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58" r:id="rId5"/>
    <p:sldId id="259" r:id="rId6"/>
    <p:sldId id="261" r:id="rId7"/>
    <p:sldId id="260" r:id="rId8"/>
    <p:sldId id="281" r:id="rId9"/>
    <p:sldId id="272" r:id="rId10"/>
    <p:sldId id="262" r:id="rId11"/>
    <p:sldId id="279" r:id="rId12"/>
    <p:sldId id="275" r:id="rId13"/>
    <p:sldId id="280" r:id="rId14"/>
    <p:sldId id="270" r:id="rId15"/>
    <p:sldId id="263" r:id="rId16"/>
    <p:sldId id="273" r:id="rId17"/>
    <p:sldId id="276" r:id="rId18"/>
    <p:sldId id="278" r:id="rId19"/>
    <p:sldId id="264" r:id="rId20"/>
    <p:sldId id="265" r:id="rId21"/>
    <p:sldId id="274" r:id="rId22"/>
    <p:sldId id="267" r:id="rId23"/>
    <p:sldId id="26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4"/>
    <p:restoredTop sz="94637"/>
  </p:normalViewPr>
  <p:slideViewPr>
    <p:cSldViewPr snapToGrid="0" snapToObjects="1">
      <p:cViewPr varScale="1">
        <p:scale>
          <a:sx n="86" d="100"/>
          <a:sy n="86" d="100"/>
        </p:scale>
        <p:origin x="22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B2FD-D7DE-534D-B247-AA829EEE973B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F9D7-5DD7-9B42-871F-CA4B38AC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D901-5EF7-4445-8D11-BE190819985D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736" y="481428"/>
            <a:ext cx="9290892" cy="16467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Atmospheric Sciences 101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9809" y="2337257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1"/>
                </a:solidFill>
              </a:rPr>
              <a:t>Humidity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9C3C1-2E93-8B41-89F9-4B4D8B07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6" y="3354860"/>
            <a:ext cx="4434323" cy="2946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7AD51-AA5D-56A0-CDCD-2D0DD09EA524}"/>
              </a:ext>
            </a:extLst>
          </p:cNvPr>
          <p:cNvSpPr txBox="1"/>
          <p:nvPr/>
        </p:nvSpPr>
        <p:spPr>
          <a:xfrm>
            <a:off x="6557481" y="3466468"/>
            <a:ext cx="4631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Humidity</a:t>
            </a:r>
            <a:r>
              <a:rPr lang="en-US" sz="3200" dirty="0"/>
              <a:t> is a measure of the water vapor content of the air</a:t>
            </a:r>
          </a:p>
        </p:txBody>
      </p:sp>
    </p:spTree>
    <p:extLst>
      <p:ext uri="{BB962C8B-B14F-4D97-AF65-F5344CB8AC3E}">
        <p14:creationId xmlns:p14="http://schemas.microsoft.com/office/powerpoint/2010/main" val="152181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0" y="414767"/>
            <a:ext cx="8717629" cy="61827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6945" y="364578"/>
            <a:ext cx="5183188" cy="823912"/>
          </a:xfrm>
        </p:spPr>
        <p:txBody>
          <a:bodyPr/>
          <a:lstStyle/>
          <a:p>
            <a:r>
              <a:rPr lang="en-US" dirty="0"/>
              <a:t>Dry West, more humid east</a:t>
            </a:r>
          </a:p>
        </p:txBody>
      </p:sp>
    </p:spTree>
    <p:extLst>
      <p:ext uri="{BB962C8B-B14F-4D97-AF65-F5344CB8AC3E}">
        <p14:creationId xmlns:p14="http://schemas.microsoft.com/office/powerpoint/2010/main" val="55705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4A9-5500-BDA3-9E23-39C4972B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Dew Point Temperature at SeaTac Airport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F8E0-3046-1CC8-DD1D-3D2E4275A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aph with purple lines&#10;&#10;Description automatically generated">
            <a:extLst>
              <a:ext uri="{FF2B5EF4-FFF2-40B4-BE49-F238E27FC236}">
                <a16:creationId xmlns:a16="http://schemas.microsoft.com/office/drawing/2014/main" id="{D166EBEB-37C3-2FDD-2D4D-C07B26698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3338" y="1466725"/>
            <a:ext cx="8835023" cy="5227958"/>
          </a:xfrm>
        </p:spPr>
      </p:pic>
    </p:spTree>
    <p:extLst>
      <p:ext uri="{BB962C8B-B14F-4D97-AF65-F5344CB8AC3E}">
        <p14:creationId xmlns:p14="http://schemas.microsoft.com/office/powerpoint/2010/main" val="7898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F7D0-5134-F641-B809-74D292C2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Dew Point and Comfort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16B60-B39E-7540-90C4-0EE454780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78CAC0-66FE-BC42-8C13-8FDA137ADF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0720" y="1648292"/>
            <a:ext cx="7538698" cy="430122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A0B21-CB94-C242-83AD-BB38D460F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1F9DC-7B69-EA48-BB7C-92FA29BE77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5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A81F-94BB-467A-3659-BB7DCEA9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On your smartphone app and on TV often see Relative Humidity (RH)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19ACA-0483-C0CA-B068-1236DE288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screenshot of a weather forecast&#10;&#10;Description automatically generated">
            <a:extLst>
              <a:ext uri="{FF2B5EF4-FFF2-40B4-BE49-F238E27FC236}">
                <a16:creationId xmlns:a16="http://schemas.microsoft.com/office/drawing/2014/main" id="{23D0FDEB-66DE-41B6-444F-4F73A190A3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0624" y="1863061"/>
            <a:ext cx="7831601" cy="462981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316AC-9838-AF04-BBC7-C1CD2DEC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5026C-0250-5F93-0011-99CF62310A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7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61" y="2978263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Relative Humidity (RH)= 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100 X  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amount of water vapor in some volume</a:t>
            </a:r>
            <a:br>
              <a:rPr lang="en-US" sz="3200" b="1" dirty="0">
                <a:solidFill>
                  <a:schemeClr val="accent1"/>
                </a:solidFill>
                <a:latin typeface="+mn-lt"/>
              </a:rPr>
            </a:br>
            <a:r>
              <a:rPr lang="en-US" sz="3200" b="1" dirty="0">
                <a:solidFill>
                  <a:schemeClr val="accent1"/>
                </a:solidFill>
                <a:latin typeface="+mn-lt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maximum amount of water vapor vapor 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</a:rPr>
              <a:t>            that volume can hold at that temperature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latin typeface="+mn-lt"/>
              </a:rPr>
              <a:t>RH = 100 x 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actual water vapor amount</a:t>
            </a:r>
            <a:br>
              <a:rPr lang="en-US" sz="3200" b="1" dirty="0">
                <a:solidFill>
                  <a:schemeClr val="accent1"/>
                </a:solidFill>
                <a:latin typeface="+mn-lt"/>
              </a:rPr>
            </a:br>
            <a:r>
              <a:rPr lang="en-US" sz="3200" b="1" dirty="0">
                <a:solidFill>
                  <a:schemeClr val="accent1"/>
                </a:solidFill>
                <a:latin typeface="+mn-lt"/>
              </a:rPr>
              <a:t>		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max possible water vapor amount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4000" b="1" dirty="0">
                <a:solidFill>
                  <a:schemeClr val="accent1"/>
                </a:solidFill>
                <a:latin typeface="+mn-lt"/>
              </a:rPr>
              <a:t>If a volume of air is holding half the maximum possible amount at that temperature, the RH is 50%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06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Relative Humidity Varies During the Day/Night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91" y="1415671"/>
            <a:ext cx="6886966" cy="48268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525" y="3255524"/>
            <a:ext cx="3163513" cy="2551517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/>
              <a:t>Lower during the day when temperatures are warm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Higher at night when temperatures are cool</a:t>
            </a:r>
          </a:p>
        </p:txBody>
      </p:sp>
    </p:spTree>
    <p:extLst>
      <p:ext uri="{BB962C8B-B14F-4D97-AF65-F5344CB8AC3E}">
        <p14:creationId xmlns:p14="http://schemas.microsoft.com/office/powerpoint/2010/main" val="147393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D18E-8914-8D41-99C0-0B44604A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Why does RH vary during the day?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B91648-03AD-674C-A600-B487B59B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188"/>
            <a:ext cx="4887686" cy="4351338"/>
          </a:xfrm>
        </p:spPr>
        <p:txBody>
          <a:bodyPr/>
          <a:lstStyle/>
          <a:p>
            <a:r>
              <a:rPr lang="en-US" sz="3600" b="1" dirty="0"/>
              <a:t>The amount of water vapor </a:t>
            </a:r>
            <a:r>
              <a:rPr lang="en-US" sz="3600" b="1" dirty="0">
                <a:solidFill>
                  <a:srgbClr val="FF0000"/>
                </a:solidFill>
              </a:rPr>
              <a:t>does not change </a:t>
            </a:r>
            <a:r>
              <a:rPr lang="en-US" sz="3600" b="1" dirty="0"/>
              <a:t>much during the day.</a:t>
            </a:r>
          </a:p>
          <a:p>
            <a:r>
              <a:rPr lang="en-US" sz="3600" b="1" dirty="0"/>
              <a:t>But the amount of water vapor that air </a:t>
            </a:r>
            <a:r>
              <a:rPr lang="en-US" sz="3600" b="1" dirty="0">
                <a:solidFill>
                  <a:srgbClr val="FF0000"/>
                </a:solidFill>
              </a:rPr>
              <a:t>can hold varies greatly</a:t>
            </a:r>
            <a:r>
              <a:rPr lang="en-US" sz="3600" b="1" dirty="0"/>
              <a:t>, because temperature is changing.</a:t>
            </a:r>
          </a:p>
          <a:p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17FDA8B-6270-214F-92B2-B8E53BFE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87" y="2046514"/>
            <a:ext cx="5342904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D18E-8914-8D41-99C0-0B44604A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Why does RH vary during the day?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B91648-03AD-674C-A600-B487B59B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3188"/>
            <a:ext cx="5548745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During the warmest part of the day the air can hold more water vapor</a:t>
            </a:r>
          </a:p>
          <a:p>
            <a:r>
              <a:rPr lang="en-US" sz="3600" b="1" dirty="0"/>
              <a:t>Thus</a:t>
            </a:r>
            <a:r>
              <a:rPr lang="en-US" sz="3600" b="1" dirty="0">
                <a:solidFill>
                  <a:srgbClr val="FF0000"/>
                </a:solidFill>
              </a:rPr>
              <a:t>, the relative humidity declines</a:t>
            </a:r>
            <a:r>
              <a:rPr lang="en-US" sz="3600" b="1" dirty="0"/>
              <a:t>.</a:t>
            </a:r>
          </a:p>
          <a:p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17FDA8B-6270-214F-92B2-B8E53BFE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70" y="1535875"/>
            <a:ext cx="4687749" cy="3285507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9D2AF81-470E-6542-BCB4-2EE9A598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100452"/>
            <a:ext cx="89027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95E5-72B6-98C0-3FC5-CC97B87E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7322D-8BC3-2723-D537-FD840F773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8F3340-A0B1-8219-595B-E75B08018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804" y="481129"/>
            <a:ext cx="10708365" cy="5403988"/>
          </a:xfrm>
        </p:spPr>
      </p:pic>
    </p:spTree>
    <p:extLst>
      <p:ext uri="{BB962C8B-B14F-4D97-AF65-F5344CB8AC3E}">
        <p14:creationId xmlns:p14="http://schemas.microsoft.com/office/powerpoint/2010/main" val="28749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634718" cy="92249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Atmospheric Sciences Rooftop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/>
        </p:blipFill>
        <p:spPr>
          <a:xfrm>
            <a:off x="1540294" y="773463"/>
            <a:ext cx="9377088" cy="58235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5CF21-3352-594B-8281-6D6BF820C1C5}"/>
              </a:ext>
            </a:extLst>
          </p:cNvPr>
          <p:cNvSpPr txBox="1"/>
          <p:nvPr/>
        </p:nvSpPr>
        <p:spPr>
          <a:xfrm>
            <a:off x="3644420" y="5149716"/>
            <a:ext cx="75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EF39D-765D-A449-B32E-C1D758B2E581}"/>
              </a:ext>
            </a:extLst>
          </p:cNvPr>
          <p:cNvSpPr txBox="1"/>
          <p:nvPr/>
        </p:nvSpPr>
        <p:spPr>
          <a:xfrm>
            <a:off x="6505996" y="5211271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DC6EF-7FB2-D6E4-9752-D13DB19015F4}"/>
              </a:ext>
            </a:extLst>
          </p:cNvPr>
          <p:cNvSpPr txBox="1"/>
          <p:nvPr/>
        </p:nvSpPr>
        <p:spPr>
          <a:xfrm>
            <a:off x="4249706" y="2597757"/>
            <a:ext cx="206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warms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CAD3-AE4B-C47E-5491-FAC74E973873}"/>
              </a:ext>
            </a:extLst>
          </p:cNvPr>
          <p:cNvSpPr txBox="1"/>
          <p:nvPr/>
        </p:nvSpPr>
        <p:spPr>
          <a:xfrm>
            <a:off x="4161925" y="3263745"/>
            <a:ext cx="224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humidity falls</a:t>
            </a:r>
          </a:p>
        </p:txBody>
      </p:sp>
    </p:spTree>
    <p:extLst>
      <p:ext uri="{BB962C8B-B14F-4D97-AF65-F5344CB8AC3E}">
        <p14:creationId xmlns:p14="http://schemas.microsoft.com/office/powerpoint/2010/main" val="113960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Air is mostly composed of Nitrogen (N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, 78%) and Oxygen (O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, 21%), with the next largest component being </a:t>
            </a:r>
            <a:r>
              <a:rPr lang="en-US" b="1" u="sng" dirty="0">
                <a:solidFill>
                  <a:schemeClr val="accent1"/>
                </a:solidFill>
                <a:latin typeface="+mn-lt"/>
              </a:rPr>
              <a:t>water vapor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(H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0, ~0-4%)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4"/>
          <a:stretch/>
        </p:blipFill>
        <p:spPr>
          <a:xfrm>
            <a:off x="2636767" y="2196618"/>
            <a:ext cx="6548797" cy="41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6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31" y="2747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How do we measure humidity? 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latin typeface="+mn-lt"/>
              </a:rPr>
              <a:t>Use devices called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hygrometers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547" y="1936053"/>
            <a:ext cx="3425823" cy="2494433"/>
          </a:xfrm>
        </p:spPr>
        <p:txBody>
          <a:bodyPr>
            <a:noAutofit/>
          </a:bodyPr>
          <a:lstStyle/>
          <a:p>
            <a:r>
              <a:rPr lang="en-US" sz="3600" dirty="0"/>
              <a:t>In the old days, hair hygrometers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69" y="2102400"/>
            <a:ext cx="7794576" cy="4325990"/>
          </a:xfrm>
        </p:spPr>
      </p:pic>
    </p:spTree>
    <p:extLst>
      <p:ext uri="{BB962C8B-B14F-4D97-AF65-F5344CB8AC3E}">
        <p14:creationId xmlns:p14="http://schemas.microsoft.com/office/powerpoint/2010/main" val="214264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0B1B-3B5D-8D4E-9A32-F08796CC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22" y="615980"/>
            <a:ext cx="9105597" cy="117672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Humidity can cause a bad-hair day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4BDC23-6DC0-C34F-8116-831C8AFDD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9685" y="1792704"/>
            <a:ext cx="7053944" cy="4396959"/>
          </a:xfrm>
        </p:spPr>
      </p:pic>
    </p:spTree>
    <p:extLst>
      <p:ext uri="{BB962C8B-B14F-4D97-AF65-F5344CB8AC3E}">
        <p14:creationId xmlns:p14="http://schemas.microsoft.com/office/powerpoint/2010/main" val="69219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Later moved to </a:t>
            </a:r>
            <a:r>
              <a:rPr lang="en-US" b="1" dirty="0">
                <a:latin typeface="+mn-lt"/>
              </a:rPr>
              <a:t>psychrometers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, with two thermometers, one with a “wet bulb” the other being a ”dry bulb”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2558"/>
            <a:ext cx="7620000" cy="4000500"/>
          </a:xfrm>
        </p:spPr>
      </p:pic>
    </p:spTree>
    <p:extLst>
      <p:ext uri="{BB962C8B-B14F-4D97-AF65-F5344CB8AC3E}">
        <p14:creationId xmlns:p14="http://schemas.microsoft.com/office/powerpoint/2010/main" val="88733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38" y="13527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latin typeface="+mn-lt"/>
              </a:rPr>
              <a:t>Psychrometer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248682"/>
            <a:ext cx="10160237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Measures both a ”dry bulb” and “wet bulb” temperature</a:t>
            </a:r>
          </a:p>
          <a:p>
            <a:r>
              <a:rPr lang="en-US" sz="3200" b="1" dirty="0"/>
              <a:t>The wet bulb is cooled by evaporation</a:t>
            </a:r>
          </a:p>
          <a:p>
            <a:r>
              <a:rPr lang="en-US" sz="3200" b="1" dirty="0"/>
              <a:t>The difference between the two can be used to calculate humidity, either relative humidity or dew point</a:t>
            </a:r>
          </a:p>
          <a:p>
            <a:r>
              <a:rPr lang="en-US" sz="3200" b="1" dirty="0"/>
              <a:t>The drier the air the bigger the difference in the two temperatures.</a:t>
            </a:r>
          </a:p>
          <a:p>
            <a:r>
              <a:rPr lang="en-US" sz="3200" b="1" dirty="0"/>
              <a:t>If the air is saturated, they are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0" y="4800228"/>
            <a:ext cx="4506930" cy="18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  <a:latin typeface="+mn-lt"/>
              </a:rPr>
              <a:t>More Recently: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Electronic Psychrometers/Hygrometers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144814"/>
            <a:ext cx="3279285" cy="2207173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600" dirty="0"/>
              <a:t>Some use solid state devices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600" dirty="0"/>
              <a:t>Others chilled mirrors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43" y="2161721"/>
            <a:ext cx="7419309" cy="417336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23" y="355255"/>
            <a:ext cx="9686306" cy="1321145"/>
          </a:xfrm>
        </p:spPr>
        <p:txBody>
          <a:bodyPr/>
          <a:lstStyle/>
          <a:p>
            <a:r>
              <a:rPr lang="en-US" sz="4400" b="1" dirty="0">
                <a:solidFill>
                  <a:schemeClr val="accent1"/>
                </a:solidFill>
                <a:latin typeface="+mn-lt"/>
              </a:rPr>
              <a:t>Water vapor plays a central role in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016" y="2028283"/>
            <a:ext cx="11774184" cy="4393066"/>
          </a:xfrm>
        </p:spPr>
        <p:txBody>
          <a:bodyPr>
            <a:noAutofit/>
          </a:bodyPr>
          <a:lstStyle/>
          <a:p>
            <a:pPr lvl="1"/>
            <a:r>
              <a:rPr lang="en-US" sz="3600" b="1" dirty="0"/>
              <a:t>Associated with clouds and precipitation</a:t>
            </a:r>
          </a:p>
          <a:p>
            <a:pPr lvl="1"/>
            <a:r>
              <a:rPr lang="en-US" sz="3600" b="1" dirty="0"/>
              <a:t>Very important way of moving energy in the atmosphere </a:t>
            </a:r>
          </a:p>
          <a:p>
            <a:pPr lvl="2"/>
            <a:r>
              <a:rPr lang="en-US" sz="3600" dirty="0"/>
              <a:t>E.g., solar energy evaporates water vapor in the tropics, which condenses and releases energy in the midlatitudes</a:t>
            </a:r>
          </a:p>
          <a:p>
            <a:pPr lvl="1"/>
            <a:r>
              <a:rPr lang="en-US" sz="3600" b="1" dirty="0"/>
              <a:t>Has a big influence on our comfort and how we keep cool</a:t>
            </a:r>
          </a:p>
          <a:p>
            <a:pPr lvl="1"/>
            <a:r>
              <a:rPr lang="en-US" sz="3600" b="1" dirty="0"/>
              <a:t>Big effects on atmospheric temperature (greenhouse gas)</a:t>
            </a:r>
          </a:p>
        </p:txBody>
      </p:sp>
    </p:spTree>
    <p:extLst>
      <p:ext uri="{BB962C8B-B14F-4D97-AF65-F5344CB8AC3E}">
        <p14:creationId xmlns:p14="http://schemas.microsoft.com/office/powerpoint/2010/main" val="169248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Some basic water vapor concepts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4"/>
          <a:stretch/>
        </p:blipFill>
        <p:spPr>
          <a:xfrm>
            <a:off x="7781991" y="1933449"/>
            <a:ext cx="3350939" cy="336344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839788" y="1584205"/>
            <a:ext cx="6413644" cy="42319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 dirty="0"/>
              <a:t>O vapor is a DRY gas</a:t>
            </a:r>
            <a:r>
              <a:rPr lang="en-US" sz="3600" dirty="0"/>
              <a:t>, just like O</a:t>
            </a:r>
            <a:r>
              <a:rPr lang="en-US" sz="3600" baseline="-25000" dirty="0"/>
              <a:t>2</a:t>
            </a:r>
            <a:r>
              <a:rPr lang="en-US" sz="3600" dirty="0"/>
              <a:t> and N</a:t>
            </a:r>
            <a:r>
              <a:rPr lang="en-US" sz="3600" baseline="-25000" dirty="0"/>
              <a:t>2</a:t>
            </a:r>
            <a:r>
              <a:rPr lang="en-US" sz="3600" dirty="0"/>
              <a:t>.  It is not ”wet”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Warmer air can “hold”  or contain more water vapor than cooler air</a:t>
            </a:r>
            <a:r>
              <a:rPr lang="en-US" sz="3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The amount of water vapor air can “hold” increases rapidly 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104669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6743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An Experiment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0532" y="1135666"/>
            <a:ext cx="8293324" cy="5182941"/>
          </a:xfrm>
        </p:spPr>
        <p:txBody>
          <a:bodyPr>
            <a:noAutofit/>
          </a:bodyPr>
          <a:lstStyle/>
          <a:p>
            <a:r>
              <a:rPr lang="en-US" sz="3600" b="1" dirty="0"/>
              <a:t>Start with a sample of air with some water vapor.</a:t>
            </a:r>
          </a:p>
          <a:p>
            <a:r>
              <a:rPr lang="en-US" sz="3600" b="1" dirty="0"/>
              <a:t>Start cooling it down</a:t>
            </a:r>
            <a:r>
              <a:rPr lang="en-US" sz="3600" dirty="0"/>
              <a:t>.  It will progressively be able to hold less and less water vapor</a:t>
            </a:r>
          </a:p>
          <a:p>
            <a:r>
              <a:rPr lang="en-US" sz="3600" dirty="0"/>
              <a:t>Eventually it will only be able to hold the water vapor it started with.</a:t>
            </a:r>
          </a:p>
          <a:p>
            <a:r>
              <a:rPr lang="en-US" sz="3600" dirty="0"/>
              <a:t>This is called </a:t>
            </a:r>
            <a:r>
              <a:rPr lang="en-US" sz="3600" b="1" dirty="0"/>
              <a:t>saturation.</a:t>
            </a:r>
          </a:p>
          <a:p>
            <a:r>
              <a:rPr lang="en-US" sz="3600" dirty="0"/>
              <a:t>If one cools the air down further, some of the moisture condenses out.</a:t>
            </a:r>
          </a:p>
        </p:txBody>
      </p:sp>
      <p:pic>
        <p:nvPicPr>
          <p:cNvPr id="4" name="Picture 3" descr="Water droplets on a glass surface&#10;&#10;Description automatically generated">
            <a:extLst>
              <a:ext uri="{FF2B5EF4-FFF2-40B4-BE49-F238E27FC236}">
                <a16:creationId xmlns:a16="http://schemas.microsoft.com/office/drawing/2014/main" id="{B1A11676-4995-A316-227C-10B75614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244" y="1416022"/>
            <a:ext cx="3070626" cy="41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1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You See This Process Happening All the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45" y="1533032"/>
            <a:ext cx="3127588" cy="4656631"/>
          </a:xfrm>
        </p:spPr>
      </p:pic>
    </p:spTree>
    <p:extLst>
      <p:ext uri="{BB962C8B-B14F-4D97-AF65-F5344CB8AC3E}">
        <p14:creationId xmlns:p14="http://schemas.microsoft.com/office/powerpoint/2010/main" val="69971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1371" y="18006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Dew Point Temperature (T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d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94657" y="1936297"/>
            <a:ext cx="7402286" cy="4351338"/>
          </a:xfrm>
        </p:spPr>
        <p:txBody>
          <a:bodyPr>
            <a:noAutofit/>
          </a:bodyPr>
          <a:lstStyle/>
          <a:p>
            <a:r>
              <a:rPr lang="en-US" sz="3600" b="1" dirty="0"/>
              <a:t>The temperature to which must be cooled (at constant pressure) to become saturated.</a:t>
            </a:r>
          </a:p>
          <a:p>
            <a:r>
              <a:rPr lang="en-US" sz="3600" dirty="0"/>
              <a:t>Measured in °C or °F</a:t>
            </a:r>
          </a:p>
          <a:p>
            <a:r>
              <a:rPr lang="en-US" sz="3600" b="1" dirty="0"/>
              <a:t>A measure of water vapor in the air.</a:t>
            </a:r>
            <a:r>
              <a:rPr lang="en-US" sz="3600" dirty="0"/>
              <a:t>  Why?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C0BF3B6-4657-BB4D-9437-8FD83B2F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r="27411"/>
          <a:stretch/>
        </p:blipFill>
        <p:spPr>
          <a:xfrm>
            <a:off x="9818914" y="2036989"/>
            <a:ext cx="226422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9D698-E408-2E14-F3A4-614A8545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A5D0CE-FEC1-A721-1132-345B4564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8006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Dew Point Temperature (T</a:t>
            </a:r>
            <a:r>
              <a:rPr lang="en-US" b="1" baseline="-25000" dirty="0">
                <a:solidFill>
                  <a:schemeClr val="accent1"/>
                </a:solidFill>
                <a:latin typeface="+mn-lt"/>
              </a:rPr>
              <a:t>d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239029-6244-A337-E27A-59BD65BF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370239"/>
            <a:ext cx="7532915" cy="4351338"/>
          </a:xfrm>
        </p:spPr>
        <p:txBody>
          <a:bodyPr>
            <a:noAutofit/>
          </a:bodyPr>
          <a:lstStyle/>
          <a:p>
            <a:r>
              <a:rPr lang="en-US" sz="3600" dirty="0"/>
              <a:t>The more water vapor there is in the air, </a:t>
            </a:r>
            <a:r>
              <a:rPr lang="en-US" sz="3600" b="1" dirty="0"/>
              <a:t>the less you have to cool it down to saturate it!</a:t>
            </a:r>
          </a:p>
          <a:p>
            <a:r>
              <a:rPr lang="en-US" sz="3600" b="1" dirty="0"/>
              <a:t>Thus, more water vapor means higher dew points.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001F2EF-E627-DD5F-E39C-14B2C90D7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r="27411"/>
          <a:stretch/>
        </p:blipFill>
        <p:spPr>
          <a:xfrm>
            <a:off x="9818914" y="2036989"/>
            <a:ext cx="226422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6743" cy="84318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Dew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3" y="1466396"/>
            <a:ext cx="7531079" cy="435133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Typical dew point temperature in Seattle during summer is ~50°F</a:t>
            </a:r>
          </a:p>
          <a:p>
            <a:r>
              <a:rPr lang="en-US" sz="4400" dirty="0"/>
              <a:t>In humid Washington DC in summer: 65-75F</a:t>
            </a:r>
          </a:p>
          <a:p>
            <a:r>
              <a:rPr lang="en-US" sz="4400" dirty="0"/>
              <a:t>Reported at most airport stations around the world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2C509-1943-70E1-D1A0-C6FD63B8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422" y="2352783"/>
            <a:ext cx="3698924" cy="23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688</Words>
  <Application>Microsoft Macintosh PowerPoint</Application>
  <PresentationFormat>Widescreen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Atmospheric Sciences 101 2024</vt:lpstr>
      <vt:lpstr>Air is mostly composed of Nitrogen (N2, 78%) and Oxygen (O2, 21%), with the next largest component being water vapor (H20, ~0-4%)</vt:lpstr>
      <vt:lpstr>Water vapor plays a central role in the atmosphere</vt:lpstr>
      <vt:lpstr>Some basic water vapor concepts</vt:lpstr>
      <vt:lpstr>An Experiment</vt:lpstr>
      <vt:lpstr>You See This Process Happening All the Time</vt:lpstr>
      <vt:lpstr>Dew Point Temperature (Td)</vt:lpstr>
      <vt:lpstr>Dew Point Temperature (Td)</vt:lpstr>
      <vt:lpstr>Dew Point</vt:lpstr>
      <vt:lpstr>PowerPoint Presentation</vt:lpstr>
      <vt:lpstr>Dew Point Temperature at SeaTac Airport</vt:lpstr>
      <vt:lpstr>Dew Point and Comfort</vt:lpstr>
      <vt:lpstr>On your smartphone app and on TV often see Relative Humidity (RH)</vt:lpstr>
      <vt:lpstr>Relative Humidity (RH)=   100 X  amount of water vapor in some volume             maximum amount of water vapor vapor              that volume can hold at that temperature  RH = 100 x actual water vapor amount    max possible water vapor amount  If a volume of air is holding half the maximum possible amount at that temperature, the RH is 50%  </vt:lpstr>
      <vt:lpstr>Relative Humidity Varies During the Day/Night</vt:lpstr>
      <vt:lpstr>Why does RH vary during the day?</vt:lpstr>
      <vt:lpstr>Why does RH vary during the day?</vt:lpstr>
      <vt:lpstr>PowerPoint Presentation</vt:lpstr>
      <vt:lpstr>Atmospheric Sciences Rooftop Example</vt:lpstr>
      <vt:lpstr>How do we measure humidity?   Use devices called hygrometers.</vt:lpstr>
      <vt:lpstr>Humidity can cause a bad-hair day</vt:lpstr>
      <vt:lpstr>Later moved to psychrometers, with two thermometers, one with a “wet bulb” the other being a ”dry bulb”</vt:lpstr>
      <vt:lpstr>Psychrometer</vt:lpstr>
      <vt:lpstr>More Recently: Electronic Psychrometers/Hygrometers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Sciences 101</dc:title>
  <dc:creator>Cliff Mass</dc:creator>
  <cp:lastModifiedBy>Clifford F. Mass</cp:lastModifiedBy>
  <cp:revision>30</cp:revision>
  <dcterms:created xsi:type="dcterms:W3CDTF">2017-10-02T22:17:55Z</dcterms:created>
  <dcterms:modified xsi:type="dcterms:W3CDTF">2024-10-01T15:58:31Z</dcterms:modified>
</cp:coreProperties>
</file>