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339" r:id="rId3"/>
    <p:sldId id="340" r:id="rId4"/>
    <p:sldId id="362" r:id="rId5"/>
    <p:sldId id="363" r:id="rId6"/>
    <p:sldId id="341" r:id="rId7"/>
    <p:sldId id="342" r:id="rId8"/>
    <p:sldId id="343" r:id="rId9"/>
    <p:sldId id="344" r:id="rId10"/>
    <p:sldId id="345" r:id="rId11"/>
    <p:sldId id="366" r:id="rId12"/>
    <p:sldId id="346" r:id="rId13"/>
    <p:sldId id="281" r:id="rId14"/>
    <p:sldId id="327" r:id="rId15"/>
    <p:sldId id="326" r:id="rId16"/>
    <p:sldId id="325" r:id="rId17"/>
    <p:sldId id="328" r:id="rId18"/>
    <p:sldId id="331" r:id="rId19"/>
    <p:sldId id="329" r:id="rId20"/>
    <p:sldId id="367" r:id="rId21"/>
    <p:sldId id="347" r:id="rId22"/>
    <p:sldId id="330" r:id="rId23"/>
    <p:sldId id="364" r:id="rId24"/>
    <p:sldId id="348" r:id="rId25"/>
    <p:sldId id="349" r:id="rId26"/>
    <p:sldId id="354" r:id="rId27"/>
    <p:sldId id="324" r:id="rId28"/>
    <p:sldId id="360" r:id="rId29"/>
    <p:sldId id="323" r:id="rId30"/>
    <p:sldId id="276" r:id="rId31"/>
    <p:sldId id="350" r:id="rId32"/>
    <p:sldId id="351" r:id="rId33"/>
    <p:sldId id="361" r:id="rId34"/>
    <p:sldId id="352" r:id="rId35"/>
    <p:sldId id="365" r:id="rId36"/>
    <p:sldId id="369" r:id="rId37"/>
    <p:sldId id="353" r:id="rId38"/>
    <p:sldId id="372" r:id="rId39"/>
    <p:sldId id="355" r:id="rId40"/>
    <p:sldId id="373" r:id="rId41"/>
    <p:sldId id="333" r:id="rId42"/>
    <p:sldId id="371" r:id="rId43"/>
    <p:sldId id="356" r:id="rId44"/>
    <p:sldId id="321" r:id="rId45"/>
    <p:sldId id="357" r:id="rId46"/>
    <p:sldId id="334" r:id="rId47"/>
    <p:sldId id="278" r:id="rId48"/>
    <p:sldId id="358" r:id="rId49"/>
    <p:sldId id="335" r:id="rId50"/>
    <p:sldId id="336" r:id="rId51"/>
    <p:sldId id="337" r:id="rId52"/>
    <p:sldId id="370" r:id="rId5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36"/>
    <p:restoredTop sz="94606"/>
  </p:normalViewPr>
  <p:slideViewPr>
    <p:cSldViewPr>
      <p:cViewPr varScale="1">
        <p:scale>
          <a:sx n="119" d="100"/>
          <a:sy n="119" d="100"/>
        </p:scale>
        <p:origin x="165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9863ED2-EBFF-4048-B5C8-A5F961876AD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1E3C7F-E70B-524C-90F3-A95F0943725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35A5A070-7C26-484F-AD28-7EE7B58AADAC}" type="datetimeFigureOut">
              <a:rPr lang="en-US"/>
              <a:pPr>
                <a:defRPr/>
              </a:pPr>
              <a:t>9/18/24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92FC31-DD25-AA46-9CEC-235800F8EF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5B9A54-1EDA-BC42-93E4-E06EA631F57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20C60DBB-2A77-1047-AC0D-ACF0DD4A6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F11967B6-88C6-DD49-854F-4196016D264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C2CF9961-E450-7C49-B699-4EBC580B720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7AE9BFD6-C6AB-DB4A-8A17-6B11588FDE4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60815C55-3ACD-CE4F-B8FC-C70CE76FF03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1BAD5ED7-88D4-D442-A6D1-3AA55227A2E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775A74A9-D2D1-5140-A0DF-AD98C3597D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F0C62ACF-F179-8048-B00D-96C1A0D377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EDE41A1C-9AF9-294B-95E0-68C22CE4FA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6" name="Rectangle 3">
            <a:extLst>
              <a:ext uri="{FF2B5EF4-FFF2-40B4-BE49-F238E27FC236}">
                <a16:creationId xmlns:a16="http://schemas.microsoft.com/office/drawing/2014/main" id="{C2761C79-EAED-F343-91FF-8CDD23D7C1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FD3A2DBC-9812-5747-952A-F1516C91DF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4" name="Rectangle 3">
            <a:extLst>
              <a:ext uri="{FF2B5EF4-FFF2-40B4-BE49-F238E27FC236}">
                <a16:creationId xmlns:a16="http://schemas.microsoft.com/office/drawing/2014/main" id="{5F5819DA-24AC-7947-A168-B16B47FD61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8002E2-5059-0B41-9463-C710D04676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34C4D7-114A-9543-BFDD-D9837853B4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8A8487-C78A-8048-8E4E-DDE47055FE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FE2F6-09AF-8846-A141-D50972F63B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2248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2D895B9-B048-C14A-9639-11D4515FE6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93CBF6D-BACE-BB42-9609-77E0B3AF3E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1CD198-05C6-9647-8B67-63B17FDA68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CAB8A-4A7A-C84D-9679-BA3C44E0B3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2119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05AC268-4B64-8844-B600-BEB4A2ADB8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F161BC1-94D9-7346-8221-1F32362888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6D7188-B735-F340-B437-CD941E708E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623DF-22EB-304B-BBCB-AEBBFE845F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5038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3FAAE2-C7DC-CD47-B3AF-F5F3766F02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7601BD-C71A-C242-81ED-7C514F7BE0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0896B6-F6B6-554D-BFF6-59C847E604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952F8-9628-D44F-B8A9-5936B5A0A9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1086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3D9926-C42D-A04F-B091-297960E649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69F3E7-8426-ED45-A0AA-D53BFC7282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53688E-3254-0842-AA2A-42BB34E83F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A0333-F8F4-C542-9197-E9A48FACC1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85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3E550-68F5-3742-9F5D-E39CF1F1E8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D23477-4308-8143-8910-B909935B5F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C150B2-8280-B146-982A-53835D885F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47935-559A-D54C-A033-A0C0B5284B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0920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9322367-1162-5A42-A737-3DE2D25891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C1019A0-73B4-8E4D-A58C-DFBCB153AB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1D09E65-98C2-2A4A-99CB-25E509FEBF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3D391-EEF3-0B44-9695-CD02630102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305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61FE5C8-EFF3-E14E-BE52-6E486D9D8E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228901B-0CBC-7D47-BDC7-C5E4A07264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13C631C-9909-1C41-A9AD-172F8F753B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3035E-D632-DA46-A082-248EB18AC1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8456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B0454DE-DECF-0246-80F5-AA7D34C029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3405943-1C63-6F42-9B9C-1A14907C30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2C82DCB-EC09-884D-B4DA-E057C78D40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02D7C-E73E-704C-9707-08C16EEA48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936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BDE805-841D-DC40-A83D-A617E1CAA0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5A953F-E990-924F-BD0A-BCC5875483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06DF3A-A593-B249-B296-C4CF5C6DA5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4A11A-0C04-B94D-A46A-751F11FA6F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5123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E13CC5-9120-BE46-97FC-8480DDB36B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AE970A-EFB6-6A41-9B57-B383327768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D7F9B8-A729-064C-8756-A7D26321A0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0A9B3-BC3F-AF41-B2FB-43D8438264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5066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36BA6E6-ECE4-A746-93F6-795619FE64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BB6DBFD-C039-AC41-A961-2D379FFE8C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A19978D-07FE-DD45-BDF8-F0D998F296A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883F51F-D6AC-D64D-B5E0-C34C03CA02A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D4D972C-7C22-9B44-9157-AADDB8BC313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0A1E75CD-81E9-504C-9AD2-80A09E70DB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hyperlink" Target="http://www.falstad.com/gas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92163278-2537-9149-AA15-E966810117B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Temperature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Atmospheric Sciences 101</a:t>
            </a:r>
            <a:br>
              <a:rPr lang="en-US" altLang="en-US" sz="3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r>
              <a:rPr lang="en-US" altLang="en-US" sz="3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Autumn 2024</a:t>
            </a: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CF3C3EB2-AE50-ED42-9EF3-946B1B858D4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0839A06F-13B8-5E49-9F96-9E9BACF135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Temperatures in Celsius (F)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FF694A46-1E33-784E-8DAD-1696383D294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11150" y="1295400"/>
            <a:ext cx="799465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100 (212F)  boiling point of water at sea level pressure</a:t>
            </a:r>
          </a:p>
          <a:p>
            <a:pPr marL="0" indent="0">
              <a:buFontTx/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57 (134F)  record high temperature (Libya)</a:t>
            </a:r>
          </a:p>
          <a:p>
            <a:pPr marL="0" indent="0">
              <a:buFontTx/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50 (122F) typical summer high in Death Valley, CA</a:t>
            </a:r>
          </a:p>
          <a:p>
            <a:pPr marL="0" indent="0">
              <a:buFontTx/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30 (86F) typical summer high over U.S. East Coast</a:t>
            </a:r>
          </a:p>
          <a:p>
            <a:pPr marL="0" indent="0">
              <a:buFontTx/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20 (68F) normal room temperature</a:t>
            </a:r>
          </a:p>
          <a:p>
            <a:pPr marL="0" indent="0">
              <a:buFontTx/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0 (32F) freezing</a:t>
            </a:r>
          </a:p>
          <a:p>
            <a:pPr marL="0" indent="0">
              <a:buFontTx/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-10 (14F) super cold wave in Seattle</a:t>
            </a:r>
          </a:p>
          <a:p>
            <a:pPr marL="0" indent="0">
              <a:buFontTx/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-40 (-40F) record cold in northern U.S.</a:t>
            </a:r>
          </a:p>
          <a:p>
            <a:pPr marL="0" indent="0">
              <a:buFontTx/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-88 (-126F) record low temperature at South Pole</a:t>
            </a:r>
          </a:p>
          <a:p>
            <a:pPr marL="0" indent="0">
              <a:buFontTx/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-273 (-460) absolute zero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7681D5-CA83-154E-800A-7FB9E1470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3429000"/>
            <a:ext cx="2639518" cy="176347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58D76-2053-6C41-882D-B2767EF55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Recent News!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130F at Death Valley!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August 16, 2020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8FF30D-1FD4-7A47-9131-9CB7D3F5E8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021"/>
          <a:stretch/>
        </p:blipFill>
        <p:spPr>
          <a:xfrm>
            <a:off x="472481" y="2171700"/>
            <a:ext cx="5090119" cy="41148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5B014C-7EBA-8545-BECD-CE09951E6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095" y="2438400"/>
            <a:ext cx="3229028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47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F2DC4550-8D2D-7044-B125-6BD3EC2E1D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9906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Types of Thermometers</a:t>
            </a: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C32A1BC8-2B19-7943-AB54-FC8ABB0EB9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524000"/>
            <a:ext cx="6553200" cy="4114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The classic</a:t>
            </a:r>
            <a:r>
              <a:rPr lang="en-US" altLang="en-US" dirty="0">
                <a:ea typeface="ＭＳ Ｐゴシック" panose="020B0600070205080204" pitchFamily="34" charset="-128"/>
              </a:rPr>
              <a:t>:  hollow glass tube connected to a bulb filled with alcohol or mercury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Fluid expands or contracts as temperature changes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Fairly accurate. Typically good to about 1F.</a:t>
            </a:r>
          </a:p>
        </p:txBody>
      </p:sp>
      <p:pic>
        <p:nvPicPr>
          <p:cNvPr id="24579" name="Picture 3">
            <a:extLst>
              <a:ext uri="{FF2B5EF4-FFF2-40B4-BE49-F238E27FC236}">
                <a16:creationId xmlns:a16="http://schemas.microsoft.com/office/drawing/2014/main" id="{6B06DE8D-3471-ED4E-B113-35A1C0032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67600" y="1905000"/>
            <a:ext cx="13081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 descr="Temp.JPG  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EE0C46EE-99E5-0C41-AF19-AA2D5FDFE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838200"/>
            <a:ext cx="4014788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ext Box 6">
            <a:extLst>
              <a:ext uri="{FF2B5EF4-FFF2-40B4-BE49-F238E27FC236}">
                <a16:creationId xmlns:a16="http://schemas.microsoft.com/office/drawing/2014/main" id="{1B57AA2E-B918-E54B-ACEB-9B1B569E3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637562"/>
            <a:ext cx="312419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/>
              <a:t>Alcohol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/>
              <a:t>Thermometer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 descr="thermometer.jpg              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FD0C752B-F427-DA4D-AF04-4080669C4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10000"/>
            <a:ext cx="19558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4" descr="thermometerd.jpg             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139915AA-3B64-5641-A8B6-6B7B426A1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0"/>
            <a:ext cx="2489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5" descr="Internet_Metal_Back_#1BBDB5.jpg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CE22FF32-71F3-0148-8F4A-ADCA94C1B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19200"/>
            <a:ext cx="38766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801375F4-8240-6744-B244-5A8B6575D2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Bimetallic Strip Thermometers</a:t>
            </a:r>
          </a:p>
        </p:txBody>
      </p:sp>
      <p:sp>
        <p:nvSpPr>
          <p:cNvPr id="27650" name="Content Placeholder 1">
            <a:extLst>
              <a:ext uri="{FF2B5EF4-FFF2-40B4-BE49-F238E27FC236}">
                <a16:creationId xmlns:a16="http://schemas.microsoft.com/office/drawing/2014/main" id="{A617CE9C-E310-104A-9DFB-1CB649A9CE5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828800"/>
            <a:ext cx="57150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2 different types of metals fused together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Different metals expand differently as temperature changes. Causes bending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Used in thermostats and cheap thermometers. Metal strips often in spirals.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Accuracy:  typically 1-2F</a:t>
            </a:r>
          </a:p>
        </p:txBody>
      </p:sp>
      <p:pic>
        <p:nvPicPr>
          <p:cNvPr id="27651" name="Picture 4" descr="bimetallic_strip.jpg         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222EAD7B-FF2C-DE47-A2C7-9A1C189DF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76400"/>
            <a:ext cx="3570288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6" descr="bimetallic2.jpg              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904D167D-5DF9-CA46-8F0D-E15A65EB1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733800"/>
            <a:ext cx="5029200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7" descr="honeywell_thermostat_t87f.jpg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8D29FD2F-A39D-D04E-949D-A45B9DCA4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8" descr="thermometer-outdoor.gif      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0633AD30-F2F3-954E-924B-D4218F4C1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2"/>
          <a:stretch>
            <a:fillRect/>
          </a:stretch>
        </p:blipFill>
        <p:spPr bwMode="auto">
          <a:xfrm>
            <a:off x="4953000" y="381000"/>
            <a:ext cx="3200400" cy="31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BB69DD3C-CB83-1A42-962E-2A12794B3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Electronic Thermometers</a:t>
            </a:r>
          </a:p>
        </p:txBody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4DEFE383-AAE2-5E4D-B7CD-CA932B4CE8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Often use </a:t>
            </a:r>
            <a:r>
              <a:rPr lang="en-US" altLang="en-US" i="1" dirty="0">
                <a:ea typeface="ＭＳ Ｐゴシック" panose="020B0600070205080204" pitchFamily="34" charset="-128"/>
              </a:rPr>
              <a:t>thermistors</a:t>
            </a:r>
            <a:r>
              <a:rPr lang="en-US" altLang="en-US" dirty="0">
                <a:ea typeface="ＭＳ Ｐゴシック" panose="020B0600070205080204" pitchFamily="34" charset="-128"/>
              </a:rPr>
              <a:t>, a device whose electrical resistance varies with temperature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Car thermometers, medical thermometers, home digital,  etc.</a:t>
            </a:r>
          </a:p>
        </p:txBody>
      </p:sp>
      <p:pic>
        <p:nvPicPr>
          <p:cNvPr id="29699" name="Picture 4" descr="&#9;meter.jpg                    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3CC70567-1753-8546-80C2-BCB13432B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733800"/>
            <a:ext cx="27209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5" descr="60-second-thermometer.jpg    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381C5FDD-5518-F041-859A-0C464081D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909" y="3720059"/>
            <a:ext cx="25146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4B36DDB7-8398-FB40-9CD3-C4DF7486D3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7850" y="609600"/>
            <a:ext cx="7924800" cy="69215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Radiometers</a:t>
            </a: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endParaRPr lang="en-US" altLang="en-US" b="1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A7D13523-06C7-344B-809F-AE58122A0D4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11430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 device that measures the amount of radiation emitted by a substance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Amount and wavelength </a:t>
            </a:r>
            <a:r>
              <a:rPr lang="en-US" altLang="en-US" dirty="0">
                <a:ea typeface="ＭＳ Ｐゴシック" panose="020B0600070205080204" pitchFamily="34" charset="-128"/>
              </a:rPr>
              <a:t>of radiation emitted is a </a:t>
            </a:r>
            <a:r>
              <a:rPr lang="en-US" altLang="en-US" b="1" dirty="0">
                <a:ea typeface="ＭＳ Ｐゴシック" panose="020B0600070205080204" pitchFamily="34" charset="-128"/>
              </a:rPr>
              <a:t>function of temperature </a:t>
            </a:r>
            <a:r>
              <a:rPr lang="en-US" altLang="en-US" dirty="0">
                <a:ea typeface="ＭＳ Ｐゴシック" panose="020B0600070205080204" pitchFamily="34" charset="-128"/>
              </a:rPr>
              <a:t>(warmer objects emit more radiation and at shorter wavelengths)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Radiometers used by satellites to measure temperatures of clouds, the atmosphere, and surface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Example of </a:t>
            </a:r>
            <a:r>
              <a:rPr lang="en-US" altLang="en-US" b="1" dirty="0">
                <a:ea typeface="ＭＳ Ｐゴシック" panose="020B0600070205080204" pitchFamily="34" charset="-128"/>
              </a:rPr>
              <a:t>remote sensing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68DF85DF-252A-0847-B8D4-4F6821CA351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144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 radiometer you are familiar with</a:t>
            </a: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99DED8D8-1567-8A4D-A55F-67863309A1E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1747" name="Picture 4" descr="C+Rther.jpg                  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CB00606C-EEEE-8540-8377-BA9130D1F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39875"/>
            <a:ext cx="5943600" cy="48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0B9DA48E-8FA5-D34C-9F55-45D5B4BF48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772400" cy="1143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Temperature is a measure of the average speed of atoms and molecules</a:t>
            </a:r>
          </a:p>
        </p:txBody>
      </p:sp>
      <p:pic>
        <p:nvPicPr>
          <p:cNvPr id="16386" name="Content Placeholder 3">
            <a:extLst>
              <a:ext uri="{FF2B5EF4-FFF2-40B4-BE49-F238E27FC236}">
                <a16:creationId xmlns:a16="http://schemas.microsoft.com/office/drawing/2014/main" id="{5EA62374-92AA-8B4F-9842-12853FE40F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2514600"/>
            <a:ext cx="4800600" cy="36322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D5EB2A-35DF-6629-BBE1-E3874A9A2ED1}"/>
              </a:ext>
            </a:extLst>
          </p:cNvPr>
          <p:cNvSpPr txBox="1"/>
          <p:nvPr/>
        </p:nvSpPr>
        <p:spPr>
          <a:xfrm>
            <a:off x="727166" y="2667000"/>
            <a:ext cx="23621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>
                <a:ea typeface="ＭＳ Ｐゴシック" panose="020B0600070205080204" pitchFamily="34" charset="-128"/>
              </a:rPr>
              <a:t>When a </a:t>
            </a:r>
            <a:r>
              <a:rPr lang="en-US" altLang="en-US" sz="3200" b="1" dirty="0">
                <a:ea typeface="ＭＳ Ｐゴシック" panose="020B0600070205080204" pitchFamily="34" charset="-128"/>
              </a:rPr>
              <a:t>substance warms</a:t>
            </a:r>
            <a:r>
              <a:rPr lang="en-US" altLang="en-US" sz="3200" dirty="0">
                <a:ea typeface="ＭＳ Ｐゴシック" panose="020B0600070205080204" pitchFamily="34" charset="-128"/>
              </a:rPr>
              <a:t>, atoms and molecules move faster</a:t>
            </a:r>
            <a:endParaRPr lang="en-US" sz="3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3FF6C-F235-7D42-A9AA-8E6294749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81000"/>
            <a:ext cx="8534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And after COVID we are REALLY familiar with radiometers….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3BDD06-5D68-FC40-9C0D-C77C046F5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900" y="1981200"/>
            <a:ext cx="6172200" cy="4114800"/>
          </a:xfrm>
        </p:spPr>
      </p:pic>
    </p:spTree>
    <p:extLst>
      <p:ext uri="{BB962C8B-B14F-4D97-AF65-F5344CB8AC3E}">
        <p14:creationId xmlns:p14="http://schemas.microsoft.com/office/powerpoint/2010/main" val="2289192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3479B57C-B8AB-D24A-9154-3BF997B3C2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And one you might not be…</a:t>
            </a:r>
          </a:p>
        </p:txBody>
      </p:sp>
      <p:pic>
        <p:nvPicPr>
          <p:cNvPr id="32770" name="Content Placeholder 3">
            <a:extLst>
              <a:ext uri="{FF2B5EF4-FFF2-40B4-BE49-F238E27FC236}">
                <a16:creationId xmlns:a16="http://schemas.microsoft.com/office/drawing/2014/main" id="{8E2DA960-0F67-054A-AECF-8A80A6A6C5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3763" y="1981200"/>
            <a:ext cx="7356475" cy="41148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672827-C058-C04C-8CA4-96872563D290}"/>
              </a:ext>
            </a:extLst>
          </p:cNvPr>
          <p:cNvSpPr txBox="1"/>
          <p:nvPr/>
        </p:nvSpPr>
        <p:spPr>
          <a:xfrm>
            <a:off x="3200400" y="6099748"/>
            <a:ext cx="2441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Weather Satellite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>
            <a:extLst>
              <a:ext uri="{FF2B5EF4-FFF2-40B4-BE49-F238E27FC236}">
                <a16:creationId xmlns:a16="http://schemas.microsoft.com/office/drawing/2014/main" id="{0B945B0B-7D42-0D41-899F-8B871EE9C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8293141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Box 3">
            <a:extLst>
              <a:ext uri="{FF2B5EF4-FFF2-40B4-BE49-F238E27FC236}">
                <a16:creationId xmlns:a16="http://schemas.microsoft.com/office/drawing/2014/main" id="{8F677207-72BE-7C4B-A0B3-1A7146285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81000"/>
            <a:ext cx="602658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accent2"/>
                </a:solidFill>
              </a:rPr>
              <a:t>GOES Weather Satellite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88336-31A1-2945-BB6D-984E1A0F2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62" r="4233" b="6621"/>
          <a:stretch/>
        </p:blipFill>
        <p:spPr>
          <a:xfrm>
            <a:off x="1600200" y="1905000"/>
            <a:ext cx="5550202" cy="458214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EDE7DB-91D7-6247-9DB0-8CDC84AD3C1C}"/>
              </a:ext>
            </a:extLst>
          </p:cNvPr>
          <p:cNvSpPr txBox="1"/>
          <p:nvPr/>
        </p:nvSpPr>
        <p:spPr>
          <a:xfrm>
            <a:off x="990601" y="304800"/>
            <a:ext cx="6629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</a:rPr>
              <a:t>Infrared Satellite Image—shows temperatures of clouds and the surface</a:t>
            </a:r>
          </a:p>
        </p:txBody>
      </p:sp>
    </p:spTree>
    <p:extLst>
      <p:ext uri="{BB962C8B-B14F-4D97-AF65-F5344CB8AC3E}">
        <p14:creationId xmlns:p14="http://schemas.microsoft.com/office/powerpoint/2010/main" val="3873447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8EC691AB-607C-2642-97F2-F5FB679C3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Human Skin</a:t>
            </a:r>
          </a:p>
        </p:txBody>
      </p:sp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3285EFC5-BBB2-9746-9872-26CE2461714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With practice…good to roughly 2F.</a:t>
            </a:r>
          </a:p>
        </p:txBody>
      </p:sp>
      <p:pic>
        <p:nvPicPr>
          <p:cNvPr id="34819" name="Picture 3">
            <a:extLst>
              <a:ext uri="{FF2B5EF4-FFF2-40B4-BE49-F238E27FC236}">
                <a16:creationId xmlns:a16="http://schemas.microsoft.com/office/drawing/2014/main" id="{28003194-DEF8-4643-8B35-93D10B46D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97175"/>
            <a:ext cx="5638800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F8AB6BCE-C95C-874F-A474-3A871CD8B7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Official Surface Air Temperature Measurements</a:t>
            </a:r>
          </a:p>
        </p:txBody>
      </p:sp>
      <p:sp>
        <p:nvSpPr>
          <p:cNvPr id="35842" name="Content Placeholder 2">
            <a:extLst>
              <a:ext uri="{FF2B5EF4-FFF2-40B4-BE49-F238E27FC236}">
                <a16:creationId xmlns:a16="http://schemas.microsoft.com/office/drawing/2014/main" id="{36D6293D-A486-AE4F-BD97-84FF32F43FB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05000"/>
            <a:ext cx="7772400" cy="4114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Always measured in the SHADE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Should be measured at 2-meters (about 6.6 ft) above surface.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Should be above grass or native vegetation</a:t>
            </a:r>
          </a:p>
        </p:txBody>
      </p:sp>
      <p:pic>
        <p:nvPicPr>
          <p:cNvPr id="35843" name="Picture 3">
            <a:extLst>
              <a:ext uri="{FF2B5EF4-FFF2-40B4-BE49-F238E27FC236}">
                <a16:creationId xmlns:a16="http://schemas.microsoft.com/office/drawing/2014/main" id="{B881D805-37AE-7942-84C8-EFF5908D2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267200"/>
            <a:ext cx="446722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307B7F37-C129-B14F-A799-05F509332B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Bad Exposure Can Produce Poor Observations</a:t>
            </a:r>
          </a:p>
        </p:txBody>
      </p:sp>
      <p:pic>
        <p:nvPicPr>
          <p:cNvPr id="36866" name="Content Placeholder 5">
            <a:extLst>
              <a:ext uri="{FF2B5EF4-FFF2-40B4-BE49-F238E27FC236}">
                <a16:creationId xmlns:a16="http://schemas.microsoft.com/office/drawing/2014/main" id="{E4ECF9B6-FD35-9641-B2DE-A18E07A6BC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2209800"/>
            <a:ext cx="5181600" cy="3886200"/>
          </a:xfr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DBEB2CB-58F0-D84C-9439-5F6AF27A181B}"/>
              </a:ext>
            </a:extLst>
          </p:cNvPr>
          <p:cNvCxnSpPr>
            <a:cxnSpLocks/>
          </p:cNvCxnSpPr>
          <p:nvPr/>
        </p:nvCxnSpPr>
        <p:spPr bwMode="auto">
          <a:xfrm flipH="1">
            <a:off x="4572000" y="2819400"/>
            <a:ext cx="1676400" cy="121920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9F4719CB-57C0-3148-805F-8F91A032F3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How NOT to Get Dependable Temperatures</a:t>
            </a:r>
          </a:p>
        </p:txBody>
      </p:sp>
      <p:pic>
        <p:nvPicPr>
          <p:cNvPr id="37890" name="Picture 4" descr="2degrees01240501.jpg         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087640ED-C612-CC41-8F46-35A215388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05000"/>
            <a:ext cx="5943600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EB82FBC8-BFC1-1D44-BF4F-7111DD2924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609600"/>
            <a:ext cx="87630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Much Better: Official Airport Sites</a:t>
            </a:r>
          </a:p>
        </p:txBody>
      </p:sp>
      <p:pic>
        <p:nvPicPr>
          <p:cNvPr id="38914" name="Content Placeholder 4">
            <a:extLst>
              <a:ext uri="{FF2B5EF4-FFF2-40B4-BE49-F238E27FC236}">
                <a16:creationId xmlns:a16="http://schemas.microsoft.com/office/drawing/2014/main" id="{AED6C33B-0BB0-9E46-99DC-1EFD92B551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752600"/>
            <a:ext cx="6248400" cy="468630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 descr="Stevensons Screen.jpg        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14795066-DB41-CA45-B727-626149103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413385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7" descr="Grand Cayman 78384 J#1BBDCE.jpg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6F567BC8-E7EC-2D4B-972C-2E7B8FA6B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838200"/>
            <a:ext cx="37052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8">
            <a:extLst>
              <a:ext uri="{FF2B5EF4-FFF2-40B4-BE49-F238E27FC236}">
                <a16:creationId xmlns:a16="http://schemas.microsoft.com/office/drawing/2014/main" id="{7F5C92D5-F5D5-1344-939E-6CD90279B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150" y="171450"/>
            <a:ext cx="59389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/>
              <a:t>Traditional Stevenson Screen</a:t>
            </a:r>
            <a:endParaRPr lang="en-US" altLang="en-US" sz="24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E296C557-E68D-434F-8FAB-253043E0C2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1875" y="304800"/>
            <a:ext cx="7772400" cy="685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Temperature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8915EC4D-BDA2-9E49-8915-4FD2ED50E7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2046" y="1676400"/>
            <a:ext cx="4387850" cy="4495800"/>
          </a:xfrm>
        </p:spPr>
        <p:txBody>
          <a:bodyPr/>
          <a:lstStyle/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In a solid</a:t>
            </a:r>
            <a:r>
              <a:rPr lang="en-US" altLang="en-US" dirty="0">
                <a:ea typeface="ＭＳ Ｐゴシック" panose="020B0600070205080204" pitchFamily="34" charset="-128"/>
              </a:rPr>
              <a:t>, molecules remain bound together in a rigid crystalline structure and vibrate in position.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28BDA13-2284-F142-957A-8F3E1AC013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09" b="3333"/>
          <a:stretch/>
        </p:blipFill>
        <p:spPr bwMode="auto">
          <a:xfrm>
            <a:off x="5384340" y="1143000"/>
            <a:ext cx="3048000" cy="519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04FDA3-DDD1-192F-9EDF-58B687951033}"/>
              </a:ext>
            </a:extLst>
          </p:cNvPr>
          <p:cNvSpPr txBox="1"/>
          <p:nvPr/>
        </p:nvSpPr>
        <p:spPr>
          <a:xfrm>
            <a:off x="6324600" y="6396335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Solid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 descr="&#10;asos-2.jpg                                                     0010C381&#13;Macintosh2 HD                  ABA78158:">
            <a:extLst>
              <a:ext uri="{FF2B5EF4-FFF2-40B4-BE49-F238E27FC236}">
                <a16:creationId xmlns:a16="http://schemas.microsoft.com/office/drawing/2014/main" id="{68E5D30F-15ED-7A41-9D76-DFD6EC9B0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" t="6487" r="4320" b="6487"/>
          <a:stretch>
            <a:fillRect/>
          </a:stretch>
        </p:blipFill>
        <p:spPr bwMode="auto">
          <a:xfrm>
            <a:off x="1752600" y="838200"/>
            <a:ext cx="5867400" cy="372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 Box 4">
            <a:extLst>
              <a:ext uri="{FF2B5EF4-FFF2-40B4-BE49-F238E27FC236}">
                <a16:creationId xmlns:a16="http://schemas.microsoft.com/office/drawing/2014/main" id="{0E2003DD-6582-2A44-B8FF-26BAFBD2C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876800"/>
            <a:ext cx="7696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2"/>
                </a:solidFill>
              </a:rPr>
              <a:t>NOAA/NWS/FAA ASOS Temperature/Humidity Sensor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13B838-496E-C348-A87F-DD62B9A0EB08}"/>
              </a:ext>
            </a:extLst>
          </p:cNvPr>
          <p:cNvSpPr txBox="1"/>
          <p:nvPr/>
        </p:nvSpPr>
        <p:spPr>
          <a:xfrm>
            <a:off x="1752600" y="283777"/>
            <a:ext cx="5945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Current  Weather Service Technology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061B7B39-3147-D842-BDCD-4BD47946BF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Home Thermometer Tips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B8CE339E-1532-F14F-A97E-29912408B52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8288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Put sensor on north side of house/apartment </a:t>
            </a:r>
            <a:r>
              <a:rPr lang="en-US" altLang="en-US" b="1" dirty="0">
                <a:ea typeface="ＭＳ Ｐゴシック" panose="020B0600070205080204" pitchFamily="34" charset="-128"/>
              </a:rPr>
              <a:t>IN PLACE THAT IS ALWAYS IN SHADE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Out of rain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Not above a BBQ!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About 6 ft above ground</a:t>
            </a:r>
          </a:p>
        </p:txBody>
      </p:sp>
      <p:pic>
        <p:nvPicPr>
          <p:cNvPr id="41987" name="Picture 3">
            <a:extLst>
              <a:ext uri="{FF2B5EF4-FFF2-40B4-BE49-F238E27FC236}">
                <a16:creationId xmlns:a16="http://schemas.microsoft.com/office/drawing/2014/main" id="{3FD62543-3873-F443-BD79-CC2853E36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7"/>
          <a:stretch>
            <a:fillRect/>
          </a:stretch>
        </p:blipFill>
        <p:spPr bwMode="auto">
          <a:xfrm>
            <a:off x="5181600" y="2971800"/>
            <a:ext cx="3617913" cy="358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7FACB292-F916-A94A-B2C6-703B55CEDB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838200"/>
            <a:ext cx="80010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Knowing that temperatures are taken at 2-m  can save your life!</a:t>
            </a:r>
          </a:p>
        </p:txBody>
      </p:sp>
      <p:pic>
        <p:nvPicPr>
          <p:cNvPr id="43010" name="Content Placeholder 3">
            <a:extLst>
              <a:ext uri="{FF2B5EF4-FFF2-40B4-BE49-F238E27FC236}">
                <a16:creationId xmlns:a16="http://schemas.microsoft.com/office/drawing/2014/main" id="{F5017FFF-E46D-CF46-9BBA-0FF1953686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901950"/>
            <a:ext cx="3328988" cy="2508250"/>
          </a:xfrm>
        </p:spPr>
      </p:pic>
      <p:pic>
        <p:nvPicPr>
          <p:cNvPr id="43011" name="Picture 4">
            <a:extLst>
              <a:ext uri="{FF2B5EF4-FFF2-40B4-BE49-F238E27FC236}">
                <a16:creationId xmlns:a16="http://schemas.microsoft.com/office/drawing/2014/main" id="{13B8999A-8234-9541-B677-8B25698F0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720975"/>
            <a:ext cx="480377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3EDE84D7-D71B-4A4F-ADB2-8AB34942D1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8382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Saving Your Life</a:t>
            </a:r>
          </a:p>
        </p:txBody>
      </p:sp>
      <p:sp>
        <p:nvSpPr>
          <p:cNvPr id="44034" name="Content Placeholder 2">
            <a:extLst>
              <a:ext uri="{FF2B5EF4-FFF2-40B4-BE49-F238E27FC236}">
                <a16:creationId xmlns:a16="http://schemas.microsoft.com/office/drawing/2014/main" id="{369EDCD0-E1FF-3240-AECD-9FAEA083241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2900" y="814388"/>
            <a:ext cx="84582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On cold winter nights, the temperature of the road surface can be 2-5F cooler than at 2 meters (and thus cooler than measured by your car thermometer—at about 2ft)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Thus, when air temperature drop to around 35-37F, </a:t>
            </a:r>
            <a:r>
              <a:rPr lang="en-US" altLang="en-US" b="1" dirty="0">
                <a:ea typeface="ＭＳ Ｐゴシック" panose="020B0600070205080204" pitchFamily="34" charset="-128"/>
              </a:rPr>
              <a:t>there is the possibility that the road temperatures have hit freezing,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with ice.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Slow down!</a:t>
            </a:r>
          </a:p>
        </p:txBody>
      </p:sp>
      <p:pic>
        <p:nvPicPr>
          <p:cNvPr id="44035" name="Picture 4">
            <a:extLst>
              <a:ext uri="{FF2B5EF4-FFF2-40B4-BE49-F238E27FC236}">
                <a16:creationId xmlns:a16="http://schemas.microsoft.com/office/drawing/2014/main" id="{EB56AEF3-6D86-5843-BF26-794E925DB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474370"/>
            <a:ext cx="3965575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02E810D1-72E8-1640-938E-8187A591AE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Diurnal (Daily) Temperature Variations</a:t>
            </a:r>
          </a:p>
        </p:txBody>
      </p:sp>
      <p:sp>
        <p:nvSpPr>
          <p:cNvPr id="45058" name="Content Placeholder 2">
            <a:extLst>
              <a:ext uri="{FF2B5EF4-FFF2-40B4-BE49-F238E27FC236}">
                <a16:creationId xmlns:a16="http://schemas.microsoft.com/office/drawing/2014/main" id="{7CCEFEA3-D3B4-9C46-9B37-5AF166694EE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43000" y="2133600"/>
            <a:ext cx="6781800" cy="11430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What time of day are temperatures generally warmest and coolest?</a:t>
            </a:r>
          </a:p>
        </p:txBody>
      </p:sp>
      <p:pic>
        <p:nvPicPr>
          <p:cNvPr id="45059" name="Picture 3">
            <a:extLst>
              <a:ext uri="{FF2B5EF4-FFF2-40B4-BE49-F238E27FC236}">
                <a16:creationId xmlns:a16="http://schemas.microsoft.com/office/drawing/2014/main" id="{E6DC138A-FC03-054D-8211-F7C7A1C1D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9"/>
          <a:stretch>
            <a:fillRect/>
          </a:stretch>
        </p:blipFill>
        <p:spPr bwMode="auto">
          <a:xfrm>
            <a:off x="1295400" y="3505200"/>
            <a:ext cx="62738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0A4FA-FA18-B84F-8279-59C67F0F6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Temperature Quiz:  during the summer, temperatures are warmest at what time?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02CDA-EC4E-164E-9D9A-E84B039C3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438400"/>
            <a:ext cx="5791200" cy="4114800"/>
          </a:xfrm>
        </p:spPr>
        <p:txBody>
          <a:bodyPr/>
          <a:lstStyle/>
          <a:p>
            <a:r>
              <a:rPr lang="en-US" dirty="0"/>
              <a:t>At 1 PM when the sun is highest and strongest (daylight time)</a:t>
            </a:r>
          </a:p>
          <a:p>
            <a:r>
              <a:rPr lang="en-US" dirty="0"/>
              <a:t>3 PM</a:t>
            </a:r>
          </a:p>
          <a:p>
            <a:r>
              <a:rPr lang="en-US" dirty="0"/>
              <a:t>5 PM</a:t>
            </a:r>
          </a:p>
          <a:p>
            <a:r>
              <a:rPr lang="en-US" dirty="0"/>
              <a:t>Near sunset after a full day of heating by the sun?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865851-B6DA-4D4E-893C-084EE24DD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3124200"/>
            <a:ext cx="2344839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972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0A4FA-FA18-B84F-8279-59C67F0F6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44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ANSWER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During Summer, Around 5 PM 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Sometimes as late as 6 PM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865851-B6DA-4D4E-893C-084EE24DD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2821955"/>
            <a:ext cx="3429000" cy="325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615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55EF2FAC-D70B-3247-B30F-FC139499D0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Diurnal (Daily) Temperature Variations</a:t>
            </a:r>
          </a:p>
        </p:txBody>
      </p:sp>
      <p:sp>
        <p:nvSpPr>
          <p:cNvPr id="46082" name="Content Placeholder 2">
            <a:extLst>
              <a:ext uri="{FF2B5EF4-FFF2-40B4-BE49-F238E27FC236}">
                <a16:creationId xmlns:a16="http://schemas.microsoft.com/office/drawing/2014/main" id="{0203BCB2-C90B-7440-A47A-E851E558069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4343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Minimum temperature generally occurs </a:t>
            </a:r>
            <a:r>
              <a:rPr lang="en-US" altLang="en-US" b="1" dirty="0">
                <a:ea typeface="ＭＳ Ｐゴシック" panose="020B0600070205080204" pitchFamily="34" charset="-128"/>
              </a:rPr>
              <a:t>just after sunrise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Max temps 3-5 hours </a:t>
            </a:r>
            <a:r>
              <a:rPr lang="en-US" altLang="en-US" b="1" dirty="0">
                <a:ea typeface="ＭＳ Ｐゴシック" panose="020B0600070205080204" pitchFamily="34" charset="-128"/>
              </a:rPr>
              <a:t>after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b="1" dirty="0">
                <a:ea typeface="ＭＳ Ｐゴシック" panose="020B0600070205080204" pitchFamily="34" charset="-128"/>
              </a:rPr>
              <a:t>solar noon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In Seattle, max temps are typically 2-3 PM in winter, 5-6 PM midsummer.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6083" name="Picture 3">
            <a:extLst>
              <a:ext uri="{FF2B5EF4-FFF2-40B4-BE49-F238E27FC236}">
                <a16:creationId xmlns:a16="http://schemas.microsoft.com/office/drawing/2014/main" id="{FC348F46-E446-4048-8938-9DE19984A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09800"/>
            <a:ext cx="39655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BE19E-6343-51D6-1D2B-F2DA13772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08299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Diurnal Temperature Range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EAA8E-DE24-A56F-A434-0A1D26EDC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76400"/>
            <a:ext cx="7848600" cy="1600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The difference between high and low temperatures over a day at a location.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2605CA-72C7-3F64-F541-79631D87D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19400"/>
            <a:ext cx="7239000" cy="3585942"/>
          </a:xfrm>
          <a:prstGeom prst="rect">
            <a:avLst/>
          </a:prstGeom>
        </p:spPr>
      </p:pic>
      <p:sp>
        <p:nvSpPr>
          <p:cNvPr id="6" name="Up-Down Arrow 5">
            <a:extLst>
              <a:ext uri="{FF2B5EF4-FFF2-40B4-BE49-F238E27FC236}">
                <a16:creationId xmlns:a16="http://schemas.microsoft.com/office/drawing/2014/main" id="{86838A1D-44A7-9B48-87CD-087A48495470}"/>
              </a:ext>
            </a:extLst>
          </p:cNvPr>
          <p:cNvSpPr/>
          <p:nvPr/>
        </p:nvSpPr>
        <p:spPr bwMode="auto">
          <a:xfrm>
            <a:off x="6400800" y="3581401"/>
            <a:ext cx="304800" cy="1945370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Up-Down Arrow 6">
            <a:extLst>
              <a:ext uri="{FF2B5EF4-FFF2-40B4-BE49-F238E27FC236}">
                <a16:creationId xmlns:a16="http://schemas.microsoft.com/office/drawing/2014/main" id="{BC91B1B0-732D-6206-E542-2D17D50F7D9B}"/>
              </a:ext>
            </a:extLst>
          </p:cNvPr>
          <p:cNvSpPr/>
          <p:nvPr/>
        </p:nvSpPr>
        <p:spPr bwMode="auto">
          <a:xfrm>
            <a:off x="4276165" y="4095078"/>
            <a:ext cx="304800" cy="1431693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4964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57DBF0CC-B5BA-8D42-8229-E02D72016A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16511"/>
            <a:ext cx="9144000" cy="4572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Diurnal Temperature Range Varies Spatially</a:t>
            </a:r>
          </a:p>
        </p:txBody>
      </p:sp>
      <p:pic>
        <p:nvPicPr>
          <p:cNvPr id="47106" name="Picture 4">
            <a:extLst>
              <a:ext uri="{FF2B5EF4-FFF2-40B4-BE49-F238E27FC236}">
                <a16:creationId xmlns:a16="http://schemas.microsoft.com/office/drawing/2014/main" id="{7C2E73C2-CA3E-BE4D-AD98-56C90A35A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4400"/>
            <a:ext cx="7678149" cy="550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1">
            <a:extLst>
              <a:ext uri="{FF2B5EF4-FFF2-40B4-BE49-F238E27FC236}">
                <a16:creationId xmlns:a16="http://schemas.microsoft.com/office/drawing/2014/main" id="{6D679BA5-CC46-E943-A312-6C68CEB9B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362200"/>
            <a:ext cx="16002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Big Diurnal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Variations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Over West Deserts Where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Air is Dry</a:t>
            </a:r>
          </a:p>
        </p:txBody>
      </p:sp>
      <p:sp>
        <p:nvSpPr>
          <p:cNvPr id="47108" name="TextBox 2">
            <a:extLst>
              <a:ext uri="{FF2B5EF4-FFF2-40B4-BE49-F238E27FC236}">
                <a16:creationId xmlns:a16="http://schemas.microsoft.com/office/drawing/2014/main" id="{4AF01729-19C5-2848-8D3A-E2C37F0F7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0938" y="4343400"/>
            <a:ext cx="157113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Less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Diurnal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Variation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Where Air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Is Moister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E296C557-E68D-434F-8FAB-253043E0C2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772400" cy="685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Temperature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8915EC4D-BDA2-9E49-8915-4FD2ED50E7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07259" y="2133600"/>
            <a:ext cx="3473450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600" b="1" dirty="0">
                <a:ea typeface="ＭＳ Ｐゴシック" panose="020B0600070205080204" pitchFamily="34" charset="-128"/>
              </a:rPr>
              <a:t>In a liquid</a:t>
            </a:r>
            <a:r>
              <a:rPr lang="en-US" altLang="en-US" sz="3600" dirty="0">
                <a:ea typeface="ＭＳ Ｐゴシック" panose="020B0600070205080204" pitchFamily="34" charset="-128"/>
              </a:rPr>
              <a:t>, molecules are bound together but can move around.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20DAAD7-E1A8-C047-A339-4129C1EAF0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1" r="35403"/>
          <a:stretch/>
        </p:blipFill>
        <p:spPr bwMode="auto">
          <a:xfrm>
            <a:off x="5141141" y="1143000"/>
            <a:ext cx="2895600" cy="5264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2045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D05DA-9F40-80AE-24A7-E97679B91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Why a big temperature range over the desert southwest?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37EB8-57FD-7302-490A-94754984E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09800"/>
            <a:ext cx="4343400" cy="4038600"/>
          </a:xfrm>
        </p:spPr>
        <p:txBody>
          <a:bodyPr/>
          <a:lstStyle/>
          <a:p>
            <a:r>
              <a:rPr lang="en-US" dirty="0"/>
              <a:t>Clear skies allow strong solar heating during day</a:t>
            </a:r>
          </a:p>
          <a:p>
            <a:r>
              <a:rPr lang="en-US" dirty="0"/>
              <a:t>More southern latitude has more heating</a:t>
            </a:r>
          </a:p>
          <a:p>
            <a:r>
              <a:rPr lang="en-US" dirty="0"/>
              <a:t>Clear skies allow enhanced cooling at night!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746A4F-EF20-F01C-B1F1-7E41BAC6B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4047" y="2667000"/>
            <a:ext cx="4154764" cy="265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361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C79C63A7-805D-404B-A458-351BB47BAD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All Temperatures Are Local</a:t>
            </a:r>
          </a:p>
        </p:txBody>
      </p:sp>
      <p:sp>
        <p:nvSpPr>
          <p:cNvPr id="48130" name="Rectangle 3">
            <a:extLst>
              <a:ext uri="{FF2B5EF4-FFF2-40B4-BE49-F238E27FC236}">
                <a16:creationId xmlns:a16="http://schemas.microsoft.com/office/drawing/2014/main" id="{89B8D093-F431-7F4E-8022-E7288C56BC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9100" y="1676400"/>
            <a:ext cx="8305800" cy="4648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Temperatures can vary over short distances due to a number of factors:</a:t>
            </a:r>
          </a:p>
          <a:p>
            <a:pPr lvl="1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Proximity to water 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(usually cooler in summer, warmer in winter)</a:t>
            </a:r>
          </a:p>
          <a:p>
            <a:pPr lvl="1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Elevation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(usually cooler aloft, but cool air can pool near the surface at night/during winter)</a:t>
            </a:r>
          </a:p>
          <a:p>
            <a:pPr lvl="1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Surface characteristics</a:t>
            </a:r>
            <a:r>
              <a:rPr lang="en-US" altLang="en-US" dirty="0">
                <a:ea typeface="ＭＳ Ｐゴシック" panose="020B0600070205080204" pitchFamily="34" charset="-128"/>
              </a:rPr>
              <a:t>/urban heat island 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(warmer in urban core)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>
            <a:extLst>
              <a:ext uri="{FF2B5EF4-FFF2-40B4-BE49-F238E27FC236}">
                <a16:creationId xmlns:a16="http://schemas.microsoft.com/office/drawing/2014/main" id="{D2F1A248-B1A9-D145-9D76-C8312D8C1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828800"/>
            <a:ext cx="776481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Title 2">
            <a:extLst>
              <a:ext uri="{FF2B5EF4-FFF2-40B4-BE49-F238E27FC236}">
                <a16:creationId xmlns:a16="http://schemas.microsoft.com/office/drawing/2014/main" id="{6382BAD2-3A55-9647-893C-C660FD13E9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Urban Heat Island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2400" dirty="0">
                <a:ea typeface="ＭＳ Ｐゴシック" panose="020B0600070205080204" pitchFamily="34" charset="-128"/>
              </a:rPr>
              <a:t>Can easily be 5-10F warmer in urban core</a:t>
            </a:r>
          </a:p>
        </p:txBody>
      </p:sp>
    </p:spTree>
    <p:extLst>
      <p:ext uri="{BB962C8B-B14F-4D97-AF65-F5344CB8AC3E}">
        <p14:creationId xmlns:p14="http://schemas.microsoft.com/office/powerpoint/2010/main" val="663594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231D5C56-86FA-6345-94AD-1C1A2EA3CF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London in May</a:t>
            </a:r>
          </a:p>
        </p:txBody>
      </p:sp>
      <p:pic>
        <p:nvPicPr>
          <p:cNvPr id="50178" name="Content Placeholder 3">
            <a:extLst>
              <a:ext uri="{FF2B5EF4-FFF2-40B4-BE49-F238E27FC236}">
                <a16:creationId xmlns:a16="http://schemas.microsoft.com/office/drawing/2014/main" id="{44CFFA71-45BF-3649-A024-D1999C6176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7200" y="1752600"/>
            <a:ext cx="5689600" cy="4362450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>
            <a:extLst>
              <a:ext uri="{FF2B5EF4-FFF2-40B4-BE49-F238E27FC236}">
                <a16:creationId xmlns:a16="http://schemas.microsoft.com/office/drawing/2014/main" id="{D2F1A248-B1A9-D145-9D76-C8312D8C1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120713"/>
            <a:ext cx="4495800" cy="242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Title 2">
            <a:extLst>
              <a:ext uri="{FF2B5EF4-FFF2-40B4-BE49-F238E27FC236}">
                <a16:creationId xmlns:a16="http://schemas.microsoft.com/office/drawing/2014/main" id="{6382BAD2-3A55-9647-893C-C660FD13E9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Urban Heat Island?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785E038-A2FE-CE3D-47CB-AD1CBBFA8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686" y="1600200"/>
            <a:ext cx="7685314" cy="2743200"/>
          </a:xfrm>
        </p:spPr>
        <p:txBody>
          <a:bodyPr/>
          <a:lstStyle/>
          <a:p>
            <a:r>
              <a:rPr lang="en-US" dirty="0"/>
              <a:t>Concrete and stone absorb heat during day and release at night</a:t>
            </a:r>
          </a:p>
          <a:p>
            <a:r>
              <a:rPr lang="en-US" dirty="0"/>
              <a:t>Heating of buildings/combustion in engines</a:t>
            </a:r>
          </a:p>
          <a:p>
            <a:r>
              <a:rPr lang="en-US" dirty="0"/>
              <a:t>Less surface water and thus less cooling evaporation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B831AA5B-A658-2347-87B9-4A4EE1DDB5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Elevation</a:t>
            </a:r>
          </a:p>
        </p:txBody>
      </p:sp>
      <p:sp>
        <p:nvSpPr>
          <p:cNvPr id="51202" name="Content Placeholder 2">
            <a:extLst>
              <a:ext uri="{FF2B5EF4-FFF2-40B4-BE49-F238E27FC236}">
                <a16:creationId xmlns:a16="http://schemas.microsoft.com/office/drawing/2014/main" id="{88581737-58E8-E443-976F-DEF144FC9E5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77863" y="1676400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During the night, cooler, denser air often drains into lower elevations</a:t>
            </a:r>
          </a:p>
        </p:txBody>
      </p:sp>
      <p:pic>
        <p:nvPicPr>
          <p:cNvPr id="51203" name="Picture 3">
            <a:extLst>
              <a:ext uri="{FF2B5EF4-FFF2-40B4-BE49-F238E27FC236}">
                <a16:creationId xmlns:a16="http://schemas.microsoft.com/office/drawing/2014/main" id="{445970EF-6024-284F-B8B9-1FD9A3D84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971800"/>
            <a:ext cx="5973763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11.11moremaxtemps.tiff">
            <a:extLst>
              <a:ext uri="{FF2B5EF4-FFF2-40B4-BE49-F238E27FC236}">
                <a16:creationId xmlns:a16="http://schemas.microsoft.com/office/drawing/2014/main" id="{8FE488F0-16EE-6C46-A46B-19FDFCEFA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6432550" cy="667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TextBox 1">
            <a:extLst>
              <a:ext uri="{FF2B5EF4-FFF2-40B4-BE49-F238E27FC236}">
                <a16:creationId xmlns:a16="http://schemas.microsoft.com/office/drawing/2014/main" id="{E9F16496-9AB7-FF4C-8462-1ED4FEA78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09800"/>
            <a:ext cx="2093009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Typical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Summer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Day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Near 5 PM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4" descr="11.10seattle_temps_v2.tiff">
            <a:extLst>
              <a:ext uri="{FF2B5EF4-FFF2-40B4-BE49-F238E27FC236}">
                <a16:creationId xmlns:a16="http://schemas.microsoft.com/office/drawing/2014/main" id="{66628050-98A9-EC45-AD18-16D95D1A3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"/>
            <a:ext cx="6248400" cy="6475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TextBox 1">
            <a:extLst>
              <a:ext uri="{FF2B5EF4-FFF2-40B4-BE49-F238E27FC236}">
                <a16:creationId xmlns:a16="http://schemas.microsoft.com/office/drawing/2014/main" id="{23FE1B2A-DB66-0B4E-91FB-72BE3273C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0"/>
            <a:ext cx="1643399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</a:rPr>
              <a:t>January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</a:rPr>
              <a:t>Temps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</a:rPr>
              <a:t>Around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</a:rPr>
              <a:t> 6 AM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73A52204-1EBC-FC45-9D3C-677B380EB6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Snow Promotes Cooling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2800" dirty="0">
                <a:ea typeface="ＭＳ Ｐゴシック" panose="020B0600070205080204" pitchFamily="34" charset="-128"/>
              </a:rPr>
              <a:t>Good in reflecting solar radiation,  good emitter in infrared, good insulator</a:t>
            </a:r>
            <a:br>
              <a:rPr lang="en-US" altLang="en-US" sz="2800" dirty="0">
                <a:ea typeface="ＭＳ Ｐゴシック" panose="020B0600070205080204" pitchFamily="34" charset="-128"/>
              </a:rPr>
            </a:br>
            <a:r>
              <a:rPr lang="en-US" altLang="en-US" sz="2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Often record cold temperatures are associated with snow</a:t>
            </a:r>
          </a:p>
        </p:txBody>
      </p:sp>
      <p:pic>
        <p:nvPicPr>
          <p:cNvPr id="54274" name="Content Placeholder 3">
            <a:extLst>
              <a:ext uri="{FF2B5EF4-FFF2-40B4-BE49-F238E27FC236}">
                <a16:creationId xmlns:a16="http://schemas.microsoft.com/office/drawing/2014/main" id="{B150E24A-F2F9-6E46-9271-F3DB784E4E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819400"/>
            <a:ext cx="7772400" cy="2990850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A63CF6B2-EB21-4B4B-8661-B9383D30A5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Most Extreme Cold Locations Put the Three Elements of Cold</a:t>
            </a:r>
          </a:p>
        </p:txBody>
      </p:sp>
      <p:sp>
        <p:nvSpPr>
          <p:cNvPr id="55298" name="Content Placeholder 2">
            <a:extLst>
              <a:ext uri="{FF2B5EF4-FFF2-40B4-BE49-F238E27FC236}">
                <a16:creationId xmlns:a16="http://schemas.microsoft.com/office/drawing/2014/main" id="{C978E0F7-23EC-C74B-BE7D-ABD8F958EB3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3048000"/>
            <a:ext cx="3657600" cy="2209800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Elevated valley</a:t>
            </a: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Snow cover</a:t>
            </a:r>
          </a:p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Away from water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BA12E8-D6B4-264A-865B-44AD7B8E8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2895600"/>
            <a:ext cx="4154750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E296C557-E68D-434F-8FAB-253043E0C2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Temperature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8915EC4D-BDA2-9E49-8915-4FD2ED50E7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95400" y="2133600"/>
            <a:ext cx="3092450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In a gas</a:t>
            </a:r>
            <a:r>
              <a:rPr lang="en-US" altLang="en-US" dirty="0">
                <a:ea typeface="ＭＳ Ｐゴシック" panose="020B0600070205080204" pitchFamily="34" charset="-128"/>
              </a:rPr>
              <a:t>, molecules move independently.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6017F04-BB6D-A14E-8EE7-ECF3AEED8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2" r="1648"/>
          <a:stretch/>
        </p:blipFill>
        <p:spPr bwMode="auto">
          <a:xfrm>
            <a:off x="5105400" y="1600200"/>
            <a:ext cx="2590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8486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Figure9.10.tiff">
            <a:extLst>
              <a:ext uri="{FF2B5EF4-FFF2-40B4-BE49-F238E27FC236}">
                <a16:creationId xmlns:a16="http://schemas.microsoft.com/office/drawing/2014/main" id="{8E9F27A1-BBD8-3040-9DC0-35B5B6591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7200"/>
            <a:ext cx="476567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TextBox 3">
            <a:extLst>
              <a:ext uri="{FF2B5EF4-FFF2-40B4-BE49-F238E27FC236}">
                <a16:creationId xmlns:a16="http://schemas.microsoft.com/office/drawing/2014/main" id="{9C1F1FBE-078D-934B-B640-512434265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36576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/>
              <a:t>WA cold records are all east of the Cascades</a:t>
            </a:r>
          </a:p>
        </p:txBody>
      </p:sp>
      <p:sp>
        <p:nvSpPr>
          <p:cNvPr id="56323" name="TextBox 4">
            <a:extLst>
              <a:ext uri="{FF2B5EF4-FFF2-40B4-BE49-F238E27FC236}">
                <a16:creationId xmlns:a16="http://schemas.microsoft.com/office/drawing/2014/main" id="{4AC592AD-5B51-C946-AFF0-72EAC02C4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425700"/>
            <a:ext cx="38862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hlink"/>
                </a:solidFill>
              </a:rPr>
              <a:t>On December 30, 1968 both Mazama and Winthrop, WA dropped to -48F, the state record.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/>
              <a:t>Why there?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 descr="Figure9.11a.jpg">
            <a:extLst>
              <a:ext uri="{FF2B5EF4-FFF2-40B4-BE49-F238E27FC236}">
                <a16:creationId xmlns:a16="http://schemas.microsoft.com/office/drawing/2014/main" id="{F62918C0-E328-BC44-893D-22F6A974A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04800"/>
            <a:ext cx="65532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Picture 2" descr="Figure9.11b.jpg">
            <a:extLst>
              <a:ext uri="{FF2B5EF4-FFF2-40B4-BE49-F238E27FC236}">
                <a16:creationId xmlns:a16="http://schemas.microsoft.com/office/drawing/2014/main" id="{DD2DD2B4-46D8-8C4E-8E20-7A57DDF98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657600"/>
            <a:ext cx="4103688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Box 3">
            <a:extLst>
              <a:ext uri="{FF2B5EF4-FFF2-40B4-BE49-F238E27FC236}">
                <a16:creationId xmlns:a16="http://schemas.microsoft.com/office/drawing/2014/main" id="{FF21E518-60EE-8440-9CD6-75C2A196F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640138"/>
            <a:ext cx="17526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Winthrop and Mazama are in a deep valley of the northeast Cascades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When snow on ground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98E9B-5DB5-D94D-85D4-B505D774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67000"/>
            <a:ext cx="7772400" cy="1143000"/>
          </a:xfrm>
        </p:spPr>
        <p:txBody>
          <a:bodyPr/>
          <a:lstStyle/>
          <a:p>
            <a:r>
              <a:rPr lang="en-US" dirty="0"/>
              <a:t>End of temperature</a:t>
            </a:r>
          </a:p>
        </p:txBody>
      </p:sp>
    </p:spTree>
    <p:extLst>
      <p:ext uri="{BB962C8B-B14F-4D97-AF65-F5344CB8AC3E}">
        <p14:creationId xmlns:p14="http://schemas.microsoft.com/office/powerpoint/2010/main" val="927640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F655B4AA-41EC-BD4C-B708-59EDDB6078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1143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Definition</a:t>
            </a:r>
          </a:p>
        </p:txBody>
      </p:sp>
      <p:sp>
        <p:nvSpPr>
          <p:cNvPr id="19458" name="Content Placeholder 2">
            <a:extLst>
              <a:ext uri="{FF2B5EF4-FFF2-40B4-BE49-F238E27FC236}">
                <a16:creationId xmlns:a16="http://schemas.microsoft.com/office/drawing/2014/main" id="{BB52F8A8-C54E-2D48-A563-A1DD8E7643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1" y="1066800"/>
            <a:ext cx="6781800" cy="41148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Temperature </a:t>
            </a:r>
            <a:r>
              <a:rPr lang="en-US" altLang="en-US" dirty="0">
                <a:ea typeface="ＭＳ Ｐゴシック" panose="020B0600070205080204" pitchFamily="34" charset="-128"/>
              </a:rPr>
              <a:t>is a measure of the speed of atoms and molecules of a substance.</a:t>
            </a:r>
          </a:p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More exactly</a:t>
            </a:r>
            <a:r>
              <a:rPr lang="en-US" altLang="en-US" dirty="0">
                <a:ea typeface="ＭＳ Ｐゴシック" panose="020B0600070205080204" pitchFamily="34" charset="-128"/>
              </a:rPr>
              <a:t>, temperature is proportional to the average kinetic energy of a substance’s atoms and molecules</a:t>
            </a:r>
          </a:p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Kinetic Energy (KE) </a:t>
            </a:r>
            <a:r>
              <a:rPr lang="en-US" altLang="en-US" b="1" dirty="0">
                <a:ea typeface="ＭＳ Ｐゴシック" panose="020B0600070205080204" pitchFamily="34" charset="-128"/>
              </a:rPr>
              <a:t>=  (1/2)mv</a:t>
            </a:r>
            <a:r>
              <a:rPr lang="en-US" altLang="en-US" b="1" baseline="30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, where m=mass, and v is speed</a:t>
            </a:r>
          </a:p>
          <a:p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http://</a:t>
            </a:r>
            <a:r>
              <a:rPr lang="en-US" altLang="en-US" dirty="0" err="1">
                <a:ea typeface="ＭＳ Ｐゴシック" panose="020B0600070205080204" pitchFamily="34" charset="-128"/>
                <a:hlinkClick r:id="rId2"/>
              </a:rPr>
              <a:t>www.falstad.com</a:t>
            </a:r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/gas/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C7F6DFE-DD56-3A48-994C-51B725B072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2" t="3335" r="3576" b="14085"/>
          <a:stretch/>
        </p:blipFill>
        <p:spPr bwMode="auto">
          <a:xfrm>
            <a:off x="6851512" y="1600200"/>
            <a:ext cx="21161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52118EFC-11B3-5A45-BC36-4421E0382C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altLang="en-US" sz="40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Temperature is measured with thermometers—and there are many types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4F06C55B-2502-2542-8085-1A1A9D3E5A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2081213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Galileo developed the first thermometer in the late 1500s.</a:t>
            </a:r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ED86209F-7A3C-A34C-9CA2-26EFF9A17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475" y="2724150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>
            <a:extLst>
              <a:ext uri="{FF2B5EF4-FFF2-40B4-BE49-F238E27FC236}">
                <a16:creationId xmlns:a16="http://schemas.microsoft.com/office/drawing/2014/main" id="{B26B6F13-70AD-E440-8E2D-EA63D3388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70533"/>
            <a:ext cx="3774663" cy="320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FE3A19-4AEF-9B40-B23F-2DD4D7CFCF36}"/>
              </a:ext>
            </a:extLst>
          </p:cNvPr>
          <p:cNvSpPr txBox="1"/>
          <p:nvPr/>
        </p:nvSpPr>
        <p:spPr>
          <a:xfrm>
            <a:off x="1371599" y="6035062"/>
            <a:ext cx="952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cooler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C82B78-E06B-674B-ADCC-078BCB30BADF}"/>
              </a:ext>
            </a:extLst>
          </p:cNvPr>
          <p:cNvSpPr txBox="1"/>
          <p:nvPr/>
        </p:nvSpPr>
        <p:spPr>
          <a:xfrm>
            <a:off x="2847939" y="6035062"/>
            <a:ext cx="1124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warmer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BC44988B-2233-6840-BB58-DB28237CFF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848600" cy="6096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Thermometer History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4EF5F091-62BE-2046-8C7D-F489E5E4D6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3724" y="1447800"/>
            <a:ext cx="8321675" cy="4876800"/>
          </a:xfrm>
        </p:spPr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In 1600s</a:t>
            </a:r>
            <a:r>
              <a:rPr lang="en-US" altLang="en-US" dirty="0">
                <a:ea typeface="ＭＳ Ｐゴシック" panose="020B0600070205080204" pitchFamily="34" charset="-128"/>
              </a:rPr>
              <a:t>, alcohol thermometers came into use</a:t>
            </a:r>
          </a:p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In 1714</a:t>
            </a:r>
            <a:r>
              <a:rPr lang="en-US" altLang="en-US" dirty="0">
                <a:ea typeface="ＭＳ Ｐゴシック" panose="020B0600070205080204" pitchFamily="34" charset="-128"/>
              </a:rPr>
              <a:t>, </a:t>
            </a:r>
            <a:r>
              <a:rPr lang="en-US" altLang="en-US" b="1" dirty="0">
                <a:ea typeface="ＭＳ Ｐゴシック" panose="020B0600070205080204" pitchFamily="34" charset="-128"/>
              </a:rPr>
              <a:t>Gabriel Fahrenheit</a:t>
            </a:r>
            <a:r>
              <a:rPr lang="en-US" altLang="en-US" dirty="0">
                <a:ea typeface="ＭＳ Ｐゴシック" panose="020B0600070205080204" pitchFamily="34" charset="-128"/>
              </a:rPr>
              <a:t>, a German physicist, constructed the first mercury thermometer.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A problem developed</a:t>
            </a:r>
            <a:r>
              <a:rPr lang="en-US" altLang="en-US" dirty="0">
                <a:ea typeface="ＭＳ Ｐゴシック" panose="020B0600070205080204" pitchFamily="34" charset="-128"/>
              </a:rPr>
              <a:t>: different thermometers had different scales!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Promoted lots of confusion!</a:t>
            </a:r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3A29DD6B-1EA9-9D41-813D-35DDBE9F2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343400"/>
            <a:ext cx="2959100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545634F6-E15B-7843-8AC6-AE7F77E606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072438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Three Major Scales Used Today, Based on </a:t>
            </a:r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Freezing/Boiling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AF56F-F412-D34F-A977-4F20A6F46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83" y="1676400"/>
            <a:ext cx="8458200" cy="4114800"/>
          </a:xfrm>
        </p:spPr>
        <p:txBody>
          <a:bodyPr/>
          <a:lstStyle/>
          <a:p>
            <a:pPr>
              <a:defRPr/>
            </a:pPr>
            <a:r>
              <a:rPr lang="en-US" b="1" dirty="0"/>
              <a:t>Fahrenheit </a:t>
            </a:r>
            <a:r>
              <a:rPr lang="en-US" dirty="0"/>
              <a:t>(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°</a:t>
            </a:r>
            <a:r>
              <a:rPr lang="en-US" dirty="0"/>
              <a:t>F)</a:t>
            </a:r>
          </a:p>
          <a:p>
            <a:pPr>
              <a:defRPr/>
            </a:pPr>
            <a:r>
              <a:rPr lang="en-US" b="1" dirty="0"/>
              <a:t>Centigrade or Celsius </a:t>
            </a:r>
            <a:r>
              <a:rPr lang="en-US" dirty="0"/>
              <a:t>(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°</a:t>
            </a:r>
            <a:r>
              <a:rPr lang="en-US" dirty="0"/>
              <a:t>C)</a:t>
            </a:r>
          </a:p>
          <a:p>
            <a:pPr>
              <a:defRPr/>
            </a:pPr>
            <a:r>
              <a:rPr lang="en-US" b="1" dirty="0"/>
              <a:t>Kelvin or Absolute </a:t>
            </a:r>
            <a:r>
              <a:rPr lang="en-US" dirty="0"/>
              <a:t>(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°</a:t>
            </a:r>
            <a:r>
              <a:rPr lang="en-US" dirty="0"/>
              <a:t>K,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°</a:t>
            </a:r>
            <a:r>
              <a:rPr lang="en-US" dirty="0"/>
              <a:t>A)</a:t>
            </a:r>
          </a:p>
          <a:p>
            <a:pPr>
              <a:defRPr/>
            </a:pPr>
            <a:r>
              <a:rPr lang="en-US" dirty="0"/>
              <a:t>How to Convert    </a:t>
            </a:r>
            <a:r>
              <a:rPr lang="en-US" dirty="0">
                <a:solidFill>
                  <a:srgbClr val="FF0000"/>
                </a:solidFill>
              </a:rPr>
              <a:t>Freezing	Boiling (at SLP)</a:t>
            </a:r>
          </a:p>
          <a:p>
            <a:pPr marL="0" indent="0">
              <a:buFontTx/>
              <a:buNone/>
              <a:defRPr/>
            </a:pPr>
            <a:r>
              <a:rPr lang="en-US" dirty="0"/>
              <a:t>C =(5/9)(F-32)		0		  100</a:t>
            </a:r>
          </a:p>
          <a:p>
            <a:pPr marL="0" indent="0">
              <a:buFontTx/>
              <a:buNone/>
              <a:defRPr/>
            </a:pPr>
            <a:r>
              <a:rPr lang="en-US" dirty="0"/>
              <a:t>F =(9/5)C + 32		32		   212</a:t>
            </a:r>
          </a:p>
          <a:p>
            <a:pPr marL="0" indent="0">
              <a:buFontTx/>
              <a:buNone/>
              <a:defRPr/>
            </a:pPr>
            <a:r>
              <a:rPr lang="en-US" dirty="0"/>
              <a:t>K =C + 273		273		   373</a:t>
            </a:r>
          </a:p>
          <a:p>
            <a:pPr marL="0" indent="0">
              <a:buNone/>
              <a:defRPr/>
            </a:pPr>
            <a:r>
              <a:rPr lang="en-US" b="1" dirty="0">
                <a:solidFill>
                  <a:schemeClr val="accent2"/>
                </a:solidFill>
              </a:rPr>
              <a:t>The rest of world uses C, only the U.S. uses F</a:t>
            </a:r>
          </a:p>
          <a:p>
            <a:pPr>
              <a:defRPr/>
            </a:pPr>
            <a:endParaRPr lang="en-US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3041</TotalTime>
  <Words>1207</Words>
  <Application>Microsoft Macintosh PowerPoint</Application>
  <PresentationFormat>On-screen Show (4:3)</PresentationFormat>
  <Paragraphs>153</Paragraphs>
  <Slides>52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ＭＳ Ｐゴシック</vt:lpstr>
      <vt:lpstr>Symbol</vt:lpstr>
      <vt:lpstr>Times</vt:lpstr>
      <vt:lpstr>Blank Presentation</vt:lpstr>
      <vt:lpstr>Temperature  Atmospheric Sciences 101 Autumn 2024</vt:lpstr>
      <vt:lpstr>Temperature is a measure of the average speed of atoms and molecules</vt:lpstr>
      <vt:lpstr>Temperature</vt:lpstr>
      <vt:lpstr>Temperature</vt:lpstr>
      <vt:lpstr>Temperature</vt:lpstr>
      <vt:lpstr>Definition</vt:lpstr>
      <vt:lpstr>Temperature is measured with thermometers—and there are many types</vt:lpstr>
      <vt:lpstr>Thermometer History</vt:lpstr>
      <vt:lpstr>Three Major Scales Used Today, Based on Freezing/Boiling</vt:lpstr>
      <vt:lpstr>Temperatures in Celsius (F)</vt:lpstr>
      <vt:lpstr>Recent News! 130F at Death Valley! August 16, 2020</vt:lpstr>
      <vt:lpstr>Types of Thermometers</vt:lpstr>
      <vt:lpstr>PowerPoint Presentation</vt:lpstr>
      <vt:lpstr>PowerPoint Presentation</vt:lpstr>
      <vt:lpstr>Bimetallic Strip Thermometers</vt:lpstr>
      <vt:lpstr>PowerPoint Presentation</vt:lpstr>
      <vt:lpstr>Electronic Thermometers</vt:lpstr>
      <vt:lpstr>Radiometers </vt:lpstr>
      <vt:lpstr>A radiometer you are familiar with</vt:lpstr>
      <vt:lpstr>And after COVID we are REALLY familiar with radiometers….</vt:lpstr>
      <vt:lpstr>And one you might not be…</vt:lpstr>
      <vt:lpstr>PowerPoint Presentation</vt:lpstr>
      <vt:lpstr>PowerPoint Presentation</vt:lpstr>
      <vt:lpstr>Human Skin</vt:lpstr>
      <vt:lpstr>Official Surface Air Temperature Measurements</vt:lpstr>
      <vt:lpstr>Bad Exposure Can Produce Poor Observations</vt:lpstr>
      <vt:lpstr>How NOT to Get Dependable Temperatures</vt:lpstr>
      <vt:lpstr>Much Better: Official Airport Sites</vt:lpstr>
      <vt:lpstr>PowerPoint Presentation</vt:lpstr>
      <vt:lpstr>PowerPoint Presentation</vt:lpstr>
      <vt:lpstr>Home Thermometer Tips</vt:lpstr>
      <vt:lpstr>Knowing that temperatures are taken at 2-m  can save your life!</vt:lpstr>
      <vt:lpstr>Saving Your Life</vt:lpstr>
      <vt:lpstr>Diurnal (Daily) Temperature Variations</vt:lpstr>
      <vt:lpstr>Temperature Quiz:  during the summer, temperatures are warmest at what time?</vt:lpstr>
      <vt:lpstr>ANSWER During Summer, Around 5 PM  Sometimes as late as 6 PM</vt:lpstr>
      <vt:lpstr>Diurnal (Daily) Temperature Variations</vt:lpstr>
      <vt:lpstr>Diurnal Temperature Range</vt:lpstr>
      <vt:lpstr>Diurnal Temperature Range Varies Spatially</vt:lpstr>
      <vt:lpstr>Why a big temperature range over the desert southwest?</vt:lpstr>
      <vt:lpstr>All Temperatures Are Local</vt:lpstr>
      <vt:lpstr>Urban Heat Island Can easily be 5-10F warmer in urban core</vt:lpstr>
      <vt:lpstr>London in May</vt:lpstr>
      <vt:lpstr>Why Urban Heat Island? </vt:lpstr>
      <vt:lpstr>Elevation</vt:lpstr>
      <vt:lpstr>PowerPoint Presentation</vt:lpstr>
      <vt:lpstr>PowerPoint Presentation</vt:lpstr>
      <vt:lpstr>Snow Promotes Cooling Good in reflecting solar radiation,  good emitter in infrared, good insulator Often record cold temperatures are associated with snow</vt:lpstr>
      <vt:lpstr>The Most Extreme Cold Locations Put the Three Elements of Cold</vt:lpstr>
      <vt:lpstr>PowerPoint Presentation</vt:lpstr>
      <vt:lpstr>PowerPoint Presentation</vt:lpstr>
      <vt:lpstr>End of temperature</vt:lpstr>
    </vt:vector>
  </TitlesOfParts>
  <Company>뿿콰뿿컐뿿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Temperature Prediction</dc:title>
  <dc:creator>Clifford Mass</dc:creator>
  <cp:lastModifiedBy>Clifford F. Mass</cp:lastModifiedBy>
  <cp:revision>77</cp:revision>
  <cp:lastPrinted>2006-09-26T22:28:06Z</cp:lastPrinted>
  <dcterms:created xsi:type="dcterms:W3CDTF">2009-09-30T21:48:47Z</dcterms:created>
  <dcterms:modified xsi:type="dcterms:W3CDTF">2024-09-18T20:29:03Z</dcterms:modified>
</cp:coreProperties>
</file>