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omments/comment1.xml" ContentType="application/vnd.openxmlformats-officedocument.presentationml.comments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omments/comment2.xml" ContentType="application/vnd.openxmlformats-officedocument.presentationml.comment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omments/comment3.xml" ContentType="application/vnd.openxmlformats-officedocument.presentationml.comments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charts/chart27.xml" ContentType="application/vnd.openxmlformats-officedocument.drawingml.chart+xml"/>
  <Override PartName="/ppt/charts/style27.xml" ContentType="application/vnd.ms-office.chartstyle+xml"/>
  <Override PartName="/ppt/charts/colors27.xml" ContentType="application/vnd.ms-office.chartcolorstyle+xml"/>
  <Override PartName="/ppt/charts/chart28.xml" ContentType="application/vnd.openxmlformats-officedocument.drawingml.chart+xml"/>
  <Override PartName="/ppt/charts/style28.xml" ContentType="application/vnd.ms-office.chartstyle+xml"/>
  <Override PartName="/ppt/charts/colors28.xml" ContentType="application/vnd.ms-office.chartcolorstyle+xml"/>
  <Override PartName="/ppt/charts/chart29.xml" ContentType="application/vnd.openxmlformats-officedocument.drawingml.chart+xml"/>
  <Override PartName="/ppt/charts/style29.xml" ContentType="application/vnd.ms-office.chartstyle+xml"/>
  <Override PartName="/ppt/charts/colors29.xml" ContentType="application/vnd.ms-office.chartcolorstyle+xml"/>
  <Override PartName="/ppt/charts/chart30.xml" ContentType="application/vnd.openxmlformats-officedocument.drawingml.chart+xml"/>
  <Override PartName="/ppt/charts/style30.xml" ContentType="application/vnd.ms-office.chartstyle+xml"/>
  <Override PartName="/ppt/charts/colors3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75" r:id="rId4"/>
    <p:sldId id="257" r:id="rId5"/>
    <p:sldId id="267" r:id="rId6"/>
    <p:sldId id="276" r:id="rId7"/>
    <p:sldId id="261" r:id="rId8"/>
    <p:sldId id="268" r:id="rId9"/>
    <p:sldId id="277" r:id="rId10"/>
    <p:sldId id="289" r:id="rId11"/>
    <p:sldId id="290" r:id="rId12"/>
    <p:sldId id="291" r:id="rId13"/>
    <p:sldId id="262" r:id="rId14"/>
    <p:sldId id="269" r:id="rId15"/>
    <p:sldId id="278" r:id="rId16"/>
    <p:sldId id="263" r:id="rId17"/>
    <p:sldId id="270" r:id="rId18"/>
    <p:sldId id="279" r:id="rId19"/>
    <p:sldId id="264" r:id="rId20"/>
    <p:sldId id="271" r:id="rId21"/>
    <p:sldId id="280" r:id="rId22"/>
    <p:sldId id="265" r:id="rId23"/>
    <p:sldId id="272" r:id="rId24"/>
    <p:sldId id="281" r:id="rId25"/>
    <p:sldId id="258" r:id="rId26"/>
    <p:sldId id="273" r:id="rId27"/>
    <p:sldId id="282" r:id="rId28"/>
    <p:sldId id="259" r:id="rId29"/>
    <p:sldId id="274" r:id="rId30"/>
    <p:sldId id="283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nnie3" initials="s" lastIdx="1" clrIdx="0">
    <p:extLst>
      <p:ext uri="{19B8F6BF-5375-455C-9EA6-DF929625EA0E}">
        <p15:presenceInfo xmlns:p15="http://schemas.microsoft.com/office/powerpoint/2012/main" userId="shannie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8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6.xlsx"/><Relationship Id="rId2" Type="http://schemas.microsoft.com/office/2011/relationships/chartColorStyle" Target="colors27.xml"/><Relationship Id="rId1" Type="http://schemas.microsoft.com/office/2011/relationships/chartStyle" Target="styl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7.xlsx"/><Relationship Id="rId2" Type="http://schemas.microsoft.com/office/2011/relationships/chartColorStyle" Target="colors28.xml"/><Relationship Id="rId1" Type="http://schemas.microsoft.com/office/2011/relationships/chartStyle" Target="styl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8.xlsx"/><Relationship Id="rId2" Type="http://schemas.microsoft.com/office/2011/relationships/chartColorStyle" Target="colors29.xml"/><Relationship Id="rId1" Type="http://schemas.microsoft.com/office/2011/relationships/chartStyle" Target="styl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9.xlsx"/><Relationship Id="rId2" Type="http://schemas.microsoft.com/office/2011/relationships/chartColorStyle" Target="colors30.xml"/><Relationship Id="rId1" Type="http://schemas.microsoft.com/office/2011/relationships/chartStyle" Target="style30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1</c:v>
                </c:pt>
                <c:pt idx="3">
                  <c:v>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shape val="box"/>
        <c:axId val="129484944"/>
        <c:axId val="129484552"/>
        <c:axId val="0"/>
      </c:bar3DChart>
      <c:valAx>
        <c:axId val="1294845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4944"/>
        <c:crosses val="autoZero"/>
        <c:crossBetween val="between"/>
      </c:valAx>
      <c:catAx>
        <c:axId val="129484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45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25.96</c:v>
                </c:pt>
                <c:pt idx="2">
                  <c:v>58.7</c:v>
                </c:pt>
                <c:pt idx="3">
                  <c:v>59.89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6.17</c:v>
                </c:pt>
                <c:pt idx="1">
                  <c:v>33.869999999999997</c:v>
                </c:pt>
                <c:pt idx="2">
                  <c:v>29.94</c:v>
                </c:pt>
                <c:pt idx="3">
                  <c:v>26.05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12.7</c:v>
                </c:pt>
                <c:pt idx="1">
                  <c:v>48.87</c:v>
                </c:pt>
                <c:pt idx="2">
                  <c:v>16.32</c:v>
                </c:pt>
                <c:pt idx="3">
                  <c:v>18.079999999999998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4.33</c:v>
                </c:pt>
                <c:pt idx="1">
                  <c:v>45.37</c:v>
                </c:pt>
                <c:pt idx="2">
                  <c:v>34.97</c:v>
                </c:pt>
                <c:pt idx="3">
                  <c:v>28.62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Convective/(Convective + </a:t>
            </a:r>
            <a:r>
              <a:rPr lang="en-US" dirty="0" err="1"/>
              <a:t>Stratiform</a:t>
            </a:r>
            <a:r>
              <a:rPr lang="en-US" dirty="0"/>
              <a:t>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12.44</c:v>
                </c:pt>
                <c:pt idx="1">
                  <c:v>35.92</c:v>
                </c:pt>
                <c:pt idx="2">
                  <c:v>0</c:v>
                </c:pt>
                <c:pt idx="3">
                  <c:v>31.8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12.87</c:v>
                </c:pt>
                <c:pt idx="1">
                  <c:v>47.18</c:v>
                </c:pt>
                <c:pt idx="2">
                  <c:v>49.61</c:v>
                </c:pt>
                <c:pt idx="3">
                  <c:v>20.43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47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35.06</c:v>
                </c:pt>
                <c:pt idx="2">
                  <c:v>142.11000000000001</c:v>
                </c:pt>
                <c:pt idx="3">
                  <c:v>149.34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6.57</c:v>
                </c:pt>
                <c:pt idx="1">
                  <c:v>51.22</c:v>
                </c:pt>
                <c:pt idx="2">
                  <c:v>42.73</c:v>
                </c:pt>
                <c:pt idx="3">
                  <c:v>35.22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07202536"/>
        <c:axId val="207202928"/>
      </c:barChart>
      <c:catAx>
        <c:axId val="2072025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2928"/>
        <c:crosses val="autoZero"/>
        <c:auto val="1"/>
        <c:lblAlgn val="ctr"/>
        <c:lblOffset val="100"/>
        <c:noMultiLvlLbl val="0"/>
      </c:catAx>
      <c:valAx>
        <c:axId val="207202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25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14.54</c:v>
                </c:pt>
                <c:pt idx="1">
                  <c:v>95.58</c:v>
                </c:pt>
                <c:pt idx="2">
                  <c:v>19.510000000000002</c:v>
                </c:pt>
                <c:pt idx="3">
                  <c:v>22.06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4.53</c:v>
                </c:pt>
                <c:pt idx="1">
                  <c:v>83.04</c:v>
                </c:pt>
                <c:pt idx="2">
                  <c:v>53.77</c:v>
                </c:pt>
                <c:pt idx="3">
                  <c:v>40.1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210832480"/>
        <c:axId val="210832872"/>
      </c:barChart>
      <c:catAx>
        <c:axId val="210832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2872"/>
        <c:crosses val="autoZero"/>
        <c:auto val="1"/>
        <c:lblAlgn val="ctr"/>
        <c:lblOffset val="100"/>
        <c:noMultiLvlLbl val="0"/>
      </c:catAx>
      <c:valAx>
        <c:axId val="2108328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2480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none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Convective/Stratiform</a:t>
            </a:r>
          </a:p>
          <a:p>
            <a:pPr>
              <a:defRPr/>
            </a:pP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none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6458538385826774E-2"/>
          <c:y val="0.11326232372375408"/>
          <c:w val="0.85098912991261455"/>
          <c:h val="0.618071937474019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14.21</c:v>
                </c:pt>
                <c:pt idx="1">
                  <c:v>56.05</c:v>
                </c:pt>
                <c:pt idx="2">
                  <c:v>0</c:v>
                </c:pt>
                <c:pt idx="3">
                  <c:v>46.63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1A9-44FC-B303-6D4C6A09C3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14.77</c:v>
                </c:pt>
                <c:pt idx="1">
                  <c:v>89.33</c:v>
                </c:pt>
                <c:pt idx="2">
                  <c:v>98.44</c:v>
                </c:pt>
                <c:pt idx="3">
                  <c:v>25.67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A9-44FC-B303-6D4C6A09C35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67"/>
        <c:overlap val="-43"/>
        <c:axId val="106693136"/>
        <c:axId val="106692744"/>
      </c:barChart>
      <c:catAx>
        <c:axId val="106693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2744"/>
        <c:crosses val="autoZero"/>
        <c:auto val="1"/>
        <c:lblAlgn val="ctr"/>
        <c:lblOffset val="100"/>
        <c:noMultiLvlLbl val="0"/>
      </c:catAx>
      <c:valAx>
        <c:axId val="1066927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3136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0</c:v>
                </c:pt>
                <c:pt idx="1">
                  <c:v>40.799999999999997</c:v>
                </c:pt>
                <c:pt idx="2">
                  <c:v>16.13</c:v>
                </c:pt>
                <c:pt idx="3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82.98</c:v>
                </c:pt>
                <c:pt idx="1">
                  <c:v>33.64</c:v>
                </c:pt>
                <c:pt idx="2">
                  <c:v>45.99</c:v>
                </c:pt>
                <c:pt idx="3">
                  <c:v>52.05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0833656"/>
        <c:axId val="210834048"/>
        <c:axId val="0"/>
      </c:bar3DChart>
      <c:catAx>
        <c:axId val="210833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4048"/>
        <c:crosses val="autoZero"/>
        <c:auto val="1"/>
        <c:lblAlgn val="ctr"/>
        <c:lblOffset val="100"/>
        <c:noMultiLvlLbl val="0"/>
      </c:catAx>
      <c:valAx>
        <c:axId val="210834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336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74.13</c:v>
                </c:pt>
                <c:pt idx="1">
                  <c:v>34.229999999999997</c:v>
                </c:pt>
                <c:pt idx="2">
                  <c:v>63.51</c:v>
                </c:pt>
                <c:pt idx="3">
                  <c:v>69.13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84.72</c:v>
                </c:pt>
                <c:pt idx="1">
                  <c:v>20.97</c:v>
                </c:pt>
                <c:pt idx="2">
                  <c:v>39.42</c:v>
                </c:pt>
                <c:pt idx="3">
                  <c:v>50.74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9832376"/>
        <c:axId val="209832768"/>
        <c:axId val="0"/>
      </c:bar3DChart>
      <c:catAx>
        <c:axId val="209832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2768"/>
        <c:crosses val="autoZero"/>
        <c:auto val="1"/>
        <c:lblAlgn val="ctr"/>
        <c:lblOffset val="100"/>
        <c:noMultiLvlLbl val="0"/>
      </c:catAx>
      <c:valAx>
        <c:axId val="209832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23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0" i="0" u="none" strike="noStrike" kern="1200" cap="none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Stratiform/All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0" i="0" u="none" strike="noStrike" kern="1200" cap="none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lt1">
            <a:alpha val="27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80.180000000000007</c:v>
                </c:pt>
                <c:pt idx="1">
                  <c:v>42.43</c:v>
                </c:pt>
                <c:pt idx="2">
                  <c:v>0</c:v>
                </c:pt>
                <c:pt idx="3">
                  <c:v>56.63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88-477B-8594-A555B047644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>
                  <a:lumMod val="75000"/>
                </a:schemeClr>
              </a:solidFill>
            </a:ln>
            <a:effectLst/>
            <a:scene3d>
              <a:camera prst="orthographicFront"/>
              <a:lightRig rig="threePt" dir="t"/>
            </a:scene3d>
            <a:sp3d prstMaterial="translucentPowder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79.849999999999994</c:v>
                </c:pt>
                <c:pt idx="1">
                  <c:v>26.5</c:v>
                </c:pt>
                <c:pt idx="2">
                  <c:v>29.83</c:v>
                </c:pt>
                <c:pt idx="3">
                  <c:v>67.27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88-477B-8594-A555B0476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74353528"/>
        <c:axId val="274352352"/>
        <c:axId val="0"/>
      </c:bar3DChart>
      <c:catAx>
        <c:axId val="274353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4352352"/>
        <c:crosses val="autoZero"/>
        <c:auto val="1"/>
        <c:lblAlgn val="ctr"/>
        <c:lblOffset val="100"/>
        <c:noMultiLvlLbl val="0"/>
      </c:catAx>
      <c:valAx>
        <c:axId val="274352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43535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0</c:v>
                </c:pt>
                <c:pt idx="1">
                  <c:v>14.3</c:v>
                </c:pt>
                <c:pt idx="2">
                  <c:v>22.92</c:v>
                </c:pt>
                <c:pt idx="3">
                  <c:v>27.48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5.46</c:v>
                </c:pt>
                <c:pt idx="1">
                  <c:v>17.23</c:v>
                </c:pt>
                <c:pt idx="2">
                  <c:v>19.649999999999999</c:v>
                </c:pt>
                <c:pt idx="3">
                  <c:v>18.329999999999998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30575752"/>
        <c:axId val="209833944"/>
        <c:axId val="0"/>
      </c:bar3DChart>
      <c:catAx>
        <c:axId val="1305757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3944"/>
        <c:crosses val="autoZero"/>
        <c:auto val="1"/>
        <c:lblAlgn val="ctr"/>
        <c:lblOffset val="100"/>
        <c:noMultiLvlLbl val="0"/>
      </c:catAx>
      <c:valAx>
        <c:axId val="209833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0575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06897880"/>
        <c:axId val="206897488"/>
        <c:axId val="0"/>
      </c:bar3DChart>
      <c:valAx>
        <c:axId val="206897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897880"/>
        <c:crosses val="autoZero"/>
        <c:crossBetween val="between"/>
      </c:valAx>
      <c:catAx>
        <c:axId val="206897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897488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10.78</c:v>
                </c:pt>
                <c:pt idx="1">
                  <c:v>32.72</c:v>
                </c:pt>
                <c:pt idx="2">
                  <c:v>12.39</c:v>
                </c:pt>
                <c:pt idx="3">
                  <c:v>15.25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3.84</c:v>
                </c:pt>
                <c:pt idx="1">
                  <c:v>17.420000000000002</c:v>
                </c:pt>
                <c:pt idx="2">
                  <c:v>21.2</c:v>
                </c:pt>
                <c:pt idx="3">
                  <c:v>20.350000000000001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9835120"/>
        <c:axId val="209835512"/>
        <c:axId val="0"/>
      </c:bar3DChart>
      <c:catAx>
        <c:axId val="209835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5512"/>
        <c:crosses val="autoZero"/>
        <c:auto val="1"/>
        <c:lblAlgn val="ctr"/>
        <c:lblOffset val="100"/>
        <c:noMultiLvlLbl val="0"/>
      </c:catAx>
      <c:valAx>
        <c:axId val="209835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835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/>
              <a:t>Convection/All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11.39</c:v>
                </c:pt>
                <c:pt idx="1">
                  <c:v>23.78</c:v>
                </c:pt>
                <c:pt idx="2">
                  <c:v>0</c:v>
                </c:pt>
                <c:pt idx="3">
                  <c:v>26.41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9-45ED-B5A2-8BB92C4EC4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11.79</c:v>
                </c:pt>
                <c:pt idx="1">
                  <c:v>23.67</c:v>
                </c:pt>
                <c:pt idx="2">
                  <c:v>29.36</c:v>
                </c:pt>
                <c:pt idx="3">
                  <c:v>17.27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9-45ED-B5A2-8BB92C4EC4E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9509272"/>
        <c:axId val="233296656"/>
        <c:axId val="0"/>
      </c:bar3DChart>
      <c:catAx>
        <c:axId val="2095092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296656"/>
        <c:crosses val="autoZero"/>
        <c:auto val="1"/>
        <c:lblAlgn val="ctr"/>
        <c:lblOffset val="100"/>
        <c:noMultiLvlLbl val="0"/>
      </c:catAx>
      <c:valAx>
        <c:axId val="2332966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9509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 (C + SF) /</a:t>
            </a:r>
            <a:r>
              <a:rPr lang="en-US" baseline="0" dirty="0" smtClean="0"/>
              <a:t> 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0</c:v>
                </c:pt>
                <c:pt idx="1">
                  <c:v>55.11</c:v>
                </c:pt>
                <c:pt idx="2">
                  <c:v>39.049999999999997</c:v>
                </c:pt>
                <c:pt idx="3">
                  <c:v>45.88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88.44</c:v>
                </c:pt>
                <c:pt idx="1">
                  <c:v>50.87</c:v>
                </c:pt>
                <c:pt idx="2">
                  <c:v>65.64</c:v>
                </c:pt>
                <c:pt idx="3">
                  <c:v>70.38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10867360"/>
        <c:axId val="210867752"/>
        <c:axId val="0"/>
      </c:bar3DChart>
      <c:catAx>
        <c:axId val="210867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7752"/>
        <c:crosses val="autoZero"/>
        <c:auto val="1"/>
        <c:lblAlgn val="ctr"/>
        <c:lblOffset val="100"/>
        <c:noMultiLvlLbl val="0"/>
      </c:catAx>
      <c:valAx>
        <c:axId val="2108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736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(C + SF) /</a:t>
            </a:r>
            <a:r>
              <a:rPr lang="en-US" baseline="0" dirty="0" smtClean="0"/>
              <a:t> 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84.91</c:v>
                </c:pt>
                <c:pt idx="1">
                  <c:v>66.95</c:v>
                </c:pt>
                <c:pt idx="2">
                  <c:v>75.900000000000006</c:v>
                </c:pt>
                <c:pt idx="3">
                  <c:v>84.38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88.56</c:v>
                </c:pt>
                <c:pt idx="1">
                  <c:v>38.39</c:v>
                </c:pt>
                <c:pt idx="2">
                  <c:v>60.62</c:v>
                </c:pt>
                <c:pt idx="3">
                  <c:v>71.09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10868928"/>
        <c:axId val="210869320"/>
        <c:axId val="0"/>
      </c:bar3DChart>
      <c:catAx>
        <c:axId val="21086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9320"/>
        <c:crosses val="autoZero"/>
        <c:auto val="1"/>
        <c:lblAlgn val="ctr"/>
        <c:lblOffset val="100"/>
        <c:noMultiLvlLbl val="0"/>
      </c:catAx>
      <c:valAx>
        <c:axId val="210869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6892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(C + SF)/ALL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91.57</c:v>
                </c:pt>
                <c:pt idx="1">
                  <c:v>66.22</c:v>
                </c:pt>
                <c:pt idx="2">
                  <c:v>0</c:v>
                </c:pt>
                <c:pt idx="3">
                  <c:v>83.04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CF-402D-A67A-E2465D37FA5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91.63</c:v>
                </c:pt>
                <c:pt idx="1">
                  <c:v>50.18</c:v>
                </c:pt>
                <c:pt idx="2">
                  <c:v>59.19</c:v>
                </c:pt>
                <c:pt idx="3">
                  <c:v>84.54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CF-402D-A67A-E2465D37FA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235864552"/>
        <c:axId val="235864944"/>
        <c:axId val="0"/>
      </c:bar3DChart>
      <c:catAx>
        <c:axId val="235864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4944"/>
        <c:crosses val="autoZero"/>
        <c:auto val="1"/>
        <c:lblAlgn val="ctr"/>
        <c:lblOffset val="100"/>
        <c:noMultiLvlLbl val="0"/>
      </c:catAx>
      <c:valAx>
        <c:axId val="23586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45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26</c:v>
                </c:pt>
                <c:pt idx="1">
                  <c:v>47</c:v>
                </c:pt>
                <c:pt idx="2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29</c:v>
                </c:pt>
                <c:pt idx="1">
                  <c:v>120</c:v>
                </c:pt>
                <c:pt idx="2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10870496"/>
        <c:axId val="214158752"/>
        <c:axId val="0"/>
      </c:bar3DChart>
      <c:catAx>
        <c:axId val="210870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8752"/>
        <c:crosses val="autoZero"/>
        <c:auto val="1"/>
        <c:lblAlgn val="ctr"/>
        <c:lblOffset val="100"/>
        <c:noMultiLvlLbl val="0"/>
      </c:catAx>
      <c:valAx>
        <c:axId val="214158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0870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19</c:v>
                </c:pt>
                <c:pt idx="1">
                  <c:v>57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14</c:v>
                </c:pt>
                <c:pt idx="1">
                  <c:v>416</c:v>
                </c:pt>
                <c:pt idx="2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05566824"/>
        <c:axId val="214159144"/>
        <c:axId val="0"/>
      </c:bar3DChart>
      <c:catAx>
        <c:axId val="1055668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9144"/>
        <c:crosses val="autoZero"/>
        <c:auto val="1"/>
        <c:lblAlgn val="ctr"/>
        <c:lblOffset val="100"/>
        <c:noMultiLvlLbl val="0"/>
      </c:catAx>
      <c:valAx>
        <c:axId val="214159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5566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Core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Sheet1!$B$2:$B$4</c:f>
              <c:numCache>
                <c:formatCode>0.00</c:formatCode>
                <c:ptCount val="3"/>
                <c:pt idx="0">
                  <c:v>28</c:v>
                </c:pt>
                <c:pt idx="1">
                  <c:v>0</c:v>
                </c:pt>
                <c:pt idx="2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46-4D05-90E0-9561FE1C9F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Sheet1!$A$2:$A$4</c:f>
              <c:strCache>
                <c:ptCount val="3"/>
                <c:pt idx="0">
                  <c:v>DCC</c:v>
                </c:pt>
                <c:pt idx="1">
                  <c:v>DWC</c:v>
                </c:pt>
                <c:pt idx="2">
                  <c:v>WCC</c:v>
                </c:pt>
              </c:strCache>
            </c:strRef>
          </c:cat>
          <c:val>
            <c:numRef>
              <c:f>Sheet1!$C$2:$C$4</c:f>
              <c:numCache>
                <c:formatCode>0.00</c:formatCode>
                <c:ptCount val="3"/>
                <c:pt idx="0">
                  <c:v>12</c:v>
                </c:pt>
                <c:pt idx="1">
                  <c:v>451</c:v>
                </c:pt>
                <c:pt idx="2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46-4D05-90E0-9561FE1C9F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35864160"/>
        <c:axId val="235863768"/>
        <c:axId val="0"/>
      </c:bar3DChart>
      <c:catAx>
        <c:axId val="2358641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3768"/>
        <c:crosses val="autoZero"/>
        <c:auto val="1"/>
        <c:lblAlgn val="ctr"/>
        <c:lblOffset val="100"/>
        <c:noMultiLvlLbl val="0"/>
      </c:catAx>
      <c:valAx>
        <c:axId val="235863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586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14159928"/>
        <c:axId val="214160320"/>
      </c:barChart>
      <c:catAx>
        <c:axId val="214159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0320"/>
        <c:crosses val="autoZero"/>
        <c:auto val="1"/>
        <c:lblAlgn val="ctr"/>
        <c:lblOffset val="100"/>
        <c:noMultiLvlLbl val="0"/>
      </c:catAx>
      <c:valAx>
        <c:axId val="2141603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59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3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14161496"/>
        <c:axId val="214161888"/>
      </c:barChart>
      <c:catAx>
        <c:axId val="214161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1888"/>
        <c:crosses val="autoZero"/>
        <c:auto val="1"/>
        <c:lblAlgn val="ctr"/>
        <c:lblOffset val="100"/>
        <c:noMultiLvlLbl val="0"/>
      </c:catAx>
      <c:valAx>
        <c:axId val="21416188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61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1.1299999999999999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73-4BD7-9CEE-1BBD0ECB4E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1</c:v>
                </c:pt>
                <c:pt idx="1">
                  <c:v>1.1000000000000001</c:v>
                </c:pt>
                <c:pt idx="2">
                  <c:v>1</c:v>
                </c:pt>
                <c:pt idx="3">
                  <c:v>1.33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73-4BD7-9CEE-1BBD0ECB4E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29481808"/>
        <c:axId val="232655432"/>
        <c:axId val="0"/>
      </c:bar3DChart>
      <c:valAx>
        <c:axId val="232655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481808"/>
        <c:crosses val="autoZero"/>
        <c:crossBetween val="between"/>
      </c:valAx>
      <c:catAx>
        <c:axId val="129481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55432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>
            <a:solidFill>
              <a:schemeClr val="dk1">
                <a:lumMod val="35000"/>
                <a:lumOff val="6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</a:t>
            </a:r>
            <a:r>
              <a:rPr lang="en-US" dirty="0" smtClean="0"/>
              <a:t>cores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1</c:v>
                </c:pt>
                <c:pt idx="2">
                  <c:v>0</c:v>
                </c:pt>
                <c:pt idx="3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0C-42A3-8435-85288ED8A3D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Broad Stratiform</c:v>
                </c:pt>
                <c:pt idx="1">
                  <c:v>Deep Convective Core</c:v>
                </c:pt>
                <c:pt idx="2">
                  <c:v>Deep Wide Core</c:v>
                </c:pt>
                <c:pt idx="3">
                  <c:v>Wide Convective Core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B0C-42A3-8435-85288ED8A3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4"/>
        <c:overlap val="-22"/>
        <c:axId val="232109240"/>
        <c:axId val="232113552"/>
      </c:barChart>
      <c:catAx>
        <c:axId val="232109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13552"/>
        <c:crosses val="autoZero"/>
        <c:auto val="1"/>
        <c:lblAlgn val="ctr"/>
        <c:lblOffset val="100"/>
        <c:noMultiLvlLbl val="0"/>
      </c:catAx>
      <c:valAx>
        <c:axId val="2321135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1092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0</c:v>
                </c:pt>
                <c:pt idx="2">
                  <c:v>2223</c:v>
                </c:pt>
                <c:pt idx="3">
                  <c:v>589</c:v>
                </c:pt>
                <c:pt idx="4">
                  <c:v>413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3391</c:v>
                </c:pt>
                <c:pt idx="2">
                  <c:v>1155</c:v>
                </c:pt>
                <c:pt idx="3">
                  <c:v>2168</c:v>
                </c:pt>
                <c:pt idx="4">
                  <c:v>2320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899056"/>
        <c:axId val="207029976"/>
      </c:barChart>
      <c:catAx>
        <c:axId val="206899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29976"/>
        <c:crosses val="autoZero"/>
        <c:auto val="1"/>
        <c:lblAlgn val="ctr"/>
        <c:lblOffset val="100"/>
        <c:noMultiLvlLbl val="0"/>
      </c:catAx>
      <c:valAx>
        <c:axId val="2070299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8990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3903</c:v>
                </c:pt>
                <c:pt idx="2">
                  <c:v>463</c:v>
                </c:pt>
                <c:pt idx="3">
                  <c:v>2263</c:v>
                </c:pt>
                <c:pt idx="4">
                  <c:v>2956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2972</c:v>
                </c:pt>
                <c:pt idx="2">
                  <c:v>267</c:v>
                </c:pt>
                <c:pt idx="3">
                  <c:v>4069</c:v>
                </c:pt>
                <c:pt idx="4">
                  <c:v>2569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031152"/>
        <c:axId val="207031544"/>
      </c:barChart>
      <c:catAx>
        <c:axId val="207031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31544"/>
        <c:crosses val="autoZero"/>
        <c:auto val="1"/>
        <c:lblAlgn val="ctr"/>
        <c:lblOffset val="100"/>
        <c:noMultiLvlLbl val="0"/>
      </c:catAx>
      <c:valAx>
        <c:axId val="207031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03115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Average Pixels Per Storm</a:t>
            </a:r>
          </a:p>
          <a:p>
            <a:pPr>
              <a:defRPr/>
            </a:pP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1">
                  <c:v>4131</c:v>
                </c:pt>
                <c:pt idx="2">
                  <c:v>1110</c:v>
                </c:pt>
                <c:pt idx="3">
                  <c:v>0</c:v>
                </c:pt>
                <c:pt idx="4">
                  <c:v>1455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E-400E-BAC0-0C4CDEEEE8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1">
                  <c:v>Broad Stratiform</c:v>
                </c:pt>
                <c:pt idx="2">
                  <c:v>Deep Convective Cores</c:v>
                </c:pt>
                <c:pt idx="3">
                  <c:v>Deep Wide Convection</c:v>
                </c:pt>
                <c:pt idx="4">
                  <c:v>Wide Convective Cores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1">
                  <c:v>3359</c:v>
                </c:pt>
                <c:pt idx="2">
                  <c:v>142</c:v>
                </c:pt>
                <c:pt idx="3">
                  <c:v>2149</c:v>
                </c:pt>
                <c:pt idx="4">
                  <c:v>1701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3E-400E-BAC0-0C4CDEEEE8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2655824"/>
        <c:axId val="232654648"/>
      </c:barChart>
      <c:catAx>
        <c:axId val="232655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54648"/>
        <c:crosses val="autoZero"/>
        <c:auto val="1"/>
        <c:lblAlgn val="ctr"/>
        <c:lblOffset val="100"/>
        <c:noMultiLvlLbl val="0"/>
      </c:catAx>
      <c:valAx>
        <c:axId val="2326546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265582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74.040000000000006</c:v>
                </c:pt>
                <c:pt idx="2">
                  <c:v>41.3</c:v>
                </c:pt>
                <c:pt idx="3">
                  <c:v>40.11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93.83</c:v>
                </c:pt>
                <c:pt idx="1">
                  <c:v>66.13</c:v>
                </c:pt>
                <c:pt idx="2">
                  <c:v>70.06</c:v>
                </c:pt>
                <c:pt idx="3">
                  <c:v>73.95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07200184"/>
        <c:axId val="207200576"/>
      </c:barChart>
      <c:catAx>
        <c:axId val="207200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576"/>
        <c:crosses val="autoZero"/>
        <c:auto val="1"/>
        <c:lblAlgn val="ctr"/>
        <c:lblOffset val="100"/>
        <c:noMultiLvlLbl val="0"/>
      </c:catAx>
      <c:valAx>
        <c:axId val="20720057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0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87.3</c:v>
                </c:pt>
                <c:pt idx="1">
                  <c:v>51.13</c:v>
                </c:pt>
                <c:pt idx="2">
                  <c:v>83.68</c:v>
                </c:pt>
                <c:pt idx="3">
                  <c:v>81.92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95.67</c:v>
                </c:pt>
                <c:pt idx="1">
                  <c:v>54.63</c:v>
                </c:pt>
                <c:pt idx="2">
                  <c:v>65.03</c:v>
                </c:pt>
                <c:pt idx="3">
                  <c:v>71.38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207201360"/>
        <c:axId val="207201752"/>
      </c:barChart>
      <c:catAx>
        <c:axId val="207201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1752"/>
        <c:crosses val="autoZero"/>
        <c:auto val="1"/>
        <c:lblAlgn val="ctr"/>
        <c:lblOffset val="100"/>
        <c:noMultiLvlLbl val="0"/>
      </c:catAx>
      <c:valAx>
        <c:axId val="207201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20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 err="1"/>
              <a:t>Stratiform</a:t>
            </a:r>
            <a:r>
              <a:rPr lang="en-US" dirty="0" smtClean="0"/>
              <a:t>/(Convective </a:t>
            </a:r>
            <a:r>
              <a:rPr lang="en-US" dirty="0"/>
              <a:t>+ </a:t>
            </a:r>
            <a:r>
              <a:rPr lang="en-US" dirty="0" err="1" smtClean="0"/>
              <a:t>Stratiform</a:t>
            </a:r>
            <a:r>
              <a:rPr lang="en-US" dirty="0" smtClean="0"/>
              <a:t>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Gulf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Sheet1!$B$2:$B$5</c:f>
              <c:numCache>
                <c:formatCode>0.00</c:formatCode>
                <c:ptCount val="4"/>
                <c:pt idx="0">
                  <c:v>87.56</c:v>
                </c:pt>
                <c:pt idx="1">
                  <c:v>64.08</c:v>
                </c:pt>
                <c:pt idx="2">
                  <c:v>0</c:v>
                </c:pt>
                <c:pt idx="3">
                  <c:v>68.2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63-43BC-AF45-3A7A7D226F2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Plains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BSR</c:v>
                </c:pt>
                <c:pt idx="1">
                  <c:v>DCC</c:v>
                </c:pt>
                <c:pt idx="2">
                  <c:v>DWC</c:v>
                </c:pt>
                <c:pt idx="3">
                  <c:v>WCC</c:v>
                </c:pt>
              </c:strCache>
            </c:strRef>
          </c:cat>
          <c:val>
            <c:numRef>
              <c:f>Sheet1!$C$2:$C$5</c:f>
              <c:numCache>
                <c:formatCode>0.00</c:formatCode>
                <c:ptCount val="4"/>
                <c:pt idx="0">
                  <c:v>87.13</c:v>
                </c:pt>
                <c:pt idx="1">
                  <c:v>52.82</c:v>
                </c:pt>
                <c:pt idx="2">
                  <c:v>50.39</c:v>
                </c:pt>
                <c:pt idx="3">
                  <c:v>79.569999999999993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63-43BC-AF45-3A7A7D226F2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106693528"/>
        <c:axId val="106693920"/>
      </c:barChart>
      <c:catAx>
        <c:axId val="106693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3920"/>
        <c:crosses val="autoZero"/>
        <c:auto val="1"/>
        <c:lblAlgn val="ctr"/>
        <c:lblOffset val="100"/>
        <c:noMultiLvlLbl val="0"/>
      </c:catAx>
      <c:valAx>
        <c:axId val="1066939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693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92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>
            <a:lumMod val="75000"/>
          </a:schemeClr>
        </a:solidFill>
      </a:ln>
      <a:scene3d>
        <a:camera prst="orthographicFront"/>
        <a:lightRig rig="threePt" dir="t"/>
      </a:scene3d>
      <a:sp3d prstMaterial="translucentPowder"/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>
            <a:alpha val="70000"/>
          </a:schemeClr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70000"/>
        </a:schemeClr>
      </a:solidFill>
      <a:ln>
        <a:solidFill>
          <a:schemeClr val="phClr">
            <a:lumMod val="75000"/>
          </a:schemeClr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>
          <a:alpha val="27000"/>
        </a:schemeClr>
      </a:solidFill>
      <a:sp3d/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0" kern="1200" cap="none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sp3d/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94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/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dk1">
            <a:lumMod val="60000"/>
            <a:lumOff val="4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/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4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9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0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1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04-02T12:49:29.279" idx="1">
    <p:pos x="6290" y="822"/>
    <p:text/>
    <p:extLst>
      <p:ext uri="{C676402C-5697-4E1C-873F-D02D1690AC5C}">
        <p15:threadingInfo xmlns:p15="http://schemas.microsoft.com/office/powerpoint/2012/main" timeZoneBias="4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46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9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320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40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75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330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56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46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098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41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79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514D7-F933-4E5B-A8F8-9E3AAAFFC8EC}" type="datetimeFigureOut">
              <a:rPr lang="en-US" smtClean="0"/>
              <a:t>5/28/2018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57FE4-2701-4684-A4F3-357660E07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97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3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29313633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Spring </a:t>
            </a:r>
            <a:r>
              <a:rPr lang="en-US" dirty="0"/>
              <a:t>MAM 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72353" y="5957047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30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Spring </a:t>
            </a:r>
            <a:r>
              <a:rPr lang="en-US" dirty="0"/>
              <a:t>MAM Extreme 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00677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3213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Summer JJA </a:t>
            </a:r>
            <a:r>
              <a:rPr lang="en-US" dirty="0"/>
              <a:t>Extreme 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605056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867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Autumn SON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2356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914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Spring </a:t>
            </a:r>
            <a:r>
              <a:rPr lang="en-US" sz="4000" dirty="0"/>
              <a:t>MAM Extreme 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615387216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63388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93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Summer JJA Extreme </a:t>
            </a:r>
            <a:r>
              <a:rPr lang="en-US" sz="4000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960715873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06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SON Extreme </a:t>
            </a:r>
            <a:r>
              <a:rPr lang="en-US" sz="4000" dirty="0"/>
              <a:t>Events Comparison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388" y="1839072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1948449262"/>
              </p:ext>
            </p:extLst>
          </p:nvPr>
        </p:nvGraphicFramePr>
        <p:xfrm>
          <a:off x="1210235" y="1331259"/>
          <a:ext cx="8619565" cy="4491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838200" y="6338793"/>
            <a:ext cx="1847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Spring </a:t>
            </a:r>
            <a:r>
              <a:rPr lang="en-US" sz="4000" dirty="0"/>
              <a:t>MAM 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237631689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56294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Summer JJA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547989040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68772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SON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642719640"/>
              </p:ext>
            </p:extLst>
          </p:nvPr>
        </p:nvGraphicFramePr>
        <p:xfrm>
          <a:off x="2517732" y="1427967"/>
          <a:ext cx="6688898" cy="3970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6312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Spring </a:t>
            </a:r>
            <a:r>
              <a:rPr lang="en-US" sz="4000" dirty="0"/>
              <a:t>MAM Extreme 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855544880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77447" y="6250488"/>
            <a:ext cx="9966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BSR % Difference: -158.81 , DCC % </a:t>
            </a:r>
            <a:r>
              <a:rPr lang="en-US" dirty="0" smtClean="0"/>
              <a:t>Difference: 14.85 </a:t>
            </a:r>
            <a:r>
              <a:rPr lang="en-US" dirty="0"/>
              <a:t>, DWC % Difference: -</a:t>
            </a:r>
            <a:r>
              <a:rPr lang="en-US" dirty="0" smtClean="0"/>
              <a:t>4.62, </a:t>
            </a:r>
            <a:r>
              <a:rPr lang="en-US" dirty="0"/>
              <a:t>WCC % Difference: -4.72 </a:t>
            </a:r>
          </a:p>
        </p:txBody>
      </p:sp>
    </p:spTree>
    <p:extLst>
      <p:ext uri="{BB962C8B-B14F-4D97-AF65-F5344CB8AC3E}">
        <p14:creationId xmlns:p14="http://schemas.microsoft.com/office/powerpoint/2010/main" val="410333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922068184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Summer JJA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170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Summer JJA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94615094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411" y="587470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350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484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Autumn SON Extreme </a:t>
            </a:r>
            <a:r>
              <a:rPr lang="en-US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375492054"/>
              </p:ext>
            </p:extLst>
          </p:nvPr>
        </p:nvGraphicFramePr>
        <p:xfrm>
          <a:off x="2129425" y="1189974"/>
          <a:ext cx="7628350" cy="445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8411" y="5874707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0881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Spring </a:t>
            </a:r>
            <a:r>
              <a:rPr lang="en-US" sz="4000" dirty="0"/>
              <a:t>MAM Extreme Events </a:t>
            </a:r>
            <a:r>
              <a:rPr lang="en-US" sz="4000" dirty="0" smtClean="0"/>
              <a:t>Comparison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93893843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8321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Summer JJA Extreme </a:t>
            </a:r>
            <a:r>
              <a:rPr lang="en-US" dirty="0"/>
              <a:t>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233750985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09039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SON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535930344"/>
              </p:ext>
            </p:extLst>
          </p:nvPr>
        </p:nvGraphicFramePr>
        <p:xfrm>
          <a:off x="2032000" y="1690688"/>
          <a:ext cx="8128000" cy="4096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83915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Spring MAM Extreme 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304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5782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Summer JJA Extreme 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68965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534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SON Extreme Events Comparison</a:t>
            </a:r>
            <a:endParaRPr lang="en-US" sz="40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016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7937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Spring MAM Extreme 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673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7776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Summer JJA Extreme 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2260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20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204363769"/>
              </p:ext>
            </p:extLst>
          </p:nvPr>
        </p:nvGraphicFramePr>
        <p:xfrm>
          <a:off x="2032001" y="1690689"/>
          <a:ext cx="6506881" cy="4145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Autumn SON </a:t>
            </a:r>
            <a:r>
              <a:rPr lang="en-US" dirty="0"/>
              <a:t>Extreme Events </a:t>
            </a:r>
            <a:r>
              <a:rPr lang="en-US" dirty="0" smtClean="0"/>
              <a:t>Comparison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64976" y="1116106"/>
            <a:ext cx="6548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Cores Per Storm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89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SON Extreme Events Comparison</a:t>
            </a:r>
            <a:endParaRPr lang="en-US" sz="40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2060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9462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TC </a:t>
            </a:r>
            <a:r>
              <a:rPr lang="en-US" sz="4000" dirty="0" smtClean="0"/>
              <a:t>Spring MAM Extreme Events Comparison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234970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38199" y="6176963"/>
            <a:ext cx="10201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12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Summer JJA Extreme Events Comparison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686326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95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68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</a:t>
            </a:r>
            <a:r>
              <a:rPr lang="en-US" sz="4000" dirty="0" smtClean="0"/>
              <a:t>SON Extreme </a:t>
            </a:r>
            <a:r>
              <a:rPr lang="en-US" sz="4000" dirty="0" smtClean="0"/>
              <a:t>Events Comparison</a:t>
            </a:r>
            <a:endParaRPr lang="en-US" sz="40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585503"/>
              </p:ext>
            </p:extLst>
          </p:nvPr>
        </p:nvGraphicFramePr>
        <p:xfrm>
          <a:off x="856129" y="1062317"/>
          <a:ext cx="10515600" cy="4966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8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TC </a:t>
            </a:r>
            <a:r>
              <a:rPr lang="en-US" dirty="0" smtClean="0"/>
              <a:t>Spring </a:t>
            </a:r>
            <a:r>
              <a:rPr lang="en-US" dirty="0"/>
              <a:t>MAM Extreme 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64002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15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Summer JJA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603819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91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/>
              <a:t>TC </a:t>
            </a:r>
            <a:r>
              <a:rPr lang="en-US" sz="4000" dirty="0" smtClean="0"/>
              <a:t>Autumn SON Extreme </a:t>
            </a:r>
            <a:r>
              <a:rPr lang="en-US" sz="4000" dirty="0"/>
              <a:t>Events Comparison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909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516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800</TotalTime>
  <Words>316</Words>
  <Application>Microsoft Office PowerPoint</Application>
  <PresentationFormat>Widescreen</PresentationFormat>
  <Paragraphs>67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Theme</vt:lpstr>
      <vt:lpstr>TC Spring MAM Extreme Events Comparison </vt:lpstr>
      <vt:lpstr>TC Summer JJA Extreme Events Comparison </vt:lpstr>
      <vt:lpstr>TC Autumn SON Extreme Events Comparison </vt:lpstr>
      <vt:lpstr>TC Spring MAM Extreme Events Comparison</vt:lpstr>
      <vt:lpstr>TC Summer JJA Extreme Events Comparison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  <vt:lpstr>TC Spring MAM Extreme Events Comparison </vt:lpstr>
      <vt:lpstr>TC Summer JJA Extreme Events Comparison 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  <vt:lpstr>TC Spring MAM Extreme Events Comparison</vt:lpstr>
      <vt:lpstr>TC Summer JJA Extreme Events Comparison</vt:lpstr>
      <vt:lpstr>TC Autumn SON Extreme Events 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shannie3</dc:creator>
  <cp:lastModifiedBy>Shannon O'Donnell</cp:lastModifiedBy>
  <cp:revision>86</cp:revision>
  <dcterms:created xsi:type="dcterms:W3CDTF">2018-03-30T19:39:58Z</dcterms:created>
  <dcterms:modified xsi:type="dcterms:W3CDTF">2018-05-28T08:45:47Z</dcterms:modified>
</cp:coreProperties>
</file>