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omments/comment1.xml" ContentType="application/vnd.openxmlformats-officedocument.presentationml.comment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omments/comment2.xml" ContentType="application/vnd.openxmlformats-officedocument.presentationml.comments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omments/comment3.xml" ContentType="application/vnd.openxmlformats-officedocument.presentationml.comments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75" r:id="rId4"/>
    <p:sldId id="257" r:id="rId5"/>
    <p:sldId id="267" r:id="rId6"/>
    <p:sldId id="276" r:id="rId7"/>
    <p:sldId id="261" r:id="rId8"/>
    <p:sldId id="268" r:id="rId9"/>
    <p:sldId id="277" r:id="rId10"/>
    <p:sldId id="289" r:id="rId11"/>
    <p:sldId id="290" r:id="rId12"/>
    <p:sldId id="291" r:id="rId13"/>
    <p:sldId id="262" r:id="rId14"/>
    <p:sldId id="269" r:id="rId15"/>
    <p:sldId id="278" r:id="rId16"/>
    <p:sldId id="263" r:id="rId17"/>
    <p:sldId id="270" r:id="rId18"/>
    <p:sldId id="279" r:id="rId19"/>
    <p:sldId id="264" r:id="rId20"/>
    <p:sldId id="271" r:id="rId21"/>
    <p:sldId id="280" r:id="rId22"/>
    <p:sldId id="265" r:id="rId23"/>
    <p:sldId id="272" r:id="rId24"/>
    <p:sldId id="281" r:id="rId25"/>
    <p:sldId id="258" r:id="rId26"/>
    <p:sldId id="273" r:id="rId27"/>
    <p:sldId id="282" r:id="rId28"/>
    <p:sldId id="259" r:id="rId29"/>
    <p:sldId id="274" r:id="rId30"/>
    <p:sldId id="283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nnie3" initials="s" lastIdx="1" clrIdx="0">
    <p:extLst>
      <p:ext uri="{19B8F6BF-5375-455C-9EA6-DF929625EA0E}">
        <p15:presenceInfo xmlns:p15="http://schemas.microsoft.com/office/powerpoint/2012/main" userId="shannie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1.1200000000000001</c:v>
                </c:pt>
                <c:pt idx="3">
                  <c:v>1.32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1.43</c:v>
                </c:pt>
                <c:pt idx="2">
                  <c:v>1.23</c:v>
                </c:pt>
                <c:pt idx="3">
                  <c:v>1.22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29484944"/>
        <c:axId val="129484552"/>
        <c:axId val="0"/>
      </c:bar3DChart>
      <c:valAx>
        <c:axId val="129484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84944"/>
        <c:crosses val="autoZero"/>
        <c:crossBetween val="between"/>
      </c:valAx>
      <c:catAx>
        <c:axId val="12948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845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Convective/(Convective + </a:t>
            </a:r>
            <a:r>
              <a:rPr lang="en-US" dirty="0" err="1"/>
              <a:t>Stratiform</a:t>
            </a:r>
            <a:r>
              <a:rPr lang="en-US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14.16</c:v>
                </c:pt>
                <c:pt idx="1">
                  <c:v>29.5</c:v>
                </c:pt>
                <c:pt idx="2">
                  <c:v>26.62</c:v>
                </c:pt>
                <c:pt idx="3">
                  <c:v>22.93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5.31</c:v>
                </c:pt>
                <c:pt idx="1">
                  <c:v>45.69</c:v>
                </c:pt>
                <c:pt idx="2">
                  <c:v>24.76</c:v>
                </c:pt>
                <c:pt idx="3">
                  <c:v>21.77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20"/>
        <c:axId val="207200184"/>
        <c:axId val="207200576"/>
      </c:barChart>
      <c:catAx>
        <c:axId val="207200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576"/>
        <c:crosses val="autoZero"/>
        <c:auto val="1"/>
        <c:lblAlgn val="ctr"/>
        <c:lblOffset val="100"/>
        <c:noMultiLvlLbl val="0"/>
      </c:catAx>
      <c:valAx>
        <c:axId val="207200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1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Convective/(Convective + </a:t>
            </a:r>
            <a:r>
              <a:rPr lang="en-US" dirty="0" err="1"/>
              <a:t>Stratiform</a:t>
            </a:r>
            <a:r>
              <a:rPr lang="en-US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14.24</c:v>
                </c:pt>
                <c:pt idx="1">
                  <c:v>43.03</c:v>
                </c:pt>
                <c:pt idx="2">
                  <c:v>33.83</c:v>
                </c:pt>
                <c:pt idx="3">
                  <c:v>24.08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9.66</c:v>
                </c:pt>
                <c:pt idx="1">
                  <c:v>36.69</c:v>
                </c:pt>
                <c:pt idx="2">
                  <c:v>32.270000000000003</c:v>
                </c:pt>
                <c:pt idx="3">
                  <c:v>21.98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20"/>
        <c:axId val="207200184"/>
        <c:axId val="207200576"/>
      </c:barChart>
      <c:catAx>
        <c:axId val="207200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576"/>
        <c:crosses val="autoZero"/>
        <c:auto val="1"/>
        <c:lblAlgn val="ctr"/>
        <c:lblOffset val="100"/>
        <c:noMultiLvlLbl val="0"/>
      </c:catAx>
      <c:valAx>
        <c:axId val="207200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1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Convective/(Convective + </a:t>
            </a:r>
            <a:r>
              <a:rPr lang="en-US" dirty="0" err="1"/>
              <a:t>Stratiform</a:t>
            </a:r>
            <a:r>
              <a:rPr lang="en-US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12.7</c:v>
                </c:pt>
                <c:pt idx="1">
                  <c:v>61.47</c:v>
                </c:pt>
                <c:pt idx="2">
                  <c:v>24</c:v>
                </c:pt>
                <c:pt idx="3">
                  <c:v>21.86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4.0199999999999996</c:v>
                </c:pt>
                <c:pt idx="1">
                  <c:v>42.91</c:v>
                </c:pt>
                <c:pt idx="2">
                  <c:v>34.090000000000003</c:v>
                </c:pt>
                <c:pt idx="3">
                  <c:v>27.25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20"/>
        <c:axId val="207200184"/>
        <c:axId val="207200576"/>
      </c:barChart>
      <c:catAx>
        <c:axId val="207200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576"/>
        <c:crosses val="autoZero"/>
        <c:auto val="1"/>
        <c:lblAlgn val="ctr"/>
        <c:lblOffset val="100"/>
        <c:noMultiLvlLbl val="0"/>
      </c:catAx>
      <c:valAx>
        <c:axId val="207200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1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Convective/Stratiform</a:t>
            </a:r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16.5</c:v>
                </c:pt>
                <c:pt idx="1">
                  <c:v>41.85</c:v>
                </c:pt>
                <c:pt idx="2">
                  <c:v>36.28</c:v>
                </c:pt>
                <c:pt idx="3">
                  <c:v>29.75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5.6</c:v>
                </c:pt>
                <c:pt idx="1">
                  <c:v>84.11</c:v>
                </c:pt>
                <c:pt idx="2">
                  <c:v>32.92</c:v>
                </c:pt>
                <c:pt idx="3">
                  <c:v>28.39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07202536"/>
        <c:axId val="207202928"/>
      </c:barChart>
      <c:catAx>
        <c:axId val="2072025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2928"/>
        <c:crosses val="autoZero"/>
        <c:auto val="1"/>
        <c:lblAlgn val="ctr"/>
        <c:lblOffset val="100"/>
        <c:noMultiLvlLbl val="0"/>
      </c:catAx>
      <c:valAx>
        <c:axId val="207202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253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Convective/Stratiform</a:t>
            </a:r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16.600000000000001</c:v>
                </c:pt>
                <c:pt idx="1">
                  <c:v>75.540000000000006</c:v>
                </c:pt>
                <c:pt idx="2">
                  <c:v>51.13</c:v>
                </c:pt>
                <c:pt idx="3">
                  <c:v>31.72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10.7</c:v>
                </c:pt>
                <c:pt idx="1">
                  <c:v>57.94</c:v>
                </c:pt>
                <c:pt idx="2">
                  <c:v>47.64</c:v>
                </c:pt>
                <c:pt idx="3">
                  <c:v>28.17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10832480"/>
        <c:axId val="210832872"/>
      </c:barChart>
      <c:catAx>
        <c:axId val="210832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2872"/>
        <c:crosses val="autoZero"/>
        <c:auto val="1"/>
        <c:lblAlgn val="ctr"/>
        <c:lblOffset val="100"/>
        <c:noMultiLvlLbl val="0"/>
      </c:catAx>
      <c:valAx>
        <c:axId val="210832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248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Convective/Stratiform</a:t>
            </a:r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14.54</c:v>
                </c:pt>
                <c:pt idx="1">
                  <c:v>159.53</c:v>
                </c:pt>
                <c:pt idx="2">
                  <c:v>31.57</c:v>
                </c:pt>
                <c:pt idx="3">
                  <c:v>27.97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4.1900000000000004</c:v>
                </c:pt>
                <c:pt idx="1">
                  <c:v>75.16</c:v>
                </c:pt>
                <c:pt idx="2">
                  <c:v>51.72</c:v>
                </c:pt>
                <c:pt idx="3">
                  <c:v>37.46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06693136"/>
        <c:axId val="106692744"/>
      </c:barChart>
      <c:catAx>
        <c:axId val="106693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92744"/>
        <c:crosses val="autoZero"/>
        <c:auto val="1"/>
        <c:lblAlgn val="ctr"/>
        <c:lblOffset val="100"/>
        <c:noMultiLvlLbl val="0"/>
      </c:catAx>
      <c:valAx>
        <c:axId val="106692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9313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Stratiform/All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72.513184558647694</c:v>
                </c:pt>
                <c:pt idx="1">
                  <c:v>50.57</c:v>
                </c:pt>
                <c:pt idx="2">
                  <c:v>52.06</c:v>
                </c:pt>
                <c:pt idx="3">
                  <c:v>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82.18</c:v>
                </c:pt>
                <c:pt idx="1">
                  <c:v>31.15</c:v>
                </c:pt>
                <c:pt idx="2">
                  <c:v>55.54</c:v>
                </c:pt>
                <c:pt idx="3">
                  <c:v>60.45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0833656"/>
        <c:axId val="210834048"/>
        <c:axId val="0"/>
      </c:bar3DChart>
      <c:catAx>
        <c:axId val="210833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4048"/>
        <c:crosses val="autoZero"/>
        <c:auto val="1"/>
        <c:lblAlgn val="ctr"/>
        <c:lblOffset val="100"/>
        <c:noMultiLvlLbl val="0"/>
      </c:catAx>
      <c:valAx>
        <c:axId val="21083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36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Stratiform/All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76.09</c:v>
                </c:pt>
                <c:pt idx="1">
                  <c:v>36.42</c:v>
                </c:pt>
                <c:pt idx="2">
                  <c:v>50.06</c:v>
                </c:pt>
                <c:pt idx="3">
                  <c:v>60.88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75.180000000000007</c:v>
                </c:pt>
                <c:pt idx="1">
                  <c:v>37.65</c:v>
                </c:pt>
                <c:pt idx="2">
                  <c:v>43.31</c:v>
                </c:pt>
                <c:pt idx="3">
                  <c:v>58.36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9832376"/>
        <c:axId val="209832768"/>
        <c:axId val="0"/>
      </c:bar3DChart>
      <c:catAx>
        <c:axId val="209832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2768"/>
        <c:crosses val="autoZero"/>
        <c:auto val="1"/>
        <c:lblAlgn val="ctr"/>
        <c:lblOffset val="100"/>
        <c:noMultiLvlLbl val="0"/>
      </c:catAx>
      <c:valAx>
        <c:axId val="20983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23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Stratiform/All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76.209999999999994</c:v>
                </c:pt>
                <c:pt idx="1">
                  <c:v>25.93</c:v>
                </c:pt>
                <c:pt idx="2">
                  <c:v>60.9</c:v>
                </c:pt>
                <c:pt idx="3">
                  <c:v>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82.13</c:v>
                </c:pt>
                <c:pt idx="1">
                  <c:v>34.65</c:v>
                </c:pt>
                <c:pt idx="2">
                  <c:v>45.91</c:v>
                </c:pt>
                <c:pt idx="3">
                  <c:v>54.14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4353528"/>
        <c:axId val="274352352"/>
        <c:axId val="0"/>
      </c:bar3DChart>
      <c:catAx>
        <c:axId val="274353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4352352"/>
        <c:crosses val="autoZero"/>
        <c:auto val="1"/>
        <c:lblAlgn val="ctr"/>
        <c:lblOffset val="100"/>
        <c:noMultiLvlLbl val="0"/>
      </c:catAx>
      <c:valAx>
        <c:axId val="274352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43535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Convection/All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11.962390967790659</c:v>
                </c:pt>
                <c:pt idx="1">
                  <c:v>21.16</c:v>
                </c:pt>
                <c:pt idx="2">
                  <c:v>18.89</c:v>
                </c:pt>
                <c:pt idx="3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4.6100000000000003</c:v>
                </c:pt>
                <c:pt idx="1">
                  <c:v>26.2</c:v>
                </c:pt>
                <c:pt idx="2">
                  <c:v>18.28</c:v>
                </c:pt>
                <c:pt idx="3">
                  <c:v>16.829999999999998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0575752"/>
        <c:axId val="209833944"/>
        <c:axId val="0"/>
      </c:bar3DChart>
      <c:catAx>
        <c:axId val="130575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3944"/>
        <c:crosses val="autoZero"/>
        <c:auto val="1"/>
        <c:lblAlgn val="ctr"/>
        <c:lblOffset val="100"/>
        <c:noMultiLvlLbl val="0"/>
      </c:catAx>
      <c:valAx>
        <c:axId val="209833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575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1.1499999999999999</c:v>
                </c:pt>
                <c:pt idx="2">
                  <c:v>1.1100000000000001</c:v>
                </c:pt>
                <c:pt idx="3">
                  <c:v>1.23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</c:v>
                </c:pt>
                <c:pt idx="1">
                  <c:v>1.17</c:v>
                </c:pt>
                <c:pt idx="2">
                  <c:v>1.29</c:v>
                </c:pt>
                <c:pt idx="3">
                  <c:v>1.23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06897880"/>
        <c:axId val="206897488"/>
        <c:axId val="0"/>
      </c:bar3DChart>
      <c:valAx>
        <c:axId val="2068974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897880"/>
        <c:crosses val="autoZero"/>
        <c:crossBetween val="between"/>
      </c:valAx>
      <c:catAx>
        <c:axId val="206897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897488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Convection/All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12.63</c:v>
                </c:pt>
                <c:pt idx="1">
                  <c:v>27.51</c:v>
                </c:pt>
                <c:pt idx="2">
                  <c:v>25.59</c:v>
                </c:pt>
                <c:pt idx="3">
                  <c:v>19.309999999999999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8.0399999999999991</c:v>
                </c:pt>
                <c:pt idx="1">
                  <c:v>21.82</c:v>
                </c:pt>
                <c:pt idx="2">
                  <c:v>20.63</c:v>
                </c:pt>
                <c:pt idx="3">
                  <c:v>16.440000000000001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9835120"/>
        <c:axId val="209835512"/>
        <c:axId val="0"/>
      </c:bar3DChart>
      <c:catAx>
        <c:axId val="2098351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5512"/>
        <c:crosses val="autoZero"/>
        <c:auto val="1"/>
        <c:lblAlgn val="ctr"/>
        <c:lblOffset val="100"/>
        <c:noMultiLvlLbl val="0"/>
      </c:catAx>
      <c:valAx>
        <c:axId val="209835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5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Convection/All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11.08</c:v>
                </c:pt>
                <c:pt idx="1">
                  <c:v>41.37</c:v>
                </c:pt>
                <c:pt idx="2">
                  <c:v>19.23</c:v>
                </c:pt>
                <c:pt idx="3">
                  <c:v>18.32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3.44</c:v>
                </c:pt>
                <c:pt idx="1">
                  <c:v>26.04</c:v>
                </c:pt>
                <c:pt idx="2">
                  <c:v>23.74</c:v>
                </c:pt>
                <c:pt idx="3">
                  <c:v>20.28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9509272"/>
        <c:axId val="233296656"/>
        <c:axId val="0"/>
      </c:bar3DChart>
      <c:catAx>
        <c:axId val="209509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296656"/>
        <c:crosses val="autoZero"/>
        <c:auto val="1"/>
        <c:lblAlgn val="ctr"/>
        <c:lblOffset val="100"/>
        <c:noMultiLvlLbl val="0"/>
      </c:catAx>
      <c:valAx>
        <c:axId val="233296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509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 </a:t>
            </a:r>
            <a:r>
              <a:rPr lang="en-US" dirty="0" smtClean="0"/>
              <a:t>(C </a:t>
            </a:r>
            <a:r>
              <a:rPr lang="en-US" dirty="0" smtClean="0"/>
              <a:t>+ </a:t>
            </a:r>
            <a:r>
              <a:rPr lang="en-US" dirty="0" smtClean="0"/>
              <a:t>SF) </a:t>
            </a:r>
            <a:r>
              <a:rPr lang="en-US" dirty="0" smtClean="0"/>
              <a:t>/</a:t>
            </a:r>
            <a:r>
              <a:rPr lang="en-US" baseline="0" dirty="0" smtClean="0"/>
              <a:t> ALL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84.475575526438348</c:v>
                </c:pt>
                <c:pt idx="1">
                  <c:v>71.73</c:v>
                </c:pt>
                <c:pt idx="2">
                  <c:v>70.95</c:v>
                </c:pt>
                <c:pt idx="3">
                  <c:v>77.2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86.79</c:v>
                </c:pt>
                <c:pt idx="1">
                  <c:v>57.36</c:v>
                </c:pt>
                <c:pt idx="2">
                  <c:v>73.819999999999993</c:v>
                </c:pt>
                <c:pt idx="3">
                  <c:v>77.28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10867360"/>
        <c:axId val="210867752"/>
        <c:axId val="0"/>
      </c:bar3DChart>
      <c:catAx>
        <c:axId val="21086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67752"/>
        <c:crosses val="autoZero"/>
        <c:auto val="1"/>
        <c:lblAlgn val="ctr"/>
        <c:lblOffset val="100"/>
        <c:noMultiLvlLbl val="0"/>
      </c:catAx>
      <c:valAx>
        <c:axId val="210867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673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(C </a:t>
            </a:r>
            <a:r>
              <a:rPr lang="en-US" dirty="0" smtClean="0"/>
              <a:t>+ </a:t>
            </a:r>
            <a:r>
              <a:rPr lang="en-US" dirty="0" smtClean="0"/>
              <a:t>SF) </a:t>
            </a:r>
            <a:r>
              <a:rPr lang="en-US" dirty="0" smtClean="0"/>
              <a:t>/</a:t>
            </a:r>
            <a:r>
              <a:rPr lang="en-US" baseline="0" dirty="0" smtClean="0"/>
              <a:t> ALL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88.72</c:v>
                </c:pt>
                <c:pt idx="1">
                  <c:v>63.94</c:v>
                </c:pt>
                <c:pt idx="2">
                  <c:v>75.650000000000006</c:v>
                </c:pt>
                <c:pt idx="3">
                  <c:v>80.19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83.22</c:v>
                </c:pt>
                <c:pt idx="1">
                  <c:v>59.46</c:v>
                </c:pt>
                <c:pt idx="2">
                  <c:v>63.94</c:v>
                </c:pt>
                <c:pt idx="3">
                  <c:v>74.8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10868928"/>
        <c:axId val="210869320"/>
        <c:axId val="0"/>
      </c:bar3DChart>
      <c:catAx>
        <c:axId val="210868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69320"/>
        <c:crosses val="autoZero"/>
        <c:auto val="1"/>
        <c:lblAlgn val="ctr"/>
        <c:lblOffset val="100"/>
        <c:noMultiLvlLbl val="0"/>
      </c:catAx>
      <c:valAx>
        <c:axId val="210869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689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(C + SF)/ALL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87.29</c:v>
                </c:pt>
                <c:pt idx="1">
                  <c:v>67.31</c:v>
                </c:pt>
                <c:pt idx="2">
                  <c:v>80.12</c:v>
                </c:pt>
                <c:pt idx="3">
                  <c:v>83.82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85.58</c:v>
                </c:pt>
                <c:pt idx="1">
                  <c:v>60.69</c:v>
                </c:pt>
                <c:pt idx="2">
                  <c:v>69.650000000000006</c:v>
                </c:pt>
                <c:pt idx="3">
                  <c:v>74.42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35864552"/>
        <c:axId val="235864944"/>
        <c:axId val="0"/>
      </c:bar3DChart>
      <c:catAx>
        <c:axId val="235864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64944"/>
        <c:crosses val="autoZero"/>
        <c:auto val="1"/>
        <c:lblAlgn val="ctr"/>
        <c:lblOffset val="100"/>
        <c:noMultiLvlLbl val="0"/>
      </c:catAx>
      <c:valAx>
        <c:axId val="23586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645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Core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Sheet1!$B$2:$B$4</c:f>
              <c:numCache>
                <c:formatCode>0.00</c:formatCode>
                <c:ptCount val="3"/>
                <c:pt idx="0">
                  <c:v>18</c:v>
                </c:pt>
                <c:pt idx="1">
                  <c:v>145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Sheet1!$C$2:$C$4</c:f>
              <c:numCache>
                <c:formatCode>0.00</c:formatCode>
                <c:ptCount val="3"/>
                <c:pt idx="0">
                  <c:v>16</c:v>
                </c:pt>
                <c:pt idx="1">
                  <c:v>118</c:v>
                </c:pt>
                <c:pt idx="2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10870496"/>
        <c:axId val="214158752"/>
        <c:axId val="0"/>
      </c:bar3DChart>
      <c:catAx>
        <c:axId val="210870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58752"/>
        <c:crosses val="autoZero"/>
        <c:auto val="1"/>
        <c:lblAlgn val="ctr"/>
        <c:lblOffset val="100"/>
        <c:noMultiLvlLbl val="0"/>
      </c:catAx>
      <c:valAx>
        <c:axId val="21415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70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Core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Sheet1!$B$2:$B$4</c:f>
              <c:numCache>
                <c:formatCode>0.00</c:formatCode>
                <c:ptCount val="3"/>
                <c:pt idx="0">
                  <c:v>18</c:v>
                </c:pt>
                <c:pt idx="1">
                  <c:v>91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Sheet1!$C$2:$C$4</c:f>
              <c:numCache>
                <c:formatCode>0.00</c:formatCode>
                <c:ptCount val="3"/>
                <c:pt idx="0">
                  <c:v>20</c:v>
                </c:pt>
                <c:pt idx="1">
                  <c:v>142</c:v>
                </c:pt>
                <c:pt idx="2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05566824"/>
        <c:axId val="214159144"/>
        <c:axId val="0"/>
      </c:bar3DChart>
      <c:catAx>
        <c:axId val="105566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59144"/>
        <c:crosses val="autoZero"/>
        <c:auto val="1"/>
        <c:lblAlgn val="ctr"/>
        <c:lblOffset val="100"/>
        <c:noMultiLvlLbl val="0"/>
      </c:catAx>
      <c:valAx>
        <c:axId val="214159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566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Core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Sheet1!$B$2:$B$4</c:f>
              <c:numCache>
                <c:formatCode>0.00</c:formatCode>
                <c:ptCount val="3"/>
                <c:pt idx="0">
                  <c:v>8</c:v>
                </c:pt>
                <c:pt idx="1">
                  <c:v>69</c:v>
                </c:pt>
                <c:pt idx="2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Sheet1!$C$2:$C$4</c:f>
              <c:numCache>
                <c:formatCode>0.00</c:formatCode>
                <c:ptCount val="3"/>
                <c:pt idx="0">
                  <c:v>25</c:v>
                </c:pt>
                <c:pt idx="1">
                  <c:v>111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35864160"/>
        <c:axId val="235863768"/>
        <c:axId val="0"/>
      </c:bar3DChart>
      <c:catAx>
        <c:axId val="235864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63768"/>
        <c:crosses val="autoZero"/>
        <c:auto val="1"/>
        <c:lblAlgn val="ctr"/>
        <c:lblOffset val="100"/>
        <c:noMultiLvlLbl val="0"/>
      </c:catAx>
      <c:valAx>
        <c:axId val="235863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64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19</c:v>
                </c:pt>
                <c:pt idx="1">
                  <c:v>10</c:v>
                </c:pt>
                <c:pt idx="2">
                  <c:v>29</c:v>
                </c:pt>
                <c:pt idx="3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39</c:v>
                </c:pt>
                <c:pt idx="1">
                  <c:v>24</c:v>
                </c:pt>
                <c:pt idx="2">
                  <c:v>16</c:v>
                </c:pt>
                <c:pt idx="3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14159928"/>
        <c:axId val="214160320"/>
      </c:barChart>
      <c:catAx>
        <c:axId val="214159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60320"/>
        <c:crosses val="autoZero"/>
        <c:auto val="1"/>
        <c:lblAlgn val="ctr"/>
        <c:lblOffset val="100"/>
        <c:noMultiLvlLbl val="0"/>
      </c:catAx>
      <c:valAx>
        <c:axId val="214160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59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</c:v>
                </c:pt>
                <c:pt idx="1">
                  <c:v>39</c:v>
                </c:pt>
                <c:pt idx="2">
                  <c:v>21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30</c:v>
                </c:pt>
                <c:pt idx="1">
                  <c:v>95</c:v>
                </c:pt>
                <c:pt idx="2">
                  <c:v>98</c:v>
                </c:pt>
                <c:pt idx="3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14161496"/>
        <c:axId val="214161888"/>
      </c:barChart>
      <c:catAx>
        <c:axId val="214161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61888"/>
        <c:crosses val="autoZero"/>
        <c:auto val="1"/>
        <c:lblAlgn val="ctr"/>
        <c:lblOffset val="100"/>
        <c:noMultiLvlLbl val="0"/>
      </c:catAx>
      <c:valAx>
        <c:axId val="214161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61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</c:v>
                </c:pt>
                <c:pt idx="1">
                  <c:v>1.1000000000000001</c:v>
                </c:pt>
                <c:pt idx="2">
                  <c:v>1.36</c:v>
                </c:pt>
                <c:pt idx="3">
                  <c:v>1.63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29481808"/>
        <c:axId val="232655432"/>
        <c:axId val="0"/>
      </c:bar3DChart>
      <c:valAx>
        <c:axId val="232655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81808"/>
        <c:crosses val="autoZero"/>
        <c:crossBetween val="between"/>
      </c:valAx>
      <c:catAx>
        <c:axId val="129481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65543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</c:v>
                </c:pt>
                <c:pt idx="1">
                  <c:v>8</c:v>
                </c:pt>
                <c:pt idx="2">
                  <c:v>7</c:v>
                </c:pt>
                <c:pt idx="3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33</c:v>
                </c:pt>
                <c:pt idx="1">
                  <c:v>11</c:v>
                </c:pt>
                <c:pt idx="2">
                  <c:v>19</c:v>
                </c:pt>
                <c:pt idx="3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32109240"/>
        <c:axId val="232113552"/>
      </c:barChart>
      <c:catAx>
        <c:axId val="232109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113552"/>
        <c:crosses val="autoZero"/>
        <c:auto val="1"/>
        <c:lblAlgn val="ctr"/>
        <c:lblOffset val="100"/>
        <c:noMultiLvlLbl val="0"/>
      </c:catAx>
      <c:valAx>
        <c:axId val="232113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109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4182</c:v>
                </c:pt>
                <c:pt idx="2">
                  <c:v>2110</c:v>
                </c:pt>
                <c:pt idx="3">
                  <c:v>2272</c:v>
                </c:pt>
                <c:pt idx="4">
                  <c:v>2566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4439</c:v>
                </c:pt>
                <c:pt idx="2">
                  <c:v>534</c:v>
                </c:pt>
                <c:pt idx="3">
                  <c:v>2539</c:v>
                </c:pt>
                <c:pt idx="4">
                  <c:v>2724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6899056"/>
        <c:axId val="207029976"/>
      </c:barChart>
      <c:catAx>
        <c:axId val="206899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029976"/>
        <c:crosses val="autoZero"/>
        <c:auto val="1"/>
        <c:lblAlgn val="ctr"/>
        <c:lblOffset val="100"/>
        <c:noMultiLvlLbl val="0"/>
      </c:catAx>
      <c:valAx>
        <c:axId val="207029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8990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3971</c:v>
                </c:pt>
                <c:pt idx="2">
                  <c:v>459</c:v>
                </c:pt>
                <c:pt idx="3">
                  <c:v>1311</c:v>
                </c:pt>
                <c:pt idx="4">
                  <c:v>1535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5229</c:v>
                </c:pt>
                <c:pt idx="2">
                  <c:v>724</c:v>
                </c:pt>
                <c:pt idx="3">
                  <c:v>1919</c:v>
                </c:pt>
                <c:pt idx="4">
                  <c:v>2285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031152"/>
        <c:axId val="207031544"/>
      </c:barChart>
      <c:catAx>
        <c:axId val="207031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031544"/>
        <c:crosses val="autoZero"/>
        <c:auto val="1"/>
        <c:lblAlgn val="ctr"/>
        <c:lblOffset val="100"/>
        <c:noMultiLvlLbl val="0"/>
      </c:catAx>
      <c:valAx>
        <c:axId val="207031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0311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4134</c:v>
                </c:pt>
                <c:pt idx="2">
                  <c:v>228</c:v>
                </c:pt>
                <c:pt idx="3">
                  <c:v>3078</c:v>
                </c:pt>
                <c:pt idx="4">
                  <c:v>2378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4847</c:v>
                </c:pt>
                <c:pt idx="2">
                  <c:v>1082</c:v>
                </c:pt>
                <c:pt idx="3">
                  <c:v>2094</c:v>
                </c:pt>
                <c:pt idx="4">
                  <c:v>2218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2655824"/>
        <c:axId val="232654648"/>
      </c:barChart>
      <c:catAx>
        <c:axId val="23265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654648"/>
        <c:crosses val="autoZero"/>
        <c:auto val="1"/>
        <c:lblAlgn val="ctr"/>
        <c:lblOffset val="100"/>
        <c:noMultiLvlLbl val="0"/>
      </c:catAx>
      <c:valAx>
        <c:axId val="2326546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6558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 smtClean="0"/>
              <a:t>/(Convective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85.84</c:v>
                </c:pt>
                <c:pt idx="1">
                  <c:v>70.5</c:v>
                </c:pt>
                <c:pt idx="2">
                  <c:v>73.38</c:v>
                </c:pt>
                <c:pt idx="3">
                  <c:v>77.069999999999993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94.68</c:v>
                </c:pt>
                <c:pt idx="1">
                  <c:v>54.31</c:v>
                </c:pt>
                <c:pt idx="2">
                  <c:v>75.239999999999995</c:v>
                </c:pt>
                <c:pt idx="3">
                  <c:v>78.23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07200184"/>
        <c:axId val="207200576"/>
      </c:barChart>
      <c:catAx>
        <c:axId val="207200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576"/>
        <c:crosses val="autoZero"/>
        <c:auto val="1"/>
        <c:lblAlgn val="ctr"/>
        <c:lblOffset val="100"/>
        <c:noMultiLvlLbl val="0"/>
      </c:catAx>
      <c:valAx>
        <c:axId val="207200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 smtClean="0"/>
              <a:t>/(Convective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85.76</c:v>
                </c:pt>
                <c:pt idx="1">
                  <c:v>56.97</c:v>
                </c:pt>
                <c:pt idx="2">
                  <c:v>66.17</c:v>
                </c:pt>
                <c:pt idx="3">
                  <c:v>75.92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90.34</c:v>
                </c:pt>
                <c:pt idx="1">
                  <c:v>63.31</c:v>
                </c:pt>
                <c:pt idx="2">
                  <c:v>67.73</c:v>
                </c:pt>
                <c:pt idx="3">
                  <c:v>78.02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07201360"/>
        <c:axId val="207201752"/>
      </c:barChart>
      <c:catAx>
        <c:axId val="207201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1752"/>
        <c:crosses val="autoZero"/>
        <c:auto val="1"/>
        <c:lblAlgn val="ctr"/>
        <c:lblOffset val="100"/>
        <c:noMultiLvlLbl val="0"/>
      </c:catAx>
      <c:valAx>
        <c:axId val="207201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1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 smtClean="0"/>
              <a:t>/(Convective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87.3</c:v>
                </c:pt>
                <c:pt idx="1">
                  <c:v>38.53</c:v>
                </c:pt>
                <c:pt idx="2">
                  <c:v>76</c:v>
                </c:pt>
                <c:pt idx="3">
                  <c:v>78.14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95.98</c:v>
                </c:pt>
                <c:pt idx="1">
                  <c:v>57.09</c:v>
                </c:pt>
                <c:pt idx="2">
                  <c:v>65.91</c:v>
                </c:pt>
                <c:pt idx="3">
                  <c:v>72.75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06693528"/>
        <c:axId val="106693920"/>
      </c:barChart>
      <c:catAx>
        <c:axId val="106693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93920"/>
        <c:crosses val="autoZero"/>
        <c:auto val="1"/>
        <c:lblAlgn val="ctr"/>
        <c:lblOffset val="100"/>
        <c:noMultiLvlLbl val="0"/>
      </c:catAx>
      <c:valAx>
        <c:axId val="1066939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93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9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4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7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56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4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9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1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7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7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46566870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 TC Spring </a:t>
            </a:r>
            <a:r>
              <a:rPr lang="en-US" dirty="0"/>
              <a:t>MAM 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2353" y="5957047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0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 TC Spring </a:t>
            </a:r>
            <a:r>
              <a:rPr lang="en-US" dirty="0"/>
              <a:t>MAM Extreme 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01338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321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 TC Summer JJA </a:t>
            </a:r>
            <a:r>
              <a:rPr lang="en-US" dirty="0"/>
              <a:t>Extreme 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6806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867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No TC Autumn SON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3522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141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No TC Spring </a:t>
            </a:r>
            <a:r>
              <a:rPr lang="en-US" sz="4000" dirty="0"/>
              <a:t>MAM Extreme 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690214553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63388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93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No TC Summer </a:t>
            </a:r>
            <a:r>
              <a:rPr lang="en-US" sz="4000" dirty="0" smtClean="0"/>
              <a:t>JJA Extreme </a:t>
            </a:r>
            <a:r>
              <a:rPr lang="en-US" sz="4000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686100845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6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No </a:t>
            </a:r>
            <a:r>
              <a:rPr lang="en-US" sz="4000" dirty="0" smtClean="0"/>
              <a:t>TC </a:t>
            </a:r>
            <a:r>
              <a:rPr lang="en-US" sz="4000" dirty="0" smtClean="0"/>
              <a:t>Autumn </a:t>
            </a:r>
            <a:r>
              <a:rPr lang="en-US" sz="4000" dirty="0" smtClean="0"/>
              <a:t>SON Extreme </a:t>
            </a:r>
            <a:r>
              <a:rPr lang="en-US" sz="4000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058442100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Spring </a:t>
            </a:r>
            <a:r>
              <a:rPr lang="en-US" sz="4000" dirty="0"/>
              <a:t>MAM Extreme 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494843270"/>
              </p:ext>
            </p:extLst>
          </p:nvPr>
        </p:nvGraphicFramePr>
        <p:xfrm>
          <a:off x="2517732" y="1427967"/>
          <a:ext cx="6688898" cy="397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5629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Summer </a:t>
            </a:r>
            <a:r>
              <a:rPr lang="en-US" sz="4000" dirty="0" smtClean="0"/>
              <a:t>JJA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66128036"/>
              </p:ext>
            </p:extLst>
          </p:nvPr>
        </p:nvGraphicFramePr>
        <p:xfrm>
          <a:off x="2517732" y="1427967"/>
          <a:ext cx="6688898" cy="397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6877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Autumn </a:t>
            </a:r>
            <a:r>
              <a:rPr lang="en-US" sz="4000" dirty="0" smtClean="0"/>
              <a:t>SON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786947716"/>
              </p:ext>
            </p:extLst>
          </p:nvPr>
        </p:nvGraphicFramePr>
        <p:xfrm>
          <a:off x="2517732" y="1427967"/>
          <a:ext cx="6688898" cy="397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6312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No TC Spring </a:t>
            </a:r>
            <a:r>
              <a:rPr lang="en-US" sz="4000" dirty="0"/>
              <a:t>MAM Extreme 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98096566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77447" y="6250488"/>
            <a:ext cx="9966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BSR % Difference: -158.81 , DCC % </a:t>
            </a:r>
            <a:r>
              <a:rPr lang="en-US" dirty="0" smtClean="0"/>
              <a:t>Difference: 14.85 </a:t>
            </a:r>
            <a:r>
              <a:rPr lang="en-US" dirty="0"/>
              <a:t>, DWC % Difference: -</a:t>
            </a:r>
            <a:r>
              <a:rPr lang="en-US" dirty="0" smtClean="0"/>
              <a:t>4.62, </a:t>
            </a:r>
            <a:r>
              <a:rPr lang="en-US" dirty="0"/>
              <a:t>WCC % Difference: -4.72 </a:t>
            </a:r>
          </a:p>
        </p:txBody>
      </p:sp>
    </p:spTree>
    <p:extLst>
      <p:ext uri="{BB962C8B-B14F-4D97-AF65-F5344CB8AC3E}">
        <p14:creationId xmlns:p14="http://schemas.microsoft.com/office/powerpoint/2010/main" val="410333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041304287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 TC Summer </a:t>
            </a:r>
            <a:r>
              <a:rPr lang="en-US" dirty="0" smtClean="0"/>
              <a:t>JJA </a:t>
            </a:r>
            <a:r>
              <a:rPr lang="en-US" dirty="0"/>
              <a:t>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1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 TC Summer </a:t>
            </a:r>
            <a:r>
              <a:rPr lang="en-US" dirty="0" smtClean="0"/>
              <a:t>JJA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484354539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8411" y="5874707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350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 TC Autumn </a:t>
            </a:r>
            <a:r>
              <a:rPr lang="en-US" dirty="0" smtClean="0"/>
              <a:t>SON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151531883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8411" y="5874707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0881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</a:t>
            </a:r>
            <a:r>
              <a:rPr lang="en-US" sz="4000" dirty="0" smtClean="0"/>
              <a:t>Spring </a:t>
            </a:r>
            <a:r>
              <a:rPr lang="en-US" sz="4000" dirty="0"/>
              <a:t>MAM Extreme Events </a:t>
            </a:r>
            <a:r>
              <a:rPr lang="en-US" sz="4000" dirty="0" smtClean="0"/>
              <a:t>Comparison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635200919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8321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 TC Summer </a:t>
            </a:r>
            <a:r>
              <a:rPr lang="en-US" dirty="0" smtClean="0"/>
              <a:t>JJA Extreme </a:t>
            </a:r>
            <a:r>
              <a:rPr lang="en-US" dirty="0"/>
              <a:t>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96480564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09039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Autumn </a:t>
            </a:r>
            <a:r>
              <a:rPr lang="en-US" sz="4000" dirty="0" smtClean="0"/>
              <a:t>SON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853202235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8391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Spring </a:t>
            </a:r>
            <a:r>
              <a:rPr lang="en-US" sz="4000" dirty="0" smtClean="0"/>
              <a:t>MAM Extreme Events Comparison</a:t>
            </a:r>
            <a:endParaRPr lang="en-US" sz="4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014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578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Summer </a:t>
            </a:r>
            <a:r>
              <a:rPr lang="en-US" sz="4000" dirty="0" smtClean="0"/>
              <a:t>JJA Extreme Events Comparison</a:t>
            </a:r>
            <a:endParaRPr lang="en-US" sz="4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6893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534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Autumn </a:t>
            </a:r>
            <a:r>
              <a:rPr lang="en-US" sz="4000" dirty="0" smtClean="0"/>
              <a:t>SON Extreme Events Comparison</a:t>
            </a:r>
            <a:endParaRPr lang="en-US" sz="4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6071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937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Spring </a:t>
            </a:r>
            <a:r>
              <a:rPr lang="en-US" sz="4000" dirty="0" smtClean="0"/>
              <a:t>MAM Extreme Events Comparison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8249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777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Summer </a:t>
            </a:r>
            <a:r>
              <a:rPr lang="en-US" sz="4000" dirty="0" smtClean="0"/>
              <a:t>JJA Extreme Events Comparison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7186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20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109671930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 TC Autumn </a:t>
            </a:r>
            <a:r>
              <a:rPr lang="en-US" dirty="0" smtClean="0"/>
              <a:t>SON </a:t>
            </a:r>
            <a:r>
              <a:rPr lang="en-US" dirty="0"/>
              <a:t>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89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</a:t>
            </a:r>
            <a:r>
              <a:rPr lang="en-US" sz="4000" dirty="0" smtClean="0"/>
              <a:t>TC </a:t>
            </a:r>
            <a:r>
              <a:rPr lang="en-US" sz="4000" dirty="0" smtClean="0"/>
              <a:t>Autumn </a:t>
            </a:r>
            <a:r>
              <a:rPr lang="en-US" sz="4000" dirty="0" smtClean="0"/>
              <a:t>SON Extreme Events Comparison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9086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462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No TC Spring </a:t>
            </a:r>
            <a:r>
              <a:rPr lang="en-US" sz="4000" dirty="0" smtClean="0"/>
              <a:t>MAM Extreme Events Comparison</a:t>
            </a:r>
            <a:endParaRPr lang="en-US" sz="4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053513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199" y="6176963"/>
            <a:ext cx="10201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12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No TC Summer </a:t>
            </a:r>
            <a:r>
              <a:rPr lang="en-US" sz="4000" dirty="0" smtClean="0"/>
              <a:t>JJA Extreme Events Comparison</a:t>
            </a:r>
            <a:endParaRPr lang="en-US" sz="4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7905247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49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No TC Autumn SON  </a:t>
            </a:r>
            <a:r>
              <a:rPr lang="en-US" sz="4000" dirty="0" smtClean="0"/>
              <a:t>Extreme Events Comparison</a:t>
            </a:r>
            <a:endParaRPr lang="en-US" sz="4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898412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85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No TC Spring </a:t>
            </a:r>
            <a:r>
              <a:rPr lang="en-US" dirty="0"/>
              <a:t>MAM Extreme 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77965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15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Summer </a:t>
            </a:r>
            <a:r>
              <a:rPr lang="en-US" sz="4000" dirty="0" smtClean="0"/>
              <a:t>JJA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03063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591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No TC Autumn </a:t>
            </a:r>
            <a:r>
              <a:rPr lang="en-US" sz="4000" dirty="0" smtClean="0"/>
              <a:t>SON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1025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516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346</Words>
  <Application>Microsoft Office PowerPoint</Application>
  <PresentationFormat>Widescreen</PresentationFormat>
  <Paragraphs>67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Theme</vt:lpstr>
      <vt:lpstr>NO TC Spring MAM Extreme Events Comparison </vt:lpstr>
      <vt:lpstr>No TC Summer JJA Extreme Events Comparison </vt:lpstr>
      <vt:lpstr>No TC Autumn SON Extreme Events Comparison </vt:lpstr>
      <vt:lpstr>No TC Spring MAM Extreme Events Comparison</vt:lpstr>
      <vt:lpstr>No TC Summer JJA Extreme Events Comparison</vt:lpstr>
      <vt:lpstr>No TC Autumn SON  Extreme Events Comparison</vt:lpstr>
      <vt:lpstr>No TC Spring MAM Extreme Events Comparison</vt:lpstr>
      <vt:lpstr>No TC Summer JJA Extreme Events Comparison</vt:lpstr>
      <vt:lpstr>No TC Autumn SON Extreme Events Comparison</vt:lpstr>
      <vt:lpstr>No TC Spring MAM Extreme Events Comparison</vt:lpstr>
      <vt:lpstr>No TC Summer JJA Extreme Events Comparison</vt:lpstr>
      <vt:lpstr>No TC Autumn SON Extreme Events Comparison</vt:lpstr>
      <vt:lpstr>No TC Spring MAM Extreme Events Comparison</vt:lpstr>
      <vt:lpstr>No TC Summer JJA Extreme Events Comparison</vt:lpstr>
      <vt:lpstr>No TC Autumn SON Extreme Events Comparison</vt:lpstr>
      <vt:lpstr>No TC Spring MAM Extreme Events Comparison</vt:lpstr>
      <vt:lpstr>No TC Summer JJA Extreme Events Comparison</vt:lpstr>
      <vt:lpstr>No TC Autumn SON Extreme Events Comparison</vt:lpstr>
      <vt:lpstr>No TC Spring MAM Extreme Events Comparison</vt:lpstr>
      <vt:lpstr>No TC Summer JJA Extreme Events Comparison</vt:lpstr>
      <vt:lpstr>No TC Autumn SON Extreme Events Comparison</vt:lpstr>
      <vt:lpstr>No TC Spring MAM Extreme Events Comparison </vt:lpstr>
      <vt:lpstr>No TC Summer JJA Extreme Events Comparison </vt:lpstr>
      <vt:lpstr>No TC Autumn SON Extreme Events Comparison</vt:lpstr>
      <vt:lpstr>No TC Spring MAM Extreme Events Comparison</vt:lpstr>
      <vt:lpstr>No TC Summer JJA Extreme Events Comparison</vt:lpstr>
      <vt:lpstr>No TC Autumn SON Extreme Events Comparison</vt:lpstr>
      <vt:lpstr>No TC Spring MAM Extreme Events Comparison</vt:lpstr>
      <vt:lpstr>No TC Summer JJA Extreme Events Comparison</vt:lpstr>
      <vt:lpstr>No TC Autumn SON Extreme Events Comparison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shannie3</dc:creator>
  <cp:lastModifiedBy>Shannon O'Donnell</cp:lastModifiedBy>
  <cp:revision>72</cp:revision>
  <dcterms:created xsi:type="dcterms:W3CDTF">2018-03-30T19:39:58Z</dcterms:created>
  <dcterms:modified xsi:type="dcterms:W3CDTF">2018-05-28T08:13:25Z</dcterms:modified>
</cp:coreProperties>
</file>