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omments/comment1.xml" ContentType="application/vnd.openxmlformats-officedocument.presentationml.comments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omments/comment2.xml" ContentType="application/vnd.openxmlformats-officedocument.presentationml.comments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omments/comment3.xml" ContentType="application/vnd.openxmlformats-officedocument.presentationml.comments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omments/comment4.xml" ContentType="application/vnd.openxmlformats-officedocument.presentationml.comments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5" r:id="rId3"/>
    <p:sldId id="276" r:id="rId4"/>
    <p:sldId id="277" r:id="rId5"/>
    <p:sldId id="267" r:id="rId6"/>
    <p:sldId id="278" r:id="rId7"/>
    <p:sldId id="279" r:id="rId8"/>
    <p:sldId id="280" r:id="rId9"/>
    <p:sldId id="268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69" r:id="rId18"/>
    <p:sldId id="288" r:id="rId19"/>
    <p:sldId id="289" r:id="rId20"/>
    <p:sldId id="290" r:id="rId21"/>
    <p:sldId id="263" r:id="rId22"/>
    <p:sldId id="291" r:id="rId23"/>
    <p:sldId id="292" r:id="rId24"/>
    <p:sldId id="293" r:id="rId25"/>
    <p:sldId id="264" r:id="rId26"/>
    <p:sldId id="294" r:id="rId27"/>
    <p:sldId id="295" r:id="rId28"/>
    <p:sldId id="296" r:id="rId29"/>
    <p:sldId id="265" r:id="rId30"/>
    <p:sldId id="297" r:id="rId31"/>
    <p:sldId id="298" r:id="rId32"/>
    <p:sldId id="299" r:id="rId33"/>
    <p:sldId id="258" r:id="rId34"/>
    <p:sldId id="300" r:id="rId35"/>
    <p:sldId id="301" r:id="rId36"/>
    <p:sldId id="302" r:id="rId37"/>
    <p:sldId id="259" r:id="rId38"/>
    <p:sldId id="303" r:id="rId39"/>
    <p:sldId id="304" r:id="rId40"/>
    <p:sldId id="305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nnie3" initials="s" lastIdx="1" clrIdx="0">
    <p:extLst>
      <p:ext uri="{19B8F6BF-5375-455C-9EA6-DF929625EA0E}">
        <p15:presenceInfo xmlns:p15="http://schemas.microsoft.com/office/powerpoint/2012/main" userId="shannie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46" autoAdjust="0"/>
    <p:restoredTop sz="86379" autoAdjust="0"/>
  </p:normalViewPr>
  <p:slideViewPr>
    <p:cSldViewPr snapToGrid="0">
      <p:cViewPr varScale="1">
        <p:scale>
          <a:sx n="67" d="100"/>
          <a:sy n="67" d="100"/>
        </p:scale>
        <p:origin x="726" y="66"/>
      </p:cViewPr>
      <p:guideLst/>
    </p:cSldViewPr>
  </p:slideViewPr>
  <p:outlineViewPr>
    <p:cViewPr>
      <p:scale>
        <a:sx n="33" d="100"/>
        <a:sy n="33" d="100"/>
      </p:scale>
      <p:origin x="0" y="-1733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1.xlsx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2.xlsx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5.xlsx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6.xlsx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7.xlsx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8.xlsx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9.xlsx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60120832"/>
        <c:axId val="160122400"/>
        <c:axId val="0"/>
      </c:bar3DChart>
      <c:valAx>
        <c:axId val="160122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20832"/>
        <c:crosses val="autoZero"/>
        <c:crossBetween val="between"/>
      </c:valAx>
      <c:catAx>
        <c:axId val="160120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2240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Stratiform</a:t>
            </a:r>
            <a:r>
              <a:rPr lang="en-US" dirty="0"/>
              <a:t>/Convective + </a:t>
            </a:r>
            <a:r>
              <a:rPr lang="en-US" dirty="0" err="1" smtClean="0"/>
              <a:t>Stratiform</a:t>
            </a:r>
            <a:r>
              <a:rPr lang="en-US" dirty="0" smtClean="0"/>
              <a:t> for Deep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70.760000000000005</c:v>
                </c:pt>
                <c:pt idx="1">
                  <c:v>56.09</c:v>
                </c:pt>
                <c:pt idx="2">
                  <c:v>48.11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56.86</c:v>
                </c:pt>
                <c:pt idx="1">
                  <c:v>63.262920835827707</c:v>
                </c:pt>
                <c:pt idx="2">
                  <c:v>57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38087056"/>
        <c:axId val="238088232"/>
      </c:barChart>
      <c:catAx>
        <c:axId val="238087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8232"/>
        <c:crosses val="autoZero"/>
        <c:auto val="1"/>
        <c:lblAlgn val="ctr"/>
        <c:lblOffset val="100"/>
        <c:noMultiLvlLbl val="0"/>
      </c:catAx>
      <c:valAx>
        <c:axId val="238088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Stratiform</a:t>
            </a:r>
            <a:r>
              <a:rPr lang="en-US" dirty="0"/>
              <a:t>/Convective + </a:t>
            </a:r>
            <a:r>
              <a:rPr lang="en-US" dirty="0" err="1" smtClean="0"/>
              <a:t>Stratiform</a:t>
            </a:r>
            <a:r>
              <a:rPr lang="en-US" dirty="0" smtClean="0"/>
              <a:t> for Deep Wide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73.2</c:v>
                </c:pt>
                <c:pt idx="1">
                  <c:v>69.930000000000007</c:v>
                </c:pt>
                <c:pt idx="2">
                  <c:v>76</c:v>
                </c:pt>
                <c:pt idx="3">
                  <c:v>76.06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74.7</c:v>
                </c:pt>
                <c:pt idx="1">
                  <c:v>67.599999999999994</c:v>
                </c:pt>
                <c:pt idx="2">
                  <c:v>65</c:v>
                </c:pt>
                <c:pt idx="3">
                  <c:v>69.06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38087056"/>
        <c:axId val="238088232"/>
      </c:barChart>
      <c:catAx>
        <c:axId val="238087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8232"/>
        <c:crosses val="autoZero"/>
        <c:auto val="1"/>
        <c:lblAlgn val="ctr"/>
        <c:lblOffset val="100"/>
        <c:noMultiLvlLbl val="0"/>
      </c:catAx>
      <c:valAx>
        <c:axId val="238088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Stratiform</a:t>
            </a:r>
            <a:r>
              <a:rPr lang="en-US" dirty="0"/>
              <a:t>/Convective + </a:t>
            </a:r>
            <a:r>
              <a:rPr lang="en-US" dirty="0" err="1" smtClean="0"/>
              <a:t>Stratiform</a:t>
            </a:r>
            <a:r>
              <a:rPr lang="en-US" dirty="0" smtClean="0"/>
              <a:t> for Wide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76.94</c:v>
                </c:pt>
                <c:pt idx="1">
                  <c:v>77.3</c:v>
                </c:pt>
                <c:pt idx="2">
                  <c:v>77.25</c:v>
                </c:pt>
                <c:pt idx="3">
                  <c:v>81.78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77.89</c:v>
                </c:pt>
                <c:pt idx="1">
                  <c:v>77.650000000000006</c:v>
                </c:pt>
                <c:pt idx="2">
                  <c:v>73.569999999999993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38087056"/>
        <c:axId val="238088232"/>
      </c:barChart>
      <c:catAx>
        <c:axId val="238087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8232"/>
        <c:crosses val="autoZero"/>
        <c:auto val="1"/>
        <c:lblAlgn val="ctr"/>
        <c:lblOffset val="100"/>
        <c:noMultiLvlLbl val="0"/>
      </c:catAx>
      <c:valAx>
        <c:axId val="238088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smtClean="0"/>
              <a:t>Convective/Convective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 for </a:t>
            </a:r>
            <a:r>
              <a:rPr lang="en-US" dirty="0" smtClean="0"/>
              <a:t>Broad </a:t>
            </a:r>
            <a:r>
              <a:rPr lang="en-US" dirty="0" err="1" smtClean="0"/>
              <a:t>Stratiform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14.16</c:v>
                </c:pt>
                <c:pt idx="1">
                  <c:v>13.74</c:v>
                </c:pt>
                <c:pt idx="2">
                  <c:v>12.62</c:v>
                </c:pt>
                <c:pt idx="3">
                  <c:v>9.48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5.32</c:v>
                </c:pt>
                <c:pt idx="1">
                  <c:v>9.56</c:v>
                </c:pt>
                <c:pt idx="2">
                  <c:v>4.22</c:v>
                </c:pt>
                <c:pt idx="3">
                  <c:v>4.78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38087056"/>
        <c:axId val="238088232"/>
      </c:barChart>
      <c:catAx>
        <c:axId val="238087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8232"/>
        <c:crosses val="autoZero"/>
        <c:auto val="1"/>
        <c:lblAlgn val="ctr"/>
        <c:lblOffset val="100"/>
        <c:noMultiLvlLbl val="0"/>
      </c:catAx>
      <c:valAx>
        <c:axId val="238088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smtClean="0"/>
              <a:t>Convective/Convective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 for </a:t>
            </a:r>
            <a:r>
              <a:rPr lang="en-US" dirty="0" smtClean="0"/>
              <a:t>Deep Convective Cores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29.24</c:v>
                </c:pt>
                <c:pt idx="1">
                  <c:v>43.91</c:v>
                </c:pt>
                <c:pt idx="2">
                  <c:v>51.89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43.14</c:v>
                </c:pt>
                <c:pt idx="1">
                  <c:v>36.74</c:v>
                </c:pt>
                <c:pt idx="2">
                  <c:v>43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38087056"/>
        <c:axId val="238088232"/>
      </c:barChart>
      <c:catAx>
        <c:axId val="238087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8232"/>
        <c:crosses val="autoZero"/>
        <c:auto val="1"/>
        <c:lblAlgn val="ctr"/>
        <c:lblOffset val="100"/>
        <c:noMultiLvlLbl val="0"/>
      </c:catAx>
      <c:valAx>
        <c:axId val="238088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smtClean="0"/>
              <a:t>Convective/Convective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 for </a:t>
            </a:r>
            <a:r>
              <a:rPr lang="en-US" dirty="0" smtClean="0"/>
              <a:t>Deep Wide Convective Cores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26.8</c:v>
                </c:pt>
                <c:pt idx="1">
                  <c:v>30.07</c:v>
                </c:pt>
                <c:pt idx="2">
                  <c:v>24</c:v>
                </c:pt>
                <c:pt idx="3">
                  <c:v>23.94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25.3</c:v>
                </c:pt>
                <c:pt idx="1">
                  <c:v>32.4</c:v>
                </c:pt>
                <c:pt idx="2">
                  <c:v>35</c:v>
                </c:pt>
                <c:pt idx="3">
                  <c:v>30.95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38087056"/>
        <c:axId val="238088232"/>
      </c:barChart>
      <c:catAx>
        <c:axId val="238087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8232"/>
        <c:crosses val="autoZero"/>
        <c:auto val="1"/>
        <c:lblAlgn val="ctr"/>
        <c:lblOffset val="100"/>
        <c:noMultiLvlLbl val="0"/>
      </c:catAx>
      <c:valAx>
        <c:axId val="238088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smtClean="0"/>
              <a:t>Convective/Convective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 </a:t>
            </a:r>
            <a:r>
              <a:rPr lang="en-US" dirty="0" smtClean="0"/>
              <a:t>for</a:t>
            </a:r>
            <a:r>
              <a:rPr lang="en-US" baseline="0" dirty="0" smtClean="0"/>
              <a:t> </a:t>
            </a:r>
            <a:r>
              <a:rPr lang="en-US" dirty="0" smtClean="0"/>
              <a:t>Wide Convective Cores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23.06</c:v>
                </c:pt>
                <c:pt idx="1">
                  <c:v>22.7</c:v>
                </c:pt>
                <c:pt idx="2">
                  <c:v>22.75</c:v>
                </c:pt>
                <c:pt idx="3">
                  <c:v>18.22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22.11</c:v>
                </c:pt>
                <c:pt idx="1">
                  <c:v>22.35</c:v>
                </c:pt>
                <c:pt idx="2">
                  <c:v>26.43</c:v>
                </c:pt>
                <c:pt idx="3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38087056"/>
        <c:axId val="238088232"/>
      </c:barChart>
      <c:catAx>
        <c:axId val="238087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8232"/>
        <c:crosses val="autoZero"/>
        <c:auto val="1"/>
        <c:lblAlgn val="ctr"/>
        <c:lblOffset val="100"/>
        <c:noMultiLvlLbl val="0"/>
      </c:catAx>
      <c:valAx>
        <c:axId val="238088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 smtClean="0"/>
              <a:t>Convective/</a:t>
            </a:r>
            <a:r>
              <a:rPr lang="en-US" dirty="0" err="1" smtClean="0"/>
              <a:t>Stratiform</a:t>
            </a:r>
            <a:r>
              <a:rPr lang="en-US" dirty="0" smtClean="0"/>
              <a:t> For Broad </a:t>
            </a:r>
            <a:r>
              <a:rPr lang="en-US" dirty="0" err="1" smtClean="0"/>
              <a:t>Stratiform</a:t>
            </a:r>
            <a:endParaRPr lang="en-US" dirty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16.5</c:v>
                </c:pt>
                <c:pt idx="1">
                  <c:v>15.93</c:v>
                </c:pt>
                <c:pt idx="2">
                  <c:v>14.45</c:v>
                </c:pt>
                <c:pt idx="3">
                  <c:v>10.47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5.62</c:v>
                </c:pt>
                <c:pt idx="1">
                  <c:v>10.57</c:v>
                </c:pt>
                <c:pt idx="2">
                  <c:v>4.4000000000000004</c:v>
                </c:pt>
                <c:pt idx="3">
                  <c:v>5.0199999999999996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35242328"/>
        <c:axId val="235243504"/>
      </c:barChart>
      <c:catAx>
        <c:axId val="235242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43504"/>
        <c:crosses val="autoZero"/>
        <c:auto val="1"/>
        <c:lblAlgn val="ctr"/>
        <c:lblOffset val="100"/>
        <c:noMultiLvlLbl val="0"/>
      </c:catAx>
      <c:valAx>
        <c:axId val="235243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423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 smtClean="0"/>
              <a:t>Convective/</a:t>
            </a:r>
            <a:r>
              <a:rPr lang="en-US" dirty="0" err="1" smtClean="0"/>
              <a:t>Stratiform</a:t>
            </a:r>
            <a:r>
              <a:rPr lang="en-US" dirty="0" smtClean="0"/>
              <a:t> For </a:t>
            </a:r>
            <a:r>
              <a:rPr lang="en-US" dirty="0" smtClean="0"/>
              <a:t>Deep Convective Cores</a:t>
            </a:r>
            <a:endParaRPr lang="en-US" dirty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41.32</c:v>
                </c:pt>
                <c:pt idx="1">
                  <c:v>78.27</c:v>
                </c:pt>
                <c:pt idx="2">
                  <c:v>107.85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75.98</c:v>
                </c:pt>
                <c:pt idx="1">
                  <c:v>58.07</c:v>
                </c:pt>
                <c:pt idx="2">
                  <c:v>75.44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35242328"/>
        <c:axId val="235243504"/>
      </c:barChart>
      <c:catAx>
        <c:axId val="235242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43504"/>
        <c:crosses val="autoZero"/>
        <c:auto val="1"/>
        <c:lblAlgn val="ctr"/>
        <c:lblOffset val="100"/>
        <c:noMultiLvlLbl val="0"/>
      </c:catAx>
      <c:valAx>
        <c:axId val="235243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423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 smtClean="0"/>
              <a:t>Convective/</a:t>
            </a:r>
            <a:r>
              <a:rPr lang="en-US" dirty="0" err="1" smtClean="0"/>
              <a:t>Stratiform</a:t>
            </a:r>
            <a:r>
              <a:rPr lang="en-US" dirty="0" smtClean="0"/>
              <a:t> For </a:t>
            </a:r>
            <a:r>
              <a:rPr lang="en-US" dirty="0" smtClean="0"/>
              <a:t>Deep Wide Convective Cores</a:t>
            </a:r>
            <a:endParaRPr lang="en-US" dirty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36.61</c:v>
                </c:pt>
                <c:pt idx="1">
                  <c:v>43.01</c:v>
                </c:pt>
                <c:pt idx="2">
                  <c:v>31.52</c:v>
                </c:pt>
                <c:pt idx="3">
                  <c:v>31.47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33.880000000000003</c:v>
                </c:pt>
                <c:pt idx="1">
                  <c:v>47.93</c:v>
                </c:pt>
                <c:pt idx="2">
                  <c:v>53.85</c:v>
                </c:pt>
                <c:pt idx="3">
                  <c:v>44.82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35242328"/>
        <c:axId val="235243504"/>
      </c:barChart>
      <c:catAx>
        <c:axId val="235242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43504"/>
        <c:crosses val="autoZero"/>
        <c:auto val="1"/>
        <c:lblAlgn val="ctr"/>
        <c:lblOffset val="100"/>
        <c:noMultiLvlLbl val="0"/>
      </c:catAx>
      <c:valAx>
        <c:axId val="235243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423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</c:v>
                </c:pt>
                <c:pt idx="1">
                  <c:v>1.1399999999999999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1.25</c:v>
                </c:pt>
                <c:pt idx="1">
                  <c:v>1.17</c:v>
                </c:pt>
                <c:pt idx="2">
                  <c:v>1.08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60120832"/>
        <c:axId val="160122400"/>
        <c:axId val="0"/>
      </c:bar3DChart>
      <c:valAx>
        <c:axId val="160122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20832"/>
        <c:crosses val="autoZero"/>
        <c:crossBetween val="between"/>
      </c:valAx>
      <c:catAx>
        <c:axId val="160120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2240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 smtClean="0"/>
              <a:t>Convective/</a:t>
            </a:r>
            <a:r>
              <a:rPr lang="en-US" dirty="0" err="1" smtClean="0"/>
              <a:t>Stratiform</a:t>
            </a:r>
            <a:r>
              <a:rPr lang="en-US" dirty="0" smtClean="0"/>
              <a:t> For </a:t>
            </a:r>
            <a:r>
              <a:rPr lang="en-US" dirty="0" smtClean="0"/>
              <a:t>Wide Convective Cores</a:t>
            </a:r>
            <a:endParaRPr lang="en-US" dirty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29.96</c:v>
                </c:pt>
                <c:pt idx="1">
                  <c:v>29.37</c:v>
                </c:pt>
                <c:pt idx="2">
                  <c:v>29.46</c:v>
                </c:pt>
                <c:pt idx="3">
                  <c:v>22.28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28.39</c:v>
                </c:pt>
                <c:pt idx="1">
                  <c:v>28.78</c:v>
                </c:pt>
                <c:pt idx="2">
                  <c:v>35.92</c:v>
                </c:pt>
                <c:pt idx="3">
                  <c:v>20.62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35242328"/>
        <c:axId val="235243504"/>
      </c:barChart>
      <c:catAx>
        <c:axId val="235242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43504"/>
        <c:crosses val="autoZero"/>
        <c:auto val="1"/>
        <c:lblAlgn val="ctr"/>
        <c:lblOffset val="100"/>
        <c:noMultiLvlLbl val="0"/>
      </c:catAx>
      <c:valAx>
        <c:axId val="235243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423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Stratiform</a:t>
            </a:r>
            <a:r>
              <a:rPr lang="en-US" dirty="0" smtClean="0"/>
              <a:t>/All For Broad </a:t>
            </a:r>
            <a:r>
              <a:rPr lang="en-US" dirty="0" err="1" smtClean="0"/>
              <a:t>Stratiform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72.510000000000005</c:v>
                </c:pt>
                <c:pt idx="1">
                  <c:v>75.44</c:v>
                </c:pt>
                <c:pt idx="2">
                  <c:v>77.27</c:v>
                </c:pt>
                <c:pt idx="3">
                  <c:v>74.62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82.196755115451722</c:v>
                </c:pt>
                <c:pt idx="1">
                  <c:v>75.349999999999994</c:v>
                </c:pt>
                <c:pt idx="2">
                  <c:v>82.09</c:v>
                </c:pt>
                <c:pt idx="3">
                  <c:v>85.2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8210896"/>
        <c:axId val="238210568"/>
        <c:axId val="0"/>
      </c:bar3DChart>
      <c:catAx>
        <c:axId val="23821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210568"/>
        <c:crosses val="autoZero"/>
        <c:auto val="1"/>
        <c:lblAlgn val="ctr"/>
        <c:lblOffset val="100"/>
        <c:noMultiLvlLbl val="0"/>
      </c:catAx>
      <c:valAx>
        <c:axId val="238210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2108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Stratiform</a:t>
            </a:r>
            <a:r>
              <a:rPr lang="en-US" dirty="0" smtClean="0"/>
              <a:t>/All For Deep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49.64</c:v>
                </c:pt>
                <c:pt idx="1">
                  <c:v>36.130000000000003</c:v>
                </c:pt>
                <c:pt idx="2">
                  <c:v>32.18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31.74</c:v>
                </c:pt>
                <c:pt idx="1">
                  <c:v>37.5</c:v>
                </c:pt>
                <c:pt idx="2">
                  <c:v>34.44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8210896"/>
        <c:axId val="238210568"/>
        <c:axId val="0"/>
      </c:bar3DChart>
      <c:catAx>
        <c:axId val="23821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210568"/>
        <c:crosses val="autoZero"/>
        <c:auto val="1"/>
        <c:lblAlgn val="ctr"/>
        <c:lblOffset val="100"/>
        <c:noMultiLvlLbl val="0"/>
      </c:catAx>
      <c:valAx>
        <c:axId val="238210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2108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Stratiform</a:t>
            </a:r>
            <a:r>
              <a:rPr lang="en-US" dirty="0" smtClean="0"/>
              <a:t>/All For Deep Wide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51.71</c:v>
                </c:pt>
                <c:pt idx="1">
                  <c:v>52.94</c:v>
                </c:pt>
                <c:pt idx="2">
                  <c:v>60.9</c:v>
                </c:pt>
                <c:pt idx="3">
                  <c:v>57.27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54.43</c:v>
                </c:pt>
                <c:pt idx="1">
                  <c:v>43.1</c:v>
                </c:pt>
                <c:pt idx="2">
                  <c:v>44.81</c:v>
                </c:pt>
                <c:pt idx="3">
                  <c:v>48.77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8210896"/>
        <c:axId val="238210568"/>
        <c:axId val="0"/>
      </c:bar3DChart>
      <c:catAx>
        <c:axId val="23821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210568"/>
        <c:crosses val="autoZero"/>
        <c:auto val="1"/>
        <c:lblAlgn val="ctr"/>
        <c:lblOffset val="100"/>
        <c:noMultiLvlLbl val="0"/>
      </c:catAx>
      <c:valAx>
        <c:axId val="238210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2108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Stratiform</a:t>
            </a:r>
            <a:r>
              <a:rPr lang="en-US" dirty="0" smtClean="0"/>
              <a:t>/All For Wide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59.26</c:v>
                </c:pt>
                <c:pt idx="1">
                  <c:v>62.7</c:v>
                </c:pt>
                <c:pt idx="2">
                  <c:v>64.7</c:v>
                </c:pt>
                <c:pt idx="3">
                  <c:v>67.97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59.73</c:v>
                </c:pt>
                <c:pt idx="1">
                  <c:v>57.8</c:v>
                </c:pt>
                <c:pt idx="2">
                  <c:v>55.56</c:v>
                </c:pt>
                <c:pt idx="3">
                  <c:v>70.28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8210896"/>
        <c:axId val="238210568"/>
        <c:axId val="0"/>
      </c:bar3DChart>
      <c:catAx>
        <c:axId val="23821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210568"/>
        <c:crosses val="autoZero"/>
        <c:auto val="1"/>
        <c:lblAlgn val="ctr"/>
        <c:lblOffset val="100"/>
        <c:noMultiLvlLbl val="0"/>
      </c:catAx>
      <c:valAx>
        <c:axId val="238210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2108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smtClean="0"/>
              <a:t>Convection/All For Broad </a:t>
            </a:r>
            <a:r>
              <a:rPr lang="en-US" dirty="0" err="1" smtClean="0"/>
              <a:t>Stratiform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11.962390967790659</c:v>
                </c:pt>
                <c:pt idx="1">
                  <c:v>12.02</c:v>
                </c:pt>
                <c:pt idx="2">
                  <c:v>11.16</c:v>
                </c:pt>
                <c:pt idx="3">
                  <c:v>7.81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4.6220343975889957</c:v>
                </c:pt>
                <c:pt idx="1">
                  <c:v>7.96</c:v>
                </c:pt>
                <c:pt idx="2">
                  <c:v>3.61</c:v>
                </c:pt>
                <c:pt idx="3">
                  <c:v>4.2699999999999996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3641096"/>
        <c:axId val="303641424"/>
        <c:axId val="0"/>
      </c:bar3DChart>
      <c:catAx>
        <c:axId val="303641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641424"/>
        <c:crosses val="autoZero"/>
        <c:auto val="1"/>
        <c:lblAlgn val="ctr"/>
        <c:lblOffset val="100"/>
        <c:noMultiLvlLbl val="0"/>
      </c:catAx>
      <c:valAx>
        <c:axId val="3036414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641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smtClean="0"/>
              <a:t>Convection/All For Deep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20.51</c:v>
                </c:pt>
                <c:pt idx="1">
                  <c:v>28.28</c:v>
                </c:pt>
                <c:pt idx="2">
                  <c:v>34.71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24.09</c:v>
                </c:pt>
                <c:pt idx="1">
                  <c:v>21.78</c:v>
                </c:pt>
                <c:pt idx="2">
                  <c:v>25.98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3641096"/>
        <c:axId val="303641424"/>
        <c:axId val="0"/>
      </c:bar3DChart>
      <c:catAx>
        <c:axId val="303641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641424"/>
        <c:crosses val="autoZero"/>
        <c:auto val="1"/>
        <c:lblAlgn val="ctr"/>
        <c:lblOffset val="100"/>
        <c:noMultiLvlLbl val="0"/>
      </c:catAx>
      <c:valAx>
        <c:axId val="3036414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641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smtClean="0"/>
              <a:t>Convection/All For Deep Wide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18.93</c:v>
                </c:pt>
                <c:pt idx="1">
                  <c:v>22.77</c:v>
                </c:pt>
                <c:pt idx="2">
                  <c:v>19.23</c:v>
                </c:pt>
                <c:pt idx="3">
                  <c:v>18.02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18.440000000000001</c:v>
                </c:pt>
                <c:pt idx="1">
                  <c:v>20.66</c:v>
                </c:pt>
                <c:pt idx="2">
                  <c:v>24.13</c:v>
                </c:pt>
                <c:pt idx="3">
                  <c:v>21.86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3641096"/>
        <c:axId val="303641424"/>
        <c:axId val="0"/>
      </c:bar3DChart>
      <c:catAx>
        <c:axId val="303641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641424"/>
        <c:crosses val="autoZero"/>
        <c:auto val="1"/>
        <c:lblAlgn val="ctr"/>
        <c:lblOffset val="100"/>
        <c:noMultiLvlLbl val="0"/>
      </c:catAx>
      <c:valAx>
        <c:axId val="3036414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641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smtClean="0"/>
              <a:t>Convection/All For Wide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17.760000000000002</c:v>
                </c:pt>
                <c:pt idx="1">
                  <c:v>18.41</c:v>
                </c:pt>
                <c:pt idx="2">
                  <c:v>19.059999999999999</c:v>
                </c:pt>
                <c:pt idx="3">
                  <c:v>15.15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16.96</c:v>
                </c:pt>
                <c:pt idx="1">
                  <c:v>16.64</c:v>
                </c:pt>
                <c:pt idx="2">
                  <c:v>19.96</c:v>
                </c:pt>
                <c:pt idx="3">
                  <c:v>14.49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3641096"/>
        <c:axId val="303641424"/>
        <c:axId val="0"/>
      </c:bar3DChart>
      <c:catAx>
        <c:axId val="303641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641424"/>
        <c:crosses val="autoZero"/>
        <c:auto val="1"/>
        <c:lblAlgn val="ctr"/>
        <c:lblOffset val="100"/>
        <c:noMultiLvlLbl val="0"/>
      </c:catAx>
      <c:valAx>
        <c:axId val="3036414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641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 </a:t>
            </a:r>
            <a:r>
              <a:rPr lang="en-US" dirty="0"/>
              <a:t>+ </a:t>
            </a:r>
            <a:r>
              <a:rPr lang="en-US" dirty="0" smtClean="0"/>
              <a:t>SF / All For Broad </a:t>
            </a:r>
            <a:r>
              <a:rPr lang="en-US" dirty="0" err="1" smtClean="0"/>
              <a:t>Stratiform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84.475575526438348</c:v>
                </c:pt>
                <c:pt idx="1">
                  <c:v>87.46</c:v>
                </c:pt>
                <c:pt idx="2">
                  <c:v>88.43</c:v>
                </c:pt>
                <c:pt idx="3">
                  <c:v>82.43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86.818789513040713</c:v>
                </c:pt>
                <c:pt idx="1">
                  <c:v>83.32</c:v>
                </c:pt>
                <c:pt idx="2">
                  <c:v>85.7</c:v>
                </c:pt>
                <c:pt idx="3">
                  <c:v>89.47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95889544"/>
        <c:axId val="395889872"/>
        <c:axId val="0"/>
      </c:bar3DChart>
      <c:catAx>
        <c:axId val="395889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889872"/>
        <c:crosses val="autoZero"/>
        <c:auto val="1"/>
        <c:lblAlgn val="ctr"/>
        <c:lblOffset val="100"/>
        <c:noMultiLvlLbl val="0"/>
      </c:catAx>
      <c:valAx>
        <c:axId val="395889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88954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1.1100000000000001</c:v>
                </c:pt>
                <c:pt idx="1">
                  <c:v>1.0900000000000001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1.2</c:v>
                </c:pt>
                <c:pt idx="1">
                  <c:v>1.28</c:v>
                </c:pt>
                <c:pt idx="2">
                  <c:v>1.33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60120832"/>
        <c:axId val="160122400"/>
        <c:axId val="0"/>
      </c:bar3DChart>
      <c:valAx>
        <c:axId val="160122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20832"/>
        <c:crosses val="autoZero"/>
        <c:crossBetween val="between"/>
      </c:valAx>
      <c:catAx>
        <c:axId val="160120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2240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 </a:t>
            </a:r>
            <a:r>
              <a:rPr lang="en-US" dirty="0"/>
              <a:t>+ </a:t>
            </a:r>
            <a:r>
              <a:rPr lang="en-US" dirty="0" smtClean="0"/>
              <a:t>SF / All For Deep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70.14</c:v>
                </c:pt>
                <c:pt idx="1">
                  <c:v>64.400000000000006</c:v>
                </c:pt>
                <c:pt idx="2">
                  <c:v>66.89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55.82</c:v>
                </c:pt>
                <c:pt idx="1">
                  <c:v>59.27</c:v>
                </c:pt>
                <c:pt idx="2">
                  <c:v>60.42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95889544"/>
        <c:axId val="395889872"/>
        <c:axId val="0"/>
      </c:bar3DChart>
      <c:catAx>
        <c:axId val="395889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889872"/>
        <c:crosses val="autoZero"/>
        <c:auto val="1"/>
        <c:lblAlgn val="ctr"/>
        <c:lblOffset val="100"/>
        <c:noMultiLvlLbl val="0"/>
      </c:catAx>
      <c:valAx>
        <c:axId val="395889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88954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 </a:t>
            </a:r>
            <a:r>
              <a:rPr lang="en-US" dirty="0"/>
              <a:t>+ </a:t>
            </a:r>
            <a:r>
              <a:rPr lang="en-US" dirty="0" smtClean="0"/>
              <a:t>SF / All For Deep Wide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70.64</c:v>
                </c:pt>
                <c:pt idx="1">
                  <c:v>75.7</c:v>
                </c:pt>
                <c:pt idx="2">
                  <c:v>80.12</c:v>
                </c:pt>
                <c:pt idx="3">
                  <c:v>75.290000000000006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72.87</c:v>
                </c:pt>
                <c:pt idx="1">
                  <c:v>63.76</c:v>
                </c:pt>
                <c:pt idx="2">
                  <c:v>68.930000000000007</c:v>
                </c:pt>
                <c:pt idx="3">
                  <c:v>70.62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95889544"/>
        <c:axId val="395889872"/>
        <c:axId val="0"/>
      </c:bar3DChart>
      <c:catAx>
        <c:axId val="395889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889872"/>
        <c:crosses val="autoZero"/>
        <c:auto val="1"/>
        <c:lblAlgn val="ctr"/>
        <c:lblOffset val="100"/>
        <c:noMultiLvlLbl val="0"/>
      </c:catAx>
      <c:valAx>
        <c:axId val="395889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88954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 </a:t>
            </a:r>
            <a:r>
              <a:rPr lang="en-US" dirty="0"/>
              <a:t>+ </a:t>
            </a:r>
            <a:r>
              <a:rPr lang="en-US" dirty="0" smtClean="0"/>
              <a:t>SF / All For Wide Convective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77.02</c:v>
                </c:pt>
                <c:pt idx="1">
                  <c:v>81.12</c:v>
                </c:pt>
                <c:pt idx="2">
                  <c:v>83.75</c:v>
                </c:pt>
                <c:pt idx="3">
                  <c:v>83.12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76.680000000000007</c:v>
                </c:pt>
                <c:pt idx="1">
                  <c:v>74.44</c:v>
                </c:pt>
                <c:pt idx="2">
                  <c:v>75.510000000000005</c:v>
                </c:pt>
                <c:pt idx="3">
                  <c:v>84.77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95889544"/>
        <c:axId val="395889872"/>
        <c:axId val="0"/>
      </c:bar3DChart>
      <c:catAx>
        <c:axId val="395889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889872"/>
        <c:crosses val="autoZero"/>
        <c:auto val="1"/>
        <c:lblAlgn val="ctr"/>
        <c:lblOffset val="100"/>
        <c:noMultiLvlLbl val="0"/>
      </c:catAx>
      <c:valAx>
        <c:axId val="395889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88954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</a:t>
            </a:r>
            <a:r>
              <a:rPr lang="en-US" dirty="0" smtClean="0"/>
              <a:t>Core For Broad </a:t>
            </a:r>
            <a:r>
              <a:rPr lang="en-US" dirty="0" err="1" smtClean="0"/>
              <a:t>Stratiform</a:t>
            </a:r>
            <a:endParaRPr lang="en-US" dirty="0" smtClean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2830</c:v>
                </c:pt>
                <c:pt idx="1">
                  <c:v>2706</c:v>
                </c:pt>
                <c:pt idx="2">
                  <c:v>2887</c:v>
                </c:pt>
                <c:pt idx="3" formatCode="General">
                  <c:v>3110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3474</c:v>
                </c:pt>
                <c:pt idx="1">
                  <c:v>3583</c:v>
                </c:pt>
                <c:pt idx="2">
                  <c:v>3659</c:v>
                </c:pt>
                <c:pt idx="3" formatCode="General">
                  <c:v>4320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58786304"/>
        <c:axId val="158786696"/>
        <c:axId val="0"/>
      </c:bar3DChart>
      <c:catAx>
        <c:axId val="158786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786696"/>
        <c:crosses val="autoZero"/>
        <c:auto val="1"/>
        <c:lblAlgn val="ctr"/>
        <c:lblOffset val="100"/>
        <c:noMultiLvlLbl val="0"/>
      </c:catAx>
      <c:valAx>
        <c:axId val="158786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78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</a:t>
            </a:r>
            <a:r>
              <a:rPr lang="en-US" dirty="0" smtClean="0"/>
              <a:t>Core For Deep Convective Cores</a:t>
            </a:r>
            <a:endParaRPr lang="en-US" dirty="0" smtClean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19</c:v>
                </c:pt>
                <c:pt idx="1">
                  <c:v>18</c:v>
                </c:pt>
                <c:pt idx="2">
                  <c:v>10</c:v>
                </c:pt>
                <c:pt idx="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17</c:v>
                </c:pt>
                <c:pt idx="1">
                  <c:v>20</c:v>
                </c:pt>
                <c:pt idx="2">
                  <c:v>23</c:v>
                </c:pt>
                <c:pt idx="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58786304"/>
        <c:axId val="158786696"/>
        <c:axId val="0"/>
      </c:bar3DChart>
      <c:catAx>
        <c:axId val="158786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786696"/>
        <c:crosses val="autoZero"/>
        <c:auto val="1"/>
        <c:lblAlgn val="ctr"/>
        <c:lblOffset val="100"/>
        <c:noMultiLvlLbl val="0"/>
      </c:catAx>
      <c:valAx>
        <c:axId val="158786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78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</a:t>
            </a:r>
            <a:r>
              <a:rPr lang="en-US" dirty="0" smtClean="0"/>
              <a:t>Core For Deep Wide Convective Cores</a:t>
            </a:r>
            <a:endParaRPr lang="en-US" dirty="0" smtClean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142</c:v>
                </c:pt>
                <c:pt idx="1">
                  <c:v>87</c:v>
                </c:pt>
                <c:pt idx="2">
                  <c:v>69</c:v>
                </c:pt>
                <c:pt idx="3" formatCode="General">
                  <c:v>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119</c:v>
                </c:pt>
                <c:pt idx="1">
                  <c:v>147</c:v>
                </c:pt>
                <c:pt idx="2">
                  <c:v>128</c:v>
                </c:pt>
                <c:pt idx="3" formatCode="General">
                  <c:v>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58786304"/>
        <c:axId val="158786696"/>
        <c:axId val="0"/>
      </c:bar3DChart>
      <c:catAx>
        <c:axId val="158786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786696"/>
        <c:crosses val="autoZero"/>
        <c:auto val="1"/>
        <c:lblAlgn val="ctr"/>
        <c:lblOffset val="100"/>
        <c:noMultiLvlLbl val="0"/>
      </c:catAx>
      <c:valAx>
        <c:axId val="158786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78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</a:t>
            </a:r>
            <a:r>
              <a:rPr lang="en-US" dirty="0" smtClean="0"/>
              <a:t>Core For Wide Convective Cores</a:t>
            </a:r>
            <a:endParaRPr lang="en-US" dirty="0" smtClean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99</c:v>
                </c:pt>
                <c:pt idx="1">
                  <c:v>60</c:v>
                </c:pt>
                <c:pt idx="2">
                  <c:v>74</c:v>
                </c:pt>
                <c:pt idx="3" formatCode="General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115</c:v>
                </c:pt>
                <c:pt idx="1">
                  <c:v>90</c:v>
                </c:pt>
                <c:pt idx="2">
                  <c:v>97</c:v>
                </c:pt>
                <c:pt idx="3" formatCode="General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58786304"/>
        <c:axId val="158786696"/>
        <c:axId val="0"/>
      </c:bar3DChart>
      <c:catAx>
        <c:axId val="158786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786696"/>
        <c:crosses val="autoZero"/>
        <c:auto val="1"/>
        <c:lblAlgn val="ctr"/>
        <c:lblOffset val="100"/>
        <c:noMultiLvlLbl val="0"/>
      </c:catAx>
      <c:valAx>
        <c:axId val="158786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78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 For Broad STRATIFORM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19</c:v>
                </c:pt>
                <c:pt idx="1">
                  <c:v>12</c:v>
                </c:pt>
                <c:pt idx="2">
                  <c:v>15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40</c:v>
                </c:pt>
                <c:pt idx="1">
                  <c:v>31</c:v>
                </c:pt>
                <c:pt idx="2">
                  <c:v>34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06144504"/>
        <c:axId val="106144896"/>
      </c:barChart>
      <c:catAx>
        <c:axId val="106144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144896"/>
        <c:crosses val="autoZero"/>
        <c:auto val="1"/>
        <c:lblAlgn val="ctr"/>
        <c:lblOffset val="100"/>
        <c:noMultiLvlLbl val="0"/>
      </c:catAx>
      <c:valAx>
        <c:axId val="106144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144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 For Deep </a:t>
            </a:r>
            <a:r>
              <a:rPr lang="en-US" dirty="0" err="1" smtClean="0"/>
              <a:t>CoNVECTIVE</a:t>
            </a:r>
            <a:r>
              <a:rPr lang="en-US" dirty="0" smtClean="0"/>
              <a:t>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</c:v>
                </c:pt>
                <c:pt idx="1">
                  <c:v>42</c:v>
                </c:pt>
                <c:pt idx="2">
                  <c:v>9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26</c:v>
                </c:pt>
                <c:pt idx="1">
                  <c:v>97</c:v>
                </c:pt>
                <c:pt idx="2">
                  <c:v>13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06144504"/>
        <c:axId val="106144896"/>
      </c:barChart>
      <c:catAx>
        <c:axId val="106144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144896"/>
        <c:crosses val="autoZero"/>
        <c:auto val="1"/>
        <c:lblAlgn val="ctr"/>
        <c:lblOffset val="100"/>
        <c:noMultiLvlLbl val="0"/>
      </c:catAx>
      <c:valAx>
        <c:axId val="106144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144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 For Deep WIDE </a:t>
            </a:r>
            <a:r>
              <a:rPr lang="en-US" dirty="0" err="1" smtClean="0"/>
              <a:t>CoNVECTIVE</a:t>
            </a:r>
            <a:r>
              <a:rPr lang="en-US" dirty="0" smtClean="0"/>
              <a:t>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24</c:v>
                </c:pt>
                <c:pt idx="2">
                  <c:v>7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18</c:v>
                </c:pt>
                <c:pt idx="1">
                  <c:v>100</c:v>
                </c:pt>
                <c:pt idx="2">
                  <c:v>20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06144504"/>
        <c:axId val="106144896"/>
      </c:barChart>
      <c:catAx>
        <c:axId val="106144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144896"/>
        <c:crosses val="autoZero"/>
        <c:auto val="1"/>
        <c:lblAlgn val="ctr"/>
        <c:lblOffset val="100"/>
        <c:noMultiLvlLbl val="0"/>
      </c:catAx>
      <c:valAx>
        <c:axId val="106144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144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1.31</c:v>
                </c:pt>
                <c:pt idx="1">
                  <c:v>1.2</c:v>
                </c:pt>
                <c:pt idx="2">
                  <c:v>1.28</c:v>
                </c:pt>
                <c:pt idx="3">
                  <c:v>1.26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1.23</c:v>
                </c:pt>
                <c:pt idx="1">
                  <c:v>1.22</c:v>
                </c:pt>
                <c:pt idx="2">
                  <c:v>1.59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60120832"/>
        <c:axId val="160122400"/>
        <c:axId val="0"/>
      </c:bar3DChart>
      <c:valAx>
        <c:axId val="160122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20832"/>
        <c:crosses val="autoZero"/>
        <c:crossBetween val="between"/>
      </c:valAx>
      <c:catAx>
        <c:axId val="160120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2240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 For WIDE </a:t>
            </a:r>
            <a:r>
              <a:rPr lang="en-US" dirty="0" err="1" smtClean="0"/>
              <a:t>CoNVECTIVE</a:t>
            </a:r>
            <a:r>
              <a:rPr lang="en-US" dirty="0" smtClean="0"/>
              <a:t>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76</c:v>
                </c:pt>
                <c:pt idx="1">
                  <c:v>84</c:v>
                </c:pt>
                <c:pt idx="2">
                  <c:v>73</c:v>
                </c:pt>
                <c:pt idx="3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49</c:v>
                </c:pt>
                <c:pt idx="1">
                  <c:v>118</c:v>
                </c:pt>
                <c:pt idx="2">
                  <c:v>35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06144504"/>
        <c:axId val="106144896"/>
      </c:barChart>
      <c:catAx>
        <c:axId val="106144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144896"/>
        <c:crosses val="autoZero"/>
        <c:auto val="1"/>
        <c:lblAlgn val="ctr"/>
        <c:lblOffset val="100"/>
        <c:noMultiLvlLbl val="0"/>
      </c:catAx>
      <c:valAx>
        <c:axId val="106144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144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Storm, Broad </a:t>
            </a:r>
            <a:r>
              <a:rPr lang="en-US" dirty="0" err="1" smtClean="0"/>
              <a:t>Stratiform</a:t>
            </a:r>
            <a:endParaRPr lang="en-US" dirty="0" smtClean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Spring MAM</c:v>
                </c:pt>
                <c:pt idx="2">
                  <c:v>Summer JJA</c:v>
                </c:pt>
                <c:pt idx="3">
                  <c:v>Fall SON</c:v>
                </c:pt>
                <c:pt idx="4">
                  <c:v>Winter DJF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4182</c:v>
                </c:pt>
                <c:pt idx="2">
                  <c:v>3948</c:v>
                </c:pt>
                <c:pt idx="3">
                  <c:v>4133</c:v>
                </c:pt>
                <c:pt idx="4">
                  <c:v>4408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Spring MAM</c:v>
                </c:pt>
                <c:pt idx="2">
                  <c:v>Summer JJA</c:v>
                </c:pt>
                <c:pt idx="3">
                  <c:v>Fall SON</c:v>
                </c:pt>
                <c:pt idx="4">
                  <c:v>Winter DJF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4413</c:v>
                </c:pt>
                <c:pt idx="2">
                  <c:v>5157</c:v>
                </c:pt>
                <c:pt idx="3">
                  <c:v>4803</c:v>
                </c:pt>
                <c:pt idx="4">
                  <c:v>5274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993920"/>
        <c:axId val="197047200"/>
      </c:barChart>
      <c:catAx>
        <c:axId val="196993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047200"/>
        <c:crosses val="autoZero"/>
        <c:auto val="1"/>
        <c:lblAlgn val="ctr"/>
        <c:lblOffset val="100"/>
        <c:noMultiLvlLbl val="0"/>
      </c:catAx>
      <c:valAx>
        <c:axId val="1970472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939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Storm, Deep Convective</a:t>
            </a:r>
            <a:r>
              <a:rPr lang="en-US" baseline="0" dirty="0" smtClean="0"/>
              <a:t> Cores</a:t>
            </a:r>
            <a:endParaRPr lang="en-US" dirty="0" smtClean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Spring MAM</c:v>
                </c:pt>
                <c:pt idx="2">
                  <c:v>Summer JJA</c:v>
                </c:pt>
                <c:pt idx="3">
                  <c:v>Fall SON</c:v>
                </c:pt>
                <c:pt idx="4">
                  <c:v>Winter DJF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2120</c:v>
                </c:pt>
                <c:pt idx="2">
                  <c:v>458</c:v>
                </c:pt>
                <c:pt idx="3">
                  <c:v>326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Spring MAM</c:v>
                </c:pt>
                <c:pt idx="2">
                  <c:v>Summer JJA</c:v>
                </c:pt>
                <c:pt idx="3">
                  <c:v>Fall SON</c:v>
                </c:pt>
                <c:pt idx="4">
                  <c:v>Winter DJF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612</c:v>
                </c:pt>
                <c:pt idx="2">
                  <c:v>713</c:v>
                </c:pt>
                <c:pt idx="3">
                  <c:v>925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993920"/>
        <c:axId val="197047200"/>
      </c:barChart>
      <c:catAx>
        <c:axId val="196993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047200"/>
        <c:crosses val="autoZero"/>
        <c:auto val="1"/>
        <c:lblAlgn val="ctr"/>
        <c:lblOffset val="100"/>
        <c:noMultiLvlLbl val="0"/>
      </c:catAx>
      <c:valAx>
        <c:axId val="1970472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939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Storm, Deep Wide Convective</a:t>
            </a:r>
            <a:r>
              <a:rPr lang="en-US" baseline="0" dirty="0" smtClean="0"/>
              <a:t> Cores</a:t>
            </a:r>
            <a:endParaRPr lang="en-US" dirty="0" smtClean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Spring MAM</c:v>
                </c:pt>
                <c:pt idx="2">
                  <c:v>Summer JJA</c:v>
                </c:pt>
                <c:pt idx="3">
                  <c:v>Fall SON</c:v>
                </c:pt>
                <c:pt idx="4">
                  <c:v>Winter DJF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2209</c:v>
                </c:pt>
                <c:pt idx="2">
                  <c:v>1441</c:v>
                </c:pt>
                <c:pt idx="3">
                  <c:v>3078</c:v>
                </c:pt>
                <c:pt idx="4">
                  <c:v>2581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Spring MAM</c:v>
                </c:pt>
                <c:pt idx="2">
                  <c:v>Summer JJA</c:v>
                </c:pt>
                <c:pt idx="3">
                  <c:v>Fall SON</c:v>
                </c:pt>
                <c:pt idx="4">
                  <c:v>Winter DJF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2490</c:v>
                </c:pt>
                <c:pt idx="2">
                  <c:v>1974</c:v>
                </c:pt>
                <c:pt idx="3">
                  <c:v>2097</c:v>
                </c:pt>
                <c:pt idx="4">
                  <c:v>3564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993920"/>
        <c:axId val="197047200"/>
      </c:barChart>
      <c:catAx>
        <c:axId val="196993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047200"/>
        <c:crosses val="autoZero"/>
        <c:auto val="1"/>
        <c:lblAlgn val="ctr"/>
        <c:lblOffset val="100"/>
        <c:noMultiLvlLbl val="0"/>
      </c:catAx>
      <c:valAx>
        <c:axId val="1970472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939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Storm, Wide Convective</a:t>
            </a:r>
            <a:r>
              <a:rPr lang="en-US" baseline="0" dirty="0" smtClean="0"/>
              <a:t> Cores</a:t>
            </a:r>
            <a:endParaRPr lang="en-US" dirty="0" smtClean="0"/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Spring MAM</c:v>
                </c:pt>
                <c:pt idx="2">
                  <c:v>Summer JJA</c:v>
                </c:pt>
                <c:pt idx="3">
                  <c:v>Fall SON</c:v>
                </c:pt>
                <c:pt idx="4">
                  <c:v>Winter DJF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2492</c:v>
                </c:pt>
                <c:pt idx="2">
                  <c:v>1718</c:v>
                </c:pt>
                <c:pt idx="3">
                  <c:v>2248</c:v>
                </c:pt>
                <c:pt idx="4">
                  <c:v>2802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Spring MAM</c:v>
                </c:pt>
                <c:pt idx="2">
                  <c:v>Summer JJA</c:v>
                </c:pt>
                <c:pt idx="3">
                  <c:v>Fall SON</c:v>
                </c:pt>
                <c:pt idx="4">
                  <c:v>Winter DJF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2684</c:v>
                </c:pt>
                <c:pt idx="2">
                  <c:v>2276</c:v>
                </c:pt>
                <c:pt idx="3">
                  <c:v>2148</c:v>
                </c:pt>
                <c:pt idx="4">
                  <c:v>4899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993920"/>
        <c:axId val="197047200"/>
      </c:barChart>
      <c:catAx>
        <c:axId val="196993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047200"/>
        <c:crosses val="autoZero"/>
        <c:auto val="1"/>
        <c:lblAlgn val="ctr"/>
        <c:lblOffset val="100"/>
        <c:noMultiLvlLbl val="0"/>
      </c:catAx>
      <c:valAx>
        <c:axId val="1970472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9939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Stratiform</a:t>
            </a:r>
            <a:r>
              <a:rPr lang="en-US" dirty="0"/>
              <a:t>/Convective + </a:t>
            </a:r>
            <a:r>
              <a:rPr lang="en-US" dirty="0" err="1" smtClean="0"/>
              <a:t>Stratiform</a:t>
            </a:r>
            <a:r>
              <a:rPr lang="en-US" dirty="0" smtClean="0"/>
              <a:t> for Broad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Stratiform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85.84</c:v>
                </c:pt>
                <c:pt idx="1">
                  <c:v>86.26</c:v>
                </c:pt>
                <c:pt idx="2">
                  <c:v>87.38</c:v>
                </c:pt>
                <c:pt idx="3">
                  <c:v>90.52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Spring MAM</c:v>
                </c:pt>
                <c:pt idx="1">
                  <c:v>Summer JJA</c:v>
                </c:pt>
                <c:pt idx="2">
                  <c:v>Fall SON</c:v>
                </c:pt>
                <c:pt idx="3">
                  <c:v>Winter DJF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94.68</c:v>
                </c:pt>
                <c:pt idx="1">
                  <c:v>90.44</c:v>
                </c:pt>
                <c:pt idx="2">
                  <c:v>95.78</c:v>
                </c:pt>
                <c:pt idx="3">
                  <c:v>95.22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38087056"/>
        <c:axId val="238088232"/>
      </c:barChart>
      <c:catAx>
        <c:axId val="238087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8232"/>
        <c:crosses val="autoZero"/>
        <c:auto val="1"/>
        <c:lblAlgn val="ctr"/>
        <c:lblOffset val="100"/>
        <c:noMultiLvlLbl val="0"/>
      </c:catAx>
      <c:valAx>
        <c:axId val="238088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08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9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4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9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2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4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7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3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56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4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9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1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7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514D7-F933-4E5B-A8F8-9E3AAAFFC8EC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73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832709568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 </a:t>
            </a:r>
            <a:r>
              <a:rPr lang="en-US" dirty="0"/>
              <a:t>Extreme 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Storm, Broad </a:t>
            </a:r>
            <a:r>
              <a:rPr lang="en-US" dirty="0" err="1" smtClean="0"/>
              <a:t>Stratiform</a:t>
            </a:r>
            <a:r>
              <a:rPr lang="en-US" dirty="0" smtClean="0"/>
              <a:t>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17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72544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709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65042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38200" y="6311900"/>
            <a:ext cx="10282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: </a:t>
            </a:r>
            <a:r>
              <a:rPr lang="en-US" dirty="0" smtClean="0"/>
              <a:t>1.21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42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0602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256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37461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652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49983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539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9992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746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292595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58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365459658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8200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06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133052788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8200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28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602471098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8200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63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503762771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 </a:t>
            </a:r>
            <a:r>
              <a:rPr lang="en-US" dirty="0"/>
              <a:t>Extreme 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Storm, Deep Convective Cores</a:t>
            </a:r>
          </a:p>
        </p:txBody>
      </p:sp>
    </p:spTree>
    <p:extLst>
      <p:ext uri="{BB962C8B-B14F-4D97-AF65-F5344CB8AC3E}">
        <p14:creationId xmlns:p14="http://schemas.microsoft.com/office/powerpoint/2010/main" val="139093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886669439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8200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13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/>
              <a:t>Extreme 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769101473"/>
              </p:ext>
            </p:extLst>
          </p:nvPr>
        </p:nvGraphicFramePr>
        <p:xfrm>
          <a:off x="1343025" y="1427967"/>
          <a:ext cx="7863605" cy="4558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56294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/>
              <a:t>Extreme 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60370664"/>
              </p:ext>
            </p:extLst>
          </p:nvPr>
        </p:nvGraphicFramePr>
        <p:xfrm>
          <a:off x="1343025" y="1427967"/>
          <a:ext cx="7863605" cy="4558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6558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/>
              <a:t>Extreme 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152816669"/>
              </p:ext>
            </p:extLst>
          </p:nvPr>
        </p:nvGraphicFramePr>
        <p:xfrm>
          <a:off x="1343025" y="1427967"/>
          <a:ext cx="7863605" cy="4558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13927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/>
              <a:t>Extreme 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663315647"/>
              </p:ext>
            </p:extLst>
          </p:nvPr>
        </p:nvGraphicFramePr>
        <p:xfrm>
          <a:off x="1343025" y="1427967"/>
          <a:ext cx="7863605" cy="4558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56892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45608911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77447" y="6250488"/>
            <a:ext cx="9966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BSR % Difference: -</a:t>
            </a:r>
            <a:r>
              <a:rPr lang="en-US" dirty="0" smtClean="0"/>
              <a:t>15.81 </a:t>
            </a:r>
            <a:r>
              <a:rPr lang="en-US" dirty="0"/>
              <a:t>, DCC % </a:t>
            </a:r>
            <a:r>
              <a:rPr lang="en-US" dirty="0" smtClean="0"/>
              <a:t>Difference: 14.85 </a:t>
            </a:r>
            <a:r>
              <a:rPr lang="en-US" dirty="0"/>
              <a:t>, DWC % Difference: -</a:t>
            </a:r>
            <a:r>
              <a:rPr lang="en-US" dirty="0" smtClean="0"/>
              <a:t>4.62, </a:t>
            </a:r>
            <a:r>
              <a:rPr lang="en-US" dirty="0"/>
              <a:t>WCC % Difference: -4.72 </a:t>
            </a:r>
          </a:p>
        </p:txBody>
      </p:sp>
    </p:spTree>
    <p:extLst>
      <p:ext uri="{BB962C8B-B14F-4D97-AF65-F5344CB8AC3E}">
        <p14:creationId xmlns:p14="http://schemas.microsoft.com/office/powerpoint/2010/main" val="4103339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048173570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77447" y="6250488"/>
            <a:ext cx="9966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BSR % Difference: -</a:t>
            </a:r>
            <a:r>
              <a:rPr lang="en-US" dirty="0" smtClean="0"/>
              <a:t>15.81 </a:t>
            </a:r>
            <a:r>
              <a:rPr lang="en-US" dirty="0"/>
              <a:t>, DCC % </a:t>
            </a:r>
            <a:r>
              <a:rPr lang="en-US" dirty="0" smtClean="0"/>
              <a:t>Difference: 14.85 </a:t>
            </a:r>
            <a:r>
              <a:rPr lang="en-US" dirty="0"/>
              <a:t>, DWC % Difference: -</a:t>
            </a:r>
            <a:r>
              <a:rPr lang="en-US" dirty="0" smtClean="0"/>
              <a:t>4.62, </a:t>
            </a:r>
            <a:r>
              <a:rPr lang="en-US" dirty="0"/>
              <a:t>WCC % Difference: -4.72 </a:t>
            </a:r>
          </a:p>
        </p:txBody>
      </p:sp>
    </p:spTree>
    <p:extLst>
      <p:ext uri="{BB962C8B-B14F-4D97-AF65-F5344CB8AC3E}">
        <p14:creationId xmlns:p14="http://schemas.microsoft.com/office/powerpoint/2010/main" val="7543290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95145558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77447" y="6250488"/>
            <a:ext cx="9966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BSR % Difference: -</a:t>
            </a:r>
            <a:r>
              <a:rPr lang="en-US" dirty="0" smtClean="0"/>
              <a:t>15.81 </a:t>
            </a:r>
            <a:r>
              <a:rPr lang="en-US" dirty="0"/>
              <a:t>, DCC % </a:t>
            </a:r>
            <a:r>
              <a:rPr lang="en-US" dirty="0" smtClean="0"/>
              <a:t>Difference: 14.85 </a:t>
            </a:r>
            <a:r>
              <a:rPr lang="en-US" dirty="0"/>
              <a:t>, DWC % Difference: -</a:t>
            </a:r>
            <a:r>
              <a:rPr lang="en-US" dirty="0" smtClean="0"/>
              <a:t>4.62, </a:t>
            </a:r>
            <a:r>
              <a:rPr lang="en-US" dirty="0"/>
              <a:t>WCC % Difference: -4.72 </a:t>
            </a:r>
          </a:p>
        </p:txBody>
      </p:sp>
    </p:spTree>
    <p:extLst>
      <p:ext uri="{BB962C8B-B14F-4D97-AF65-F5344CB8AC3E}">
        <p14:creationId xmlns:p14="http://schemas.microsoft.com/office/powerpoint/2010/main" val="22188960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311039559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77447" y="6250488"/>
            <a:ext cx="9966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BSR % Difference: -</a:t>
            </a:r>
            <a:r>
              <a:rPr lang="en-US" dirty="0" smtClean="0"/>
              <a:t>15.81 </a:t>
            </a:r>
            <a:r>
              <a:rPr lang="en-US" dirty="0"/>
              <a:t>, DCC % </a:t>
            </a:r>
            <a:r>
              <a:rPr lang="en-US" dirty="0" smtClean="0"/>
              <a:t>Difference: 14.85 </a:t>
            </a:r>
            <a:r>
              <a:rPr lang="en-US" dirty="0"/>
              <a:t>, DWC % Difference: -</a:t>
            </a:r>
            <a:r>
              <a:rPr lang="en-US" dirty="0" smtClean="0"/>
              <a:t>4.62, </a:t>
            </a:r>
            <a:r>
              <a:rPr lang="en-US" dirty="0"/>
              <a:t>WCC % Difference: -4.72 </a:t>
            </a:r>
          </a:p>
        </p:txBody>
      </p:sp>
    </p:spTree>
    <p:extLst>
      <p:ext uri="{BB962C8B-B14F-4D97-AF65-F5344CB8AC3E}">
        <p14:creationId xmlns:p14="http://schemas.microsoft.com/office/powerpoint/2010/main" val="3816512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 smtClean="0"/>
              <a:t>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797412194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8321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994138272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 </a:t>
            </a:r>
            <a:r>
              <a:rPr lang="en-US" dirty="0"/>
              <a:t>Extreme 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Storm, Deep Wide Convective Cores</a:t>
            </a:r>
          </a:p>
        </p:txBody>
      </p:sp>
    </p:spTree>
    <p:extLst>
      <p:ext uri="{BB962C8B-B14F-4D97-AF65-F5344CB8AC3E}">
        <p14:creationId xmlns:p14="http://schemas.microsoft.com/office/powerpoint/2010/main" val="121967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 smtClean="0"/>
              <a:t>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091395796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50943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 smtClean="0"/>
              <a:t>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870735497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91994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 smtClean="0"/>
              <a:t>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745861204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27460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 smtClean="0"/>
              <a:t>Extreme Events Comparison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8365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578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 smtClean="0"/>
              <a:t>Extreme Events Comparison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270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 smtClean="0"/>
              <a:t>Extreme Events Comparison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79617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9488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</a:t>
            </a:r>
            <a:r>
              <a:rPr lang="en-US" dirty="0" smtClean="0"/>
              <a:t>Extreme Events Comparison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70415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74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 smtClean="0"/>
              <a:t>Events Comparison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95652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777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 smtClean="0"/>
              <a:t>Events Comparison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3856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853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 smtClean="0"/>
              <a:t>Events Comparison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55811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434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422539360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 </a:t>
            </a:r>
            <a:r>
              <a:rPr lang="en-US" dirty="0"/>
              <a:t>Extreme 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Storm, Wide Convective Cores</a:t>
            </a:r>
          </a:p>
        </p:txBody>
      </p:sp>
    </p:spTree>
    <p:extLst>
      <p:ext uri="{BB962C8B-B14F-4D97-AF65-F5344CB8AC3E}">
        <p14:creationId xmlns:p14="http://schemas.microsoft.com/office/powerpoint/2010/main" val="108218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 smtClean="0"/>
              <a:t>Events Comparison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86118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597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All Seasons Extreme Events Comparison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974347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495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All Seasons Extreme Events Comparison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637949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456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All Seasons Extreme Events Comparison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515656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518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All Seasons Extreme Events Comparison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095985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685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All Seasons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94917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591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579</Words>
  <Application>Microsoft Office PowerPoint</Application>
  <PresentationFormat>Widescreen</PresentationFormat>
  <Paragraphs>89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Calibri</vt:lpstr>
      <vt:lpstr>Calibri Light</vt:lpstr>
      <vt:lpstr>Office Theme</vt:lpstr>
      <vt:lpstr>All Season Extreme Events Comparison </vt:lpstr>
      <vt:lpstr>All Season Extreme Events Comparison </vt:lpstr>
      <vt:lpstr>All Season Extreme Events Comparison </vt:lpstr>
      <vt:lpstr>All Season Extreme Events Comparison 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  <vt:lpstr>All Seasons Extreme Events Comparison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shannie3</dc:creator>
  <cp:lastModifiedBy>Shannon O'Donnell</cp:lastModifiedBy>
  <cp:revision>61</cp:revision>
  <dcterms:created xsi:type="dcterms:W3CDTF">2018-03-30T19:39:58Z</dcterms:created>
  <dcterms:modified xsi:type="dcterms:W3CDTF">2018-04-30T07:40:45Z</dcterms:modified>
</cp:coreProperties>
</file>