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92" r:id="rId5"/>
    <p:sldId id="259" r:id="rId6"/>
    <p:sldId id="258" r:id="rId7"/>
    <p:sldId id="286" r:id="rId8"/>
    <p:sldId id="263" r:id="rId9"/>
    <p:sldId id="264" r:id="rId10"/>
    <p:sldId id="287" r:id="rId11"/>
    <p:sldId id="262" r:id="rId12"/>
    <p:sldId id="265" r:id="rId13"/>
    <p:sldId id="267" r:id="rId14"/>
    <p:sldId id="281" r:id="rId15"/>
    <p:sldId id="282" r:id="rId16"/>
    <p:sldId id="284" r:id="rId17"/>
    <p:sldId id="288" r:id="rId18"/>
    <p:sldId id="283" r:id="rId19"/>
    <p:sldId id="289" r:id="rId20"/>
    <p:sldId id="290" r:id="rId21"/>
    <p:sldId id="291" r:id="rId22"/>
    <p:sldId id="268" r:id="rId23"/>
    <p:sldId id="269" r:id="rId24"/>
    <p:sldId id="266" r:id="rId25"/>
    <p:sldId id="278" r:id="rId26"/>
    <p:sldId id="275" r:id="rId27"/>
    <p:sldId id="270" r:id="rId28"/>
    <p:sldId id="271" r:id="rId29"/>
    <p:sldId id="277" r:id="rId30"/>
    <p:sldId id="279" r:id="rId31"/>
    <p:sldId id="293" r:id="rId32"/>
    <p:sldId id="294" r:id="rId33"/>
    <p:sldId id="295" r:id="rId34"/>
    <p:sldId id="296" r:id="rId35"/>
    <p:sldId id="276" r:id="rId36"/>
    <p:sldId id="297" r:id="rId37"/>
    <p:sldId id="298" r:id="rId38"/>
    <p:sldId id="299" r:id="rId39"/>
    <p:sldId id="301" r:id="rId40"/>
    <p:sldId id="302" r:id="rId41"/>
    <p:sldId id="303"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autoAdjust="0"/>
    <p:restoredTop sz="94660"/>
  </p:normalViewPr>
  <p:slideViewPr>
    <p:cSldViewPr snapToGrid="0">
      <p:cViewPr varScale="1">
        <p:scale>
          <a:sx n="95" d="100"/>
          <a:sy n="95" d="100"/>
        </p:scale>
        <p:origin x="102" y="8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FA59DC-7210-468C-8D05-13FC7F073CBB}"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354602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A59DC-7210-468C-8D05-13FC7F073CBB}"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281070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A59DC-7210-468C-8D05-13FC7F073CBB}"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105335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A59DC-7210-468C-8D05-13FC7F073CBB}"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59401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FA59DC-7210-468C-8D05-13FC7F073CBB}" type="datetimeFigureOut">
              <a:rPr lang="en-US" smtClean="0"/>
              <a:t>5/10/2016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297708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FA59DC-7210-468C-8D05-13FC7F073CBB}"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410735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FA59DC-7210-468C-8D05-13FC7F073CBB}" type="datetimeFigureOut">
              <a:rPr lang="en-US" smtClean="0"/>
              <a:t>5/10/2016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410842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FA59DC-7210-468C-8D05-13FC7F073CBB}" type="datetimeFigureOut">
              <a:rPr lang="en-US" smtClean="0"/>
              <a:t>5/10/2016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179830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A59DC-7210-468C-8D05-13FC7F073CBB}" type="datetimeFigureOut">
              <a:rPr lang="en-US" smtClean="0"/>
              <a:t>5/10/2016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231537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FA59DC-7210-468C-8D05-13FC7F073CBB}"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316729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FA59DC-7210-468C-8D05-13FC7F073CBB}" type="datetimeFigureOut">
              <a:rPr lang="en-US" smtClean="0"/>
              <a:t>5/10/2016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AF830-3F2C-49D7-912E-0F179670C55B}" type="slidenum">
              <a:rPr lang="en-US" smtClean="0"/>
              <a:t>‹#›</a:t>
            </a:fld>
            <a:endParaRPr lang="en-US"/>
          </a:p>
        </p:txBody>
      </p:sp>
    </p:spTree>
    <p:extLst>
      <p:ext uri="{BB962C8B-B14F-4D97-AF65-F5344CB8AC3E}">
        <p14:creationId xmlns:p14="http://schemas.microsoft.com/office/powerpoint/2010/main" val="400541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A59DC-7210-468C-8D05-13FC7F073CBB}" type="datetimeFigureOut">
              <a:rPr lang="en-US" smtClean="0"/>
              <a:t>5/10/2016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AAF830-3F2C-49D7-912E-0F179670C55B}" type="slidenum">
              <a:rPr lang="en-US" smtClean="0"/>
              <a:t>‹#›</a:t>
            </a:fld>
            <a:endParaRPr lang="en-US"/>
          </a:p>
        </p:txBody>
      </p:sp>
    </p:spTree>
    <p:extLst>
      <p:ext uri="{BB962C8B-B14F-4D97-AF65-F5344CB8AC3E}">
        <p14:creationId xmlns:p14="http://schemas.microsoft.com/office/powerpoint/2010/main" val="112211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3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63.emf"/><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424" y="-286607"/>
            <a:ext cx="11672887" cy="2387600"/>
          </a:xfrm>
        </p:spPr>
        <p:txBody>
          <a:bodyPr>
            <a:normAutofit/>
          </a:bodyPr>
          <a:lstStyle/>
          <a:p>
            <a:r>
              <a:rPr lang="en-US" sz="4400" dirty="0">
                <a:solidFill>
                  <a:schemeClr val="bg1"/>
                </a:solidFill>
              </a:rPr>
              <a:t>How Far Can the Intertropical </a:t>
            </a:r>
            <a:br>
              <a:rPr lang="en-US" sz="4400" dirty="0">
                <a:solidFill>
                  <a:schemeClr val="bg1"/>
                </a:solidFill>
              </a:rPr>
            </a:br>
            <a:r>
              <a:rPr lang="en-US" sz="4400" dirty="0">
                <a:solidFill>
                  <a:schemeClr val="bg1"/>
                </a:solidFill>
              </a:rPr>
              <a:t>Convergence Zone (ITCZ) Shift? </a:t>
            </a:r>
            <a:br>
              <a:rPr lang="en-US" sz="4400" dirty="0">
                <a:solidFill>
                  <a:schemeClr val="bg1"/>
                </a:solidFill>
              </a:rPr>
            </a:br>
            <a:r>
              <a:rPr lang="en-US" sz="4400" dirty="0">
                <a:solidFill>
                  <a:schemeClr val="bg1"/>
                </a:solidFill>
              </a:rPr>
              <a:t>How Useful Is the Concept of an ITCZ Shift?</a:t>
            </a:r>
          </a:p>
        </p:txBody>
      </p:sp>
      <p:pic>
        <p:nvPicPr>
          <p:cNvPr id="1028" name="Picture 4" descr="https://upload.wikimedia.org/wikipedia/commons/thumb/1/12/IntertropicalConvergenceZone-EO.jpg/2560px-IntertropicalConvergenceZone-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645" y="2867025"/>
            <a:ext cx="7824269" cy="35194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17453" y="6402943"/>
            <a:ext cx="3186545" cy="369332"/>
          </a:xfrm>
          <a:prstGeom prst="rect">
            <a:avLst/>
          </a:prstGeom>
        </p:spPr>
        <p:txBody>
          <a:bodyPr wrap="square" rtlCol="0">
            <a:spAutoFit/>
          </a:bodyPr>
          <a:lstStyle/>
          <a:p>
            <a:r>
              <a:rPr lang="en-US" dirty="0">
                <a:solidFill>
                  <a:schemeClr val="bg1"/>
                </a:solidFill>
              </a:rPr>
              <a:t>Image: Wikipedia</a:t>
            </a:r>
          </a:p>
        </p:txBody>
      </p:sp>
      <p:sp>
        <p:nvSpPr>
          <p:cNvPr id="7" name="TextBox 6"/>
          <p:cNvSpPr txBox="1"/>
          <p:nvPr/>
        </p:nvSpPr>
        <p:spPr>
          <a:xfrm>
            <a:off x="713746" y="2869168"/>
            <a:ext cx="4324979" cy="369332"/>
          </a:xfrm>
          <a:prstGeom prst="rect">
            <a:avLst/>
          </a:prstGeom>
        </p:spPr>
        <p:txBody>
          <a:bodyPr wrap="square" rtlCol="0">
            <a:spAutoFit/>
          </a:bodyPr>
          <a:lstStyle/>
          <a:p>
            <a:r>
              <a:rPr lang="en-US" dirty="0">
                <a:solidFill>
                  <a:srgbClr val="FF0000"/>
                </a:solidFill>
              </a:rPr>
              <a:t>Aaron Donohoe, Applied Physics Lab, UW</a:t>
            </a:r>
          </a:p>
        </p:txBody>
      </p:sp>
      <p:sp>
        <p:nvSpPr>
          <p:cNvPr id="8" name="TextBox 7"/>
          <p:cNvSpPr txBox="1"/>
          <p:nvPr/>
        </p:nvSpPr>
        <p:spPr>
          <a:xfrm>
            <a:off x="647701" y="3278743"/>
            <a:ext cx="4705350" cy="369332"/>
          </a:xfrm>
          <a:prstGeom prst="rect">
            <a:avLst/>
          </a:prstGeom>
        </p:spPr>
        <p:txBody>
          <a:bodyPr wrap="square" rtlCol="0">
            <a:spAutoFit/>
          </a:bodyPr>
          <a:lstStyle/>
          <a:p>
            <a:r>
              <a:rPr lang="en-US" dirty="0">
                <a:solidFill>
                  <a:srgbClr val="00B050"/>
                </a:solidFill>
              </a:rPr>
              <a:t>John Marshall, Brian Green, David McGee --MIT</a:t>
            </a:r>
          </a:p>
        </p:txBody>
      </p:sp>
      <p:sp>
        <p:nvSpPr>
          <p:cNvPr id="9" name="TextBox 8"/>
          <p:cNvSpPr txBox="1"/>
          <p:nvPr/>
        </p:nvSpPr>
        <p:spPr>
          <a:xfrm>
            <a:off x="704851" y="3640693"/>
            <a:ext cx="4705350" cy="369332"/>
          </a:xfrm>
          <a:prstGeom prst="rect">
            <a:avLst/>
          </a:prstGeom>
        </p:spPr>
        <p:txBody>
          <a:bodyPr wrap="square" rtlCol="0">
            <a:spAutoFit/>
          </a:bodyPr>
          <a:lstStyle/>
          <a:p>
            <a:r>
              <a:rPr lang="en-US" dirty="0">
                <a:solidFill>
                  <a:srgbClr val="0070C0"/>
                </a:solidFill>
              </a:rPr>
              <a:t>David Ferreira – University of Reading</a:t>
            </a:r>
          </a:p>
        </p:txBody>
      </p:sp>
      <p:sp>
        <p:nvSpPr>
          <p:cNvPr id="10" name="TextBox 9"/>
          <p:cNvSpPr txBox="1"/>
          <p:nvPr/>
        </p:nvSpPr>
        <p:spPr>
          <a:xfrm>
            <a:off x="430823" y="4012168"/>
            <a:ext cx="4855553" cy="646331"/>
          </a:xfrm>
          <a:prstGeom prst="rect">
            <a:avLst/>
          </a:prstGeom>
        </p:spPr>
        <p:txBody>
          <a:bodyPr wrap="square" rtlCol="0">
            <a:spAutoFit/>
          </a:bodyPr>
          <a:lstStyle/>
          <a:p>
            <a:r>
              <a:rPr lang="en-US" dirty="0">
                <a:solidFill>
                  <a:srgbClr val="7030A0"/>
                </a:solidFill>
              </a:rPr>
              <a:t>Dargan Frierson, Kyle </a:t>
            </a:r>
            <a:r>
              <a:rPr lang="en-US" dirty="0" err="1">
                <a:solidFill>
                  <a:srgbClr val="7030A0"/>
                </a:solidFill>
              </a:rPr>
              <a:t>Armour</a:t>
            </a:r>
            <a:r>
              <a:rPr lang="en-US" dirty="0">
                <a:solidFill>
                  <a:srgbClr val="7030A0"/>
                </a:solidFill>
              </a:rPr>
              <a:t>, David </a:t>
            </a:r>
            <a:r>
              <a:rPr lang="en-US" dirty="0" err="1">
                <a:solidFill>
                  <a:srgbClr val="7030A0"/>
                </a:solidFill>
              </a:rPr>
              <a:t>Battisti</a:t>
            </a:r>
            <a:r>
              <a:rPr lang="en-US" dirty="0">
                <a:solidFill>
                  <a:srgbClr val="7030A0"/>
                </a:solidFill>
              </a:rPr>
              <a:t>,          	       </a:t>
            </a:r>
            <a:r>
              <a:rPr lang="en-US" dirty="0" err="1">
                <a:solidFill>
                  <a:srgbClr val="7030A0"/>
                </a:solidFill>
              </a:rPr>
              <a:t>Xioajuan</a:t>
            </a:r>
            <a:r>
              <a:rPr lang="en-US" dirty="0">
                <a:solidFill>
                  <a:srgbClr val="7030A0"/>
                </a:solidFill>
              </a:rPr>
              <a:t> Liu -- UW</a:t>
            </a:r>
          </a:p>
        </p:txBody>
      </p:sp>
      <p:sp>
        <p:nvSpPr>
          <p:cNvPr id="11" name="TextBox 10"/>
          <p:cNvSpPr txBox="1"/>
          <p:nvPr/>
        </p:nvSpPr>
        <p:spPr>
          <a:xfrm>
            <a:off x="1390022" y="5078971"/>
            <a:ext cx="3058154" cy="369332"/>
          </a:xfrm>
          <a:prstGeom prst="rect">
            <a:avLst/>
          </a:prstGeom>
        </p:spPr>
        <p:txBody>
          <a:bodyPr wrap="square" rtlCol="0">
            <a:spAutoFit/>
          </a:bodyPr>
          <a:lstStyle/>
          <a:p>
            <a:r>
              <a:rPr lang="en-US" dirty="0">
                <a:solidFill>
                  <a:srgbClr val="00B050"/>
                </a:solidFill>
              </a:rPr>
              <a:t>Alyssa Atwood, UC Berkeley</a:t>
            </a:r>
          </a:p>
        </p:txBody>
      </p:sp>
      <p:sp>
        <p:nvSpPr>
          <p:cNvPr id="12" name="TextBox 11"/>
          <p:cNvSpPr txBox="1"/>
          <p:nvPr/>
        </p:nvSpPr>
        <p:spPr>
          <a:xfrm>
            <a:off x="1647826" y="5540565"/>
            <a:ext cx="2524124" cy="369332"/>
          </a:xfrm>
          <a:prstGeom prst="rect">
            <a:avLst/>
          </a:prstGeom>
        </p:spPr>
        <p:txBody>
          <a:bodyPr wrap="square" rtlCol="0">
            <a:spAutoFit/>
          </a:bodyPr>
          <a:lstStyle/>
          <a:p>
            <a:r>
              <a:rPr lang="en-US" dirty="0">
                <a:solidFill>
                  <a:srgbClr val="0070C0"/>
                </a:solidFill>
              </a:rPr>
              <a:t>Aiko Voigt– Columbia</a:t>
            </a:r>
          </a:p>
        </p:txBody>
      </p:sp>
      <p:sp>
        <p:nvSpPr>
          <p:cNvPr id="13" name="TextBox 12"/>
          <p:cNvSpPr txBox="1"/>
          <p:nvPr/>
        </p:nvSpPr>
        <p:spPr>
          <a:xfrm>
            <a:off x="583223" y="4656939"/>
            <a:ext cx="4855553" cy="369332"/>
          </a:xfrm>
          <a:prstGeom prst="rect">
            <a:avLst/>
          </a:prstGeom>
        </p:spPr>
        <p:txBody>
          <a:bodyPr wrap="square" rtlCol="0">
            <a:spAutoFit/>
          </a:bodyPr>
          <a:lstStyle/>
          <a:p>
            <a:r>
              <a:rPr lang="en-US" dirty="0">
                <a:solidFill>
                  <a:schemeClr val="accent2"/>
                </a:solidFill>
              </a:rPr>
              <a:t>Yen-Ting Hwang, National Taiwan University</a:t>
            </a:r>
          </a:p>
        </p:txBody>
      </p:sp>
    </p:spTree>
    <p:extLst>
      <p:ext uri="{BB962C8B-B14F-4D97-AF65-F5344CB8AC3E}">
        <p14:creationId xmlns:p14="http://schemas.microsoft.com/office/powerpoint/2010/main" val="267994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10066" y="211016"/>
            <a:ext cx="11013098" cy="707886"/>
          </a:xfrm>
          <a:prstGeom prst="rect">
            <a:avLst/>
          </a:prstGeom>
          <a:noFill/>
        </p:spPr>
        <p:txBody>
          <a:bodyPr wrap="square" rtlCol="0">
            <a:spAutoFit/>
          </a:bodyPr>
          <a:lstStyle/>
          <a:p>
            <a:r>
              <a:rPr lang="en-US" sz="4000" dirty="0">
                <a:solidFill>
                  <a:schemeClr val="bg1"/>
                </a:solidFill>
              </a:rPr>
              <a:t>How to measure the position of the ITCZ?</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960" y="1033272"/>
            <a:ext cx="6553200" cy="5029200"/>
          </a:xfrm>
          <a:prstGeom prst="rect">
            <a:avLst/>
          </a:prstGeom>
        </p:spPr>
      </p:pic>
      <p:sp>
        <p:nvSpPr>
          <p:cNvPr id="3" name="TextBox 2"/>
          <p:cNvSpPr txBox="1"/>
          <p:nvPr/>
        </p:nvSpPr>
        <p:spPr>
          <a:xfrm>
            <a:off x="228600" y="1389185"/>
            <a:ext cx="471267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We use the precipitation centroid (P</a:t>
            </a:r>
            <a:r>
              <a:rPr lang="en-US" sz="2400" baseline="-25000" dirty="0">
                <a:solidFill>
                  <a:schemeClr val="bg1"/>
                </a:solidFill>
              </a:rPr>
              <a:t>CENT</a:t>
            </a:r>
            <a:r>
              <a:rPr lang="en-US" sz="2400" dirty="0">
                <a:solidFill>
                  <a:schemeClr val="bg1"/>
                </a:solidFill>
              </a:rPr>
              <a:t>)– latitude which delineates regions of equal precipitation between 20S and 20N (Frierson and Hwang, 2012)</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 annual mean precipitation and P</a:t>
            </a:r>
            <a:r>
              <a:rPr lang="en-US" sz="2400" baseline="-25000" dirty="0">
                <a:solidFill>
                  <a:schemeClr val="bg1"/>
                </a:solidFill>
              </a:rPr>
              <a:t>CENT</a:t>
            </a:r>
            <a:r>
              <a:rPr lang="en-US" sz="2400" dirty="0">
                <a:solidFill>
                  <a:schemeClr val="bg1"/>
                </a:solidFill>
              </a:rPr>
              <a:t> and precipitation represents the small hemispheric asymmetry of large seasonal swings </a:t>
            </a:r>
          </a:p>
        </p:txBody>
      </p:sp>
    </p:spTree>
    <p:extLst>
      <p:ext uri="{BB962C8B-B14F-4D97-AF65-F5344CB8AC3E}">
        <p14:creationId xmlns:p14="http://schemas.microsoft.com/office/powerpoint/2010/main" val="1705058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125" y="85724"/>
            <a:ext cx="4610099" cy="6585857"/>
          </a:xfrm>
          <a:prstGeom prst="rect">
            <a:avLst/>
          </a:prstGeom>
        </p:spPr>
      </p:pic>
      <p:sp>
        <p:nvSpPr>
          <p:cNvPr id="5" name="TextBox 4"/>
          <p:cNvSpPr txBox="1"/>
          <p:nvPr/>
        </p:nvSpPr>
        <p:spPr>
          <a:xfrm>
            <a:off x="4914900" y="3132151"/>
            <a:ext cx="6829425" cy="3539430"/>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bg1"/>
                </a:solidFill>
              </a:rPr>
              <a:t>Large amplitude asymmetry between the winter and summer Hadley cells</a:t>
            </a:r>
          </a:p>
          <a:p>
            <a:pPr marL="342900" indent="-342900">
              <a:buFont typeface="Arial" panose="020B0604020202020204" pitchFamily="34" charset="0"/>
              <a:buChar char="•"/>
            </a:pPr>
            <a:r>
              <a:rPr lang="en-US" sz="2800" dirty="0">
                <a:solidFill>
                  <a:srgbClr val="FF00FF"/>
                </a:solidFill>
              </a:rPr>
              <a:t>Precipitation maximum  (    ) is clearly within the winter Hadley cell </a:t>
            </a:r>
            <a:r>
              <a:rPr lang="en-US" sz="2800" dirty="0">
                <a:solidFill>
                  <a:schemeClr val="bg1"/>
                </a:solidFill>
              </a:rPr>
              <a:t>-- not where the </a:t>
            </a:r>
            <a:r>
              <a:rPr lang="en-US" sz="2800" dirty="0" err="1">
                <a:solidFill>
                  <a:schemeClr val="bg1"/>
                </a:solidFill>
              </a:rPr>
              <a:t>streamfunction</a:t>
            </a:r>
            <a:r>
              <a:rPr lang="en-US" sz="2800" dirty="0">
                <a:solidFill>
                  <a:schemeClr val="bg1"/>
                </a:solidFill>
              </a:rPr>
              <a:t> is zero– and is co-located with the maximum upward velocity (where the meridional gradient of the </a:t>
            </a:r>
            <a:r>
              <a:rPr lang="en-US" sz="2800" dirty="0" err="1">
                <a:solidFill>
                  <a:schemeClr val="bg1"/>
                </a:solidFill>
              </a:rPr>
              <a:t>streamfunction</a:t>
            </a:r>
            <a:r>
              <a:rPr lang="en-US" sz="2800" dirty="0">
                <a:solidFill>
                  <a:schemeClr val="bg1"/>
                </a:solidFill>
              </a:rPr>
              <a:t> is greatest)</a:t>
            </a:r>
          </a:p>
        </p:txBody>
      </p:sp>
      <p:sp>
        <p:nvSpPr>
          <p:cNvPr id="6" name="TextBox 5"/>
          <p:cNvSpPr txBox="1"/>
          <p:nvPr/>
        </p:nvSpPr>
        <p:spPr>
          <a:xfrm>
            <a:off x="5219699" y="228600"/>
            <a:ext cx="6286501" cy="123110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Annual mean is the small residual of large seasonal variations</a:t>
            </a:r>
          </a:p>
          <a:p>
            <a:endParaRPr lang="en-US" dirty="0"/>
          </a:p>
        </p:txBody>
      </p:sp>
      <p:cxnSp>
        <p:nvCxnSpPr>
          <p:cNvPr id="8" name="Straight Connector 7"/>
          <p:cNvCxnSpPr/>
          <p:nvPr/>
        </p:nvCxnSpPr>
        <p:spPr>
          <a:xfrm flipV="1">
            <a:off x="9029700" y="4067175"/>
            <a:ext cx="219075" cy="400051"/>
          </a:xfrm>
          <a:prstGeom prst="line">
            <a:avLst/>
          </a:prstGeom>
          <a:ln w="31750">
            <a:solidFill>
              <a:srgbClr val="FF00FF"/>
            </a:solidFill>
            <a:prstDash val="sysDot"/>
          </a:ln>
        </p:spPr>
        <p:style>
          <a:lnRef idx="1">
            <a:schemeClr val="accent1"/>
          </a:lnRef>
          <a:fillRef idx="0">
            <a:schemeClr val="accent1"/>
          </a:fillRef>
          <a:effectRef idx="0">
            <a:schemeClr val="accent1"/>
          </a:effectRef>
          <a:fontRef idx="minor">
            <a:schemeClr val="tx1"/>
          </a:fontRef>
        </p:style>
      </p:cxnSp>
      <p:pic>
        <p:nvPicPr>
          <p:cNvPr id="1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8784" y="2171999"/>
            <a:ext cx="6186465" cy="4589958"/>
          </a:xfrm>
        </p:spPr>
      </p:pic>
    </p:spTree>
    <p:extLst>
      <p:ext uri="{BB962C8B-B14F-4D97-AF65-F5344CB8AC3E}">
        <p14:creationId xmlns:p14="http://schemas.microsoft.com/office/powerpoint/2010/main" val="272003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653" y="2484321"/>
            <a:ext cx="5453856" cy="3664990"/>
          </a:xfrm>
          <a:prstGeom prst="rect">
            <a:avLst/>
          </a:prstGeom>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65" y="1440788"/>
            <a:ext cx="3792048" cy="5417212"/>
          </a:xfrm>
          <a:prstGeom prst="rect">
            <a:avLst/>
          </a:prstGeom>
        </p:spPr>
      </p:pic>
      <p:pic>
        <p:nvPicPr>
          <p:cNvPr id="5"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26055" y="2535692"/>
            <a:ext cx="5224794" cy="3511062"/>
          </a:xfrm>
        </p:spPr>
      </p:pic>
      <p:sp>
        <p:nvSpPr>
          <p:cNvPr id="6" name="TextBox 5"/>
          <p:cNvSpPr txBox="1"/>
          <p:nvPr/>
        </p:nvSpPr>
        <p:spPr>
          <a:xfrm>
            <a:off x="703385" y="-35168"/>
            <a:ext cx="10304584" cy="769441"/>
          </a:xfrm>
          <a:prstGeom prst="rect">
            <a:avLst/>
          </a:prstGeom>
          <a:noFill/>
        </p:spPr>
        <p:txBody>
          <a:bodyPr wrap="square" rtlCol="0">
            <a:spAutoFit/>
          </a:bodyPr>
          <a:lstStyle/>
          <a:p>
            <a:r>
              <a:rPr lang="en-US" sz="4400" dirty="0">
                <a:solidFill>
                  <a:srgbClr val="00B0F0"/>
                </a:solidFill>
              </a:rPr>
              <a:t>Seasonal cycle of AHT</a:t>
            </a:r>
            <a:r>
              <a:rPr lang="en-US" sz="4400" baseline="-25000" dirty="0">
                <a:solidFill>
                  <a:srgbClr val="00B0F0"/>
                </a:solidFill>
              </a:rPr>
              <a:t>EQ</a:t>
            </a:r>
            <a:r>
              <a:rPr lang="en-US" sz="4400" dirty="0">
                <a:solidFill>
                  <a:srgbClr val="00B0F0"/>
                </a:solidFill>
              </a:rPr>
              <a:t> and ITCZ location </a:t>
            </a:r>
          </a:p>
        </p:txBody>
      </p:sp>
      <p:sp>
        <p:nvSpPr>
          <p:cNvPr id="13" name="TextBox 12"/>
          <p:cNvSpPr txBox="1"/>
          <p:nvPr/>
        </p:nvSpPr>
        <p:spPr>
          <a:xfrm>
            <a:off x="5468814" y="656494"/>
            <a:ext cx="6101864"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For each month, the ITCZ is defined as the precipitation centroid – P</a:t>
            </a:r>
            <a:r>
              <a:rPr lang="en-US" sz="2400" baseline="-25000" dirty="0">
                <a:solidFill>
                  <a:schemeClr val="bg1"/>
                </a:solidFill>
              </a:rPr>
              <a:t>CENT</a:t>
            </a:r>
            <a:r>
              <a:rPr lang="en-US" sz="2400" dirty="0">
                <a:solidFill>
                  <a:schemeClr val="bg1"/>
                </a:solidFill>
              </a:rPr>
              <a:t>, the latitude where there is equal precipitation to the North and South (to 20</a:t>
            </a:r>
            <a:r>
              <a:rPr lang="en-US" sz="2400" baseline="30000" dirty="0">
                <a:solidFill>
                  <a:schemeClr val="bg1"/>
                </a:solidFill>
              </a:rPr>
              <a:t>o</a:t>
            </a:r>
            <a:r>
              <a:rPr lang="en-US" sz="2400" dirty="0">
                <a:solidFill>
                  <a:schemeClr val="bg1"/>
                </a:solidFill>
              </a:rPr>
              <a:t>)</a:t>
            </a:r>
          </a:p>
          <a:p>
            <a:pPr marL="342900" indent="-342900">
              <a:buFont typeface="Arial" panose="020B0604020202020204" pitchFamily="34" charset="0"/>
              <a:buChar char="•"/>
            </a:pPr>
            <a:r>
              <a:rPr lang="en-US" sz="2400" dirty="0">
                <a:solidFill>
                  <a:schemeClr val="bg1"/>
                </a:solidFill>
              </a:rPr>
              <a:t>Heat transport from reanalysis </a:t>
            </a:r>
          </a:p>
        </p:txBody>
      </p:sp>
      <p:sp>
        <p:nvSpPr>
          <p:cNvPr id="15" name="TextBox 14"/>
          <p:cNvSpPr txBox="1"/>
          <p:nvPr/>
        </p:nvSpPr>
        <p:spPr>
          <a:xfrm>
            <a:off x="4343402" y="6096000"/>
            <a:ext cx="7620000" cy="584775"/>
          </a:xfrm>
          <a:prstGeom prst="rect">
            <a:avLst/>
          </a:prstGeom>
          <a:noFill/>
        </p:spPr>
        <p:txBody>
          <a:bodyPr wrap="square" rtlCol="0">
            <a:spAutoFit/>
          </a:bodyPr>
          <a:lstStyle/>
          <a:p>
            <a:r>
              <a:rPr lang="en-US" sz="3200" dirty="0">
                <a:solidFill>
                  <a:schemeClr val="bg1"/>
                </a:solidFill>
              </a:rPr>
              <a:t>Slope is -2.7 +/-0.6 degree latitude per PW</a:t>
            </a:r>
          </a:p>
        </p:txBody>
      </p:sp>
      <p:cxnSp>
        <p:nvCxnSpPr>
          <p:cNvPr id="8" name="Straight Arrow Connector 7"/>
          <p:cNvCxnSpPr/>
          <p:nvPr/>
        </p:nvCxnSpPr>
        <p:spPr>
          <a:xfrm>
            <a:off x="3727940" y="2727571"/>
            <a:ext cx="2801814" cy="422031"/>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924300" y="5100410"/>
            <a:ext cx="5630008" cy="91204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32094" y="938657"/>
            <a:ext cx="7756273" cy="5274266"/>
          </a:xfrm>
        </p:spPr>
      </p:pic>
      <p:sp>
        <p:nvSpPr>
          <p:cNvPr id="5" name="TextBox 4"/>
          <p:cNvSpPr txBox="1"/>
          <p:nvPr/>
        </p:nvSpPr>
        <p:spPr>
          <a:xfrm>
            <a:off x="109728" y="384048"/>
            <a:ext cx="3749040" cy="6370975"/>
          </a:xfrm>
          <a:prstGeom prst="rect">
            <a:avLst/>
          </a:prstGeom>
          <a:noFill/>
        </p:spPr>
        <p:txBody>
          <a:bodyPr wrap="square" rtlCol="0">
            <a:spAutoFit/>
          </a:bodyPr>
          <a:lstStyle/>
          <a:p>
            <a:r>
              <a:rPr lang="en-US" sz="2400" dirty="0">
                <a:solidFill>
                  <a:schemeClr val="bg1"/>
                </a:solidFill>
              </a:rPr>
              <a:t>The order 3</a:t>
            </a:r>
            <a:r>
              <a:rPr lang="en-US" sz="2400" baseline="30000" dirty="0">
                <a:solidFill>
                  <a:schemeClr val="bg1"/>
                </a:solidFill>
              </a:rPr>
              <a:t>o</a:t>
            </a:r>
            <a:r>
              <a:rPr lang="en-US" sz="2400" dirty="0">
                <a:solidFill>
                  <a:schemeClr val="bg1"/>
                </a:solidFill>
              </a:rPr>
              <a:t> latitude ITCZ shift per PW of inter-hemispheric energy transport is found to apply to:</a:t>
            </a:r>
          </a:p>
          <a:p>
            <a:pPr marL="342900" indent="-342900">
              <a:buAutoNum type="alphaUcPeriod"/>
            </a:pPr>
            <a:r>
              <a:rPr lang="en-US" sz="2400" dirty="0">
                <a:solidFill>
                  <a:schemeClr val="bg1"/>
                </a:solidFill>
              </a:rPr>
              <a:t>Inter-model spread in climatological ITCZ position</a:t>
            </a:r>
          </a:p>
          <a:p>
            <a:pPr marL="342900" indent="-342900">
              <a:buAutoNum type="alphaUcPeriod"/>
            </a:pPr>
            <a:r>
              <a:rPr lang="en-US" sz="2400" dirty="0">
                <a:solidFill>
                  <a:schemeClr val="bg1"/>
                </a:solidFill>
              </a:rPr>
              <a:t>Seasonal cycle in observations and models</a:t>
            </a:r>
          </a:p>
          <a:p>
            <a:pPr marL="342900" indent="-342900">
              <a:buAutoNum type="alphaUcPeriod"/>
            </a:pPr>
            <a:r>
              <a:rPr lang="en-US" sz="2400" dirty="0">
                <a:solidFill>
                  <a:schemeClr val="bg1"/>
                </a:solidFill>
              </a:rPr>
              <a:t>Inter-annual (unforced) variability in observations and models </a:t>
            </a:r>
          </a:p>
          <a:p>
            <a:pPr marL="342900" indent="-342900">
              <a:buAutoNum type="alphaUcPeriod"/>
            </a:pPr>
            <a:r>
              <a:rPr lang="en-US" sz="2400" dirty="0">
                <a:solidFill>
                  <a:schemeClr val="bg1"/>
                </a:solidFill>
              </a:rPr>
              <a:t>Annual mean response to external forcing (anthropogenic, paleo, idealized)</a:t>
            </a:r>
          </a:p>
        </p:txBody>
      </p:sp>
    </p:spTree>
    <p:extLst>
      <p:ext uri="{BB962C8B-B14F-4D97-AF65-F5344CB8AC3E}">
        <p14:creationId xmlns:p14="http://schemas.microsoft.com/office/powerpoint/2010/main" val="394492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2630" y="457201"/>
            <a:ext cx="6568535" cy="4976163"/>
          </a:xfrm>
        </p:spPr>
      </p:pic>
      <p:sp>
        <p:nvSpPr>
          <p:cNvPr id="5" name="TextBox 4"/>
          <p:cNvSpPr txBox="1"/>
          <p:nvPr/>
        </p:nvSpPr>
        <p:spPr>
          <a:xfrm>
            <a:off x="4777154" y="6197026"/>
            <a:ext cx="7772400" cy="584775"/>
          </a:xfrm>
          <a:prstGeom prst="rect">
            <a:avLst/>
          </a:prstGeom>
          <a:noFill/>
        </p:spPr>
        <p:txBody>
          <a:bodyPr wrap="square" rtlCol="0">
            <a:spAutoFit/>
          </a:bodyPr>
          <a:lstStyle/>
          <a:p>
            <a:r>
              <a:rPr lang="en-US" sz="3200" dirty="0">
                <a:solidFill>
                  <a:schemeClr val="bg1"/>
                </a:solidFill>
              </a:rPr>
              <a:t>Slope of -3.2 degrees latitude per PW </a:t>
            </a:r>
          </a:p>
        </p:txBody>
      </p:sp>
      <p:sp>
        <p:nvSpPr>
          <p:cNvPr id="6" name="Rectangle 5"/>
          <p:cNvSpPr/>
          <p:nvPr/>
        </p:nvSpPr>
        <p:spPr>
          <a:xfrm>
            <a:off x="4624754" y="5791200"/>
            <a:ext cx="304800" cy="2286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1954" y="5791200"/>
            <a:ext cx="304800"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39154" y="5791200"/>
            <a:ext cx="304800" cy="228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96354" y="5587426"/>
            <a:ext cx="7772400" cy="584775"/>
          </a:xfrm>
          <a:prstGeom prst="rect">
            <a:avLst/>
          </a:prstGeom>
          <a:noFill/>
        </p:spPr>
        <p:txBody>
          <a:bodyPr wrap="square" rtlCol="0">
            <a:spAutoFit/>
          </a:bodyPr>
          <a:lstStyle/>
          <a:p>
            <a:r>
              <a:rPr lang="en-US" sz="3200" dirty="0">
                <a:solidFill>
                  <a:schemeClr val="bg1"/>
                </a:solidFill>
              </a:rPr>
              <a:t>Ensemble mean of each experiment</a:t>
            </a:r>
          </a:p>
        </p:txBody>
      </p:sp>
      <p:pic>
        <p:nvPicPr>
          <p:cNvPr id="11" name="Picture 2" descr="http://www.johnstonsarchive.net/spaceart/earthice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06316"/>
            <a:ext cx="3432606" cy="1452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3400" y="2151188"/>
            <a:ext cx="2387900" cy="307777"/>
          </a:xfrm>
          <a:prstGeom prst="rect">
            <a:avLst/>
          </a:prstGeom>
          <a:noFill/>
        </p:spPr>
        <p:txBody>
          <a:bodyPr wrap="square" rtlCol="0">
            <a:spAutoFit/>
          </a:bodyPr>
          <a:lstStyle/>
          <a:p>
            <a:r>
              <a:rPr lang="en-US" sz="1400" dirty="0">
                <a:solidFill>
                  <a:schemeClr val="bg1"/>
                </a:solidFill>
              </a:rPr>
              <a:t>Credit: Robert Johnson</a:t>
            </a:r>
          </a:p>
        </p:txBody>
      </p:sp>
      <p:sp>
        <p:nvSpPr>
          <p:cNvPr id="13" name="TextBox 12"/>
          <p:cNvSpPr txBox="1"/>
          <p:nvPr/>
        </p:nvSpPr>
        <p:spPr>
          <a:xfrm>
            <a:off x="76200" y="168451"/>
            <a:ext cx="3880338" cy="461665"/>
          </a:xfrm>
          <a:prstGeom prst="rect">
            <a:avLst/>
          </a:prstGeom>
          <a:noFill/>
        </p:spPr>
        <p:txBody>
          <a:bodyPr wrap="square" rtlCol="0">
            <a:spAutoFit/>
          </a:bodyPr>
          <a:lstStyle/>
          <a:p>
            <a:r>
              <a:rPr lang="en-US" sz="2400" dirty="0">
                <a:solidFill>
                  <a:srgbClr val="00B0F0"/>
                </a:solidFill>
              </a:rPr>
              <a:t>Last Glacial Maximum (LGM)</a:t>
            </a:r>
          </a:p>
        </p:txBody>
      </p:sp>
      <p:pic>
        <p:nvPicPr>
          <p:cNvPr id="14" name="Picture 4" descr="http://www.afrol.com/images/maps/africa_holoce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4" y="2954215"/>
            <a:ext cx="2639261" cy="15721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239000" y="3581401"/>
            <a:ext cx="2387900" cy="307777"/>
          </a:xfrm>
          <a:prstGeom prst="rect">
            <a:avLst/>
          </a:prstGeom>
          <a:noFill/>
        </p:spPr>
        <p:txBody>
          <a:bodyPr wrap="square" rtlCol="0">
            <a:spAutoFit/>
          </a:bodyPr>
          <a:lstStyle/>
          <a:p>
            <a:r>
              <a:rPr lang="en-US" sz="1400" dirty="0">
                <a:solidFill>
                  <a:schemeClr val="bg1"/>
                </a:solidFill>
              </a:rPr>
              <a:t>Martini and </a:t>
            </a:r>
            <a:r>
              <a:rPr lang="en-US" sz="1400" dirty="0" err="1">
                <a:solidFill>
                  <a:schemeClr val="bg1"/>
                </a:solidFill>
              </a:rPr>
              <a:t>Chesworth</a:t>
            </a:r>
            <a:endParaRPr lang="en-US" sz="1400" dirty="0">
              <a:solidFill>
                <a:schemeClr val="bg1"/>
              </a:solidFill>
            </a:endParaRPr>
          </a:p>
        </p:txBody>
      </p:sp>
      <p:sp>
        <p:nvSpPr>
          <p:cNvPr id="16" name="TextBox 15"/>
          <p:cNvSpPr txBox="1"/>
          <p:nvPr/>
        </p:nvSpPr>
        <p:spPr>
          <a:xfrm>
            <a:off x="38103" y="2499247"/>
            <a:ext cx="3949398" cy="461665"/>
          </a:xfrm>
          <a:prstGeom prst="rect">
            <a:avLst/>
          </a:prstGeom>
          <a:noFill/>
        </p:spPr>
        <p:txBody>
          <a:bodyPr wrap="square" rtlCol="0">
            <a:spAutoFit/>
          </a:bodyPr>
          <a:lstStyle/>
          <a:p>
            <a:r>
              <a:rPr lang="en-US" sz="2400" dirty="0">
                <a:solidFill>
                  <a:srgbClr val="00B050"/>
                </a:solidFill>
              </a:rPr>
              <a:t>Mid Holocene (6Kyear BP)</a:t>
            </a:r>
          </a:p>
        </p:txBody>
      </p:sp>
      <p:pic>
        <p:nvPicPr>
          <p:cNvPr id="17" name="Picture 6" descr="https://encrypted-tbn2.gstatic.com/images?q=tbn:ANd9GcS38RR1PtS5ifdaP0eD0Q0b1vaoixz56TcBrXGAUX8qe1SEN-S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025" y="5096606"/>
            <a:ext cx="1858105" cy="156558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0648" y="4508916"/>
            <a:ext cx="3880338" cy="523220"/>
          </a:xfrm>
          <a:prstGeom prst="rect">
            <a:avLst/>
          </a:prstGeom>
          <a:noFill/>
        </p:spPr>
        <p:txBody>
          <a:bodyPr wrap="square" rtlCol="0">
            <a:spAutoFit/>
          </a:bodyPr>
          <a:lstStyle/>
          <a:p>
            <a:r>
              <a:rPr lang="en-US" sz="2800" dirty="0">
                <a:solidFill>
                  <a:srgbClr val="FF0000"/>
                </a:solidFill>
              </a:rPr>
              <a:t>CO</a:t>
            </a:r>
            <a:r>
              <a:rPr lang="en-US" sz="2800" baseline="-25000" dirty="0">
                <a:solidFill>
                  <a:srgbClr val="FF0000"/>
                </a:solidFill>
              </a:rPr>
              <a:t>2</a:t>
            </a:r>
            <a:r>
              <a:rPr lang="en-US" sz="2800" dirty="0">
                <a:solidFill>
                  <a:srgbClr val="FF0000"/>
                </a:solidFill>
              </a:rPr>
              <a:t> Doubling</a:t>
            </a:r>
          </a:p>
        </p:txBody>
      </p:sp>
    </p:spTree>
    <p:extLst>
      <p:ext uri="{BB962C8B-B14F-4D97-AF65-F5344CB8AC3E}">
        <p14:creationId xmlns:p14="http://schemas.microsoft.com/office/powerpoint/2010/main" val="338567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dirty="0">
                <a:solidFill>
                  <a:schemeClr val="bg1"/>
                </a:solidFill>
              </a:rPr>
              <a:t>LGM Energetics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3856" y="1524000"/>
            <a:ext cx="6331744" cy="4221162"/>
          </a:xfrm>
        </p:spPr>
      </p:pic>
      <p:sp>
        <p:nvSpPr>
          <p:cNvPr id="5" name="TextBox 4"/>
          <p:cNvSpPr txBox="1"/>
          <p:nvPr/>
        </p:nvSpPr>
        <p:spPr>
          <a:xfrm>
            <a:off x="1600200" y="990601"/>
            <a:ext cx="2133600" cy="1200329"/>
          </a:xfrm>
          <a:prstGeom prst="rect">
            <a:avLst/>
          </a:prstGeom>
          <a:noFill/>
        </p:spPr>
        <p:txBody>
          <a:bodyPr wrap="square" rtlCol="0">
            <a:spAutoFit/>
          </a:bodyPr>
          <a:lstStyle/>
          <a:p>
            <a:r>
              <a:rPr lang="en-US" sz="2400" dirty="0">
                <a:solidFill>
                  <a:schemeClr val="bg1"/>
                </a:solidFill>
              </a:rPr>
              <a:t>AHT</a:t>
            </a:r>
            <a:r>
              <a:rPr lang="en-US" sz="2400" baseline="-25000" dirty="0">
                <a:solidFill>
                  <a:schemeClr val="bg1"/>
                </a:solidFill>
              </a:rPr>
              <a:t>EQ</a:t>
            </a:r>
            <a:r>
              <a:rPr lang="en-US" sz="2400" dirty="0">
                <a:solidFill>
                  <a:schemeClr val="bg1"/>
                </a:solidFill>
              </a:rPr>
              <a:t> change</a:t>
            </a:r>
          </a:p>
          <a:p>
            <a:r>
              <a:rPr lang="en-US" sz="2400" dirty="0">
                <a:solidFill>
                  <a:schemeClr val="bg1"/>
                </a:solidFill>
              </a:rPr>
              <a:t>By processes included :</a:t>
            </a:r>
          </a:p>
        </p:txBody>
      </p:sp>
      <p:sp>
        <p:nvSpPr>
          <p:cNvPr id="6" name="TextBox 5"/>
          <p:cNvSpPr txBox="1"/>
          <p:nvPr/>
        </p:nvSpPr>
        <p:spPr>
          <a:xfrm>
            <a:off x="1752600" y="2209800"/>
            <a:ext cx="2286000" cy="738664"/>
          </a:xfrm>
          <a:prstGeom prst="rect">
            <a:avLst/>
          </a:prstGeom>
          <a:noFill/>
        </p:spPr>
        <p:txBody>
          <a:bodyPr wrap="square" rtlCol="0">
            <a:spAutoFit/>
          </a:bodyPr>
          <a:lstStyle/>
          <a:p>
            <a:r>
              <a:rPr lang="en-US" dirty="0">
                <a:solidFill>
                  <a:schemeClr val="bg1"/>
                </a:solidFill>
              </a:rPr>
              <a:t>Surface albedo only:</a:t>
            </a:r>
          </a:p>
          <a:p>
            <a:r>
              <a:rPr lang="en-US" sz="2400" dirty="0">
                <a:solidFill>
                  <a:schemeClr val="bg1"/>
                </a:solidFill>
              </a:rPr>
              <a:t>       1.3 PW</a:t>
            </a:r>
          </a:p>
        </p:txBody>
      </p:sp>
      <p:sp>
        <p:nvSpPr>
          <p:cNvPr id="7" name="TextBox 6"/>
          <p:cNvSpPr txBox="1"/>
          <p:nvPr/>
        </p:nvSpPr>
        <p:spPr>
          <a:xfrm>
            <a:off x="1524000" y="2971800"/>
            <a:ext cx="2667000" cy="738664"/>
          </a:xfrm>
          <a:prstGeom prst="rect">
            <a:avLst/>
          </a:prstGeom>
          <a:noFill/>
        </p:spPr>
        <p:txBody>
          <a:bodyPr wrap="square" rtlCol="0">
            <a:spAutoFit/>
          </a:bodyPr>
          <a:lstStyle/>
          <a:p>
            <a:r>
              <a:rPr lang="en-US" dirty="0">
                <a:solidFill>
                  <a:schemeClr val="bg1"/>
                </a:solidFill>
              </a:rPr>
              <a:t>Atmospheric SW opacity:</a:t>
            </a:r>
          </a:p>
          <a:p>
            <a:r>
              <a:rPr lang="en-US" sz="2400" dirty="0">
                <a:solidFill>
                  <a:schemeClr val="bg1"/>
                </a:solidFill>
              </a:rPr>
              <a:t>           0.6 PW</a:t>
            </a: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1" y="1524000"/>
            <a:ext cx="6331743" cy="4221162"/>
          </a:xfrm>
          <a:prstGeom prst="rect">
            <a:avLst/>
          </a:prstGeom>
        </p:spPr>
      </p:pic>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1" y="1524000"/>
            <a:ext cx="6331743" cy="4221162"/>
          </a:xfrm>
          <a:prstGeom prst="rect">
            <a:avLst/>
          </a:prstGeom>
        </p:spPr>
      </p:pic>
      <p:sp>
        <p:nvSpPr>
          <p:cNvPr id="11" name="TextBox 10"/>
          <p:cNvSpPr txBox="1"/>
          <p:nvPr/>
        </p:nvSpPr>
        <p:spPr>
          <a:xfrm>
            <a:off x="1371600" y="3604736"/>
            <a:ext cx="2667000" cy="738664"/>
          </a:xfrm>
          <a:prstGeom prst="rect">
            <a:avLst/>
          </a:prstGeom>
          <a:noFill/>
        </p:spPr>
        <p:txBody>
          <a:bodyPr wrap="square" rtlCol="0">
            <a:spAutoFit/>
          </a:bodyPr>
          <a:lstStyle/>
          <a:p>
            <a:r>
              <a:rPr lang="en-US" dirty="0">
                <a:solidFill>
                  <a:schemeClr val="bg1"/>
                </a:solidFill>
              </a:rPr>
              <a:t>       SW cloud feedback :</a:t>
            </a:r>
          </a:p>
          <a:p>
            <a:r>
              <a:rPr lang="en-US" sz="2400" dirty="0">
                <a:solidFill>
                  <a:schemeClr val="bg1"/>
                </a:solidFill>
              </a:rPr>
              <a:t>           0.43 PW</a:t>
            </a:r>
          </a:p>
        </p:txBody>
      </p:sp>
      <p:pic>
        <p:nvPicPr>
          <p:cNvPr id="1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1" y="1524000"/>
            <a:ext cx="6331743" cy="4221162"/>
          </a:xfrm>
          <a:prstGeom prst="rect">
            <a:avLst/>
          </a:prstGeom>
        </p:spPr>
      </p:pic>
      <p:sp>
        <p:nvSpPr>
          <p:cNvPr id="13" name="TextBox 12"/>
          <p:cNvSpPr txBox="1"/>
          <p:nvPr/>
        </p:nvSpPr>
        <p:spPr>
          <a:xfrm>
            <a:off x="1371600" y="4267200"/>
            <a:ext cx="2667000" cy="738664"/>
          </a:xfrm>
          <a:prstGeom prst="rect">
            <a:avLst/>
          </a:prstGeom>
          <a:noFill/>
        </p:spPr>
        <p:txBody>
          <a:bodyPr wrap="square" rtlCol="0">
            <a:spAutoFit/>
          </a:bodyPr>
          <a:lstStyle/>
          <a:p>
            <a:r>
              <a:rPr lang="en-US" dirty="0">
                <a:solidFill>
                  <a:schemeClr val="bg1"/>
                </a:solidFill>
              </a:rPr>
              <a:t>     Planck (OLR) Feedback :</a:t>
            </a:r>
          </a:p>
          <a:p>
            <a:r>
              <a:rPr lang="en-US" sz="2400" dirty="0">
                <a:solidFill>
                  <a:schemeClr val="bg1"/>
                </a:solidFill>
              </a:rPr>
              <a:t>           0.11 PW</a:t>
            </a: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191001" y="1524529"/>
            <a:ext cx="6327775" cy="421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371600" y="4976336"/>
            <a:ext cx="2667000" cy="738664"/>
          </a:xfrm>
          <a:prstGeom prst="rect">
            <a:avLst/>
          </a:prstGeom>
          <a:noFill/>
        </p:spPr>
        <p:txBody>
          <a:bodyPr wrap="square" rtlCol="0">
            <a:spAutoFit/>
          </a:bodyPr>
          <a:lstStyle/>
          <a:p>
            <a:r>
              <a:rPr lang="en-US" dirty="0">
                <a:solidFill>
                  <a:schemeClr val="bg1"/>
                </a:solidFill>
              </a:rPr>
              <a:t>              OHT change:</a:t>
            </a:r>
          </a:p>
          <a:p>
            <a:r>
              <a:rPr lang="en-US" sz="2400" dirty="0">
                <a:solidFill>
                  <a:schemeClr val="bg1"/>
                </a:solidFill>
              </a:rPr>
              <a:t>           0.12 PW</a:t>
            </a:r>
          </a:p>
        </p:txBody>
      </p:sp>
    </p:spTree>
    <p:extLst>
      <p:ext uri="{BB962C8B-B14F-4D97-AF65-F5344CB8AC3E}">
        <p14:creationId xmlns:p14="http://schemas.microsoft.com/office/powerpoint/2010/main" val="15105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fontScale="90000"/>
          </a:bodyPr>
          <a:lstStyle/>
          <a:p>
            <a:r>
              <a:rPr lang="en-US" dirty="0">
                <a:solidFill>
                  <a:schemeClr val="bg1"/>
                </a:solidFill>
              </a:rPr>
              <a:t>Transient climate simulation of the last 21,000 years in CCSM3 – TRACE (</a:t>
            </a:r>
            <a:r>
              <a:rPr lang="en-US" dirty="0" err="1">
                <a:solidFill>
                  <a:schemeClr val="bg1"/>
                </a:solidFill>
              </a:rPr>
              <a:t>Feng</a:t>
            </a:r>
            <a:r>
              <a:rPr lang="en-US" dirty="0">
                <a:solidFill>
                  <a:schemeClr val="bg1"/>
                </a:solidFill>
              </a:rPr>
              <a:t> He)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57801" y="1632739"/>
            <a:ext cx="6172199" cy="5374732"/>
          </a:xfrm>
        </p:spPr>
      </p:pic>
      <p:sp>
        <p:nvSpPr>
          <p:cNvPr id="5" name="TextBox 4"/>
          <p:cNvSpPr txBox="1"/>
          <p:nvPr/>
        </p:nvSpPr>
        <p:spPr>
          <a:xfrm>
            <a:off x="1828800" y="1600200"/>
            <a:ext cx="3048000" cy="4154984"/>
          </a:xfrm>
          <a:prstGeom prst="rect">
            <a:avLst/>
          </a:prstGeom>
          <a:noFill/>
        </p:spPr>
        <p:txBody>
          <a:bodyPr wrap="square" rtlCol="0">
            <a:spAutoFit/>
          </a:bodyPr>
          <a:lstStyle/>
          <a:p>
            <a:r>
              <a:rPr lang="en-US" sz="2400" dirty="0" err="1">
                <a:solidFill>
                  <a:schemeClr val="bg1"/>
                </a:solidFill>
              </a:rPr>
              <a:t>Forcings</a:t>
            </a:r>
            <a:r>
              <a:rPr lang="en-US" sz="2400" dirty="0">
                <a:solidFill>
                  <a:schemeClr val="bg1"/>
                </a:solidFill>
              </a:rPr>
              <a:t>:</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Solar (orbital)</a:t>
            </a:r>
          </a:p>
          <a:p>
            <a:pPr marL="285750" indent="-285750">
              <a:buFont typeface="Arial" panose="020B0604020202020204" pitchFamily="34" charset="0"/>
              <a:buChar char="•"/>
            </a:pPr>
            <a:r>
              <a:rPr lang="en-US" sz="2400" dirty="0">
                <a:solidFill>
                  <a:schemeClr val="bg1"/>
                </a:solidFill>
              </a:rPr>
              <a:t>Greenhouse gases</a:t>
            </a:r>
          </a:p>
          <a:p>
            <a:pPr marL="285750" indent="-285750">
              <a:buFont typeface="Arial" panose="020B0604020202020204" pitchFamily="34" charset="0"/>
              <a:buChar char="•"/>
            </a:pPr>
            <a:r>
              <a:rPr lang="en-US" sz="2400" dirty="0">
                <a:solidFill>
                  <a:schemeClr val="bg1"/>
                </a:solidFill>
              </a:rPr>
              <a:t>Prescribed Ice sheets (time varying – ICE 5G)</a:t>
            </a:r>
          </a:p>
          <a:p>
            <a:pPr marL="285750" indent="-285750">
              <a:buFont typeface="Arial" panose="020B0604020202020204" pitchFamily="34" charset="0"/>
              <a:buChar char="•"/>
            </a:pPr>
            <a:r>
              <a:rPr lang="en-US" sz="2400" dirty="0">
                <a:solidFill>
                  <a:schemeClr val="bg1"/>
                </a:solidFill>
              </a:rPr>
              <a:t>Freshwater forcing (Heinrich 1, </a:t>
            </a:r>
            <a:r>
              <a:rPr lang="en-US" sz="2400" dirty="0" err="1">
                <a:solidFill>
                  <a:schemeClr val="bg1"/>
                </a:solidFill>
              </a:rPr>
              <a:t>Bølling-Allerød</a:t>
            </a:r>
            <a:r>
              <a:rPr lang="en-US" sz="2400" b="1" dirty="0">
                <a:solidFill>
                  <a:schemeClr val="bg1"/>
                </a:solidFill>
              </a:rPr>
              <a:t> </a:t>
            </a:r>
            <a:r>
              <a:rPr lang="en-US" sz="2400" dirty="0">
                <a:solidFill>
                  <a:schemeClr val="bg1"/>
                </a:solidFill>
              </a:rPr>
              <a:t>and Younger </a:t>
            </a:r>
            <a:r>
              <a:rPr lang="en-US" sz="2400" dirty="0" err="1">
                <a:solidFill>
                  <a:schemeClr val="bg1"/>
                </a:solidFill>
              </a:rPr>
              <a:t>Dryas</a:t>
            </a:r>
            <a:r>
              <a:rPr lang="en-US" sz="2400" dirty="0">
                <a:solidFill>
                  <a:schemeClr val="bg1"/>
                </a:solidFill>
              </a:rPr>
              <a:t>) </a:t>
            </a:r>
          </a:p>
        </p:txBody>
      </p:sp>
      <p:sp>
        <p:nvSpPr>
          <p:cNvPr id="3" name="Rectangle 2"/>
          <p:cNvSpPr/>
          <p:nvPr/>
        </p:nvSpPr>
        <p:spPr>
          <a:xfrm>
            <a:off x="4958862" y="5090746"/>
            <a:ext cx="6822830" cy="20661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38095" y="4211515"/>
            <a:ext cx="888023" cy="369332"/>
          </a:xfrm>
          <a:prstGeom prst="rect">
            <a:avLst/>
          </a:prstGeom>
          <a:noFill/>
        </p:spPr>
        <p:txBody>
          <a:bodyPr wrap="square" rtlCol="0">
            <a:spAutoFit/>
          </a:bodyPr>
          <a:lstStyle/>
          <a:p>
            <a:r>
              <a:rPr lang="en-US" dirty="0"/>
              <a:t>LGM</a:t>
            </a:r>
          </a:p>
        </p:txBody>
      </p:sp>
      <p:sp>
        <p:nvSpPr>
          <p:cNvPr id="7" name="TextBox 6"/>
          <p:cNvSpPr txBox="1"/>
          <p:nvPr/>
        </p:nvSpPr>
        <p:spPr>
          <a:xfrm>
            <a:off x="6641125" y="2025162"/>
            <a:ext cx="888023" cy="369332"/>
          </a:xfrm>
          <a:prstGeom prst="rect">
            <a:avLst/>
          </a:prstGeom>
          <a:noFill/>
        </p:spPr>
        <p:txBody>
          <a:bodyPr wrap="square" rtlCol="0">
            <a:spAutoFit/>
          </a:bodyPr>
          <a:lstStyle/>
          <a:p>
            <a:r>
              <a:rPr lang="en-US" dirty="0"/>
              <a:t>HS1</a:t>
            </a:r>
          </a:p>
        </p:txBody>
      </p:sp>
      <p:sp>
        <p:nvSpPr>
          <p:cNvPr id="8" name="TextBox 7"/>
          <p:cNvSpPr txBox="1"/>
          <p:nvPr/>
        </p:nvSpPr>
        <p:spPr>
          <a:xfrm>
            <a:off x="7171595" y="4340469"/>
            <a:ext cx="888023" cy="369332"/>
          </a:xfrm>
          <a:prstGeom prst="rect">
            <a:avLst/>
          </a:prstGeom>
          <a:noFill/>
        </p:spPr>
        <p:txBody>
          <a:bodyPr wrap="square" rtlCol="0">
            <a:spAutoFit/>
          </a:bodyPr>
          <a:lstStyle/>
          <a:p>
            <a:r>
              <a:rPr lang="en-US" dirty="0"/>
              <a:t>BA</a:t>
            </a:r>
          </a:p>
        </p:txBody>
      </p:sp>
    </p:spTree>
    <p:extLst>
      <p:ext uri="{BB962C8B-B14F-4D97-AF65-F5344CB8AC3E}">
        <p14:creationId xmlns:p14="http://schemas.microsoft.com/office/powerpoint/2010/main" val="566654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8763000" cy="1143000"/>
          </a:xfrm>
        </p:spPr>
        <p:txBody>
          <a:bodyPr>
            <a:normAutofit fontScale="90000"/>
          </a:bodyPr>
          <a:lstStyle/>
          <a:p>
            <a:r>
              <a:rPr lang="en-US" dirty="0">
                <a:solidFill>
                  <a:schemeClr val="bg1"/>
                </a:solidFill>
              </a:rPr>
              <a:t>Cause of AHT</a:t>
            </a:r>
            <a:r>
              <a:rPr lang="en-US" baseline="-25000" dirty="0">
                <a:solidFill>
                  <a:schemeClr val="bg1"/>
                </a:solidFill>
              </a:rPr>
              <a:t>EQ</a:t>
            </a:r>
            <a:r>
              <a:rPr lang="en-US" dirty="0">
                <a:solidFill>
                  <a:schemeClr val="bg1"/>
                </a:solidFill>
              </a:rPr>
              <a:t> changes from the glacial to present day– TRACE simulation</a:t>
            </a:r>
          </a:p>
        </p:txBody>
      </p:sp>
      <p:sp>
        <p:nvSpPr>
          <p:cNvPr id="7" name="TextBox 6"/>
          <p:cNvSpPr txBox="1"/>
          <p:nvPr/>
        </p:nvSpPr>
        <p:spPr>
          <a:xfrm>
            <a:off x="1524000" y="1066800"/>
            <a:ext cx="31242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Radiative forcing of ice sheets drives trend from LGM to modern</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Changes in ocean circulation strength drive more rapid transitions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9328" y="4555468"/>
            <a:ext cx="2350272" cy="1997732"/>
          </a:xfrm>
          <a:prstGeom prst="rect">
            <a:avLst/>
          </a:prstGeom>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18040" y="1305740"/>
            <a:ext cx="5821360" cy="2910680"/>
          </a:xfrm>
        </p:spPr>
      </p:pic>
      <p:sp>
        <p:nvSpPr>
          <p:cNvPr id="3" name="TextBox 2"/>
          <p:cNvSpPr txBox="1"/>
          <p:nvPr/>
        </p:nvSpPr>
        <p:spPr>
          <a:xfrm>
            <a:off x="4648200" y="4483120"/>
            <a:ext cx="5105400" cy="2123658"/>
          </a:xfrm>
          <a:prstGeom prst="rect">
            <a:avLst/>
          </a:prstGeom>
          <a:noFill/>
        </p:spPr>
        <p:txBody>
          <a:bodyPr wrap="square" rtlCol="0">
            <a:spAutoFit/>
          </a:bodyPr>
          <a:lstStyle/>
          <a:p>
            <a:r>
              <a:rPr lang="en-US" sz="2400" dirty="0">
                <a:solidFill>
                  <a:schemeClr val="bg1"/>
                </a:solidFill>
              </a:rPr>
              <a:t>Mean state OHTEQ in the Atlantic meridional Circulation is ≈ 0.6 PW</a:t>
            </a:r>
          </a:p>
          <a:p>
            <a:pPr marL="285750" indent="-285750">
              <a:buFont typeface="Wingdings" panose="05000000000000000000" pitchFamily="2" charset="2"/>
              <a:buChar char="à"/>
            </a:pPr>
            <a:r>
              <a:rPr lang="en-US" sz="2400" dirty="0">
                <a:solidFill>
                  <a:schemeClr val="bg1"/>
                </a:solidFill>
                <a:sym typeface="Wingdings" panose="05000000000000000000" pitchFamily="2" charset="2"/>
              </a:rPr>
              <a:t>Complete AMOC shutdown gives</a:t>
            </a:r>
          </a:p>
          <a:p>
            <a:r>
              <a:rPr lang="en-US" sz="2400" dirty="0">
                <a:solidFill>
                  <a:schemeClr val="bg1"/>
                </a:solidFill>
                <a:sym typeface="Wingdings" panose="05000000000000000000" pitchFamily="2" charset="2"/>
              </a:rPr>
              <a:t>         0.6 PW* 3</a:t>
            </a:r>
            <a:r>
              <a:rPr lang="en-US" sz="2400" baseline="30000" dirty="0">
                <a:solidFill>
                  <a:schemeClr val="bg1"/>
                </a:solidFill>
                <a:sym typeface="Wingdings" panose="05000000000000000000" pitchFamily="2" charset="2"/>
              </a:rPr>
              <a:t>o  </a:t>
            </a:r>
            <a:r>
              <a:rPr lang="en-US" sz="2400" dirty="0">
                <a:solidFill>
                  <a:schemeClr val="bg1"/>
                </a:solidFill>
                <a:sym typeface="Wingdings" panose="05000000000000000000" pitchFamily="2" charset="2"/>
              </a:rPr>
              <a:t> /PW </a:t>
            </a:r>
          </a:p>
          <a:p>
            <a:r>
              <a:rPr lang="en-US" sz="2400" dirty="0">
                <a:solidFill>
                  <a:schemeClr val="bg1"/>
                </a:solidFill>
                <a:sym typeface="Wingdings" panose="05000000000000000000" pitchFamily="2" charset="2"/>
              </a:rPr>
              <a:t>      </a:t>
            </a:r>
            <a:r>
              <a:rPr lang="en-US" sz="2400" dirty="0">
                <a:solidFill>
                  <a:schemeClr val="bg1"/>
                </a:solidFill>
              </a:rPr>
              <a:t>≈ 2</a:t>
            </a:r>
            <a:r>
              <a:rPr lang="en-US" sz="2400" baseline="30000" dirty="0">
                <a:solidFill>
                  <a:schemeClr val="bg1"/>
                </a:solidFill>
                <a:sym typeface="Wingdings" panose="05000000000000000000" pitchFamily="2" charset="2"/>
              </a:rPr>
              <a:t>o  </a:t>
            </a:r>
            <a:r>
              <a:rPr lang="en-US" sz="2400" dirty="0">
                <a:solidFill>
                  <a:schemeClr val="bg1"/>
                </a:solidFill>
                <a:sym typeface="Wingdings" panose="05000000000000000000" pitchFamily="2" charset="2"/>
              </a:rPr>
              <a:t>Southward ITCZ shift</a:t>
            </a:r>
            <a:r>
              <a:rPr lang="en-US" sz="2400" dirty="0">
                <a:solidFill>
                  <a:schemeClr val="bg1"/>
                </a:solidFill>
              </a:rPr>
              <a:t> </a:t>
            </a:r>
          </a:p>
          <a:p>
            <a:endParaRPr lang="en-US" baseline="30000" dirty="0">
              <a:solidFill>
                <a:schemeClr val="bg1"/>
              </a:solidFill>
            </a:endParaRPr>
          </a:p>
        </p:txBody>
      </p:sp>
    </p:spTree>
    <p:extLst>
      <p:ext uri="{BB962C8B-B14F-4D97-AF65-F5344CB8AC3E}">
        <p14:creationId xmlns:p14="http://schemas.microsoft.com/office/powerpoint/2010/main" val="285053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rmAutofit/>
          </a:bodyPr>
          <a:lstStyle/>
          <a:p>
            <a:r>
              <a:rPr lang="en-US" sz="3000" dirty="0">
                <a:solidFill>
                  <a:schemeClr val="bg1"/>
                </a:solidFill>
              </a:rPr>
              <a:t>Use SST gradient to reconstruct ITCZ location and AHT</a:t>
            </a:r>
            <a:r>
              <a:rPr lang="en-US" sz="3000" baseline="-25000" dirty="0">
                <a:solidFill>
                  <a:schemeClr val="bg1"/>
                </a:solidFill>
              </a:rPr>
              <a:t>EQ</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7834" y="1295400"/>
            <a:ext cx="3649166" cy="1486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51" y="914400"/>
            <a:ext cx="373483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35152" y="533401"/>
            <a:ext cx="4232249" cy="461665"/>
          </a:xfrm>
          <a:prstGeom prst="rect">
            <a:avLst/>
          </a:prstGeom>
          <a:noFill/>
        </p:spPr>
        <p:txBody>
          <a:bodyPr wrap="square" rtlCol="0">
            <a:spAutoFit/>
          </a:bodyPr>
          <a:lstStyle/>
          <a:p>
            <a:r>
              <a:rPr lang="en-US" sz="2400" dirty="0">
                <a:solidFill>
                  <a:schemeClr val="bg1"/>
                </a:solidFill>
              </a:rPr>
              <a:t>2</a:t>
            </a:r>
            <a:r>
              <a:rPr lang="en-US" sz="2400" baseline="30000" dirty="0">
                <a:solidFill>
                  <a:schemeClr val="bg1"/>
                </a:solidFill>
              </a:rPr>
              <a:t>o</a:t>
            </a:r>
            <a:r>
              <a:rPr lang="en-US" sz="2400" dirty="0">
                <a:solidFill>
                  <a:schemeClr val="bg1"/>
                </a:solidFill>
              </a:rPr>
              <a:t> latitude ITCZ shift  per 1K  </a:t>
            </a:r>
          </a:p>
        </p:txBody>
      </p:sp>
      <p:sp>
        <p:nvSpPr>
          <p:cNvPr id="7" name="Down Arrow 6"/>
          <p:cNvSpPr/>
          <p:nvPr/>
        </p:nvSpPr>
        <p:spPr>
          <a:xfrm>
            <a:off x="8077200" y="2971800"/>
            <a:ext cx="457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562600" y="1676400"/>
            <a:ext cx="762000" cy="419678"/>
          </a:xfrm>
          <a:prstGeom prst="rightArrow">
            <a:avLst>
              <a:gd name="adj1" fmla="val 50000"/>
              <a:gd name="adj2" fmla="val 41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4352" y="764232"/>
            <a:ext cx="4079849" cy="400110"/>
          </a:xfrm>
          <a:prstGeom prst="rect">
            <a:avLst/>
          </a:prstGeom>
          <a:noFill/>
        </p:spPr>
        <p:txBody>
          <a:bodyPr wrap="square" rtlCol="0">
            <a:spAutoFit/>
          </a:bodyPr>
          <a:lstStyle/>
          <a:p>
            <a:r>
              <a:rPr lang="en-US" sz="2000" dirty="0">
                <a:solidFill>
                  <a:schemeClr val="bg1"/>
                </a:solidFill>
              </a:rPr>
              <a:t>Marine Sediment Core SST proxies</a:t>
            </a:r>
          </a:p>
        </p:txBody>
      </p:sp>
      <p:sp>
        <p:nvSpPr>
          <p:cNvPr id="10" name="TextBox 9"/>
          <p:cNvSpPr txBox="1"/>
          <p:nvPr/>
        </p:nvSpPr>
        <p:spPr>
          <a:xfrm>
            <a:off x="1524000" y="3736300"/>
            <a:ext cx="4419600" cy="289310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The magnitude of SST gradients and implied ITCZ shifts deduced from the </a:t>
            </a:r>
            <a:r>
              <a:rPr lang="en-US" sz="2400" dirty="0" err="1">
                <a:solidFill>
                  <a:schemeClr val="bg1"/>
                </a:solidFill>
              </a:rPr>
              <a:t>paleo</a:t>
            </a:r>
            <a:r>
              <a:rPr lang="en-US" sz="2400" dirty="0">
                <a:solidFill>
                  <a:schemeClr val="bg1"/>
                </a:solidFill>
              </a:rPr>
              <a:t> records are consistent with the changes</a:t>
            </a:r>
          </a:p>
          <a:p>
            <a:r>
              <a:rPr lang="en-US" sz="2400" dirty="0">
                <a:solidFill>
                  <a:schemeClr val="bg1"/>
                </a:solidFill>
              </a:rPr>
              <a:t>     in model simulations</a:t>
            </a:r>
          </a:p>
          <a:p>
            <a:pPr marL="342900" indent="-342900">
              <a:buFont typeface="Arial" panose="020B0604020202020204" pitchFamily="34" charset="0"/>
              <a:buChar char="•"/>
            </a:pPr>
            <a:r>
              <a:rPr lang="en-US" sz="2400" dirty="0">
                <a:solidFill>
                  <a:schemeClr val="bg1"/>
                </a:solidFill>
              </a:rPr>
              <a:t>In the LGM and mid-Holocene </a:t>
            </a:r>
          </a:p>
          <a:p>
            <a:endParaRPr lang="en-US" sz="2400" dirty="0">
              <a:solidFill>
                <a:schemeClr val="bg1"/>
              </a:solidFill>
            </a:endParaRPr>
          </a:p>
          <a:p>
            <a:r>
              <a:rPr lang="en-US" sz="1400" dirty="0">
                <a:solidFill>
                  <a:schemeClr val="bg1"/>
                </a:solidFill>
              </a:rPr>
              <a:t>McGee, </a:t>
            </a:r>
            <a:r>
              <a:rPr lang="en-US" sz="1400" dirty="0" err="1">
                <a:solidFill>
                  <a:schemeClr val="bg1"/>
                </a:solidFill>
              </a:rPr>
              <a:t>Donohoe</a:t>
            </a:r>
            <a:r>
              <a:rPr lang="en-US" sz="1400" dirty="0">
                <a:solidFill>
                  <a:schemeClr val="bg1"/>
                </a:solidFill>
              </a:rPr>
              <a:t>, Marshall and Ferreira, EPSL (2013) </a:t>
            </a:r>
          </a:p>
        </p:txBody>
      </p:sp>
      <p:cxnSp>
        <p:nvCxnSpPr>
          <p:cNvPr id="13" name="Straight Connector 12"/>
          <p:cNvCxnSpPr/>
          <p:nvPr/>
        </p:nvCxnSpPr>
        <p:spPr>
          <a:xfrm>
            <a:off x="1524000" y="533400"/>
            <a:ext cx="914400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682" y="3653588"/>
            <a:ext cx="4692318" cy="3128212"/>
          </a:xfrm>
          <a:prstGeom prst="rect">
            <a:avLst/>
          </a:prstGeom>
        </p:spPr>
      </p:pic>
    </p:spTree>
    <p:extLst>
      <p:ext uri="{BB962C8B-B14F-4D97-AF65-F5344CB8AC3E}">
        <p14:creationId xmlns:p14="http://schemas.microsoft.com/office/powerpoint/2010/main" val="274136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6200" y="421740"/>
            <a:ext cx="8424638" cy="5967453"/>
          </a:xfrm>
        </p:spPr>
      </p:pic>
      <p:sp>
        <p:nvSpPr>
          <p:cNvPr id="6" name="TextBox 5"/>
          <p:cNvSpPr txBox="1"/>
          <p:nvPr/>
        </p:nvSpPr>
        <p:spPr>
          <a:xfrm>
            <a:off x="118872" y="2103120"/>
            <a:ext cx="3767328" cy="2246769"/>
          </a:xfrm>
          <a:prstGeom prst="rect">
            <a:avLst/>
          </a:prstGeom>
          <a:noFill/>
        </p:spPr>
        <p:txBody>
          <a:bodyPr wrap="square" rtlCol="0">
            <a:spAutoFit/>
          </a:bodyPr>
          <a:lstStyle/>
          <a:p>
            <a:r>
              <a:rPr lang="en-US" sz="2800" dirty="0">
                <a:solidFill>
                  <a:schemeClr val="bg1"/>
                </a:solidFill>
              </a:rPr>
              <a:t>Energetic constraints, model simulations and </a:t>
            </a:r>
            <a:r>
              <a:rPr lang="en-US" sz="2800" dirty="0" err="1">
                <a:solidFill>
                  <a:schemeClr val="bg1"/>
                </a:solidFill>
              </a:rPr>
              <a:t>paleoproxy</a:t>
            </a:r>
            <a:r>
              <a:rPr lang="en-US" sz="2800" dirty="0">
                <a:solidFill>
                  <a:schemeClr val="bg1"/>
                </a:solidFill>
              </a:rPr>
              <a:t> records all suggest that ITCZ shifts are small (&lt; 1⁰ latitude)</a:t>
            </a:r>
          </a:p>
        </p:txBody>
      </p:sp>
    </p:spTree>
    <p:extLst>
      <p:ext uri="{BB962C8B-B14F-4D97-AF65-F5344CB8AC3E}">
        <p14:creationId xmlns:p14="http://schemas.microsoft.com/office/powerpoint/2010/main" val="272815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225" y="0"/>
            <a:ext cx="8229600" cy="1143000"/>
          </a:xfrm>
        </p:spPr>
        <p:txBody>
          <a:bodyPr>
            <a:normAutofit/>
          </a:bodyPr>
          <a:lstStyle/>
          <a:p>
            <a:r>
              <a:rPr lang="en-US" dirty="0">
                <a:solidFill>
                  <a:schemeClr val="bg1"/>
                </a:solidFill>
              </a:rPr>
              <a:t>Annual mean precipitation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718" y="1501588"/>
            <a:ext cx="8910083" cy="3756212"/>
          </a:xfrm>
          <a:prstGeom prst="rect">
            <a:avLst/>
          </a:prstGeom>
        </p:spPr>
      </p:pic>
      <p:sp>
        <p:nvSpPr>
          <p:cNvPr id="13" name="TextBox 12"/>
          <p:cNvSpPr txBox="1"/>
          <p:nvPr/>
        </p:nvSpPr>
        <p:spPr>
          <a:xfrm>
            <a:off x="7543800" y="6336268"/>
            <a:ext cx="3505200" cy="369332"/>
          </a:xfrm>
          <a:prstGeom prst="rect">
            <a:avLst/>
          </a:prstGeom>
          <a:noFill/>
        </p:spPr>
        <p:txBody>
          <a:bodyPr wrap="square" rtlCol="0">
            <a:spAutoFit/>
          </a:bodyPr>
          <a:lstStyle/>
          <a:p>
            <a:r>
              <a:rPr lang="en-US" dirty="0" err="1">
                <a:solidFill>
                  <a:schemeClr val="bg1"/>
                </a:solidFill>
              </a:rPr>
              <a:t>Noaa</a:t>
            </a:r>
            <a:r>
              <a:rPr lang="en-US" dirty="0">
                <a:solidFill>
                  <a:schemeClr val="bg1"/>
                </a:solidFill>
              </a:rPr>
              <a:t> CPC merged analysis</a:t>
            </a:r>
          </a:p>
        </p:txBody>
      </p:sp>
    </p:spTree>
    <p:extLst>
      <p:ext uri="{BB962C8B-B14F-4D97-AF65-F5344CB8AC3E}">
        <p14:creationId xmlns:p14="http://schemas.microsoft.com/office/powerpoint/2010/main" val="1556303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92" y="-136036"/>
            <a:ext cx="10515600" cy="1325563"/>
          </a:xfrm>
        </p:spPr>
        <p:txBody>
          <a:bodyPr>
            <a:normAutofit fontScale="90000"/>
          </a:bodyPr>
          <a:lstStyle/>
          <a:p>
            <a:r>
              <a:rPr lang="en-US" dirty="0">
                <a:solidFill>
                  <a:schemeClr val="bg1"/>
                </a:solidFill>
              </a:rPr>
              <a:t>CLAIM: Ocean coupling makes the ITCZ less sensitive to external forcing (Brian Green, MIT) </a:t>
            </a:r>
          </a:p>
        </p:txBody>
      </p:sp>
      <p:pic>
        <p:nvPicPr>
          <p:cNvPr id="1026" name="Picture 2" descr="http://www.nature.com/nature/journal/v513/n7516/images_article/nature13636-f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369" y="1313411"/>
            <a:ext cx="4238625" cy="4848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5801" y="1503485"/>
            <a:ext cx="4914900" cy="4924425"/>
          </a:xfrm>
          <a:prstGeom prst="rect">
            <a:avLst/>
          </a:prstGeom>
          <a:no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2000" dirty="0">
                <a:solidFill>
                  <a:schemeClr val="bg1"/>
                </a:solidFill>
              </a:rPr>
              <a:t>IDEA: Mass transport (Ekman drift) of the surface atmosphere and </a:t>
            </a:r>
            <a:r>
              <a:rPr lang="en-US" sz="2000" dirty="0" err="1">
                <a:solidFill>
                  <a:schemeClr val="bg1"/>
                </a:solidFill>
              </a:rPr>
              <a:t>oceanare</a:t>
            </a:r>
            <a:r>
              <a:rPr lang="en-US" sz="2000" dirty="0">
                <a:solidFill>
                  <a:schemeClr val="bg1"/>
                </a:solidFill>
              </a:rPr>
              <a:t> equal in magnitude and in the opposite direction since they RESPOND TO THE SAME WIND STRESS  </a:t>
            </a:r>
          </a:p>
          <a:p>
            <a:endParaRPr lang="en-US" sz="2000" dirty="0">
              <a:solidFill>
                <a:schemeClr val="bg1"/>
              </a:solidFill>
            </a:endParaRPr>
          </a:p>
          <a:p>
            <a:r>
              <a:rPr lang="en-US" sz="2000" dirty="0">
                <a:solidFill>
                  <a:schemeClr val="bg1"/>
                </a:solidFill>
                <a:sym typeface="Wingdings" panose="05000000000000000000" pitchFamily="2" charset="2"/>
              </a:rPr>
              <a:t></a:t>
            </a:r>
            <a:r>
              <a:rPr lang="en-US" sz="2000" dirty="0">
                <a:solidFill>
                  <a:schemeClr val="bg1"/>
                </a:solidFill>
              </a:rPr>
              <a:t>the wind driven oceanic overturning circulation is in the same sense as the Hadley cell and comparable in magnitude</a:t>
            </a:r>
          </a:p>
          <a:p>
            <a:r>
              <a:rPr lang="en-US" sz="2000" dirty="0">
                <a:solidFill>
                  <a:schemeClr val="bg1"/>
                </a:solidFill>
                <a:sym typeface="Wingdings" panose="05000000000000000000" pitchFamily="2" charset="2"/>
              </a:rPr>
              <a:t> Ocean and atmosphere both transport energy in the same direction in the deep tropics</a:t>
            </a:r>
          </a:p>
          <a:p>
            <a:r>
              <a:rPr lang="en-US" sz="2000" dirty="0">
                <a:solidFill>
                  <a:schemeClr val="bg1"/>
                </a:solidFill>
                <a:sym typeface="Wingdings" panose="05000000000000000000" pitchFamily="2" charset="2"/>
              </a:rPr>
              <a:t> This will be true in the perturbation sense </a:t>
            </a:r>
            <a:endParaRPr lang="en-US" sz="2000" dirty="0">
              <a:solidFill>
                <a:schemeClr val="bg1"/>
              </a:solidFill>
            </a:endParaRPr>
          </a:p>
        </p:txBody>
      </p:sp>
      <p:pic>
        <p:nvPicPr>
          <p:cNvPr id="10" name="Picture 9"/>
          <p:cNvPicPr>
            <a:picLocks noChangeAspect="1"/>
          </p:cNvPicPr>
          <p:nvPr/>
        </p:nvPicPr>
        <p:blipFill>
          <a:blip r:embed="rId3"/>
          <a:stretch>
            <a:fillRect/>
          </a:stretch>
        </p:blipFill>
        <p:spPr>
          <a:xfrm>
            <a:off x="564735" y="1313411"/>
            <a:ext cx="4348137" cy="738238"/>
          </a:xfrm>
          <a:prstGeom prst="rect">
            <a:avLst/>
          </a:prstGeom>
        </p:spPr>
      </p:pic>
      <p:sp>
        <p:nvSpPr>
          <p:cNvPr id="11" name="TextBox 10"/>
          <p:cNvSpPr txBox="1"/>
          <p:nvPr/>
        </p:nvSpPr>
        <p:spPr>
          <a:xfrm>
            <a:off x="9082454" y="6532686"/>
            <a:ext cx="2444261" cy="378069"/>
          </a:xfrm>
          <a:prstGeom prst="rect">
            <a:avLst/>
          </a:prstGeom>
          <a:noFill/>
        </p:spPr>
        <p:txBody>
          <a:bodyPr wrap="square" rtlCol="0">
            <a:spAutoFit/>
          </a:bodyPr>
          <a:lstStyle/>
          <a:p>
            <a:r>
              <a:rPr lang="en-US" dirty="0">
                <a:solidFill>
                  <a:srgbClr val="FF0000"/>
                </a:solidFill>
              </a:rPr>
              <a:t>Schneider et al. 2014</a:t>
            </a:r>
          </a:p>
        </p:txBody>
      </p:sp>
      <p:sp>
        <p:nvSpPr>
          <p:cNvPr id="13" name="TextBox 12"/>
          <p:cNvSpPr txBox="1"/>
          <p:nvPr/>
        </p:nvSpPr>
        <p:spPr>
          <a:xfrm rot="16200000">
            <a:off x="6242536" y="2078621"/>
            <a:ext cx="1589946" cy="369332"/>
          </a:xfrm>
          <a:prstGeom prst="rect">
            <a:avLst/>
          </a:prstGeom>
          <a:noFill/>
        </p:spPr>
        <p:txBody>
          <a:bodyPr wrap="square" rtlCol="0">
            <a:spAutoFit/>
          </a:bodyPr>
          <a:lstStyle/>
          <a:p>
            <a:r>
              <a:rPr lang="en-US" dirty="0">
                <a:solidFill>
                  <a:srgbClr val="FF0000"/>
                </a:solidFill>
              </a:rPr>
              <a:t>Atmosphere</a:t>
            </a:r>
          </a:p>
        </p:txBody>
      </p:sp>
      <p:sp>
        <p:nvSpPr>
          <p:cNvPr id="14" name="TextBox 13"/>
          <p:cNvSpPr txBox="1"/>
          <p:nvPr/>
        </p:nvSpPr>
        <p:spPr>
          <a:xfrm rot="16200000">
            <a:off x="6439607" y="3935265"/>
            <a:ext cx="1082922" cy="668268"/>
          </a:xfrm>
          <a:prstGeom prst="rect">
            <a:avLst/>
          </a:prstGeom>
          <a:noFill/>
        </p:spPr>
        <p:txBody>
          <a:bodyPr wrap="square" rtlCol="0">
            <a:spAutoFit/>
          </a:bodyPr>
          <a:lstStyle/>
          <a:p>
            <a:pPr algn="ctr"/>
            <a:r>
              <a:rPr lang="en-US" dirty="0">
                <a:solidFill>
                  <a:srgbClr val="00B050"/>
                </a:solidFill>
              </a:rPr>
              <a:t>Surface </a:t>
            </a:r>
          </a:p>
          <a:p>
            <a:pPr algn="ctr"/>
            <a:r>
              <a:rPr lang="en-US" dirty="0">
                <a:solidFill>
                  <a:srgbClr val="00B050"/>
                </a:solidFill>
              </a:rPr>
              <a:t>Winds</a:t>
            </a:r>
          </a:p>
        </p:txBody>
      </p:sp>
      <p:sp>
        <p:nvSpPr>
          <p:cNvPr id="15" name="TextBox 14"/>
          <p:cNvSpPr txBox="1"/>
          <p:nvPr/>
        </p:nvSpPr>
        <p:spPr>
          <a:xfrm rot="16200000">
            <a:off x="6239561" y="5183019"/>
            <a:ext cx="1446338" cy="646331"/>
          </a:xfrm>
          <a:prstGeom prst="rect">
            <a:avLst/>
          </a:prstGeom>
          <a:noFill/>
        </p:spPr>
        <p:txBody>
          <a:bodyPr wrap="square" rtlCol="0">
            <a:spAutoFit/>
          </a:bodyPr>
          <a:lstStyle/>
          <a:p>
            <a:pPr algn="ctr"/>
            <a:r>
              <a:rPr lang="en-US" dirty="0">
                <a:solidFill>
                  <a:srgbClr val="0070C0"/>
                </a:solidFill>
              </a:rPr>
              <a:t>Ocean </a:t>
            </a:r>
          </a:p>
          <a:p>
            <a:pPr algn="ctr"/>
            <a:r>
              <a:rPr lang="en-US" dirty="0">
                <a:solidFill>
                  <a:srgbClr val="0070C0"/>
                </a:solidFill>
              </a:rPr>
              <a:t>(wind driven)</a:t>
            </a:r>
          </a:p>
        </p:txBody>
      </p:sp>
    </p:spTree>
    <p:extLst>
      <p:ext uri="{BB962C8B-B14F-4D97-AF65-F5344CB8AC3E}">
        <p14:creationId xmlns:p14="http://schemas.microsoft.com/office/powerpoint/2010/main" val="1531829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92" y="-188788"/>
            <a:ext cx="10515600" cy="1325563"/>
          </a:xfrm>
        </p:spPr>
        <p:txBody>
          <a:bodyPr>
            <a:normAutofit fontScale="90000"/>
          </a:bodyPr>
          <a:lstStyle/>
          <a:p>
            <a:r>
              <a:rPr lang="en-US" dirty="0">
                <a:solidFill>
                  <a:schemeClr val="bg1"/>
                </a:solidFill>
              </a:rPr>
              <a:t>CLAIM: Ocean coupling makes the ITCZ less sensitive to external forcing (Brian Green, MIT)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8923" y="1444506"/>
            <a:ext cx="6057199" cy="4750745"/>
          </a:xfrm>
        </p:spPr>
      </p:pic>
      <p:sp>
        <p:nvSpPr>
          <p:cNvPr id="5" name="TextBox 4"/>
          <p:cNvSpPr txBox="1"/>
          <p:nvPr/>
        </p:nvSpPr>
        <p:spPr>
          <a:xfrm>
            <a:off x="202222" y="3727941"/>
            <a:ext cx="5495193" cy="3046988"/>
          </a:xfrm>
          <a:prstGeom prst="rect">
            <a:avLst/>
          </a:prstGeom>
          <a:noFill/>
        </p:spPr>
        <p:txBody>
          <a:bodyPr wrap="square" rtlCol="0">
            <a:spAutoFit/>
          </a:bodyPr>
          <a:lstStyle/>
          <a:p>
            <a:r>
              <a:rPr lang="en-US" sz="2400" dirty="0">
                <a:solidFill>
                  <a:schemeClr val="bg1"/>
                </a:solidFill>
              </a:rPr>
              <a:t>In response to hemispheric contrast in surface albedo  change:</a:t>
            </a:r>
          </a:p>
          <a:p>
            <a:pPr marL="285750" indent="-285750">
              <a:buFont typeface="Arial" panose="020B0604020202020204" pitchFamily="34" charset="0"/>
              <a:buChar char="•"/>
            </a:pPr>
            <a:r>
              <a:rPr lang="en-US" sz="2400" dirty="0">
                <a:solidFill>
                  <a:schemeClr val="bg1"/>
                </a:solidFill>
              </a:rPr>
              <a:t>ITCZ shifts </a:t>
            </a:r>
            <a:r>
              <a:rPr lang="en-US" sz="2400" dirty="0">
                <a:solidFill>
                  <a:srgbClr val="FF0000"/>
                </a:solidFill>
              </a:rPr>
              <a:t>3.7 times farther in a slab ocean (uncoupled) </a:t>
            </a:r>
            <a:r>
              <a:rPr lang="en-US" sz="2400" dirty="0">
                <a:solidFill>
                  <a:srgbClr val="0070C0"/>
                </a:solidFill>
              </a:rPr>
              <a:t>setting as compared to the coupled setting</a:t>
            </a:r>
          </a:p>
          <a:p>
            <a:pPr marL="285750" indent="-285750">
              <a:buFont typeface="Arial" panose="020B0604020202020204" pitchFamily="34" charset="0"/>
              <a:buChar char="•"/>
            </a:pPr>
            <a:r>
              <a:rPr lang="en-US" sz="2400" dirty="0">
                <a:solidFill>
                  <a:schemeClr val="bg1"/>
                </a:solidFill>
              </a:rPr>
              <a:t>Consistent with idea that ocean and atmosphere work together to move energy across the equator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015"/>
            <a:ext cx="3479301" cy="1887779"/>
          </a:xfrm>
          <a:prstGeom prst="rect">
            <a:avLst/>
          </a:prstGeom>
        </p:spPr>
      </p:pic>
      <p:sp>
        <p:nvSpPr>
          <p:cNvPr id="7" name="TextBox 6"/>
          <p:cNvSpPr txBox="1"/>
          <p:nvPr/>
        </p:nvSpPr>
        <p:spPr>
          <a:xfrm>
            <a:off x="3490544" y="1292469"/>
            <a:ext cx="2883876" cy="2585323"/>
          </a:xfrm>
          <a:prstGeom prst="rect">
            <a:avLst/>
          </a:prstGeom>
          <a:noFill/>
        </p:spPr>
        <p:txBody>
          <a:bodyPr wrap="square" rtlCol="0">
            <a:spAutoFit/>
          </a:bodyPr>
          <a:lstStyle/>
          <a:p>
            <a:r>
              <a:rPr lang="en-US" dirty="0">
                <a:solidFill>
                  <a:schemeClr val="bg1"/>
                </a:solidFill>
              </a:rPr>
              <a:t>SETUP:</a:t>
            </a:r>
          </a:p>
          <a:p>
            <a:pPr marL="285750" indent="-285750">
              <a:buFont typeface="Arial" panose="020B0604020202020204" pitchFamily="34" charset="0"/>
              <a:buChar char="•"/>
            </a:pPr>
            <a:r>
              <a:rPr lang="en-US" dirty="0">
                <a:solidFill>
                  <a:schemeClr val="bg1"/>
                </a:solidFill>
              </a:rPr>
              <a:t>MIT </a:t>
            </a:r>
            <a:r>
              <a:rPr lang="en-US" dirty="0" err="1">
                <a:solidFill>
                  <a:schemeClr val="bg1"/>
                </a:solidFill>
              </a:rPr>
              <a:t>aquaplanet</a:t>
            </a:r>
            <a:r>
              <a:rPr lang="en-US" dirty="0">
                <a:solidFill>
                  <a:schemeClr val="bg1"/>
                </a:solidFill>
              </a:rPr>
              <a:t> GCM     in “Double Drake” configuration</a:t>
            </a:r>
          </a:p>
          <a:p>
            <a:pPr marL="285750" indent="-285750">
              <a:buFont typeface="Arial" panose="020B0604020202020204" pitchFamily="34" charset="0"/>
              <a:buChar char="•"/>
            </a:pPr>
            <a:r>
              <a:rPr lang="en-US" dirty="0">
                <a:solidFill>
                  <a:schemeClr val="bg1"/>
                </a:solidFill>
              </a:rPr>
              <a:t>Dargan’s gray radiation</a:t>
            </a:r>
          </a:p>
          <a:p>
            <a:pPr marL="285750" indent="-285750">
              <a:buFont typeface="Arial" panose="020B0604020202020204" pitchFamily="34" charset="0"/>
              <a:buChar char="•"/>
            </a:pPr>
            <a:r>
              <a:rPr lang="en-US" dirty="0">
                <a:solidFill>
                  <a:schemeClr val="bg1"/>
                </a:solidFill>
              </a:rPr>
              <a:t>Step function surface albedo change – </a:t>
            </a:r>
          </a:p>
          <a:p>
            <a:pPr marL="285750" indent="-285750">
              <a:buFont typeface="Arial" panose="020B0604020202020204" pitchFamily="34" charset="0"/>
              <a:buChar char="•"/>
            </a:pPr>
            <a:r>
              <a:rPr lang="en-US" dirty="0">
                <a:solidFill>
                  <a:schemeClr val="bg1"/>
                </a:solidFill>
              </a:rPr>
              <a:t>Brighten NH, Darken SH</a:t>
            </a:r>
          </a:p>
          <a:p>
            <a:endParaRPr lang="en-US" dirty="0">
              <a:solidFill>
                <a:schemeClr val="bg1"/>
              </a:solidFill>
            </a:endParaRPr>
          </a:p>
        </p:txBody>
      </p:sp>
    </p:spTree>
    <p:extLst>
      <p:ext uri="{BB962C8B-B14F-4D97-AF65-F5344CB8AC3E}">
        <p14:creationId xmlns:p14="http://schemas.microsoft.com/office/powerpoint/2010/main" val="3047189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 y="-131064"/>
            <a:ext cx="12063984" cy="1143000"/>
          </a:xfrm>
        </p:spPr>
        <p:txBody>
          <a:bodyPr>
            <a:noAutofit/>
          </a:bodyPr>
          <a:lstStyle/>
          <a:p>
            <a:r>
              <a:rPr lang="en-US" sz="3600" dirty="0">
                <a:solidFill>
                  <a:schemeClr val="bg1"/>
                </a:solidFill>
              </a:rPr>
              <a:t>What sets the relationship between ITCZ location and AHT</a:t>
            </a:r>
            <a:r>
              <a:rPr lang="en-US" sz="3600" baseline="-25000" dirty="0">
                <a:solidFill>
                  <a:schemeClr val="bg1"/>
                </a:solidFill>
              </a:rPr>
              <a:t>EQ</a:t>
            </a:r>
            <a:r>
              <a:rPr lang="en-US" sz="3600" dirty="0">
                <a:solidFill>
                  <a:schemeClr val="bg1"/>
                </a:solidFill>
              </a:rPr>
              <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6944" y="2950312"/>
            <a:ext cx="6839825" cy="3861652"/>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146" y="2938476"/>
            <a:ext cx="6791169" cy="3834180"/>
          </a:xfrm>
          <a:prstGeom prst="rect">
            <a:avLst/>
          </a:prstGeom>
        </p:spPr>
      </p:pic>
      <p:sp>
        <p:nvSpPr>
          <p:cNvPr id="6" name="TextBox 5"/>
          <p:cNvSpPr txBox="1"/>
          <p:nvPr/>
        </p:nvSpPr>
        <p:spPr>
          <a:xfrm>
            <a:off x="5655103" y="2446694"/>
            <a:ext cx="8534400" cy="475655"/>
          </a:xfrm>
          <a:prstGeom prst="rect">
            <a:avLst/>
          </a:prstGeom>
          <a:noFill/>
        </p:spPr>
        <p:txBody>
          <a:bodyPr wrap="square" rtlCol="0">
            <a:spAutoFit/>
          </a:bodyPr>
          <a:lstStyle/>
          <a:p>
            <a:r>
              <a:rPr lang="en-US" sz="2800" dirty="0">
                <a:solidFill>
                  <a:srgbClr val="FF0000"/>
                </a:solidFill>
              </a:rPr>
              <a:t>Annual Mean Atmospheric Heat Transport</a:t>
            </a: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656" y="2947620"/>
            <a:ext cx="6791168" cy="3834180"/>
          </a:xfrm>
          <a:prstGeom prst="rect">
            <a:avLst/>
          </a:prstGeom>
        </p:spPr>
      </p:pic>
      <p:pic>
        <p:nvPicPr>
          <p:cNvPr id="8"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097" y="1965960"/>
            <a:ext cx="3740958" cy="4809804"/>
          </a:xfrm>
          <a:prstGeom prst="rect">
            <a:avLst/>
          </a:prstGeom>
        </p:spPr>
      </p:pic>
      <p:sp>
        <p:nvSpPr>
          <p:cNvPr id="3" name="TextBox 2"/>
          <p:cNvSpPr txBox="1"/>
          <p:nvPr/>
        </p:nvSpPr>
        <p:spPr>
          <a:xfrm>
            <a:off x="-436440" y="975846"/>
            <a:ext cx="5751576" cy="830997"/>
          </a:xfrm>
          <a:prstGeom prst="rect">
            <a:avLst/>
          </a:prstGeom>
          <a:noFill/>
        </p:spPr>
        <p:txBody>
          <a:bodyPr wrap="square" rtlCol="0">
            <a:spAutoFit/>
          </a:bodyPr>
          <a:lstStyle/>
          <a:p>
            <a:pPr algn="ctr"/>
            <a:r>
              <a:rPr lang="en-US" sz="2400" dirty="0">
                <a:solidFill>
                  <a:srgbClr val="00B0F0"/>
                </a:solidFill>
              </a:rPr>
              <a:t>If the Hadley cell and ITCZ were  </a:t>
            </a:r>
          </a:p>
          <a:p>
            <a:pPr algn="ctr"/>
            <a:r>
              <a:rPr lang="en-US" sz="2400" dirty="0" err="1">
                <a:solidFill>
                  <a:srgbClr val="00B0F0"/>
                </a:solidFill>
              </a:rPr>
              <a:t>meridionally</a:t>
            </a:r>
            <a:r>
              <a:rPr lang="en-US" sz="2400" dirty="0">
                <a:solidFill>
                  <a:srgbClr val="00B0F0"/>
                </a:solidFill>
              </a:rPr>
              <a:t> translated (together)</a:t>
            </a:r>
          </a:p>
        </p:txBody>
      </p:sp>
      <p:sp>
        <p:nvSpPr>
          <p:cNvPr id="10" name="TextBox 9"/>
          <p:cNvSpPr txBox="1"/>
          <p:nvPr/>
        </p:nvSpPr>
        <p:spPr>
          <a:xfrm>
            <a:off x="5609855" y="1011936"/>
            <a:ext cx="1891745" cy="461665"/>
          </a:xfrm>
          <a:prstGeom prst="rect">
            <a:avLst/>
          </a:prstGeom>
          <a:noFill/>
        </p:spPr>
        <p:txBody>
          <a:bodyPr wrap="square" rtlCol="0">
            <a:spAutoFit/>
          </a:bodyPr>
          <a:lstStyle/>
          <a:p>
            <a:pPr algn="ctr"/>
            <a:r>
              <a:rPr lang="en-US" sz="2400" dirty="0">
                <a:solidFill>
                  <a:srgbClr val="00B050"/>
                </a:solidFill>
              </a:rPr>
              <a:t>d (ITCZ)</a:t>
            </a:r>
          </a:p>
        </p:txBody>
      </p:sp>
      <p:cxnSp>
        <p:nvCxnSpPr>
          <p:cNvPr id="12" name="Straight Connector 11"/>
          <p:cNvCxnSpPr/>
          <p:nvPr/>
        </p:nvCxnSpPr>
        <p:spPr>
          <a:xfrm>
            <a:off x="6037153" y="1520297"/>
            <a:ext cx="107899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91917" y="1598087"/>
            <a:ext cx="1891745" cy="461665"/>
          </a:xfrm>
          <a:prstGeom prst="rect">
            <a:avLst/>
          </a:prstGeom>
          <a:noFill/>
        </p:spPr>
        <p:txBody>
          <a:bodyPr wrap="square" rtlCol="0">
            <a:spAutoFit/>
          </a:bodyPr>
          <a:lstStyle/>
          <a:p>
            <a:pPr algn="ctr"/>
            <a:r>
              <a:rPr lang="en-US" sz="2400" dirty="0">
                <a:solidFill>
                  <a:srgbClr val="00B050"/>
                </a:solidFill>
              </a:rPr>
              <a:t>d (AHT</a:t>
            </a:r>
            <a:r>
              <a:rPr lang="en-US" sz="2400" baseline="-25000" dirty="0">
                <a:solidFill>
                  <a:srgbClr val="00B050"/>
                </a:solidFill>
              </a:rPr>
              <a:t>EQ</a:t>
            </a:r>
            <a:r>
              <a:rPr lang="en-US" sz="2400" dirty="0">
                <a:solidFill>
                  <a:srgbClr val="00B050"/>
                </a:solidFill>
              </a:rPr>
              <a:t>)</a:t>
            </a:r>
          </a:p>
        </p:txBody>
      </p:sp>
      <p:sp>
        <p:nvSpPr>
          <p:cNvPr id="14" name="TextBox 13"/>
          <p:cNvSpPr txBox="1"/>
          <p:nvPr/>
        </p:nvSpPr>
        <p:spPr>
          <a:xfrm>
            <a:off x="7148627" y="944068"/>
            <a:ext cx="822021" cy="1107996"/>
          </a:xfrm>
          <a:prstGeom prst="rect">
            <a:avLst/>
          </a:prstGeom>
          <a:noFill/>
        </p:spPr>
        <p:txBody>
          <a:bodyPr wrap="square" rtlCol="0">
            <a:spAutoFit/>
          </a:bodyPr>
          <a:lstStyle/>
          <a:p>
            <a:pPr algn="ctr"/>
            <a:r>
              <a:rPr lang="en-US" sz="6600" dirty="0">
                <a:solidFill>
                  <a:srgbClr val="00B050"/>
                </a:solidFill>
              </a:rPr>
              <a:t>=</a:t>
            </a:r>
          </a:p>
        </p:txBody>
      </p:sp>
      <p:sp>
        <p:nvSpPr>
          <p:cNvPr id="15" name="TextBox 14"/>
          <p:cNvSpPr txBox="1"/>
          <p:nvPr/>
        </p:nvSpPr>
        <p:spPr>
          <a:xfrm>
            <a:off x="7028349" y="754032"/>
            <a:ext cx="3934643" cy="1569660"/>
          </a:xfrm>
          <a:prstGeom prst="rect">
            <a:avLst/>
          </a:prstGeom>
          <a:noFill/>
        </p:spPr>
        <p:txBody>
          <a:bodyPr wrap="square" rtlCol="0">
            <a:spAutoFit/>
          </a:bodyPr>
          <a:lstStyle/>
          <a:p>
            <a:pPr algn="ctr"/>
            <a:r>
              <a:rPr lang="en-US" sz="9600" dirty="0">
                <a:solidFill>
                  <a:srgbClr val="00B050"/>
                </a:solidFill>
              </a:rPr>
              <a:t>(     )</a:t>
            </a:r>
            <a:r>
              <a:rPr lang="en-US" sz="5000" baseline="100000" dirty="0">
                <a:solidFill>
                  <a:srgbClr val="00B050"/>
                </a:solidFill>
              </a:rPr>
              <a:t>-1</a:t>
            </a:r>
          </a:p>
        </p:txBody>
      </p:sp>
      <p:sp>
        <p:nvSpPr>
          <p:cNvPr id="16" name="TextBox 15"/>
          <p:cNvSpPr txBox="1"/>
          <p:nvPr/>
        </p:nvSpPr>
        <p:spPr>
          <a:xfrm>
            <a:off x="7696568" y="1070552"/>
            <a:ext cx="1891745" cy="461665"/>
          </a:xfrm>
          <a:prstGeom prst="rect">
            <a:avLst/>
          </a:prstGeom>
          <a:noFill/>
        </p:spPr>
        <p:txBody>
          <a:bodyPr wrap="square" rtlCol="0">
            <a:spAutoFit/>
          </a:bodyPr>
          <a:lstStyle/>
          <a:p>
            <a:pPr algn="ctr"/>
            <a:r>
              <a:rPr lang="en-US" sz="2400" dirty="0">
                <a:solidFill>
                  <a:srgbClr val="00B050"/>
                </a:solidFill>
              </a:rPr>
              <a:t>d (AHT)</a:t>
            </a:r>
          </a:p>
        </p:txBody>
      </p:sp>
      <p:cxnSp>
        <p:nvCxnSpPr>
          <p:cNvPr id="17" name="Straight Connector 16"/>
          <p:cNvCxnSpPr/>
          <p:nvPr/>
        </p:nvCxnSpPr>
        <p:spPr>
          <a:xfrm>
            <a:off x="8100418" y="1555467"/>
            <a:ext cx="107899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54250" y="1599456"/>
            <a:ext cx="1891745" cy="461665"/>
          </a:xfrm>
          <a:prstGeom prst="rect">
            <a:avLst/>
          </a:prstGeom>
          <a:noFill/>
        </p:spPr>
        <p:txBody>
          <a:bodyPr wrap="square" rtlCol="0">
            <a:spAutoFit/>
          </a:bodyPr>
          <a:lstStyle/>
          <a:p>
            <a:pPr algn="ctr"/>
            <a:r>
              <a:rPr lang="en-US" sz="2400" dirty="0">
                <a:solidFill>
                  <a:srgbClr val="00B050"/>
                </a:solidFill>
              </a:rPr>
              <a:t>d (latitude)</a:t>
            </a:r>
          </a:p>
        </p:txBody>
      </p:sp>
      <p:sp>
        <p:nvSpPr>
          <p:cNvPr id="21" name="TextBox 20"/>
          <p:cNvSpPr txBox="1"/>
          <p:nvPr/>
        </p:nvSpPr>
        <p:spPr>
          <a:xfrm>
            <a:off x="9431586" y="742308"/>
            <a:ext cx="1891745" cy="1569660"/>
          </a:xfrm>
          <a:prstGeom prst="rect">
            <a:avLst/>
          </a:prstGeom>
          <a:noFill/>
        </p:spPr>
        <p:txBody>
          <a:bodyPr wrap="square" rtlCol="0">
            <a:spAutoFit/>
          </a:bodyPr>
          <a:lstStyle/>
          <a:p>
            <a:pPr algn="ctr"/>
            <a:r>
              <a:rPr lang="en-US" sz="9600" dirty="0">
                <a:solidFill>
                  <a:srgbClr val="00B050"/>
                </a:solidFill>
              </a:rPr>
              <a:t>=</a:t>
            </a:r>
          </a:p>
        </p:txBody>
      </p:sp>
      <p:sp>
        <p:nvSpPr>
          <p:cNvPr id="22" name="TextBox 21"/>
          <p:cNvSpPr txBox="1"/>
          <p:nvPr/>
        </p:nvSpPr>
        <p:spPr>
          <a:xfrm>
            <a:off x="10357708" y="871262"/>
            <a:ext cx="1891745" cy="1323439"/>
          </a:xfrm>
          <a:prstGeom prst="rect">
            <a:avLst/>
          </a:prstGeom>
          <a:noFill/>
        </p:spPr>
        <p:txBody>
          <a:bodyPr wrap="square" rtlCol="0">
            <a:spAutoFit/>
          </a:bodyPr>
          <a:lstStyle/>
          <a:p>
            <a:pPr algn="ctr"/>
            <a:r>
              <a:rPr lang="en-US" sz="4000" dirty="0">
                <a:solidFill>
                  <a:srgbClr val="00B050"/>
                </a:solidFill>
              </a:rPr>
              <a:t>10</a:t>
            </a:r>
            <a:r>
              <a:rPr lang="en-US" sz="4000" baseline="30000" dirty="0">
                <a:solidFill>
                  <a:srgbClr val="00B050"/>
                </a:solidFill>
              </a:rPr>
              <a:t>o</a:t>
            </a:r>
            <a:r>
              <a:rPr lang="en-US" sz="4000" dirty="0">
                <a:solidFill>
                  <a:srgbClr val="00B050"/>
                </a:solidFill>
              </a:rPr>
              <a:t> </a:t>
            </a:r>
          </a:p>
          <a:p>
            <a:pPr algn="ctr"/>
            <a:r>
              <a:rPr lang="en-US" sz="4000" dirty="0">
                <a:solidFill>
                  <a:srgbClr val="00B050"/>
                </a:solidFill>
              </a:rPr>
              <a:t>PW</a:t>
            </a:r>
            <a:endParaRPr lang="en-US" sz="4000" baseline="30000" dirty="0">
              <a:solidFill>
                <a:srgbClr val="00B050"/>
              </a:solidFill>
            </a:endParaRPr>
          </a:p>
        </p:txBody>
      </p:sp>
      <p:cxnSp>
        <p:nvCxnSpPr>
          <p:cNvPr id="23" name="Straight Connector 22"/>
          <p:cNvCxnSpPr/>
          <p:nvPr/>
        </p:nvCxnSpPr>
        <p:spPr>
          <a:xfrm>
            <a:off x="10855342" y="1555467"/>
            <a:ext cx="92635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853353" y="1515416"/>
            <a:ext cx="844063" cy="16605"/>
          </a:xfrm>
          <a:prstGeom prst="straightConnector1">
            <a:avLst/>
          </a:prstGeom>
          <a:ln w="111125" cmpd="tri">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4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598" y="1312989"/>
            <a:ext cx="3346605" cy="4302779"/>
          </a:xfrm>
        </p:spPr>
      </p:pic>
      <p:sp>
        <p:nvSpPr>
          <p:cNvPr id="5" name="TextBox 4"/>
          <p:cNvSpPr txBox="1"/>
          <p:nvPr/>
        </p:nvSpPr>
        <p:spPr>
          <a:xfrm>
            <a:off x="-117227" y="211016"/>
            <a:ext cx="3810000" cy="954107"/>
          </a:xfrm>
          <a:prstGeom prst="rect">
            <a:avLst/>
          </a:prstGeom>
          <a:noFill/>
        </p:spPr>
        <p:txBody>
          <a:bodyPr wrap="square" rtlCol="0">
            <a:spAutoFit/>
          </a:bodyPr>
          <a:lstStyle/>
          <a:p>
            <a:pPr algn="ctr"/>
            <a:r>
              <a:rPr lang="en-US" sz="2800" dirty="0">
                <a:solidFill>
                  <a:schemeClr val="bg1"/>
                </a:solidFill>
              </a:rPr>
              <a:t>Idealized seasonal cycle</a:t>
            </a:r>
          </a:p>
          <a:p>
            <a:pPr algn="ctr"/>
            <a:r>
              <a:rPr lang="en-US" sz="2800" dirty="0">
                <a:solidFill>
                  <a:schemeClr val="bg1"/>
                </a:solidFill>
              </a:rPr>
              <a:t>Pure translation</a:t>
            </a: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7988" y="1132500"/>
            <a:ext cx="3261093" cy="4658704"/>
          </a:xfrm>
          <a:prstGeom prst="rect">
            <a:avLst/>
          </a:prstGeom>
        </p:spPr>
      </p:pic>
      <p:sp>
        <p:nvSpPr>
          <p:cNvPr id="7" name="TextBox 6"/>
          <p:cNvSpPr txBox="1"/>
          <p:nvPr/>
        </p:nvSpPr>
        <p:spPr>
          <a:xfrm>
            <a:off x="3974126" y="228601"/>
            <a:ext cx="3810000" cy="954107"/>
          </a:xfrm>
          <a:prstGeom prst="rect">
            <a:avLst/>
          </a:prstGeom>
          <a:noFill/>
        </p:spPr>
        <p:txBody>
          <a:bodyPr wrap="square" rtlCol="0">
            <a:spAutoFit/>
          </a:bodyPr>
          <a:lstStyle/>
          <a:p>
            <a:pPr algn="ctr"/>
            <a:r>
              <a:rPr lang="en-US" sz="2800" dirty="0">
                <a:solidFill>
                  <a:schemeClr val="bg1"/>
                </a:solidFill>
              </a:rPr>
              <a:t>Reality: Intensification of winter cell</a:t>
            </a:r>
          </a:p>
        </p:txBody>
      </p:sp>
      <p:sp>
        <p:nvSpPr>
          <p:cNvPr id="2" name="TextBox 1"/>
          <p:cNvSpPr txBox="1"/>
          <p:nvPr/>
        </p:nvSpPr>
        <p:spPr>
          <a:xfrm>
            <a:off x="8311666" y="738555"/>
            <a:ext cx="3704488" cy="4370427"/>
          </a:xfrm>
          <a:prstGeom prst="rect">
            <a:avLst/>
          </a:prstGeom>
          <a:noFill/>
        </p:spPr>
        <p:txBody>
          <a:bodyPr wrap="square" rtlCol="0">
            <a:spAutoFit/>
          </a:bodyPr>
          <a:lstStyle/>
          <a:p>
            <a:r>
              <a:rPr lang="en-US" sz="2000" dirty="0">
                <a:solidFill>
                  <a:schemeClr val="bg1"/>
                </a:solidFill>
              </a:rPr>
              <a:t>Linearization about annual mean doesn’t work because:</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ITCZ moves less than the Hadley cell (Energy flux equator)</a:t>
            </a:r>
          </a:p>
          <a:p>
            <a:pPr marL="285750" indent="-285750">
              <a:buFont typeface="Arial" panose="020B0604020202020204" pitchFamily="34" charset="0"/>
              <a:buChar char="•"/>
            </a:pPr>
            <a:r>
              <a:rPr lang="en-US" sz="2000" dirty="0">
                <a:solidFill>
                  <a:schemeClr val="bg1"/>
                </a:solidFill>
              </a:rPr>
              <a:t>Winter cell intensifies as Hadley cell moves off the equator</a:t>
            </a:r>
          </a:p>
          <a:p>
            <a:pPr marL="285750" indent="-285750">
              <a:buFont typeface="Arial" panose="020B0604020202020204" pitchFamily="34" charset="0"/>
              <a:buChar char="•"/>
            </a:pPr>
            <a:endParaRPr lang="en-US" sz="2000" dirty="0">
              <a:solidFill>
                <a:schemeClr val="bg1"/>
              </a:solidFill>
            </a:endParaRPr>
          </a:p>
          <a:p>
            <a:r>
              <a:rPr lang="en-US" sz="2000" dirty="0">
                <a:solidFill>
                  <a:schemeClr val="bg1"/>
                </a:solidFill>
              </a:rPr>
              <a:t>Net result; ITCZ moves less and AHT</a:t>
            </a:r>
            <a:r>
              <a:rPr lang="en-US" sz="2000" baseline="-25000" dirty="0">
                <a:solidFill>
                  <a:schemeClr val="bg1"/>
                </a:solidFill>
              </a:rPr>
              <a:t>EQ </a:t>
            </a:r>
            <a:r>
              <a:rPr lang="en-US" sz="2000" dirty="0">
                <a:solidFill>
                  <a:schemeClr val="bg1"/>
                </a:solidFill>
              </a:rPr>
              <a:t>changes more than expected from translation</a:t>
            </a:r>
          </a:p>
          <a:p>
            <a:endParaRPr lang="en-US" dirty="0">
              <a:solidFill>
                <a:schemeClr val="bg1"/>
              </a:solidFill>
            </a:endParaRPr>
          </a:p>
        </p:txBody>
      </p:sp>
      <p:sp>
        <p:nvSpPr>
          <p:cNvPr id="8" name="TextBox 7"/>
          <p:cNvSpPr txBox="1"/>
          <p:nvPr/>
        </p:nvSpPr>
        <p:spPr>
          <a:xfrm>
            <a:off x="8080894" y="5712692"/>
            <a:ext cx="1891745" cy="461665"/>
          </a:xfrm>
          <a:prstGeom prst="rect">
            <a:avLst/>
          </a:prstGeom>
          <a:noFill/>
        </p:spPr>
        <p:txBody>
          <a:bodyPr wrap="square" rtlCol="0">
            <a:spAutoFit/>
          </a:bodyPr>
          <a:lstStyle/>
          <a:p>
            <a:pPr algn="ctr"/>
            <a:r>
              <a:rPr lang="en-US" sz="2400" dirty="0">
                <a:solidFill>
                  <a:srgbClr val="00B050"/>
                </a:solidFill>
              </a:rPr>
              <a:t>d (ITCZ)</a:t>
            </a:r>
          </a:p>
        </p:txBody>
      </p:sp>
      <p:cxnSp>
        <p:nvCxnSpPr>
          <p:cNvPr id="9" name="Straight Connector 8"/>
          <p:cNvCxnSpPr/>
          <p:nvPr/>
        </p:nvCxnSpPr>
        <p:spPr>
          <a:xfrm>
            <a:off x="8487271" y="6174357"/>
            <a:ext cx="107899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2035" y="6252147"/>
            <a:ext cx="1891745" cy="461665"/>
          </a:xfrm>
          <a:prstGeom prst="rect">
            <a:avLst/>
          </a:prstGeom>
          <a:noFill/>
        </p:spPr>
        <p:txBody>
          <a:bodyPr wrap="square" rtlCol="0">
            <a:spAutoFit/>
          </a:bodyPr>
          <a:lstStyle/>
          <a:p>
            <a:pPr algn="ctr"/>
            <a:r>
              <a:rPr lang="en-US" sz="2400" dirty="0">
                <a:solidFill>
                  <a:srgbClr val="00B050"/>
                </a:solidFill>
              </a:rPr>
              <a:t>d (AHT</a:t>
            </a:r>
            <a:r>
              <a:rPr lang="en-US" sz="2400" baseline="-25000" dirty="0">
                <a:solidFill>
                  <a:srgbClr val="00B050"/>
                </a:solidFill>
              </a:rPr>
              <a:t>EQ</a:t>
            </a:r>
            <a:r>
              <a:rPr lang="en-US" sz="2400" dirty="0">
                <a:solidFill>
                  <a:srgbClr val="00B050"/>
                </a:solidFill>
              </a:rPr>
              <a:t>)</a:t>
            </a:r>
          </a:p>
        </p:txBody>
      </p:sp>
      <p:sp>
        <p:nvSpPr>
          <p:cNvPr id="11" name="TextBox 10"/>
          <p:cNvSpPr txBox="1"/>
          <p:nvPr/>
        </p:nvSpPr>
        <p:spPr>
          <a:xfrm>
            <a:off x="10217032" y="5525322"/>
            <a:ext cx="1891745" cy="1323439"/>
          </a:xfrm>
          <a:prstGeom prst="rect">
            <a:avLst/>
          </a:prstGeom>
          <a:noFill/>
        </p:spPr>
        <p:txBody>
          <a:bodyPr wrap="square" rtlCol="0">
            <a:spAutoFit/>
          </a:bodyPr>
          <a:lstStyle/>
          <a:p>
            <a:pPr algn="ctr"/>
            <a:r>
              <a:rPr lang="en-US" sz="4000" dirty="0">
                <a:solidFill>
                  <a:srgbClr val="00B050"/>
                </a:solidFill>
              </a:rPr>
              <a:t>10</a:t>
            </a:r>
            <a:r>
              <a:rPr lang="en-US" sz="4000" baseline="30000" dirty="0">
                <a:solidFill>
                  <a:srgbClr val="00B050"/>
                </a:solidFill>
              </a:rPr>
              <a:t>o</a:t>
            </a:r>
            <a:r>
              <a:rPr lang="en-US" sz="4000" dirty="0">
                <a:solidFill>
                  <a:srgbClr val="00B050"/>
                </a:solidFill>
              </a:rPr>
              <a:t> </a:t>
            </a:r>
          </a:p>
          <a:p>
            <a:pPr algn="ctr"/>
            <a:r>
              <a:rPr lang="en-US" sz="4000" dirty="0">
                <a:solidFill>
                  <a:srgbClr val="00B050"/>
                </a:solidFill>
              </a:rPr>
              <a:t>PW</a:t>
            </a:r>
            <a:endParaRPr lang="en-US" sz="4000" baseline="30000" dirty="0">
              <a:solidFill>
                <a:srgbClr val="00B050"/>
              </a:solidFill>
            </a:endParaRPr>
          </a:p>
        </p:txBody>
      </p:sp>
      <p:cxnSp>
        <p:nvCxnSpPr>
          <p:cNvPr id="12" name="Straight Connector 11"/>
          <p:cNvCxnSpPr/>
          <p:nvPr/>
        </p:nvCxnSpPr>
        <p:spPr>
          <a:xfrm>
            <a:off x="10667774" y="6209527"/>
            <a:ext cx="926350"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185404" y="5372924"/>
            <a:ext cx="1891745" cy="1569660"/>
          </a:xfrm>
          <a:prstGeom prst="rect">
            <a:avLst/>
          </a:prstGeom>
          <a:noFill/>
        </p:spPr>
        <p:txBody>
          <a:bodyPr wrap="square" rtlCol="0">
            <a:spAutoFit/>
          </a:bodyPr>
          <a:lstStyle/>
          <a:p>
            <a:pPr algn="ctr"/>
            <a:r>
              <a:rPr lang="en-US" sz="9600" dirty="0">
                <a:solidFill>
                  <a:srgbClr val="00B050"/>
                </a:solidFill>
              </a:rPr>
              <a:t>&lt;</a:t>
            </a:r>
            <a:endParaRPr lang="en-US" sz="9600" baseline="30000" dirty="0">
              <a:solidFill>
                <a:srgbClr val="00B050"/>
              </a:solidFill>
            </a:endParaRPr>
          </a:p>
        </p:txBody>
      </p:sp>
    </p:spTree>
    <p:extLst>
      <p:ext uri="{BB962C8B-B14F-4D97-AF65-F5344CB8AC3E}">
        <p14:creationId xmlns:p14="http://schemas.microsoft.com/office/powerpoint/2010/main" val="2783643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03" y="-376745"/>
            <a:ext cx="11931771" cy="1325563"/>
          </a:xfrm>
        </p:spPr>
        <p:txBody>
          <a:bodyPr>
            <a:normAutofit/>
          </a:bodyPr>
          <a:lstStyle/>
          <a:p>
            <a:r>
              <a:rPr lang="en-US" sz="3600" dirty="0">
                <a:solidFill>
                  <a:schemeClr val="bg1"/>
                </a:solidFill>
                <a:latin typeface="+mn-lt"/>
              </a:rPr>
              <a:t>The ITCZ moves less than the Hadley Cell (energy flux equator)</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1508" y="1036626"/>
            <a:ext cx="3961623" cy="5659462"/>
          </a:xfrm>
          <a:prstGeom prst="rect">
            <a:avLst/>
          </a:prstGeom>
        </p:spPr>
      </p:pic>
      <p:pic>
        <p:nvPicPr>
          <p:cNvPr id="7" name="Picture 6"/>
          <p:cNvPicPr>
            <a:picLocks noChangeAspect="1"/>
          </p:cNvPicPr>
          <p:nvPr/>
        </p:nvPicPr>
        <p:blipFill>
          <a:blip r:embed="rId3"/>
          <a:stretch>
            <a:fillRect/>
          </a:stretch>
        </p:blipFill>
        <p:spPr>
          <a:xfrm>
            <a:off x="779099" y="727945"/>
            <a:ext cx="4895737" cy="6070850"/>
          </a:xfrm>
          <a:prstGeom prst="rect">
            <a:avLst/>
          </a:prstGeom>
        </p:spPr>
      </p:pic>
    </p:spTree>
    <p:extLst>
      <p:ext uri="{BB962C8B-B14F-4D97-AF65-F5344CB8AC3E}">
        <p14:creationId xmlns:p14="http://schemas.microsoft.com/office/powerpoint/2010/main" val="2342923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31" y="188546"/>
            <a:ext cx="10515600" cy="769815"/>
          </a:xfrm>
        </p:spPr>
        <p:txBody>
          <a:bodyPr>
            <a:normAutofit fontScale="90000"/>
          </a:bodyPr>
          <a:lstStyle/>
          <a:p>
            <a:pPr marL="571500" indent="-571500">
              <a:buFont typeface="Arial" panose="020B0604020202020204" pitchFamily="34" charset="0"/>
              <a:buChar char="•"/>
            </a:pPr>
            <a:br>
              <a:rPr lang="en-US" dirty="0">
                <a:solidFill>
                  <a:schemeClr val="bg1"/>
                </a:solidFill>
              </a:rPr>
            </a:br>
            <a:r>
              <a:rPr lang="en-US" dirty="0">
                <a:solidFill>
                  <a:schemeClr val="bg1"/>
                </a:solidFill>
              </a:rPr>
              <a:t>Summary so far:</a:t>
            </a:r>
            <a:br>
              <a:rPr lang="en-US" dirty="0">
                <a:solidFill>
                  <a:schemeClr val="bg1"/>
                </a:solidFill>
              </a:rPr>
            </a:br>
            <a:br>
              <a:rPr lang="en-US" dirty="0">
                <a:solidFill>
                  <a:schemeClr val="bg1"/>
                </a:solidFill>
              </a:rPr>
            </a:br>
            <a:endParaRPr lang="en-US" dirty="0">
              <a:solidFill>
                <a:schemeClr val="bg1"/>
              </a:solidFill>
            </a:endParaRPr>
          </a:p>
        </p:txBody>
      </p:sp>
      <p:sp>
        <p:nvSpPr>
          <p:cNvPr id="3" name="TextBox 2"/>
          <p:cNvSpPr txBox="1"/>
          <p:nvPr/>
        </p:nvSpPr>
        <p:spPr>
          <a:xfrm>
            <a:off x="140676" y="492370"/>
            <a:ext cx="8818686" cy="3016210"/>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ITCZ is relatively insensitive to external  forcing (3⁰ /PW) </a:t>
            </a:r>
          </a:p>
          <a:p>
            <a:r>
              <a:rPr lang="en-US" sz="2000" dirty="0">
                <a:solidFill>
                  <a:schemeClr val="bg1"/>
                </a:solidFill>
              </a:rPr>
              <a:t>               </a:t>
            </a:r>
            <a:r>
              <a:rPr lang="en-US" sz="2000" dirty="0">
                <a:solidFill>
                  <a:schemeClr val="bg1"/>
                </a:solidFill>
                <a:sym typeface="Wingdings" panose="05000000000000000000" pitchFamily="2" charset="2"/>
              </a:rPr>
              <a:t>ITCZ can’t move much even with substantial forcing</a:t>
            </a:r>
          </a:p>
          <a:p>
            <a:r>
              <a:rPr lang="en-US" sz="2000" dirty="0">
                <a:solidFill>
                  <a:schemeClr val="bg1"/>
                </a:solidFill>
                <a:sym typeface="Wingdings" panose="05000000000000000000" pitchFamily="2" charset="2"/>
              </a:rPr>
              <a:t>	(i.e. Ice sheets, AMOC shutdown)</a:t>
            </a:r>
          </a:p>
          <a:p>
            <a:pPr marL="342900" indent="-342900">
              <a:buFont typeface="Arial" panose="020B0604020202020204" pitchFamily="34" charset="0"/>
              <a:buChar char="•"/>
            </a:pPr>
            <a:r>
              <a:rPr lang="en-US" sz="2000" dirty="0">
                <a:solidFill>
                  <a:schemeClr val="bg1"/>
                </a:solidFill>
                <a:sym typeface="Wingdings" panose="05000000000000000000" pitchFamily="2" charset="2"/>
              </a:rPr>
              <a:t> Pure translation of annual mean ITCZ and Hadley cell imply a much larger ITCZ sensitivity to external forcing </a:t>
            </a:r>
            <a:r>
              <a:rPr lang="en-US" sz="2000" dirty="0">
                <a:solidFill>
                  <a:schemeClr val="bg1"/>
                </a:solidFill>
              </a:rPr>
              <a:t>(10⁰ /PW)</a:t>
            </a:r>
          </a:p>
          <a:p>
            <a:pPr marL="285750" indent="-285750">
              <a:buFont typeface="Arial" panose="020B0604020202020204" pitchFamily="34" charset="0"/>
              <a:buChar char="•"/>
            </a:pPr>
            <a:r>
              <a:rPr lang="en-US" sz="2000" dirty="0">
                <a:solidFill>
                  <a:schemeClr val="bg1"/>
                </a:solidFill>
              </a:rPr>
              <a:t>Important reasons why the seasonal cycle does not follow the above scaling: winter Hadley cell intensifies and ITCZ is located within the Hadley cell</a:t>
            </a:r>
          </a:p>
          <a:p>
            <a:endParaRPr lang="en-US" sz="3200"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59362" y="186590"/>
            <a:ext cx="3072028" cy="2088979"/>
          </a:xfrm>
        </p:spPr>
      </p:pic>
      <p:sp>
        <p:nvSpPr>
          <p:cNvPr id="6" name="TextBox 5"/>
          <p:cNvSpPr txBox="1"/>
          <p:nvPr/>
        </p:nvSpPr>
        <p:spPr>
          <a:xfrm>
            <a:off x="764930" y="2725615"/>
            <a:ext cx="10568354" cy="738664"/>
          </a:xfrm>
          <a:prstGeom prst="rect">
            <a:avLst/>
          </a:prstGeom>
          <a:noFill/>
        </p:spPr>
        <p:txBody>
          <a:bodyPr wrap="square" rtlCol="0">
            <a:spAutoFit/>
          </a:bodyPr>
          <a:lstStyle/>
          <a:p>
            <a:r>
              <a:rPr lang="en-US" sz="2400" dirty="0">
                <a:solidFill>
                  <a:schemeClr val="bg1"/>
                </a:solidFill>
              </a:rPr>
              <a:t>Why do long term shifts in the ITCZ conform to the seasonal relationship (3⁰ /PW) ?   </a:t>
            </a:r>
          </a:p>
          <a:p>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46" y="3248042"/>
            <a:ext cx="4510454" cy="34615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409" y="3178415"/>
            <a:ext cx="4691906" cy="3600765"/>
          </a:xfrm>
          <a:prstGeom prst="rect">
            <a:avLst/>
          </a:prstGeom>
        </p:spPr>
      </p:pic>
    </p:spTree>
    <p:extLst>
      <p:ext uri="{BB962C8B-B14F-4D97-AF65-F5344CB8AC3E}">
        <p14:creationId xmlns:p14="http://schemas.microsoft.com/office/powerpoint/2010/main" val="156193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7515" y="-25846"/>
            <a:ext cx="5526467" cy="6883846"/>
          </a:xfrm>
        </p:spPr>
      </p:pic>
      <p:sp>
        <p:nvSpPr>
          <p:cNvPr id="5" name="TextBox 4"/>
          <p:cNvSpPr txBox="1"/>
          <p:nvPr/>
        </p:nvSpPr>
        <p:spPr>
          <a:xfrm>
            <a:off x="791308" y="3012830"/>
            <a:ext cx="3429000" cy="3046988"/>
          </a:xfrm>
          <a:prstGeom prst="rect">
            <a:avLst/>
          </a:prstGeom>
          <a:noFill/>
        </p:spPr>
        <p:txBody>
          <a:bodyPr wrap="square" rtlCol="0">
            <a:spAutoFit/>
          </a:bodyPr>
          <a:lstStyle/>
          <a:p>
            <a:pPr algn="ctr"/>
            <a:r>
              <a:rPr lang="en-US" sz="3200" dirty="0">
                <a:solidFill>
                  <a:schemeClr val="bg1"/>
                </a:solidFill>
              </a:rPr>
              <a:t>The annual average is seldom realized</a:t>
            </a:r>
          </a:p>
          <a:p>
            <a:pPr algn="ctr"/>
            <a:endParaRPr lang="en-US" sz="3200" dirty="0">
              <a:solidFill>
                <a:schemeClr val="bg1"/>
              </a:solidFill>
            </a:endParaRPr>
          </a:p>
          <a:p>
            <a:pPr algn="ctr"/>
            <a:r>
              <a:rPr lang="en-US" sz="3200" dirty="0">
                <a:solidFill>
                  <a:schemeClr val="bg1"/>
                </a:solidFill>
              </a:rPr>
              <a:t>Seasonal extremes set the annual average</a:t>
            </a:r>
          </a:p>
        </p:txBody>
      </p:sp>
      <p:sp>
        <p:nvSpPr>
          <p:cNvPr id="2" name="TextBox 1"/>
          <p:cNvSpPr txBox="1"/>
          <p:nvPr/>
        </p:nvSpPr>
        <p:spPr>
          <a:xfrm>
            <a:off x="281354" y="360485"/>
            <a:ext cx="4651131" cy="1569660"/>
          </a:xfrm>
          <a:prstGeom prst="rect">
            <a:avLst/>
          </a:prstGeom>
          <a:noFill/>
        </p:spPr>
        <p:txBody>
          <a:bodyPr wrap="square" rtlCol="0">
            <a:spAutoFit/>
          </a:bodyPr>
          <a:lstStyle/>
          <a:p>
            <a:r>
              <a:rPr lang="en-US" sz="3200" dirty="0">
                <a:solidFill>
                  <a:schemeClr val="bg1"/>
                </a:solidFill>
              </a:rPr>
              <a:t>Bi-modality of ITCZ and the meaning of the annual mean ITCZ location</a:t>
            </a:r>
          </a:p>
        </p:txBody>
      </p:sp>
    </p:spTree>
    <p:extLst>
      <p:ext uri="{BB962C8B-B14F-4D97-AF65-F5344CB8AC3E}">
        <p14:creationId xmlns:p14="http://schemas.microsoft.com/office/powerpoint/2010/main" val="1934984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7" y="3212127"/>
            <a:ext cx="4924967" cy="1143000"/>
          </a:xfrm>
        </p:spPr>
        <p:txBody>
          <a:bodyPr>
            <a:noAutofit/>
          </a:bodyPr>
          <a:lstStyle/>
          <a:p>
            <a:r>
              <a:rPr lang="en-US" sz="3200" dirty="0">
                <a:solidFill>
                  <a:schemeClr val="bg1"/>
                </a:solidFill>
              </a:rPr>
              <a:t>Why is the seasonal relationship between ITCZ location and AHT</a:t>
            </a:r>
            <a:r>
              <a:rPr lang="en-US" sz="3200" baseline="-25000" dirty="0">
                <a:solidFill>
                  <a:schemeClr val="bg1"/>
                </a:solidFill>
              </a:rPr>
              <a:t>EQ</a:t>
            </a:r>
            <a:r>
              <a:rPr lang="en-US" sz="3200" dirty="0">
                <a:solidFill>
                  <a:schemeClr val="bg1"/>
                </a:solidFill>
              </a:rPr>
              <a:t> realized in the (annual mean) perturbation experiments?</a:t>
            </a:r>
            <a:br>
              <a:rPr lang="en-US" sz="3200" dirty="0">
                <a:solidFill>
                  <a:schemeClr val="bg1"/>
                </a:solidFill>
              </a:rPr>
            </a:br>
            <a:br>
              <a:rPr lang="en-US" sz="3200" dirty="0">
                <a:solidFill>
                  <a:schemeClr val="bg1"/>
                </a:solidFill>
              </a:rPr>
            </a:br>
            <a:r>
              <a:rPr lang="en-US" sz="3200" dirty="0">
                <a:solidFill>
                  <a:schemeClr val="bg1"/>
                </a:solidFill>
              </a:rPr>
              <a:t>The annual mean is the statistical average between alternating extremes and therefore must shift along the line connecting the extremes</a:t>
            </a:r>
            <a:br>
              <a:rPr lang="en-US" sz="3200" dirty="0">
                <a:solidFill>
                  <a:schemeClr val="bg1"/>
                </a:solidFill>
              </a:rPr>
            </a:br>
            <a:br>
              <a:rPr lang="en-US" sz="3200" dirty="0">
                <a:solidFill>
                  <a:schemeClr val="bg1"/>
                </a:solidFill>
              </a:rPr>
            </a:br>
            <a:endParaRPr lang="en-US" sz="32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0444" y="0"/>
            <a:ext cx="5068957" cy="6858000"/>
          </a:xfrm>
          <a:prstGeom prst="rect">
            <a:avLst/>
          </a:prstGeom>
        </p:spPr>
      </p:pic>
    </p:spTree>
    <p:extLst>
      <p:ext uri="{BB962C8B-B14F-4D97-AF65-F5344CB8AC3E}">
        <p14:creationId xmlns:p14="http://schemas.microsoft.com/office/powerpoint/2010/main" val="1779558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5" y="365125"/>
            <a:ext cx="11951673" cy="1325563"/>
          </a:xfrm>
        </p:spPr>
        <p:txBody>
          <a:bodyPr>
            <a:normAutofit fontScale="90000"/>
          </a:bodyPr>
          <a:lstStyle/>
          <a:p>
            <a:r>
              <a:rPr lang="en-US" dirty="0">
                <a:solidFill>
                  <a:schemeClr val="bg1"/>
                </a:solidFill>
              </a:rPr>
              <a:t>Annual mean ITCZ shifts are a consequence of  changes (position or duration) during the extreme seasons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265" y="2256900"/>
            <a:ext cx="11862341" cy="4014946"/>
          </a:xfrm>
        </p:spPr>
      </p:pic>
    </p:spTree>
    <p:extLst>
      <p:ext uri="{BB962C8B-B14F-4D97-AF65-F5344CB8AC3E}">
        <p14:creationId xmlns:p14="http://schemas.microsoft.com/office/powerpoint/2010/main" val="3539501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Why does the seasonal cycle constrain annual mean ITC Z shifts – start with </a:t>
            </a:r>
            <a:r>
              <a:rPr lang="en-US" dirty="0" err="1">
                <a:solidFill>
                  <a:schemeClr val="bg1"/>
                </a:solidFill>
              </a:rPr>
              <a:t>precip</a:t>
            </a:r>
            <a:r>
              <a:rPr lang="en-US" dirty="0">
                <a:solidFill>
                  <a:schemeClr val="bg1"/>
                </a:solidFill>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2248" y="1825625"/>
            <a:ext cx="8863286" cy="4978010"/>
          </a:xfrm>
        </p:spPr>
      </p:pic>
    </p:spTree>
    <p:extLst>
      <p:ext uri="{BB962C8B-B14F-4D97-AF65-F5344CB8AC3E}">
        <p14:creationId xmlns:p14="http://schemas.microsoft.com/office/powerpoint/2010/main" val="1237713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226" y="-1520227"/>
            <a:ext cx="12870792" cy="3287713"/>
          </a:xfrm>
        </p:spPr>
        <p:txBody>
          <a:bodyPr>
            <a:normAutofit/>
          </a:bodyPr>
          <a:lstStyle/>
          <a:p>
            <a:r>
              <a:rPr lang="en-US" dirty="0">
                <a:solidFill>
                  <a:schemeClr val="bg1"/>
                </a:solidFill>
              </a:rPr>
              <a:t>Dynamics perspective on ITCZ</a:t>
            </a:r>
            <a:br>
              <a:rPr lang="en-US" dirty="0">
                <a:solidFill>
                  <a:schemeClr val="bg1"/>
                </a:solidFill>
              </a:rPr>
            </a:b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898" y="921219"/>
            <a:ext cx="7405141" cy="4485806"/>
          </a:xfrm>
          <a:prstGeom prst="rect">
            <a:avLst/>
          </a:prstGeom>
        </p:spPr>
      </p:pic>
      <p:sp>
        <p:nvSpPr>
          <p:cNvPr id="8" name="TextBox 7"/>
          <p:cNvSpPr txBox="1"/>
          <p:nvPr/>
        </p:nvSpPr>
        <p:spPr>
          <a:xfrm>
            <a:off x="134912" y="1019899"/>
            <a:ext cx="4309672"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sym typeface="Wingdings" panose="05000000000000000000" pitchFamily="2" charset="2"/>
              </a:rPr>
              <a:t>ITCZ co-located with ascending branch of Hadley cell</a:t>
            </a:r>
          </a:p>
          <a:p>
            <a:endParaRPr lang="en-US" sz="2400" dirty="0">
              <a:solidFill>
                <a:schemeClr val="bg1"/>
              </a:solidFill>
              <a:sym typeface="Wingdings" panose="05000000000000000000" pitchFamily="2" charset="2"/>
            </a:endParaRPr>
          </a:p>
          <a:p>
            <a:pPr marL="342900" indent="-342900">
              <a:buFont typeface="Arial" panose="020B0604020202020204" pitchFamily="34" charset="0"/>
              <a:buChar char="•"/>
            </a:pPr>
            <a:r>
              <a:rPr lang="en-US" sz="2400" dirty="0">
                <a:solidFill>
                  <a:schemeClr val="bg1"/>
                </a:solidFill>
                <a:sym typeface="Wingdings" panose="05000000000000000000" pitchFamily="2" charset="2"/>
              </a:rPr>
              <a:t>Atmosphere exports energy in the upper branch of Hadley cell</a:t>
            </a:r>
          </a:p>
          <a:p>
            <a:endParaRPr lang="en-US" sz="2400" dirty="0">
              <a:solidFill>
                <a:schemeClr val="bg1"/>
              </a:solidFill>
              <a:sym typeface="Wingdings" panose="05000000000000000000" pitchFamily="2" charset="2"/>
            </a:endParaRPr>
          </a:p>
          <a:p>
            <a:pPr marL="342900" indent="-342900">
              <a:buFont typeface="Arial" panose="020B0604020202020204" pitchFamily="34" charset="0"/>
              <a:buChar char="•"/>
            </a:pPr>
            <a:r>
              <a:rPr lang="en-US" sz="2400" dirty="0">
                <a:solidFill>
                  <a:schemeClr val="bg1"/>
                </a:solidFill>
                <a:sym typeface="Wingdings" panose="05000000000000000000" pitchFamily="2" charset="2"/>
              </a:rPr>
              <a:t>Atmosphere fluxes energy (AHT</a:t>
            </a:r>
            <a:r>
              <a:rPr lang="en-US" sz="2400" baseline="-25000" dirty="0">
                <a:solidFill>
                  <a:schemeClr val="bg1"/>
                </a:solidFill>
                <a:sym typeface="Wingdings" panose="05000000000000000000" pitchFamily="2" charset="2"/>
              </a:rPr>
              <a:t>EQ</a:t>
            </a:r>
            <a:r>
              <a:rPr lang="en-US" sz="2400" dirty="0">
                <a:solidFill>
                  <a:schemeClr val="bg1"/>
                </a:solidFill>
                <a:sym typeface="Wingdings" panose="05000000000000000000" pitchFamily="2" charset="2"/>
              </a:rPr>
              <a:t>) out of the hemisphere with the ITCZ</a:t>
            </a:r>
          </a:p>
          <a:p>
            <a:endParaRPr lang="en-US" sz="2400" dirty="0">
              <a:solidFill>
                <a:schemeClr val="bg1"/>
              </a:solidFill>
              <a:sym typeface="Wingdings" panose="05000000000000000000" pitchFamily="2" charset="2"/>
            </a:endParaRPr>
          </a:p>
          <a:p>
            <a:endParaRPr lang="en-US" sz="2400" dirty="0">
              <a:solidFill>
                <a:schemeClr val="bg1"/>
              </a:solidFill>
              <a:sym typeface="Wingdings" panose="05000000000000000000" pitchFamily="2" charset="2"/>
            </a:endParaRPr>
          </a:p>
        </p:txBody>
      </p:sp>
    </p:spTree>
    <p:extLst>
      <p:ext uri="{BB962C8B-B14F-4D97-AF65-F5344CB8AC3E}">
        <p14:creationId xmlns:p14="http://schemas.microsoft.com/office/powerpoint/2010/main" val="2511455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3616"/>
            <a:ext cx="10515600" cy="1325563"/>
          </a:xfrm>
        </p:spPr>
        <p:txBody>
          <a:bodyPr>
            <a:normAutofit fontScale="90000"/>
          </a:bodyPr>
          <a:lstStyle/>
          <a:p>
            <a:pPr algn="ctr"/>
            <a:r>
              <a:rPr lang="en-US" dirty="0">
                <a:solidFill>
                  <a:schemeClr val="bg1"/>
                </a:solidFill>
              </a:rPr>
              <a:t>Role of seasonal cycle in stretching out the annual mean precipitation</a:t>
            </a:r>
            <a:br>
              <a:rPr lang="en-US" dirty="0">
                <a:solidFill>
                  <a:schemeClr val="bg1"/>
                </a:solidFill>
              </a:rPr>
            </a:br>
            <a:br>
              <a:rPr lang="en-US" dirty="0">
                <a:solidFill>
                  <a:schemeClr val="bg1"/>
                </a:solidFill>
              </a:rPr>
            </a:b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377" y="1489166"/>
            <a:ext cx="6553200" cy="5029200"/>
          </a:xfrm>
          <a:prstGeom prst="rect">
            <a:avLst/>
          </a:prstGeom>
        </p:spPr>
      </p:pic>
      <p:sp>
        <p:nvSpPr>
          <p:cNvPr id="6" name="TextBox 5"/>
          <p:cNvSpPr txBox="1"/>
          <p:nvPr/>
        </p:nvSpPr>
        <p:spPr>
          <a:xfrm>
            <a:off x="147485" y="1858297"/>
            <a:ext cx="4653116"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GFDL </a:t>
            </a:r>
            <a:r>
              <a:rPr lang="en-US" sz="2800" dirty="0" err="1">
                <a:solidFill>
                  <a:schemeClr val="bg1"/>
                </a:solidFill>
              </a:rPr>
              <a:t>aquaplanet</a:t>
            </a:r>
            <a:r>
              <a:rPr lang="en-US" sz="2800" dirty="0">
                <a:solidFill>
                  <a:schemeClr val="bg1"/>
                </a:solidFill>
              </a:rPr>
              <a:t> with seasonal insolation coupled to slab ocean (Dargan)</a:t>
            </a:r>
          </a:p>
          <a:p>
            <a:pPr marL="285750" indent="-285750">
              <a:buFont typeface="Arial" panose="020B0604020202020204" pitchFamily="34" charset="0"/>
              <a:buChar char="•"/>
            </a:pPr>
            <a:r>
              <a:rPr lang="en-US" sz="2800" dirty="0">
                <a:solidFill>
                  <a:schemeClr val="bg1"/>
                </a:solidFill>
              </a:rPr>
              <a:t>Change depth of slab (50m to 2.4 m --globally uniform)</a:t>
            </a:r>
          </a:p>
          <a:p>
            <a:pPr marL="285750" indent="-285750">
              <a:buFont typeface="Arial" panose="020B0604020202020204" pitchFamily="34" charset="0"/>
              <a:buChar char="•"/>
            </a:pPr>
            <a:r>
              <a:rPr lang="en-US" sz="2800" dirty="0">
                <a:solidFill>
                  <a:schemeClr val="bg1"/>
                </a:solidFill>
              </a:rPr>
              <a:t>Amplitude of seasonal ITCZ migration off the equator controls the width of the tropics!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263939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762" y="869846"/>
            <a:ext cx="7965344" cy="3135577"/>
          </a:xfrm>
          <a:prstGeom prst="rect">
            <a:avLst/>
          </a:prstGeom>
        </p:spPr>
      </p:pic>
      <p:cxnSp>
        <p:nvCxnSpPr>
          <p:cNvPr id="7" name="Straight Arrow Connector 6"/>
          <p:cNvCxnSpPr/>
          <p:nvPr/>
        </p:nvCxnSpPr>
        <p:spPr>
          <a:xfrm flipV="1">
            <a:off x="4581525" y="1409701"/>
            <a:ext cx="0" cy="657224"/>
          </a:xfrm>
          <a:prstGeom prst="straightConnector1">
            <a:avLst/>
          </a:prstGeom>
          <a:ln w="730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191500" y="1409701"/>
            <a:ext cx="0" cy="657224"/>
          </a:xfrm>
          <a:prstGeom prst="straightConnector1">
            <a:avLst/>
          </a:prstGeom>
          <a:ln w="7302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11565856" y="1110576"/>
            <a:ext cx="451143" cy="883997"/>
          </a:xfrm>
          <a:prstGeom prst="rect">
            <a:avLst/>
          </a:prstGeom>
        </p:spPr>
      </p:pic>
      <p:sp>
        <p:nvSpPr>
          <p:cNvPr id="12" name="TextBox 11"/>
          <p:cNvSpPr txBox="1"/>
          <p:nvPr/>
        </p:nvSpPr>
        <p:spPr>
          <a:xfrm>
            <a:off x="219075" y="1573429"/>
            <a:ext cx="3773861" cy="2308324"/>
          </a:xfrm>
          <a:prstGeom prst="rect">
            <a:avLst/>
          </a:prstGeom>
        </p:spPr>
        <p:txBody>
          <a:bodyPr wrap="square" rtlCol="0">
            <a:spAutoFit/>
          </a:bodyPr>
          <a:lstStyle/>
          <a:p>
            <a:r>
              <a:rPr lang="en-US" sz="2400" dirty="0">
                <a:solidFill>
                  <a:srgbClr val="0070C0"/>
                </a:solidFill>
              </a:rPr>
              <a:t>Assumption:</a:t>
            </a:r>
          </a:p>
          <a:p>
            <a:r>
              <a:rPr lang="en-US" sz="2400" dirty="0">
                <a:solidFill>
                  <a:srgbClr val="0070C0"/>
                </a:solidFill>
              </a:rPr>
              <a:t>Changes in tropical precipitation are dominated by meridional shifts in the climatological annual mean precipitation</a:t>
            </a:r>
          </a:p>
        </p:txBody>
      </p:sp>
      <p:sp>
        <p:nvSpPr>
          <p:cNvPr id="14" name="Title 1"/>
          <p:cNvSpPr txBox="1">
            <a:spLocks/>
          </p:cNvSpPr>
          <p:nvPr/>
        </p:nvSpPr>
        <p:spPr>
          <a:xfrm>
            <a:off x="1177411" y="40662"/>
            <a:ext cx="10515600" cy="77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useful is the concept of ITCZ shift?</a:t>
            </a:r>
          </a:p>
        </p:txBody>
      </p:sp>
      <p:sp>
        <p:nvSpPr>
          <p:cNvPr id="15" name="Title 1"/>
          <p:cNvSpPr txBox="1">
            <a:spLocks/>
          </p:cNvSpPr>
          <p:nvPr/>
        </p:nvSpPr>
        <p:spPr>
          <a:xfrm>
            <a:off x="1329811" y="4728195"/>
            <a:ext cx="10515600" cy="173159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How much (%) of the tropical precipitation shift is explained by a meridional translation of the climatological precipitation?</a:t>
            </a:r>
          </a:p>
        </p:txBody>
      </p:sp>
    </p:spTree>
    <p:extLst>
      <p:ext uri="{BB962C8B-B14F-4D97-AF65-F5344CB8AC3E}">
        <p14:creationId xmlns:p14="http://schemas.microsoft.com/office/powerpoint/2010/main" val="198561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1" y="-143694"/>
            <a:ext cx="11606981" cy="1325563"/>
          </a:xfrm>
        </p:spPr>
        <p:txBody>
          <a:bodyPr>
            <a:normAutofit/>
          </a:bodyPr>
          <a:lstStyle/>
          <a:p>
            <a:r>
              <a:rPr lang="en-US" sz="4000" dirty="0">
                <a:solidFill>
                  <a:schemeClr val="bg1"/>
                </a:solidFill>
              </a:rPr>
              <a:t>An example : hosing run that shows a 3⁰ P</a:t>
            </a:r>
            <a:r>
              <a:rPr lang="en-US" sz="4000" baseline="-25000" dirty="0">
                <a:solidFill>
                  <a:schemeClr val="bg1"/>
                </a:solidFill>
              </a:rPr>
              <a:t>CENT</a:t>
            </a:r>
            <a:r>
              <a:rPr lang="en-US" sz="4000" dirty="0">
                <a:solidFill>
                  <a:schemeClr val="bg1"/>
                </a:solidFill>
              </a:rPr>
              <a:t> shift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71" y="1275735"/>
            <a:ext cx="4835926" cy="3711292"/>
          </a:xfrm>
          <a:prstGeom prst="rect">
            <a:avLst/>
          </a:prstGeom>
        </p:spPr>
      </p:pic>
    </p:spTree>
    <p:extLst>
      <p:ext uri="{BB962C8B-B14F-4D97-AF65-F5344CB8AC3E}">
        <p14:creationId xmlns:p14="http://schemas.microsoft.com/office/powerpoint/2010/main" val="1981365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71" y="-143694"/>
            <a:ext cx="11606981" cy="1325563"/>
          </a:xfrm>
        </p:spPr>
        <p:txBody>
          <a:bodyPr>
            <a:normAutofit/>
          </a:bodyPr>
          <a:lstStyle/>
          <a:p>
            <a:r>
              <a:rPr lang="en-US" sz="4000" dirty="0">
                <a:solidFill>
                  <a:schemeClr val="bg1"/>
                </a:solidFill>
              </a:rPr>
              <a:t>An example : hosing run that shows a 3⁰ P</a:t>
            </a:r>
            <a:r>
              <a:rPr lang="en-US" sz="4000" baseline="-25000" dirty="0">
                <a:solidFill>
                  <a:schemeClr val="bg1"/>
                </a:solidFill>
              </a:rPr>
              <a:t>CENT</a:t>
            </a:r>
            <a:r>
              <a:rPr lang="en-US" sz="4000" dirty="0">
                <a:solidFill>
                  <a:schemeClr val="bg1"/>
                </a:solidFill>
              </a:rPr>
              <a:t> shift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71" y="1275735"/>
            <a:ext cx="4835925" cy="37112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422" y="1317525"/>
            <a:ext cx="4835925" cy="3711291"/>
          </a:xfrm>
          <a:prstGeom prst="rect">
            <a:avLst/>
          </a:prstGeom>
        </p:spPr>
      </p:pic>
      <p:cxnSp>
        <p:nvCxnSpPr>
          <p:cNvPr id="6" name="Straight Arrow Connector 5"/>
          <p:cNvCxnSpPr/>
          <p:nvPr/>
        </p:nvCxnSpPr>
        <p:spPr>
          <a:xfrm flipH="1" flipV="1">
            <a:off x="3266768" y="3554361"/>
            <a:ext cx="671052" cy="7374"/>
          </a:xfrm>
          <a:prstGeom prst="straightConnector1">
            <a:avLst/>
          </a:prstGeom>
          <a:ln w="666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237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053" y="168451"/>
            <a:ext cx="6691524" cy="1325563"/>
          </a:xfrm>
        </p:spPr>
        <p:txBody>
          <a:bodyPr>
            <a:normAutofit/>
          </a:bodyPr>
          <a:lstStyle/>
          <a:p>
            <a:pPr algn="ctr"/>
            <a:r>
              <a:rPr lang="en-US" dirty="0">
                <a:solidFill>
                  <a:schemeClr val="bg1"/>
                </a:solidFill>
              </a:rPr>
              <a:t>Consider all experiments we can get our hands on</a:t>
            </a:r>
          </a:p>
        </p:txBody>
      </p:sp>
      <p:pic>
        <p:nvPicPr>
          <p:cNvPr id="4" name="Picture 2" descr="http://www.johnstonsarchive.net/spaceart/earthice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06316"/>
            <a:ext cx="3432606" cy="1452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2151188"/>
            <a:ext cx="2387900" cy="307777"/>
          </a:xfrm>
          <a:prstGeom prst="rect">
            <a:avLst/>
          </a:prstGeom>
          <a:noFill/>
        </p:spPr>
        <p:txBody>
          <a:bodyPr wrap="square" rtlCol="0">
            <a:spAutoFit/>
          </a:bodyPr>
          <a:lstStyle/>
          <a:p>
            <a:r>
              <a:rPr lang="en-US" sz="1400" dirty="0">
                <a:solidFill>
                  <a:schemeClr val="bg1"/>
                </a:solidFill>
              </a:rPr>
              <a:t>Credit: Robert Johnson</a:t>
            </a:r>
          </a:p>
        </p:txBody>
      </p:sp>
      <p:sp>
        <p:nvSpPr>
          <p:cNvPr id="6" name="TextBox 5"/>
          <p:cNvSpPr txBox="1"/>
          <p:nvPr/>
        </p:nvSpPr>
        <p:spPr>
          <a:xfrm>
            <a:off x="76200" y="168451"/>
            <a:ext cx="3880338" cy="461665"/>
          </a:xfrm>
          <a:prstGeom prst="rect">
            <a:avLst/>
          </a:prstGeom>
          <a:noFill/>
        </p:spPr>
        <p:txBody>
          <a:bodyPr wrap="square" rtlCol="0">
            <a:spAutoFit/>
          </a:bodyPr>
          <a:lstStyle/>
          <a:p>
            <a:r>
              <a:rPr lang="en-US" sz="2400" dirty="0">
                <a:solidFill>
                  <a:srgbClr val="00B0F0"/>
                </a:solidFill>
              </a:rPr>
              <a:t>Last Glacial Maximum (LGM)</a:t>
            </a:r>
          </a:p>
        </p:txBody>
      </p:sp>
      <p:pic>
        <p:nvPicPr>
          <p:cNvPr id="7" name="Picture 4" descr="http://www.afrol.com/images/maps/africa_holoce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4" y="2954215"/>
            <a:ext cx="2639261" cy="15721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3" y="2499247"/>
            <a:ext cx="3949398" cy="461665"/>
          </a:xfrm>
          <a:prstGeom prst="rect">
            <a:avLst/>
          </a:prstGeom>
          <a:noFill/>
        </p:spPr>
        <p:txBody>
          <a:bodyPr wrap="square" rtlCol="0">
            <a:spAutoFit/>
          </a:bodyPr>
          <a:lstStyle/>
          <a:p>
            <a:r>
              <a:rPr lang="en-US" sz="2400" dirty="0">
                <a:solidFill>
                  <a:srgbClr val="00B050"/>
                </a:solidFill>
              </a:rPr>
              <a:t>Mid Holocene (6Kyear BP)</a:t>
            </a:r>
          </a:p>
        </p:txBody>
      </p:sp>
      <p:pic>
        <p:nvPicPr>
          <p:cNvPr id="9" name="Picture 6" descr="https://encrypted-tbn2.gstatic.com/images?q=tbn:ANd9GcS38RR1PtS5ifdaP0eD0Q0b1vaoixz56TcBrXGAUX8qe1SEN-S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25" y="5096606"/>
            <a:ext cx="1858105" cy="1565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6227" y="4550116"/>
            <a:ext cx="1760219" cy="584775"/>
          </a:xfrm>
          <a:prstGeom prst="rect">
            <a:avLst/>
          </a:prstGeom>
          <a:noFill/>
        </p:spPr>
        <p:txBody>
          <a:bodyPr wrap="square" rtlCol="0">
            <a:spAutoFit/>
          </a:bodyPr>
          <a:lstStyle/>
          <a:p>
            <a:r>
              <a:rPr lang="en-US" sz="3200" dirty="0">
                <a:solidFill>
                  <a:srgbClr val="FF0000"/>
                </a:solidFill>
              </a:rPr>
              <a:t>4XCO</a:t>
            </a:r>
            <a:r>
              <a:rPr lang="en-US" sz="3200" baseline="-25000" dirty="0">
                <a:solidFill>
                  <a:srgbClr val="FF0000"/>
                </a:solidFill>
              </a:rPr>
              <a:t>2</a:t>
            </a:r>
          </a:p>
        </p:txBody>
      </p:sp>
      <p:pic>
        <p:nvPicPr>
          <p:cNvPr id="1026" name="Picture 2" descr="http://i.imgur.com/zsNSs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496" y="2581809"/>
            <a:ext cx="4849444" cy="296555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5426453" y="1426841"/>
            <a:ext cx="66915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7030A0"/>
                </a:solidFill>
              </a:rPr>
              <a:t>Freshwater Hosing</a:t>
            </a:r>
          </a:p>
        </p:txBody>
      </p:sp>
    </p:spTree>
    <p:extLst>
      <p:ext uri="{BB962C8B-B14F-4D97-AF65-F5344CB8AC3E}">
        <p14:creationId xmlns:p14="http://schemas.microsoft.com/office/powerpoint/2010/main" val="304818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906"/>
            <a:ext cx="10515600" cy="770501"/>
          </a:xfrm>
        </p:spPr>
        <p:txBody>
          <a:bodyPr/>
          <a:lstStyle/>
          <a:p>
            <a:r>
              <a:rPr lang="en-US" dirty="0">
                <a:solidFill>
                  <a:schemeClr val="bg1"/>
                </a:solidFill>
              </a:rPr>
              <a:t>How useful is the concept of ITCZ shift?</a:t>
            </a:r>
          </a:p>
        </p:txBody>
      </p:sp>
      <p:sp>
        <p:nvSpPr>
          <p:cNvPr id="5" name="TextBox 4"/>
          <p:cNvSpPr txBox="1"/>
          <p:nvPr/>
        </p:nvSpPr>
        <p:spPr>
          <a:xfrm>
            <a:off x="7219336" y="761130"/>
            <a:ext cx="5117690" cy="380283"/>
          </a:xfrm>
          <a:prstGeom prst="rect">
            <a:avLst/>
          </a:prstGeom>
          <a:noFill/>
        </p:spPr>
        <p:txBody>
          <a:bodyPr wrap="square" rtlCol="0">
            <a:spAutoFit/>
          </a:bodyPr>
          <a:lstStyle/>
          <a:p>
            <a:r>
              <a:rPr lang="en-US" dirty="0">
                <a:solidFill>
                  <a:schemeClr val="bg1"/>
                </a:solidFill>
              </a:rPr>
              <a:t>(Atwood, </a:t>
            </a:r>
            <a:r>
              <a:rPr lang="en-US" dirty="0" err="1">
                <a:solidFill>
                  <a:schemeClr val="bg1"/>
                </a:solidFill>
              </a:rPr>
              <a:t>Battisti</a:t>
            </a:r>
            <a:r>
              <a:rPr lang="en-US" dirty="0">
                <a:solidFill>
                  <a:schemeClr val="bg1"/>
                </a:solidFill>
              </a:rPr>
              <a:t>, Liu, In Prep.)</a:t>
            </a:r>
          </a:p>
        </p:txBody>
      </p:sp>
      <p:pic>
        <p:nvPicPr>
          <p:cNvPr id="6" name="Picture 5"/>
          <p:cNvPicPr>
            <a:picLocks noChangeAspect="1"/>
          </p:cNvPicPr>
          <p:nvPr/>
        </p:nvPicPr>
        <p:blipFill>
          <a:blip r:embed="rId2"/>
          <a:stretch>
            <a:fillRect/>
          </a:stretch>
        </p:blipFill>
        <p:spPr>
          <a:xfrm>
            <a:off x="95197" y="1128253"/>
            <a:ext cx="5298495" cy="5722374"/>
          </a:xfrm>
          <a:prstGeom prst="rect">
            <a:avLst/>
          </a:prstGeom>
        </p:spPr>
      </p:pic>
      <p:sp>
        <p:nvSpPr>
          <p:cNvPr id="7" name="TextBox 6"/>
          <p:cNvSpPr txBox="1"/>
          <p:nvPr/>
        </p:nvSpPr>
        <p:spPr>
          <a:xfrm>
            <a:off x="5486400" y="1404117"/>
            <a:ext cx="5867400" cy="517064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Consider three modes of tropical precipitation P(</a:t>
            </a:r>
            <a:r>
              <a:rPr lang="en-US" dirty="0" err="1">
                <a:solidFill>
                  <a:schemeClr val="bg1"/>
                </a:solidFill>
              </a:rPr>
              <a:t>lat</a:t>
            </a:r>
            <a:r>
              <a:rPr lang="en-US" dirty="0">
                <a:solidFill>
                  <a:schemeClr val="bg1"/>
                </a:solidFill>
              </a:rPr>
              <a:t>):</a:t>
            </a:r>
          </a:p>
          <a:p>
            <a:endParaRPr lang="en-US" b="1" dirty="0">
              <a:solidFill>
                <a:schemeClr val="bg1"/>
              </a:solidFill>
            </a:endParaRPr>
          </a:p>
          <a:p>
            <a:r>
              <a:rPr lang="en-US" b="1" dirty="0">
                <a:solidFill>
                  <a:schemeClr val="bg1"/>
                </a:solidFill>
              </a:rPr>
              <a:t>SHIFT: </a:t>
            </a:r>
            <a:r>
              <a:rPr lang="en-US" dirty="0">
                <a:solidFill>
                  <a:schemeClr val="bg1"/>
                </a:solidFill>
              </a:rPr>
              <a:t>meridional translation of  climatological </a:t>
            </a:r>
            <a:r>
              <a:rPr lang="en-US" dirty="0" err="1">
                <a:solidFill>
                  <a:schemeClr val="bg1"/>
                </a:solidFill>
              </a:rPr>
              <a:t>precip</a:t>
            </a:r>
            <a:r>
              <a:rPr lang="en-US" dirty="0">
                <a:solidFill>
                  <a:schemeClr val="bg1"/>
                </a:solidFill>
              </a:rPr>
              <a:t>.</a:t>
            </a:r>
          </a:p>
          <a:p>
            <a:r>
              <a:rPr lang="en-US" dirty="0">
                <a:solidFill>
                  <a:schemeClr val="bg1"/>
                </a:solidFill>
              </a:rPr>
              <a:t>                 </a:t>
            </a:r>
            <a:r>
              <a:rPr lang="en-US" dirty="0">
                <a:solidFill>
                  <a:schemeClr val="bg1"/>
                </a:solidFill>
                <a:sym typeface="Wingdings" panose="05000000000000000000" pitchFamily="2" charset="2"/>
              </a:rPr>
              <a:t></a:t>
            </a:r>
            <a:r>
              <a:rPr lang="en-US" dirty="0">
                <a:solidFill>
                  <a:schemeClr val="bg1"/>
                </a:solidFill>
              </a:rPr>
              <a:t>add a constant to latitude – P(</a:t>
            </a:r>
            <a:r>
              <a:rPr lang="en-US" dirty="0" err="1">
                <a:solidFill>
                  <a:schemeClr val="bg1"/>
                </a:solidFill>
              </a:rPr>
              <a:t>lat</a:t>
            </a:r>
            <a:r>
              <a:rPr lang="en-US" dirty="0">
                <a:solidFill>
                  <a:schemeClr val="bg1"/>
                </a:solidFill>
              </a:rPr>
              <a:t>-S)</a:t>
            </a:r>
          </a:p>
          <a:p>
            <a:endParaRPr lang="en-US" dirty="0">
              <a:solidFill>
                <a:schemeClr val="bg1"/>
              </a:solidFill>
            </a:endParaRPr>
          </a:p>
          <a:p>
            <a:r>
              <a:rPr lang="en-US" b="1" dirty="0">
                <a:solidFill>
                  <a:schemeClr val="bg1"/>
                </a:solidFill>
              </a:rPr>
              <a:t>CONTRACTION: </a:t>
            </a:r>
            <a:r>
              <a:rPr lang="en-US" dirty="0" err="1">
                <a:solidFill>
                  <a:schemeClr val="bg1"/>
                </a:solidFill>
              </a:rPr>
              <a:t>symetric</a:t>
            </a:r>
            <a:r>
              <a:rPr lang="en-US" dirty="0">
                <a:solidFill>
                  <a:schemeClr val="bg1"/>
                </a:solidFill>
              </a:rPr>
              <a:t> meridional contraction of  	              climatological </a:t>
            </a:r>
            <a:r>
              <a:rPr lang="en-US" dirty="0" err="1">
                <a:solidFill>
                  <a:schemeClr val="bg1"/>
                </a:solidFill>
              </a:rPr>
              <a:t>precip</a:t>
            </a:r>
            <a:r>
              <a:rPr lang="en-US" dirty="0">
                <a:solidFill>
                  <a:schemeClr val="bg1"/>
                </a:solidFill>
              </a:rPr>
              <a:t>.</a:t>
            </a:r>
          </a:p>
          <a:p>
            <a:r>
              <a:rPr lang="en-US" dirty="0">
                <a:solidFill>
                  <a:schemeClr val="bg1"/>
                </a:solidFill>
              </a:rPr>
              <a:t>               </a:t>
            </a:r>
            <a:r>
              <a:rPr lang="en-US" dirty="0">
                <a:solidFill>
                  <a:schemeClr val="bg1"/>
                </a:solidFill>
                <a:sym typeface="Wingdings" panose="05000000000000000000" pitchFamily="2" charset="2"/>
              </a:rPr>
              <a:t> Scalar multiplication of latitude – P(</a:t>
            </a:r>
            <a:r>
              <a:rPr lang="en-US" dirty="0" err="1">
                <a:solidFill>
                  <a:schemeClr val="bg1"/>
                </a:solidFill>
                <a:sym typeface="Wingdings" panose="05000000000000000000" pitchFamily="2" charset="2"/>
              </a:rPr>
              <a:t>lat</a:t>
            </a:r>
            <a:r>
              <a:rPr lang="en-US" dirty="0">
                <a:solidFill>
                  <a:schemeClr val="bg1"/>
                </a:solidFill>
                <a:sym typeface="Wingdings" panose="05000000000000000000" pitchFamily="2" charset="2"/>
              </a:rPr>
              <a:t>/C)</a:t>
            </a:r>
            <a:endParaRPr lang="en-US" dirty="0">
              <a:solidFill>
                <a:schemeClr val="bg1"/>
              </a:solidFill>
            </a:endParaRPr>
          </a:p>
          <a:p>
            <a:endParaRPr lang="en-US" dirty="0">
              <a:solidFill>
                <a:schemeClr val="bg1"/>
              </a:solidFill>
            </a:endParaRPr>
          </a:p>
          <a:p>
            <a:r>
              <a:rPr lang="en-US" b="1" dirty="0">
                <a:solidFill>
                  <a:schemeClr val="bg1"/>
                </a:solidFill>
              </a:rPr>
              <a:t>INTENSIFICATION: </a:t>
            </a:r>
            <a:r>
              <a:rPr lang="en-US" dirty="0">
                <a:solidFill>
                  <a:schemeClr val="bg1"/>
                </a:solidFill>
              </a:rPr>
              <a:t>intensification of climatological </a:t>
            </a:r>
            <a:r>
              <a:rPr lang="en-US" dirty="0" err="1">
                <a:solidFill>
                  <a:schemeClr val="bg1"/>
                </a:solidFill>
              </a:rPr>
              <a:t>precip</a:t>
            </a:r>
            <a:r>
              <a:rPr lang="en-US" dirty="0">
                <a:solidFill>
                  <a:schemeClr val="bg1"/>
                </a:solidFill>
              </a:rPr>
              <a:t>.</a:t>
            </a:r>
          </a:p>
          <a:p>
            <a:r>
              <a:rPr lang="en-US" dirty="0">
                <a:solidFill>
                  <a:schemeClr val="bg1"/>
                </a:solidFill>
              </a:rPr>
              <a:t>		with no change in structure</a:t>
            </a:r>
          </a:p>
          <a:p>
            <a:r>
              <a:rPr lang="en-US" dirty="0">
                <a:solidFill>
                  <a:schemeClr val="bg1"/>
                </a:solidFill>
              </a:rPr>
              <a:t>             </a:t>
            </a:r>
            <a:r>
              <a:rPr lang="en-US" dirty="0">
                <a:solidFill>
                  <a:schemeClr val="bg1"/>
                </a:solidFill>
                <a:sym typeface="Wingdings" panose="05000000000000000000" pitchFamily="2" charset="2"/>
              </a:rPr>
              <a:t> Scalar multiplication of precipitation – I*P(</a:t>
            </a:r>
            <a:r>
              <a:rPr lang="en-US" dirty="0" err="1">
                <a:solidFill>
                  <a:schemeClr val="bg1"/>
                </a:solidFill>
                <a:sym typeface="Wingdings" panose="05000000000000000000" pitchFamily="2" charset="2"/>
              </a:rPr>
              <a:t>lat</a:t>
            </a:r>
            <a:r>
              <a:rPr lang="en-US" dirty="0">
                <a:solidFill>
                  <a:schemeClr val="bg1"/>
                </a:solidFill>
                <a:sym typeface="Wingdings" panose="05000000000000000000" pitchFamily="2" charset="2"/>
              </a:rPr>
              <a:t>)</a:t>
            </a:r>
          </a:p>
          <a:p>
            <a:endParaRPr lang="en-US" dirty="0">
              <a:solidFill>
                <a:schemeClr val="bg1"/>
              </a:solidFill>
              <a:sym typeface="Wingdings" panose="05000000000000000000" pitchFamily="2" charset="2"/>
            </a:endParaRPr>
          </a:p>
          <a:p>
            <a:r>
              <a:rPr lang="en-US" sz="2400" dirty="0">
                <a:solidFill>
                  <a:schemeClr val="bg1"/>
                </a:solidFill>
                <a:sym typeface="Wingdings" panose="05000000000000000000" pitchFamily="2" charset="2"/>
              </a:rPr>
              <a:t>Optimize three modes </a:t>
            </a:r>
            <a:r>
              <a:rPr lang="en-US" sz="2400" b="1" dirty="0">
                <a:solidFill>
                  <a:schemeClr val="bg1"/>
                </a:solidFill>
                <a:sym typeface="Wingdings" panose="05000000000000000000" pitchFamily="2" charset="2"/>
              </a:rPr>
              <a:t>SIMULTANEOUSLY</a:t>
            </a:r>
            <a:endParaRPr lang="en-US" sz="2400" dirty="0">
              <a:solidFill>
                <a:schemeClr val="bg1"/>
              </a:solidFill>
              <a:sym typeface="Wingdings" panose="05000000000000000000" pitchFamily="2" charset="2"/>
            </a:endParaRPr>
          </a:p>
          <a:p>
            <a:endParaRPr lang="en-US" dirty="0">
              <a:solidFill>
                <a:schemeClr val="bg1"/>
              </a:solidFill>
              <a:sym typeface="Wingdings" panose="05000000000000000000" pitchFamily="2" charset="2"/>
            </a:endParaRPr>
          </a:p>
          <a:p>
            <a:r>
              <a:rPr lang="en-US" dirty="0">
                <a:solidFill>
                  <a:schemeClr val="bg1"/>
                </a:solidFill>
                <a:sym typeface="Wingdings" panose="05000000000000000000" pitchFamily="2" charset="2"/>
              </a:rPr>
              <a:t> </a:t>
            </a:r>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4856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760" y="269330"/>
            <a:ext cx="10515600" cy="1325563"/>
          </a:xfrm>
        </p:spPr>
        <p:txBody>
          <a:bodyPr/>
          <a:lstStyle/>
          <a:p>
            <a:r>
              <a:rPr lang="en-US" dirty="0">
                <a:solidFill>
                  <a:schemeClr val="bg1"/>
                </a:solidFill>
              </a:rPr>
              <a:t>P</a:t>
            </a:r>
            <a:r>
              <a:rPr lang="en-US" baseline="-25000" dirty="0">
                <a:solidFill>
                  <a:schemeClr val="bg1"/>
                </a:solidFill>
              </a:rPr>
              <a:t>CENT</a:t>
            </a:r>
            <a:r>
              <a:rPr lang="en-US" dirty="0">
                <a:solidFill>
                  <a:schemeClr val="bg1"/>
                </a:solidFill>
              </a:rPr>
              <a:t> shift versus optimal shift</a:t>
            </a:r>
          </a:p>
        </p:txBody>
      </p:sp>
      <p:pic>
        <p:nvPicPr>
          <p:cNvPr id="4" name="Picture 3"/>
          <p:cNvPicPr>
            <a:picLocks noChangeAspect="1"/>
          </p:cNvPicPr>
          <p:nvPr/>
        </p:nvPicPr>
        <p:blipFill>
          <a:blip r:embed="rId2"/>
          <a:stretch>
            <a:fillRect/>
          </a:stretch>
        </p:blipFill>
        <p:spPr>
          <a:xfrm>
            <a:off x="6096000" y="1766660"/>
            <a:ext cx="5456376" cy="4404084"/>
          </a:xfrm>
          <a:prstGeom prst="rect">
            <a:avLst/>
          </a:prstGeom>
        </p:spPr>
      </p:pic>
      <p:sp>
        <p:nvSpPr>
          <p:cNvPr id="5" name="TextBox 4"/>
          <p:cNvSpPr txBox="1"/>
          <p:nvPr/>
        </p:nvSpPr>
        <p:spPr>
          <a:xfrm>
            <a:off x="426720" y="1766660"/>
            <a:ext cx="4493623" cy="1754326"/>
          </a:xfrm>
          <a:prstGeom prst="rect">
            <a:avLst/>
          </a:prstGeom>
          <a:noFill/>
        </p:spPr>
        <p:txBody>
          <a:bodyPr wrap="square" rtlCol="0">
            <a:spAutoFit/>
          </a:bodyPr>
          <a:lstStyle/>
          <a:p>
            <a:r>
              <a:rPr lang="en-US" sz="3600" dirty="0">
                <a:solidFill>
                  <a:schemeClr val="bg1"/>
                </a:solidFill>
              </a:rPr>
              <a:t>If anything, P</a:t>
            </a:r>
            <a:r>
              <a:rPr lang="en-US" sz="3600" baseline="-25000" dirty="0">
                <a:solidFill>
                  <a:schemeClr val="bg1"/>
                </a:solidFill>
              </a:rPr>
              <a:t>CENT</a:t>
            </a:r>
            <a:r>
              <a:rPr lang="en-US" sz="3600" dirty="0">
                <a:solidFill>
                  <a:schemeClr val="bg1"/>
                </a:solidFill>
              </a:rPr>
              <a:t> overestimates the ITCZ shift</a:t>
            </a:r>
          </a:p>
        </p:txBody>
      </p:sp>
    </p:spTree>
    <p:extLst>
      <p:ext uri="{BB962C8B-B14F-4D97-AF65-F5344CB8AC3E}">
        <p14:creationId xmlns:p14="http://schemas.microsoft.com/office/powerpoint/2010/main" val="3787450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699"/>
            <a:ext cx="10515600" cy="1325563"/>
          </a:xfrm>
        </p:spPr>
        <p:txBody>
          <a:bodyPr/>
          <a:lstStyle/>
          <a:p>
            <a:r>
              <a:rPr lang="en-US" dirty="0">
                <a:solidFill>
                  <a:schemeClr val="bg1"/>
                </a:solidFill>
              </a:rPr>
              <a:t>Fraction of zonal mean changes explained</a:t>
            </a:r>
          </a:p>
        </p:txBody>
      </p:sp>
      <p:pic>
        <p:nvPicPr>
          <p:cNvPr id="4" name="Picture 3"/>
          <p:cNvPicPr>
            <a:picLocks noChangeAspect="1"/>
          </p:cNvPicPr>
          <p:nvPr/>
        </p:nvPicPr>
        <p:blipFill>
          <a:blip r:embed="rId2"/>
          <a:stretch>
            <a:fillRect/>
          </a:stretch>
        </p:blipFill>
        <p:spPr>
          <a:xfrm>
            <a:off x="4829064" y="1215322"/>
            <a:ext cx="7148401" cy="5277960"/>
          </a:xfrm>
          <a:prstGeom prst="rect">
            <a:avLst/>
          </a:prstGeom>
        </p:spPr>
      </p:pic>
      <p:pic>
        <p:nvPicPr>
          <p:cNvPr id="5" name="Picture 4"/>
          <p:cNvPicPr>
            <a:picLocks noChangeAspect="1"/>
          </p:cNvPicPr>
          <p:nvPr/>
        </p:nvPicPr>
        <p:blipFill>
          <a:blip r:embed="rId3"/>
          <a:stretch>
            <a:fillRect/>
          </a:stretch>
        </p:blipFill>
        <p:spPr>
          <a:xfrm>
            <a:off x="65962" y="5087126"/>
            <a:ext cx="2302770" cy="1519370"/>
          </a:xfrm>
          <a:prstGeom prst="rect">
            <a:avLst/>
          </a:prstGeom>
        </p:spPr>
      </p:pic>
      <p:pic>
        <p:nvPicPr>
          <p:cNvPr id="6" name="Picture 5"/>
          <p:cNvPicPr>
            <a:picLocks noChangeAspect="1"/>
          </p:cNvPicPr>
          <p:nvPr/>
        </p:nvPicPr>
        <p:blipFill>
          <a:blip r:embed="rId4"/>
          <a:stretch>
            <a:fillRect/>
          </a:stretch>
        </p:blipFill>
        <p:spPr>
          <a:xfrm>
            <a:off x="100798" y="3602427"/>
            <a:ext cx="2268370" cy="1484699"/>
          </a:xfrm>
          <a:prstGeom prst="rect">
            <a:avLst/>
          </a:prstGeom>
        </p:spPr>
      </p:pic>
      <p:pic>
        <p:nvPicPr>
          <p:cNvPr id="7" name="Picture 6"/>
          <p:cNvPicPr>
            <a:picLocks noChangeAspect="1"/>
          </p:cNvPicPr>
          <p:nvPr/>
        </p:nvPicPr>
        <p:blipFill>
          <a:blip r:embed="rId5"/>
          <a:stretch>
            <a:fillRect/>
          </a:stretch>
        </p:blipFill>
        <p:spPr>
          <a:xfrm>
            <a:off x="90628" y="1782014"/>
            <a:ext cx="2707849" cy="1800523"/>
          </a:xfrm>
          <a:prstGeom prst="rect">
            <a:avLst/>
          </a:prstGeom>
        </p:spPr>
      </p:pic>
    </p:spTree>
    <p:extLst>
      <p:ext uri="{BB962C8B-B14F-4D97-AF65-F5344CB8AC3E}">
        <p14:creationId xmlns:p14="http://schemas.microsoft.com/office/powerpoint/2010/main" val="344474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3" y="2281646"/>
            <a:ext cx="7504611" cy="1436914"/>
          </a:xfrm>
        </p:spPr>
        <p:txBody>
          <a:bodyPr>
            <a:normAutofit fontScale="90000"/>
          </a:bodyPr>
          <a:lstStyle/>
          <a:p>
            <a:pPr algn="ctr"/>
            <a:r>
              <a:rPr lang="en-US" dirty="0">
                <a:solidFill>
                  <a:schemeClr val="bg1"/>
                </a:solidFill>
              </a:rPr>
              <a:t>Fraction of local precipitation</a:t>
            </a:r>
            <a:br>
              <a:rPr lang="en-US" dirty="0">
                <a:solidFill>
                  <a:schemeClr val="bg1"/>
                </a:solidFill>
              </a:rPr>
            </a:br>
            <a:r>
              <a:rPr lang="en-US" dirty="0">
                <a:solidFill>
                  <a:schemeClr val="bg1"/>
                </a:solidFill>
              </a:rPr>
              <a:t>changes explained</a:t>
            </a:r>
            <a:br>
              <a:rPr lang="en-US" dirty="0">
                <a:solidFill>
                  <a:schemeClr val="bg1"/>
                </a:solidFill>
              </a:rPr>
            </a:br>
            <a:r>
              <a:rPr lang="en-US" dirty="0">
                <a:solidFill>
                  <a:schemeClr val="bg1"/>
                </a:solidFill>
              </a:rPr>
              <a:t>by shift/contraction/intensification</a:t>
            </a:r>
            <a:br>
              <a:rPr lang="en-US" dirty="0">
                <a:solidFill>
                  <a:schemeClr val="bg1"/>
                </a:solidFill>
              </a:rPr>
            </a:br>
            <a:r>
              <a:rPr lang="en-US" dirty="0">
                <a:solidFill>
                  <a:schemeClr val="bg1"/>
                </a:solidFill>
              </a:rPr>
              <a:t>modes of tropical precipitation</a:t>
            </a:r>
          </a:p>
        </p:txBody>
      </p:sp>
      <p:pic>
        <p:nvPicPr>
          <p:cNvPr id="4" name="Picture 3"/>
          <p:cNvPicPr>
            <a:picLocks noChangeAspect="1"/>
          </p:cNvPicPr>
          <p:nvPr/>
        </p:nvPicPr>
        <p:blipFill>
          <a:blip r:embed="rId2"/>
          <a:stretch>
            <a:fillRect/>
          </a:stretch>
        </p:blipFill>
        <p:spPr>
          <a:xfrm>
            <a:off x="7820297" y="-21564"/>
            <a:ext cx="4199449" cy="6884521"/>
          </a:xfrm>
          <a:prstGeom prst="rect">
            <a:avLst/>
          </a:prstGeom>
        </p:spPr>
      </p:pic>
    </p:spTree>
    <p:extLst>
      <p:ext uri="{BB962C8B-B14F-4D97-AF65-F5344CB8AC3E}">
        <p14:creationId xmlns:p14="http://schemas.microsoft.com/office/powerpoint/2010/main" val="2726991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20297" y="-21564"/>
            <a:ext cx="4199449" cy="68845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110" y="-21564"/>
            <a:ext cx="5143500" cy="6858000"/>
          </a:xfrm>
          <a:prstGeom prst="rect">
            <a:avLst/>
          </a:prstGeom>
        </p:spPr>
      </p:pic>
      <p:sp>
        <p:nvSpPr>
          <p:cNvPr id="3" name="Rectangle 2"/>
          <p:cNvSpPr/>
          <p:nvPr/>
        </p:nvSpPr>
        <p:spPr>
          <a:xfrm>
            <a:off x="7454537" y="0"/>
            <a:ext cx="4737463" cy="32657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45036" y="383175"/>
            <a:ext cx="7504611" cy="1436914"/>
          </a:xfrm>
        </p:spPr>
        <p:txBody>
          <a:bodyPr>
            <a:normAutofit/>
          </a:bodyPr>
          <a:lstStyle/>
          <a:p>
            <a:pPr algn="ctr"/>
            <a:r>
              <a:rPr lang="en-US" sz="3200" dirty="0">
                <a:solidFill>
                  <a:schemeClr val="bg1"/>
                </a:solidFill>
              </a:rPr>
              <a:t>Fraction of local precipitation </a:t>
            </a:r>
            <a:br>
              <a:rPr lang="en-US" sz="3200" dirty="0">
                <a:solidFill>
                  <a:schemeClr val="bg1"/>
                </a:solidFill>
              </a:rPr>
            </a:br>
            <a:r>
              <a:rPr lang="en-US" sz="3200" dirty="0">
                <a:solidFill>
                  <a:schemeClr val="bg1"/>
                </a:solidFill>
              </a:rPr>
              <a:t>changes explained</a:t>
            </a:r>
            <a:br>
              <a:rPr lang="en-US" sz="3200" dirty="0">
                <a:solidFill>
                  <a:schemeClr val="bg1"/>
                </a:solidFill>
              </a:rPr>
            </a:br>
            <a:r>
              <a:rPr lang="en-US" sz="3200" dirty="0">
                <a:solidFill>
                  <a:schemeClr val="bg1"/>
                </a:solidFill>
              </a:rPr>
              <a:t>by shift/contraction/intensification</a:t>
            </a:r>
          </a:p>
        </p:txBody>
      </p:sp>
    </p:spTree>
    <p:extLst>
      <p:ext uri="{BB962C8B-B14F-4D97-AF65-F5344CB8AC3E}">
        <p14:creationId xmlns:p14="http://schemas.microsoft.com/office/powerpoint/2010/main" val="138611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226" y="-1520227"/>
            <a:ext cx="12870792" cy="3287713"/>
          </a:xfrm>
        </p:spPr>
        <p:txBody>
          <a:bodyPr>
            <a:normAutofit/>
          </a:bodyPr>
          <a:lstStyle/>
          <a:p>
            <a:r>
              <a:rPr lang="en-US" dirty="0">
                <a:solidFill>
                  <a:schemeClr val="bg1"/>
                </a:solidFill>
              </a:rPr>
              <a:t>Dynamics perspective on ITCZ</a:t>
            </a:r>
            <a:br>
              <a:rPr lang="en-US" dirty="0">
                <a:solidFill>
                  <a:schemeClr val="bg1"/>
                </a:solidFill>
              </a:rPr>
            </a:br>
            <a:endParaRPr lang="en-US" dirty="0">
              <a:solidFill>
                <a:schemeClr val="bg1"/>
              </a:solidFill>
            </a:endParaRPr>
          </a:p>
        </p:txBody>
      </p:sp>
      <p:sp>
        <p:nvSpPr>
          <p:cNvPr id="5" name="TextBox 4"/>
          <p:cNvSpPr txBox="1"/>
          <p:nvPr/>
        </p:nvSpPr>
        <p:spPr>
          <a:xfrm>
            <a:off x="134912" y="1379659"/>
            <a:ext cx="4886793" cy="4154984"/>
          </a:xfrm>
          <a:prstGeom prst="rect">
            <a:avLst/>
          </a:prstGeom>
          <a:noFill/>
        </p:spPr>
        <p:txBody>
          <a:bodyPr wrap="square" rtlCol="0">
            <a:spAutoFit/>
          </a:bodyPr>
          <a:lstStyle/>
          <a:p>
            <a:r>
              <a:rPr lang="en-US" sz="2400" dirty="0">
                <a:solidFill>
                  <a:schemeClr val="bg1"/>
                </a:solidFill>
              </a:rPr>
              <a:t>Atmosphere moves energy away from the ITCZ</a:t>
            </a:r>
          </a:p>
          <a:p>
            <a:pPr marL="457200" indent="-457200">
              <a:buFont typeface="Wingdings" panose="05000000000000000000" pitchFamily="2" charset="2"/>
              <a:buChar char="à"/>
            </a:pPr>
            <a:r>
              <a:rPr lang="en-US" sz="2400" dirty="0">
                <a:solidFill>
                  <a:schemeClr val="bg1"/>
                </a:solidFill>
                <a:sym typeface="Wingdings" panose="05000000000000000000" pitchFamily="2" charset="2"/>
              </a:rPr>
              <a:t>Hemisphere with the ITCZ exports energy</a:t>
            </a:r>
          </a:p>
          <a:p>
            <a:endParaRPr lang="en-US" sz="2400" dirty="0">
              <a:solidFill>
                <a:schemeClr val="bg1"/>
              </a:solidFill>
              <a:sym typeface="Wingdings" panose="05000000000000000000" pitchFamily="2" charset="2"/>
            </a:endParaRPr>
          </a:p>
          <a:p>
            <a:pPr marL="342900" indent="-342900">
              <a:buFont typeface="Arial" panose="020B0604020202020204" pitchFamily="34" charset="0"/>
              <a:buChar char="•"/>
            </a:pPr>
            <a:r>
              <a:rPr lang="en-US" sz="2400" dirty="0">
                <a:solidFill>
                  <a:schemeClr val="bg1"/>
                </a:solidFill>
                <a:sym typeface="Wingdings" panose="05000000000000000000" pitchFamily="2" charset="2"/>
              </a:rPr>
              <a:t>Therefore, ITCZ lives in the warmer hemisphere where the atmosphere is heated more strongly (by radiation or ocean heat transport)  </a:t>
            </a:r>
          </a:p>
          <a:p>
            <a:endParaRPr lang="en-US" sz="2400" dirty="0">
              <a:solidFill>
                <a:schemeClr val="bg1"/>
              </a:solidFill>
              <a:sym typeface="Wingdings" panose="05000000000000000000" pitchFamily="2" charset="2"/>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758" y="1105979"/>
            <a:ext cx="12192000" cy="4433455"/>
          </a:xfrm>
          <a:prstGeom prst="rect">
            <a:avLst/>
          </a:prstGeom>
        </p:spPr>
      </p:pic>
    </p:spTree>
    <p:extLst>
      <p:ext uri="{BB962C8B-B14F-4D97-AF65-F5344CB8AC3E}">
        <p14:creationId xmlns:p14="http://schemas.microsoft.com/office/powerpoint/2010/main" val="2712710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663" y="-955"/>
            <a:ext cx="8695859" cy="6793641"/>
          </a:xfrm>
        </p:spPr>
      </p:pic>
      <p:sp>
        <p:nvSpPr>
          <p:cNvPr id="5" name="Rectangle 4"/>
          <p:cNvSpPr/>
          <p:nvPr/>
        </p:nvSpPr>
        <p:spPr>
          <a:xfrm>
            <a:off x="5817326" y="0"/>
            <a:ext cx="4850674"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7737" y="3145134"/>
            <a:ext cx="4991806" cy="36823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3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064" y="-281351"/>
            <a:ext cx="10515600" cy="1325563"/>
          </a:xfrm>
        </p:spPr>
        <p:txBody>
          <a:bodyPr/>
          <a:lstStyle/>
          <a:p>
            <a:pPr algn="ctr"/>
            <a:r>
              <a:rPr lang="en-US" dirty="0">
                <a:solidFill>
                  <a:schemeClr val="bg1"/>
                </a:solidFill>
              </a:rPr>
              <a:t>Conclusions</a:t>
            </a:r>
          </a:p>
        </p:txBody>
      </p:sp>
      <p:sp>
        <p:nvSpPr>
          <p:cNvPr id="4" name="TextBox 3"/>
          <p:cNvSpPr txBox="1"/>
          <p:nvPr/>
        </p:nvSpPr>
        <p:spPr>
          <a:xfrm>
            <a:off x="2262556" y="647895"/>
            <a:ext cx="7080738" cy="830997"/>
          </a:xfrm>
          <a:prstGeom prst="rect">
            <a:avLst/>
          </a:prstGeom>
          <a:noFill/>
        </p:spPr>
        <p:txBody>
          <a:bodyPr wrap="square" rtlCol="0">
            <a:spAutoFit/>
          </a:bodyPr>
          <a:lstStyle/>
          <a:p>
            <a:r>
              <a:rPr lang="en-US" sz="2400" dirty="0">
                <a:solidFill>
                  <a:schemeClr val="bg1"/>
                </a:solidFill>
              </a:rPr>
              <a:t>ITCZ is insensitive to external forcing -- 3</a:t>
            </a:r>
            <a:r>
              <a:rPr lang="en-US" sz="2400" baseline="30000" dirty="0">
                <a:solidFill>
                  <a:schemeClr val="bg1"/>
                </a:solidFill>
              </a:rPr>
              <a:t>o </a:t>
            </a:r>
            <a:r>
              <a:rPr lang="en-US" sz="2400" dirty="0">
                <a:solidFill>
                  <a:schemeClr val="bg1"/>
                </a:solidFill>
              </a:rPr>
              <a:t>latitude shift per PW of hemispheric contrast in atmospheric heating</a:t>
            </a:r>
          </a:p>
        </p:txBody>
      </p:sp>
      <p:sp>
        <p:nvSpPr>
          <p:cNvPr id="5" name="TextBox 4"/>
          <p:cNvSpPr txBox="1"/>
          <p:nvPr/>
        </p:nvSpPr>
        <p:spPr>
          <a:xfrm>
            <a:off x="1846795" y="1838538"/>
            <a:ext cx="7116335" cy="1569660"/>
          </a:xfrm>
          <a:prstGeom prst="rect">
            <a:avLst/>
          </a:prstGeom>
          <a:noFill/>
        </p:spPr>
        <p:txBody>
          <a:bodyPr wrap="square" rtlCol="0">
            <a:spAutoFit/>
          </a:bodyPr>
          <a:lstStyle/>
          <a:p>
            <a:r>
              <a:rPr lang="en-US" sz="2400" dirty="0">
                <a:solidFill>
                  <a:schemeClr val="accent1">
                    <a:lumMod val="75000"/>
                  </a:schemeClr>
                </a:solidFill>
              </a:rPr>
              <a:t>Seasonal relationship between ITCZ and inter-hemispheric energy transport relies on the amplitude asymmetry between winter and summer Hadley cells </a:t>
            </a:r>
            <a:r>
              <a:rPr lang="en-US" sz="2400" dirty="0">
                <a:solidFill>
                  <a:schemeClr val="accent1">
                    <a:lumMod val="75000"/>
                  </a:schemeClr>
                </a:solidFill>
                <a:sym typeface="Wingdings" panose="05000000000000000000" pitchFamily="2" charset="2"/>
              </a:rPr>
              <a:t> not captured in an annual mean setting</a:t>
            </a:r>
            <a:r>
              <a:rPr lang="en-US" sz="2400" dirty="0">
                <a:solidFill>
                  <a:schemeClr val="accent1">
                    <a:lumMod val="75000"/>
                  </a:schemeClr>
                </a:solidFill>
              </a:rPr>
              <a:t> </a:t>
            </a:r>
            <a:endParaRPr lang="en-US" sz="2400" dirty="0">
              <a:solidFill>
                <a:schemeClr val="accent1">
                  <a:lumMod val="75000"/>
                </a:schemeClr>
              </a:solidFill>
              <a:sym typeface="Wingdings" panose="05000000000000000000" pitchFamily="2" charset="2"/>
            </a:endParaRPr>
          </a:p>
        </p:txBody>
      </p:sp>
      <p:sp>
        <p:nvSpPr>
          <p:cNvPr id="6" name="TextBox 5"/>
          <p:cNvSpPr txBox="1"/>
          <p:nvPr/>
        </p:nvSpPr>
        <p:spPr>
          <a:xfrm>
            <a:off x="3655928" y="3498406"/>
            <a:ext cx="7502768" cy="1569660"/>
          </a:xfrm>
          <a:prstGeom prst="rect">
            <a:avLst/>
          </a:prstGeom>
          <a:noFill/>
        </p:spPr>
        <p:txBody>
          <a:bodyPr wrap="square" rtlCol="0">
            <a:spAutoFit/>
          </a:bodyPr>
          <a:lstStyle/>
          <a:p>
            <a:r>
              <a:rPr lang="en-US" sz="2400" dirty="0">
                <a:solidFill>
                  <a:schemeClr val="bg1"/>
                </a:solidFill>
              </a:rPr>
              <a:t>Annual mean is the small residual of seasonal cycle</a:t>
            </a:r>
          </a:p>
          <a:p>
            <a:r>
              <a:rPr lang="en-US" sz="2400" dirty="0">
                <a:solidFill>
                  <a:schemeClr val="bg1"/>
                </a:solidFill>
              </a:rPr>
              <a:t>of bi-modal ITCZ location </a:t>
            </a:r>
          </a:p>
          <a:p>
            <a:pPr marL="342900" indent="-342900">
              <a:buFont typeface="Wingdings" panose="05000000000000000000" pitchFamily="2" charset="2"/>
              <a:buChar char="à"/>
            </a:pPr>
            <a:r>
              <a:rPr lang="en-US" sz="2400" dirty="0">
                <a:solidFill>
                  <a:schemeClr val="bg1"/>
                </a:solidFill>
                <a:sym typeface="Wingdings" panose="05000000000000000000" pitchFamily="2" charset="2"/>
              </a:rPr>
              <a:t>Reflects (maybe subtle) changes in the intensity </a:t>
            </a:r>
          </a:p>
          <a:p>
            <a:r>
              <a:rPr lang="en-US" sz="2400" dirty="0">
                <a:solidFill>
                  <a:schemeClr val="bg1"/>
                </a:solidFill>
                <a:sym typeface="Wingdings" panose="05000000000000000000" pitchFamily="2" charset="2"/>
              </a:rPr>
              <a:t>        and duration of seasonal ITCZ</a:t>
            </a:r>
          </a:p>
        </p:txBody>
      </p:sp>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23546" y="70241"/>
            <a:ext cx="2864620" cy="1947942"/>
          </a:xfr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66" y="1486380"/>
            <a:ext cx="1704964" cy="24356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932" y="3239710"/>
            <a:ext cx="1839684" cy="2488983"/>
          </a:xfrm>
          <a:prstGeom prst="rect">
            <a:avLst/>
          </a:prstGeom>
        </p:spPr>
      </p:pic>
      <p:pic>
        <p:nvPicPr>
          <p:cNvPr id="9" name="Picture 8"/>
          <p:cNvPicPr>
            <a:picLocks noChangeAspect="1"/>
          </p:cNvPicPr>
          <p:nvPr/>
        </p:nvPicPr>
        <p:blipFill>
          <a:blip r:embed="rId5"/>
          <a:stretch>
            <a:fillRect/>
          </a:stretch>
        </p:blipFill>
        <p:spPr>
          <a:xfrm>
            <a:off x="32324" y="4736243"/>
            <a:ext cx="2838590" cy="2095848"/>
          </a:xfrm>
          <a:prstGeom prst="rect">
            <a:avLst/>
          </a:prstGeom>
        </p:spPr>
      </p:pic>
      <p:sp>
        <p:nvSpPr>
          <p:cNvPr id="11" name="TextBox 10"/>
          <p:cNvSpPr txBox="1"/>
          <p:nvPr/>
        </p:nvSpPr>
        <p:spPr>
          <a:xfrm>
            <a:off x="3054703" y="5158055"/>
            <a:ext cx="7502768" cy="1569660"/>
          </a:xfrm>
          <a:prstGeom prst="rect">
            <a:avLst/>
          </a:prstGeom>
          <a:noFill/>
        </p:spPr>
        <p:txBody>
          <a:bodyPr wrap="square" rtlCol="0">
            <a:spAutoFit/>
          </a:bodyPr>
          <a:lstStyle/>
          <a:p>
            <a:r>
              <a:rPr lang="en-US" sz="2400" dirty="0">
                <a:solidFill>
                  <a:srgbClr val="0070C0"/>
                </a:solidFill>
              </a:rPr>
              <a:t>ITCZ shifts explain a small fraction of Tropical </a:t>
            </a:r>
          </a:p>
          <a:p>
            <a:r>
              <a:rPr lang="en-US" sz="2400" dirty="0">
                <a:solidFill>
                  <a:srgbClr val="0070C0"/>
                </a:solidFill>
              </a:rPr>
              <a:t>precipitation changes under external forcing</a:t>
            </a:r>
          </a:p>
          <a:p>
            <a:pPr marL="342900" indent="-342900">
              <a:buFont typeface="Wingdings" panose="05000000000000000000" pitchFamily="2" charset="2"/>
              <a:buChar char="à"/>
            </a:pPr>
            <a:r>
              <a:rPr lang="en-US" sz="2400" dirty="0">
                <a:solidFill>
                  <a:srgbClr val="0070C0"/>
                </a:solidFill>
                <a:sym typeface="Wingdings" panose="05000000000000000000" pitchFamily="2" charset="2"/>
              </a:rPr>
              <a:t>Zonally (and seasonally) </a:t>
            </a:r>
            <a:r>
              <a:rPr lang="en-US" sz="2400" dirty="0" err="1">
                <a:solidFill>
                  <a:srgbClr val="0070C0"/>
                </a:solidFill>
                <a:sym typeface="Wingdings" panose="05000000000000000000" pitchFamily="2" charset="2"/>
              </a:rPr>
              <a:t>inhomogenous</a:t>
            </a:r>
            <a:r>
              <a:rPr lang="en-US" sz="2400" dirty="0">
                <a:solidFill>
                  <a:srgbClr val="0070C0"/>
                </a:solidFill>
                <a:sym typeface="Wingdings" panose="05000000000000000000" pitchFamily="2" charset="2"/>
              </a:rPr>
              <a:t> </a:t>
            </a:r>
          </a:p>
          <a:p>
            <a:r>
              <a:rPr lang="en-US" sz="2400" dirty="0">
                <a:solidFill>
                  <a:srgbClr val="0070C0"/>
                </a:solidFill>
                <a:sym typeface="Wingdings" panose="05000000000000000000" pitchFamily="2" charset="2"/>
              </a:rPr>
              <a:t>      changes overwhelm zonally homogenous changes</a:t>
            </a:r>
          </a:p>
        </p:txBody>
      </p:sp>
    </p:spTree>
    <p:extLst>
      <p:ext uri="{BB962C8B-B14F-4D97-AF65-F5344CB8AC3E}">
        <p14:creationId xmlns:p14="http://schemas.microsoft.com/office/powerpoint/2010/main" val="641484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8889" y="421876"/>
            <a:ext cx="6964680" cy="1325563"/>
          </a:xfrm>
        </p:spPr>
        <p:txBody>
          <a:bodyPr/>
          <a:lstStyle/>
          <a:p>
            <a:r>
              <a:rPr lang="en-US" dirty="0">
                <a:solidFill>
                  <a:srgbClr val="FF0000"/>
                </a:solidFill>
              </a:rPr>
              <a:t>4XCO</a:t>
            </a:r>
            <a:r>
              <a:rPr lang="en-US" baseline="-25000" dirty="0">
                <a:solidFill>
                  <a:srgbClr val="FF0000"/>
                </a:solidFill>
              </a:rPr>
              <a:t>2</a:t>
            </a:r>
            <a:r>
              <a:rPr lang="en-US" dirty="0">
                <a:solidFill>
                  <a:srgbClr val="FF0000"/>
                </a:solidFill>
              </a:rPr>
              <a:t> Tropical Contraction</a:t>
            </a:r>
          </a:p>
        </p:txBody>
      </p:sp>
      <p:pic>
        <p:nvPicPr>
          <p:cNvPr id="4" name="Picture 3"/>
          <p:cNvPicPr>
            <a:picLocks noChangeAspect="1"/>
          </p:cNvPicPr>
          <p:nvPr/>
        </p:nvPicPr>
        <p:blipFill>
          <a:blip r:embed="rId2"/>
          <a:stretch>
            <a:fillRect/>
          </a:stretch>
        </p:blipFill>
        <p:spPr>
          <a:xfrm>
            <a:off x="3229127" y="1747439"/>
            <a:ext cx="7016341" cy="4217931"/>
          </a:xfrm>
          <a:prstGeom prst="rect">
            <a:avLst/>
          </a:prstGeom>
        </p:spPr>
      </p:pic>
    </p:spTree>
    <p:extLst>
      <p:ext uri="{BB962C8B-B14F-4D97-AF65-F5344CB8AC3E}">
        <p14:creationId xmlns:p14="http://schemas.microsoft.com/office/powerpoint/2010/main" val="269224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 y="-257175"/>
            <a:ext cx="11948756" cy="1325563"/>
          </a:xfrm>
        </p:spPr>
        <p:txBody>
          <a:bodyPr/>
          <a:lstStyle/>
          <a:p>
            <a:pPr algn="ctr"/>
            <a:r>
              <a:rPr lang="en-US" dirty="0">
                <a:solidFill>
                  <a:schemeClr val="bg1"/>
                </a:solidFill>
              </a:rPr>
              <a:t>Paleo perspective on ITCZ shifts</a:t>
            </a:r>
          </a:p>
        </p:txBody>
      </p:sp>
      <p:pic>
        <p:nvPicPr>
          <p:cNvPr id="3" name="Picture 2"/>
          <p:cNvPicPr>
            <a:picLocks noChangeAspect="1"/>
          </p:cNvPicPr>
          <p:nvPr/>
        </p:nvPicPr>
        <p:blipFill>
          <a:blip r:embed="rId2"/>
          <a:stretch>
            <a:fillRect/>
          </a:stretch>
        </p:blipFill>
        <p:spPr>
          <a:xfrm>
            <a:off x="371475" y="3136678"/>
            <a:ext cx="3207157" cy="3807047"/>
          </a:xfrm>
          <a:prstGeom prst="rect">
            <a:avLst/>
          </a:prstGeom>
        </p:spPr>
      </p:pic>
      <p:pic>
        <p:nvPicPr>
          <p:cNvPr id="5" name="Picture 4"/>
          <p:cNvPicPr>
            <a:picLocks noChangeAspect="1"/>
          </p:cNvPicPr>
          <p:nvPr/>
        </p:nvPicPr>
        <p:blipFill>
          <a:blip r:embed="rId3"/>
          <a:stretch>
            <a:fillRect/>
          </a:stretch>
        </p:blipFill>
        <p:spPr>
          <a:xfrm>
            <a:off x="4116762" y="847724"/>
            <a:ext cx="7965344" cy="3135577"/>
          </a:xfrm>
          <a:prstGeom prst="rect">
            <a:avLst/>
          </a:prstGeom>
        </p:spPr>
      </p:pic>
      <p:cxnSp>
        <p:nvCxnSpPr>
          <p:cNvPr id="7" name="Straight Arrow Connector 6"/>
          <p:cNvCxnSpPr/>
          <p:nvPr/>
        </p:nvCxnSpPr>
        <p:spPr>
          <a:xfrm flipV="1">
            <a:off x="4581525" y="1409701"/>
            <a:ext cx="0" cy="657224"/>
          </a:xfrm>
          <a:prstGeom prst="straightConnector1">
            <a:avLst/>
          </a:prstGeom>
          <a:ln w="730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191500" y="1409701"/>
            <a:ext cx="0" cy="657224"/>
          </a:xfrm>
          <a:prstGeom prst="straightConnector1">
            <a:avLst/>
          </a:prstGeom>
          <a:ln w="7302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11565856" y="1110576"/>
            <a:ext cx="451143" cy="883997"/>
          </a:xfrm>
          <a:prstGeom prst="rect">
            <a:avLst/>
          </a:prstGeom>
        </p:spPr>
      </p:pic>
      <p:sp>
        <p:nvSpPr>
          <p:cNvPr id="12" name="TextBox 11"/>
          <p:cNvSpPr txBox="1"/>
          <p:nvPr/>
        </p:nvSpPr>
        <p:spPr>
          <a:xfrm>
            <a:off x="219075" y="688527"/>
            <a:ext cx="3773861" cy="2308324"/>
          </a:xfrm>
          <a:prstGeom prst="rect">
            <a:avLst/>
          </a:prstGeom>
        </p:spPr>
        <p:txBody>
          <a:bodyPr wrap="square" rtlCol="0">
            <a:spAutoFit/>
          </a:bodyPr>
          <a:lstStyle/>
          <a:p>
            <a:r>
              <a:rPr lang="en-US" sz="2400" dirty="0">
                <a:solidFill>
                  <a:srgbClr val="0070C0"/>
                </a:solidFill>
              </a:rPr>
              <a:t>Assumption:</a:t>
            </a:r>
          </a:p>
          <a:p>
            <a:r>
              <a:rPr lang="en-US" sz="2400" dirty="0">
                <a:solidFill>
                  <a:srgbClr val="0070C0"/>
                </a:solidFill>
              </a:rPr>
              <a:t>Changes in tropical precipitation are dominated by meridional shifts in the climatological annual mean precipitation</a:t>
            </a:r>
          </a:p>
        </p:txBody>
      </p:sp>
      <p:sp>
        <p:nvSpPr>
          <p:cNvPr id="13" name="TextBox 12"/>
          <p:cNvSpPr txBox="1"/>
          <p:nvPr/>
        </p:nvSpPr>
        <p:spPr>
          <a:xfrm>
            <a:off x="4543425" y="4603302"/>
            <a:ext cx="7473574" cy="2062103"/>
          </a:xfrm>
          <a:prstGeom prst="rect">
            <a:avLst/>
          </a:prstGeom>
        </p:spPr>
        <p:txBody>
          <a:bodyPr wrap="square" rtlCol="0">
            <a:spAutoFit/>
          </a:bodyPr>
          <a:lstStyle/>
          <a:p>
            <a:r>
              <a:rPr lang="en-US" sz="2400" dirty="0">
                <a:solidFill>
                  <a:srgbClr val="FF0000"/>
                </a:solidFill>
              </a:rPr>
              <a:t>Approach:</a:t>
            </a:r>
          </a:p>
          <a:p>
            <a:r>
              <a:rPr lang="en-US" sz="2400" dirty="0">
                <a:solidFill>
                  <a:srgbClr val="FF0000"/>
                </a:solidFill>
              </a:rPr>
              <a:t>Use concurrent paleo estimates of precipitation changes from locations North, South and within the ITCZ to infer past shifts of the ITCZ.</a:t>
            </a:r>
          </a:p>
          <a:p>
            <a:r>
              <a:rPr lang="en-US" sz="3200" dirty="0">
                <a:solidFill>
                  <a:srgbClr val="FF0000"/>
                </a:solidFill>
              </a:rPr>
              <a:t>BUT WHAT IS THE MAGNITUDE OF SHIFTS?</a:t>
            </a:r>
          </a:p>
        </p:txBody>
      </p:sp>
    </p:spTree>
    <p:extLst>
      <p:ext uri="{BB962C8B-B14F-4D97-AF65-F5344CB8AC3E}">
        <p14:creationId xmlns:p14="http://schemas.microsoft.com/office/powerpoint/2010/main" val="2255375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11150"/>
            <a:ext cx="10515600" cy="1325563"/>
          </a:xfrm>
        </p:spPr>
        <p:txBody>
          <a:bodyPr/>
          <a:lstStyle/>
          <a:p>
            <a:r>
              <a:rPr lang="en-US" dirty="0">
                <a:solidFill>
                  <a:schemeClr val="bg1"/>
                </a:solidFill>
              </a:rPr>
              <a:t>Paleo perspective on ITCZ shifts -- magnitude</a:t>
            </a:r>
          </a:p>
        </p:txBody>
      </p:sp>
      <p:sp>
        <p:nvSpPr>
          <p:cNvPr id="4" name="Title 1"/>
          <p:cNvSpPr txBox="1">
            <a:spLocks/>
          </p:cNvSpPr>
          <p:nvPr/>
        </p:nvSpPr>
        <p:spPr>
          <a:xfrm>
            <a:off x="2819399" y="4842701"/>
            <a:ext cx="9144175" cy="6048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rgbClr val="0070C0"/>
                </a:solidFill>
              </a:rPr>
              <a:t>Last glacial maximum: 7</a:t>
            </a:r>
            <a:r>
              <a:rPr lang="en-US" sz="4100" baseline="30000" dirty="0">
                <a:solidFill>
                  <a:srgbClr val="0070C0"/>
                </a:solidFill>
              </a:rPr>
              <a:t>o</a:t>
            </a:r>
            <a:r>
              <a:rPr lang="en-US" sz="4100" dirty="0">
                <a:solidFill>
                  <a:srgbClr val="0070C0"/>
                </a:solidFill>
              </a:rPr>
              <a:t> Southward shift </a:t>
            </a:r>
          </a:p>
        </p:txBody>
      </p:sp>
      <p:sp>
        <p:nvSpPr>
          <p:cNvPr id="10" name="TextBox 9"/>
          <p:cNvSpPr txBox="1"/>
          <p:nvPr/>
        </p:nvSpPr>
        <p:spPr>
          <a:xfrm>
            <a:off x="219075" y="1288602"/>
            <a:ext cx="3773861" cy="1938992"/>
          </a:xfrm>
          <a:prstGeom prst="rect">
            <a:avLst/>
          </a:prstGeom>
        </p:spPr>
        <p:txBody>
          <a:bodyPr wrap="square" rtlCol="0">
            <a:spAutoFit/>
          </a:bodyPr>
          <a:lstStyle/>
          <a:p>
            <a:r>
              <a:rPr lang="en-US" sz="2400" dirty="0">
                <a:solidFill>
                  <a:schemeClr val="bg1"/>
                </a:solidFill>
              </a:rPr>
              <a:t>Given the seasonal range of the ITCZ: if </a:t>
            </a:r>
            <a:r>
              <a:rPr lang="en-US" sz="2400" dirty="0">
                <a:solidFill>
                  <a:srgbClr val="7030A0"/>
                </a:solidFill>
              </a:rPr>
              <a:t>point B gets wetter</a:t>
            </a:r>
            <a:r>
              <a:rPr lang="en-US" sz="2400" dirty="0">
                <a:solidFill>
                  <a:schemeClr val="bg1"/>
                </a:solidFill>
              </a:rPr>
              <a:t> and </a:t>
            </a:r>
            <a:r>
              <a:rPr lang="en-US" sz="2400" dirty="0">
                <a:solidFill>
                  <a:srgbClr val="FF0000"/>
                </a:solidFill>
              </a:rPr>
              <a:t>point A gets drier </a:t>
            </a:r>
            <a:r>
              <a:rPr lang="en-US" sz="2400" dirty="0">
                <a:solidFill>
                  <a:schemeClr val="bg1"/>
                </a:solidFill>
              </a:rPr>
              <a:t>can we back out the magnitude of the ITCZ shift? </a:t>
            </a:r>
          </a:p>
        </p:txBody>
      </p:sp>
      <p:cxnSp>
        <p:nvCxnSpPr>
          <p:cNvPr id="11" name="Straight Arrow Connector 10"/>
          <p:cNvCxnSpPr/>
          <p:nvPr/>
        </p:nvCxnSpPr>
        <p:spPr>
          <a:xfrm flipV="1">
            <a:off x="7048500" y="2447989"/>
            <a:ext cx="15933" cy="104712"/>
          </a:xfrm>
          <a:prstGeom prst="straightConnector1">
            <a:avLst/>
          </a:prstGeom>
          <a:ln w="7302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629102" y="4745928"/>
            <a:ext cx="2040110" cy="730186"/>
          </a:xfrm>
          <a:prstGeom prst="rect">
            <a:avLst/>
          </a:prstGeom>
        </p:spPr>
      </p:pic>
      <p:pic>
        <p:nvPicPr>
          <p:cNvPr id="12" name="Picture 11"/>
          <p:cNvPicPr>
            <a:picLocks noChangeAspect="1"/>
          </p:cNvPicPr>
          <p:nvPr/>
        </p:nvPicPr>
        <p:blipFill>
          <a:blip r:embed="rId3"/>
          <a:stretch>
            <a:fillRect/>
          </a:stretch>
        </p:blipFill>
        <p:spPr>
          <a:xfrm>
            <a:off x="9596029" y="5504689"/>
            <a:ext cx="2443746" cy="505586"/>
          </a:xfrm>
          <a:prstGeom prst="rect">
            <a:avLst/>
          </a:prstGeom>
        </p:spPr>
      </p:pic>
      <p:sp>
        <p:nvSpPr>
          <p:cNvPr id="16" name="Title 1"/>
          <p:cNvSpPr txBox="1">
            <a:spLocks/>
          </p:cNvSpPr>
          <p:nvPr/>
        </p:nvSpPr>
        <p:spPr>
          <a:xfrm>
            <a:off x="552449" y="5442776"/>
            <a:ext cx="9144175" cy="6048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rgbClr val="00B050"/>
                </a:solidFill>
              </a:rPr>
              <a:t>Little Ice Age (1400-1850): 5</a:t>
            </a:r>
            <a:r>
              <a:rPr lang="en-US" sz="4100" baseline="30000" dirty="0">
                <a:solidFill>
                  <a:srgbClr val="00B050"/>
                </a:solidFill>
              </a:rPr>
              <a:t>o</a:t>
            </a:r>
            <a:r>
              <a:rPr lang="en-US" sz="4100" dirty="0">
                <a:solidFill>
                  <a:srgbClr val="00B050"/>
                </a:solidFill>
              </a:rPr>
              <a:t> Southward shift </a:t>
            </a:r>
            <a:endParaRPr lang="en-US" sz="3600" dirty="0">
              <a:solidFill>
                <a:srgbClr val="00B050"/>
              </a:solidFill>
            </a:endParaRPr>
          </a:p>
        </p:txBody>
      </p:sp>
      <p:pic>
        <p:nvPicPr>
          <p:cNvPr id="17" name="Picture 16"/>
          <p:cNvPicPr>
            <a:picLocks noChangeAspect="1"/>
          </p:cNvPicPr>
          <p:nvPr/>
        </p:nvPicPr>
        <p:blipFill>
          <a:blip r:embed="rId4"/>
          <a:stretch>
            <a:fillRect/>
          </a:stretch>
        </p:blipFill>
        <p:spPr>
          <a:xfrm>
            <a:off x="595171" y="5990464"/>
            <a:ext cx="2260372" cy="753237"/>
          </a:xfrm>
          <a:prstGeom prst="rect">
            <a:avLst/>
          </a:prstGeom>
        </p:spPr>
      </p:pic>
      <p:sp>
        <p:nvSpPr>
          <p:cNvPr id="18" name="Title 1"/>
          <p:cNvSpPr txBox="1">
            <a:spLocks/>
          </p:cNvSpPr>
          <p:nvPr/>
        </p:nvSpPr>
        <p:spPr>
          <a:xfrm>
            <a:off x="2952749" y="6061901"/>
            <a:ext cx="9144175" cy="6048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bg1"/>
                </a:solidFill>
              </a:rPr>
              <a:t>Northward during mid-Holocene: ???</a:t>
            </a:r>
            <a:r>
              <a:rPr lang="en-US" sz="4100" baseline="30000" dirty="0">
                <a:solidFill>
                  <a:schemeClr val="bg1"/>
                </a:solidFill>
              </a:rPr>
              <a:t> o</a:t>
            </a:r>
            <a:endParaRPr lang="en-US" sz="3600" dirty="0">
              <a:solidFill>
                <a:schemeClr val="bg1"/>
              </a:solidFill>
            </a:endParaRPr>
          </a:p>
        </p:txBody>
      </p:sp>
      <p:sp>
        <p:nvSpPr>
          <p:cNvPr id="20" name="Title 1"/>
          <p:cNvSpPr txBox="1">
            <a:spLocks/>
          </p:cNvSpPr>
          <p:nvPr/>
        </p:nvSpPr>
        <p:spPr>
          <a:xfrm>
            <a:off x="676274" y="4109276"/>
            <a:ext cx="9144175" cy="60483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rgbClr val="FF0000"/>
                </a:solidFill>
              </a:rPr>
              <a:t>Glacial inter-glacial: &gt; 4</a:t>
            </a:r>
            <a:r>
              <a:rPr lang="en-US" sz="4100" baseline="30000" dirty="0">
                <a:solidFill>
                  <a:srgbClr val="FF0000"/>
                </a:solidFill>
              </a:rPr>
              <a:t>o</a:t>
            </a:r>
            <a:r>
              <a:rPr lang="en-US" sz="4100" dirty="0">
                <a:solidFill>
                  <a:srgbClr val="FF0000"/>
                </a:solidFill>
              </a:rPr>
              <a:t> Southward shift </a:t>
            </a:r>
          </a:p>
        </p:txBody>
      </p:sp>
      <p:pic>
        <p:nvPicPr>
          <p:cNvPr id="19" name="Picture 18"/>
          <p:cNvPicPr>
            <a:picLocks noChangeAspect="1"/>
          </p:cNvPicPr>
          <p:nvPr/>
        </p:nvPicPr>
        <p:blipFill>
          <a:blip r:embed="rId5"/>
          <a:stretch>
            <a:fillRect/>
          </a:stretch>
        </p:blipFill>
        <p:spPr>
          <a:xfrm>
            <a:off x="9862884" y="3928301"/>
            <a:ext cx="2052892" cy="911674"/>
          </a:xfrm>
          <a:prstGeom prst="rect">
            <a:avLst/>
          </a:prstGeom>
        </p:spPr>
      </p:pic>
      <p:pic>
        <p:nvPicPr>
          <p:cNvPr id="2050" name="Picture 2" descr="http://www.meteoweb.eu/wp-content/uploads/2013/05/seasonal_migration_ITC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4470" y="713582"/>
            <a:ext cx="6317380" cy="3226405"/>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6524626" y="1943100"/>
            <a:ext cx="71698" cy="64999"/>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19826" y="2012503"/>
            <a:ext cx="374422" cy="461665"/>
          </a:xfrm>
          <a:prstGeom prst="rect">
            <a:avLst/>
          </a:prstGeom>
        </p:spPr>
        <p:txBody>
          <a:bodyPr wrap="square" rtlCol="0">
            <a:spAutoFit/>
          </a:bodyPr>
          <a:lstStyle/>
          <a:p>
            <a:r>
              <a:rPr lang="en-US" sz="2400" dirty="0">
                <a:solidFill>
                  <a:srgbClr val="FF0000"/>
                </a:solidFill>
              </a:rPr>
              <a:t>A</a:t>
            </a:r>
            <a:endParaRPr lang="en-US" sz="3200" dirty="0">
              <a:solidFill>
                <a:srgbClr val="FF0000"/>
              </a:solidFill>
            </a:endParaRPr>
          </a:p>
        </p:txBody>
      </p:sp>
      <p:sp>
        <p:nvSpPr>
          <p:cNvPr id="6" name="TextBox 5"/>
          <p:cNvSpPr txBox="1"/>
          <p:nvPr/>
        </p:nvSpPr>
        <p:spPr>
          <a:xfrm>
            <a:off x="6210301" y="1783903"/>
            <a:ext cx="374422" cy="461665"/>
          </a:xfrm>
          <a:prstGeom prst="rect">
            <a:avLst/>
          </a:prstGeom>
        </p:spPr>
        <p:txBody>
          <a:bodyPr wrap="square" rtlCol="0">
            <a:spAutoFit/>
          </a:bodyPr>
          <a:lstStyle/>
          <a:p>
            <a:r>
              <a:rPr lang="en-US" sz="2400" dirty="0">
                <a:solidFill>
                  <a:srgbClr val="7030A0"/>
                </a:solidFill>
              </a:rPr>
              <a:t>B</a:t>
            </a:r>
            <a:endParaRPr lang="en-US" sz="3200" dirty="0">
              <a:solidFill>
                <a:srgbClr val="7030A0"/>
              </a:solidFill>
            </a:endParaRPr>
          </a:p>
        </p:txBody>
      </p:sp>
      <p:sp>
        <p:nvSpPr>
          <p:cNvPr id="5" name="Flowchart: Connector 4"/>
          <p:cNvSpPr/>
          <p:nvPr/>
        </p:nvSpPr>
        <p:spPr>
          <a:xfrm>
            <a:off x="6505576" y="2190750"/>
            <a:ext cx="71698" cy="6499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13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Outline</a:t>
            </a:r>
          </a:p>
        </p:txBody>
      </p:sp>
      <p:sp>
        <p:nvSpPr>
          <p:cNvPr id="3" name="Content Placeholder 2"/>
          <p:cNvSpPr>
            <a:spLocks noGrp="1"/>
          </p:cNvSpPr>
          <p:nvPr>
            <p:ph idx="1"/>
          </p:nvPr>
        </p:nvSpPr>
        <p:spPr>
          <a:xfrm>
            <a:off x="838200" y="2335580"/>
            <a:ext cx="10515600" cy="4351338"/>
          </a:xfrm>
        </p:spPr>
        <p:txBody>
          <a:bodyPr>
            <a:normAutofit/>
          </a:bodyPr>
          <a:lstStyle/>
          <a:p>
            <a:pPr marL="514350" indent="-514350">
              <a:buFont typeface="+mj-lt"/>
              <a:buAutoNum type="arabicPeriod"/>
            </a:pPr>
            <a:r>
              <a:rPr lang="en-US" dirty="0">
                <a:solidFill>
                  <a:schemeClr val="bg1"/>
                </a:solidFill>
              </a:rPr>
              <a:t>How far can the ITCZ move?</a:t>
            </a:r>
          </a:p>
          <a:p>
            <a:pPr marL="0" indent="0">
              <a:buNone/>
            </a:pPr>
            <a:r>
              <a:rPr lang="en-US" dirty="0">
                <a:solidFill>
                  <a:schemeClr val="bg1"/>
                </a:solidFill>
              </a:rPr>
              <a:t>  --Energetic constraints from observational/model simulations (3</a:t>
            </a:r>
            <a:r>
              <a:rPr lang="en-US" baseline="30000" dirty="0">
                <a:solidFill>
                  <a:schemeClr val="bg1"/>
                </a:solidFill>
              </a:rPr>
              <a:t>o </a:t>
            </a:r>
            <a:r>
              <a:rPr lang="en-US" dirty="0">
                <a:solidFill>
                  <a:schemeClr val="bg1"/>
                </a:solidFill>
              </a:rPr>
              <a:t>/PW)</a:t>
            </a:r>
          </a:p>
          <a:p>
            <a:pPr marL="0" indent="0">
              <a:buNone/>
            </a:pPr>
            <a:r>
              <a:rPr lang="en-US" dirty="0">
                <a:solidFill>
                  <a:schemeClr val="bg1"/>
                </a:solidFill>
              </a:rPr>
              <a:t>  --Magnitude of ITCZ changes under paleo forcing (Less than 1</a:t>
            </a:r>
            <a:r>
              <a:rPr lang="en-US" baseline="30000" dirty="0">
                <a:solidFill>
                  <a:schemeClr val="bg1"/>
                </a:solidFill>
              </a:rPr>
              <a:t>o</a:t>
            </a:r>
            <a:r>
              <a:rPr lang="en-US" dirty="0">
                <a:solidFill>
                  <a:schemeClr val="bg1"/>
                </a:solidFill>
              </a:rPr>
              <a:t>)</a:t>
            </a:r>
          </a:p>
          <a:p>
            <a:pPr marL="0" indent="0">
              <a:buNone/>
            </a:pPr>
            <a:r>
              <a:rPr lang="en-US" dirty="0">
                <a:solidFill>
                  <a:schemeClr val="bg1"/>
                </a:solidFill>
              </a:rPr>
              <a:t>  --What determines the ITCZ sensitivity to external forcing</a:t>
            </a:r>
          </a:p>
          <a:p>
            <a:pPr marL="0" indent="0">
              <a:buNone/>
            </a:pPr>
            <a:endParaRPr lang="en-US" dirty="0">
              <a:solidFill>
                <a:schemeClr val="bg1"/>
              </a:solidFill>
            </a:endParaRPr>
          </a:p>
          <a:p>
            <a:pPr marL="0" indent="0">
              <a:buNone/>
            </a:pPr>
            <a:r>
              <a:rPr lang="en-US" dirty="0">
                <a:solidFill>
                  <a:schemeClr val="bg1"/>
                </a:solidFill>
              </a:rPr>
              <a:t>2. How useful is the concept of an ITCZ shift</a:t>
            </a:r>
          </a:p>
          <a:p>
            <a:pPr marL="0" indent="0">
              <a:buNone/>
            </a:pPr>
            <a:r>
              <a:rPr lang="en-US" dirty="0">
                <a:solidFill>
                  <a:schemeClr val="bg1"/>
                </a:solidFill>
              </a:rPr>
              <a:t> --How much of </a:t>
            </a:r>
            <a:r>
              <a:rPr lang="en-US" dirty="0" err="1">
                <a:solidFill>
                  <a:schemeClr val="bg1"/>
                </a:solidFill>
              </a:rPr>
              <a:t>precipitiation</a:t>
            </a:r>
            <a:r>
              <a:rPr lang="en-US" dirty="0">
                <a:solidFill>
                  <a:schemeClr val="bg1"/>
                </a:solidFill>
              </a:rPr>
              <a:t> changes are explained by a translations of the ITCZ?</a:t>
            </a:r>
          </a:p>
        </p:txBody>
      </p:sp>
      <p:pic>
        <p:nvPicPr>
          <p:cNvPr id="4" name="Picture 4" descr="https://upload.wikimedia.org/wikipedia/commons/thumb/1/12/IntertropicalConvergenceZone-EO.jpg/2560px-IntertropicalConvergenceZone-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645" y="3"/>
            <a:ext cx="7824269" cy="191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8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416" y="-251460"/>
            <a:ext cx="5590032" cy="4893647"/>
          </a:xfrm>
          <a:prstGeom prst="rect">
            <a:avLst/>
          </a:prstGeom>
          <a:noFill/>
        </p:spPr>
        <p:txBody>
          <a:bodyPr wrap="square" rtlCol="0">
            <a:spAutoFit/>
          </a:bodyPr>
          <a:lstStyle/>
          <a:p>
            <a:endParaRPr lang="en-US" sz="2400" dirty="0">
              <a:solidFill>
                <a:schemeClr val="bg1"/>
              </a:solidFill>
            </a:endParaRPr>
          </a:p>
          <a:p>
            <a:r>
              <a:rPr lang="en-US" sz="2400" dirty="0">
                <a:solidFill>
                  <a:srgbClr val="FF0000"/>
                </a:solidFill>
              </a:rPr>
              <a:t>CLAIM: A 3 degree latitude shift in the ITCZ location requires 1 PW of atmospheric heat transport across the equator</a:t>
            </a:r>
          </a:p>
          <a:p>
            <a:endParaRPr lang="en-US" sz="2400" dirty="0">
              <a:solidFill>
                <a:srgbClr val="FF0000"/>
              </a:solidFill>
            </a:endParaRPr>
          </a:p>
          <a:p>
            <a:pPr marL="342900" indent="-342900">
              <a:buFont typeface="Wingdings" panose="05000000000000000000" pitchFamily="2" charset="2"/>
              <a:buChar char="à"/>
            </a:pPr>
            <a:r>
              <a:rPr lang="en-US" sz="2400" dirty="0">
                <a:solidFill>
                  <a:schemeClr val="bg1"/>
                </a:solidFill>
                <a:sym typeface="Wingdings" panose="05000000000000000000" pitchFamily="2" charset="2"/>
              </a:rPr>
              <a:t>1 PW (10</a:t>
            </a:r>
            <a:r>
              <a:rPr lang="en-US" sz="2400" baseline="30000" dirty="0">
                <a:solidFill>
                  <a:schemeClr val="bg1"/>
                </a:solidFill>
                <a:sym typeface="Wingdings" panose="05000000000000000000" pitchFamily="2" charset="2"/>
              </a:rPr>
              <a:t>15</a:t>
            </a:r>
            <a:r>
              <a:rPr lang="en-US" sz="2400" dirty="0">
                <a:solidFill>
                  <a:schemeClr val="bg1"/>
                </a:solidFill>
                <a:sym typeface="Wingdings" panose="05000000000000000000" pitchFamily="2" charset="2"/>
              </a:rPr>
              <a:t> W) is a lot of energy– equivalent to simultaneous doubling of CO</a:t>
            </a:r>
            <a:r>
              <a:rPr lang="en-US" sz="2400" baseline="-25000" dirty="0">
                <a:solidFill>
                  <a:schemeClr val="bg1"/>
                </a:solidFill>
                <a:sym typeface="Wingdings" panose="05000000000000000000" pitchFamily="2" charset="2"/>
              </a:rPr>
              <a:t>2</a:t>
            </a:r>
            <a:r>
              <a:rPr lang="en-US" sz="2400" dirty="0">
                <a:solidFill>
                  <a:schemeClr val="bg1"/>
                </a:solidFill>
                <a:sym typeface="Wingdings" panose="05000000000000000000" pitchFamily="2" charset="2"/>
              </a:rPr>
              <a:t> in on hemisphere and halving in the other</a:t>
            </a:r>
          </a:p>
          <a:p>
            <a:endParaRPr lang="en-US" sz="2400" dirty="0">
              <a:solidFill>
                <a:schemeClr val="bg1"/>
              </a:solidFill>
              <a:sym typeface="Wingdings" panose="05000000000000000000" pitchFamily="2" charset="2"/>
            </a:endParaRPr>
          </a:p>
          <a:p>
            <a:r>
              <a:rPr lang="en-US" sz="2400" dirty="0">
                <a:solidFill>
                  <a:schemeClr val="bg1"/>
                </a:solidFill>
                <a:sym typeface="Wingdings" panose="05000000000000000000" pitchFamily="2" charset="2"/>
              </a:rPr>
              <a:t> The zonal mean ITCZ location is relatively insensitive to external forcing and climate feedbacks </a:t>
            </a:r>
            <a:endParaRPr lang="en-US" sz="2400" dirty="0">
              <a:solidFill>
                <a:schemeClr val="bg1"/>
              </a:solidFill>
            </a:endParaRP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9064" y="946785"/>
            <a:ext cx="4198497" cy="5398068"/>
          </a:xfrm>
          <a:prstGeom prst="rect">
            <a:avLst/>
          </a:prstGeom>
        </p:spPr>
      </p:pic>
      <p:sp>
        <p:nvSpPr>
          <p:cNvPr id="8" name="TextBox 7"/>
          <p:cNvSpPr txBox="1"/>
          <p:nvPr/>
        </p:nvSpPr>
        <p:spPr>
          <a:xfrm>
            <a:off x="192024" y="4697730"/>
            <a:ext cx="5879592" cy="1938992"/>
          </a:xfrm>
          <a:prstGeom prst="rect">
            <a:avLst/>
          </a:prstGeom>
          <a:noFill/>
        </p:spPr>
        <p:txBody>
          <a:bodyPr wrap="square" rtlCol="0">
            <a:spAutoFit/>
          </a:bodyPr>
          <a:lstStyle/>
          <a:p>
            <a:r>
              <a:rPr lang="en-US" sz="2400" dirty="0">
                <a:solidFill>
                  <a:srgbClr val="00B0F0"/>
                </a:solidFill>
              </a:rPr>
              <a:t>The above quantitative relationship follows from the seasonal relationship between ITCZ location and AHT</a:t>
            </a:r>
            <a:r>
              <a:rPr lang="en-US" sz="2400" baseline="-25000" dirty="0">
                <a:solidFill>
                  <a:srgbClr val="00B0F0"/>
                </a:solidFill>
              </a:rPr>
              <a:t>EQ</a:t>
            </a:r>
            <a:r>
              <a:rPr lang="en-US" sz="2400" dirty="0">
                <a:solidFill>
                  <a:srgbClr val="00B0F0"/>
                </a:solidFill>
              </a:rPr>
              <a:t> because the seasonal cycle is large in magnitude as compared to any external forcing</a:t>
            </a:r>
          </a:p>
        </p:txBody>
      </p:sp>
    </p:spTree>
    <p:extLst>
      <p:ext uri="{BB962C8B-B14F-4D97-AF65-F5344CB8AC3E}">
        <p14:creationId xmlns:p14="http://schemas.microsoft.com/office/powerpoint/2010/main" val="116370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68318"/>
            <a:ext cx="5173059" cy="29844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591" y="771525"/>
            <a:ext cx="6621944" cy="5857874"/>
          </a:xfrm>
          <a:prstGeom prst="rect">
            <a:avLst/>
          </a:prstGeom>
        </p:spPr>
      </p:pic>
      <p:sp>
        <p:nvSpPr>
          <p:cNvPr id="8" name="TextBox 7"/>
          <p:cNvSpPr txBox="1"/>
          <p:nvPr/>
        </p:nvSpPr>
        <p:spPr>
          <a:xfrm>
            <a:off x="161925" y="3316605"/>
            <a:ext cx="4865751" cy="3416320"/>
          </a:xfrm>
          <a:prstGeom prst="rect">
            <a:avLst/>
          </a:prstGeom>
          <a:noFill/>
        </p:spPr>
        <p:txBody>
          <a:bodyPr wrap="square" rtlCol="0">
            <a:spAutoFit/>
          </a:bodyPr>
          <a:lstStyle/>
          <a:p>
            <a:r>
              <a:rPr lang="en-US" sz="2400" dirty="0">
                <a:solidFill>
                  <a:schemeClr val="bg1"/>
                </a:solidFill>
              </a:rPr>
              <a:t>Annual mean precipitation, Hadley cell and  atmospheric heat transport across the equator (AHT</a:t>
            </a:r>
            <a:r>
              <a:rPr lang="en-US" sz="2400" baseline="-25000" dirty="0">
                <a:solidFill>
                  <a:schemeClr val="bg1"/>
                </a:solidFill>
              </a:rPr>
              <a:t>EQ) </a:t>
            </a:r>
            <a:r>
              <a:rPr lang="en-US" sz="2400" dirty="0">
                <a:solidFill>
                  <a:schemeClr val="bg1"/>
                </a:solidFill>
              </a:rPr>
              <a:t>is the small residual of large seasonal migrations</a:t>
            </a:r>
          </a:p>
          <a:p>
            <a:r>
              <a:rPr lang="en-US" sz="2400" dirty="0">
                <a:solidFill>
                  <a:schemeClr val="bg1"/>
                </a:solidFill>
                <a:sym typeface="Wingdings" panose="05000000000000000000" pitchFamily="2" charset="2"/>
              </a:rPr>
              <a:t> The annual mean is best characterized as the statistical average of a bi-modal system which is seldom realized.</a:t>
            </a:r>
            <a:endParaRPr lang="en-US" sz="2400" dirty="0">
              <a:solidFill>
                <a:schemeClr val="bg1"/>
              </a:solidFill>
            </a:endParaRPr>
          </a:p>
        </p:txBody>
      </p:sp>
    </p:spTree>
    <p:extLst>
      <p:ext uri="{BB962C8B-B14F-4D97-AF65-F5344CB8AC3E}">
        <p14:creationId xmlns:p14="http://schemas.microsoft.com/office/powerpoint/2010/main" val="2458768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1721</Words>
  <Application>Microsoft Office PowerPoint</Application>
  <PresentationFormat>Widescreen</PresentationFormat>
  <Paragraphs>232</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Wingdings</vt:lpstr>
      <vt:lpstr>Office Theme</vt:lpstr>
      <vt:lpstr>How Far Can the Intertropical  Convergence Zone (ITCZ) Shift?  How Useful Is the Concept of an ITCZ Shift?</vt:lpstr>
      <vt:lpstr>Annual mean precipitation</vt:lpstr>
      <vt:lpstr>Dynamics perspective on ITCZ </vt:lpstr>
      <vt:lpstr>Dynamics perspective on ITCZ </vt:lpstr>
      <vt:lpstr>Paleo perspective on ITCZ shifts</vt:lpstr>
      <vt:lpstr>Paleo perspective on ITCZ shifts -- magnitude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LGM Energetics</vt:lpstr>
      <vt:lpstr>Transient climate simulation of the last 21,000 years in CCSM3 – TRACE (Feng He) </vt:lpstr>
      <vt:lpstr>Cause of AHTEQ changes from the glacial to present day– TRACE simulation</vt:lpstr>
      <vt:lpstr>Use SST gradient to reconstruct ITCZ location and AHTEQ</vt:lpstr>
      <vt:lpstr>PowerPoint Presentation</vt:lpstr>
      <vt:lpstr>CLAIM: Ocean coupling makes the ITCZ less sensitive to external forcing (Brian Green, MIT) </vt:lpstr>
      <vt:lpstr>CLAIM: Ocean coupling makes the ITCZ less sensitive to external forcing (Brian Green, MIT) </vt:lpstr>
      <vt:lpstr>What sets the relationship between ITCZ location and AHTEQ?</vt:lpstr>
      <vt:lpstr>PowerPoint Presentation</vt:lpstr>
      <vt:lpstr>The ITCZ moves less than the Hadley Cell (energy flux equator)</vt:lpstr>
      <vt:lpstr> Summary so far:  </vt:lpstr>
      <vt:lpstr>PowerPoint Presentation</vt:lpstr>
      <vt:lpstr>Why is the seasonal relationship between ITCZ location and AHTEQ realized in the (annual mean) perturbation experiments?  The annual mean is the statistical average between alternating extremes and therefore must shift along the line connecting the extremes  </vt:lpstr>
      <vt:lpstr>Annual mean ITCZ shifts are a consequence of  changes (position or duration) during the extreme seasons</vt:lpstr>
      <vt:lpstr>Why does the seasonal cycle constrain annual mean ITC Z shifts – start with precip.</vt:lpstr>
      <vt:lpstr>Role of seasonal cycle in stretching out the annual mean precipitation  </vt:lpstr>
      <vt:lpstr>PowerPoint Presentation</vt:lpstr>
      <vt:lpstr>An example : hosing run that shows a 3⁰ PCENT shift</vt:lpstr>
      <vt:lpstr>An example : hosing run that shows a 3⁰ PCENT shift</vt:lpstr>
      <vt:lpstr>Consider all experiments we can get our hands on</vt:lpstr>
      <vt:lpstr>How useful is the concept of ITCZ shift?</vt:lpstr>
      <vt:lpstr>PCENT shift versus optimal shift</vt:lpstr>
      <vt:lpstr>Fraction of zonal mean changes explained</vt:lpstr>
      <vt:lpstr>Fraction of local precipitation changes explained by shift/contraction/intensification modes of tropical precipitation</vt:lpstr>
      <vt:lpstr>Fraction of local precipitation  changes explained by shift/contraction/intensification</vt:lpstr>
      <vt:lpstr>PowerPoint Presentation</vt:lpstr>
      <vt:lpstr>Conclusions</vt:lpstr>
      <vt:lpstr>4XCO2 Tropical Contraction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Far Can the Intertropical Convergence Zone (ITCZ) Shift? How Useful Is the Concept of an ITCZ Convergence Zone (ITCZ) Shift and, How Useful Is the Concept of an ITCZ Shift?</dc:title>
  <dc:creator>Aaron Donohoe</dc:creator>
  <cp:lastModifiedBy>Aaron Donohoe</cp:lastModifiedBy>
  <cp:revision>47</cp:revision>
  <dcterms:created xsi:type="dcterms:W3CDTF">2016-05-09T22:23:06Z</dcterms:created>
  <dcterms:modified xsi:type="dcterms:W3CDTF">2016-05-11T02:38:46Z</dcterms:modified>
</cp:coreProperties>
</file>