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75"/>
  </p:notesMasterIdLst>
  <p:sldIdLst>
    <p:sldId id="256" r:id="rId17"/>
    <p:sldId id="258" r:id="rId18"/>
    <p:sldId id="259" r:id="rId19"/>
    <p:sldId id="260" r:id="rId20"/>
    <p:sldId id="261" r:id="rId21"/>
    <p:sldId id="262" r:id="rId22"/>
    <p:sldId id="263" r:id="rId23"/>
    <p:sldId id="322" r:id="rId24"/>
    <p:sldId id="265" r:id="rId25"/>
    <p:sldId id="266" r:id="rId26"/>
    <p:sldId id="267" r:id="rId27"/>
    <p:sldId id="272" r:id="rId28"/>
    <p:sldId id="268" r:id="rId29"/>
    <p:sldId id="271" r:id="rId30"/>
    <p:sldId id="314" r:id="rId31"/>
    <p:sldId id="315" r:id="rId32"/>
    <p:sldId id="274" r:id="rId33"/>
    <p:sldId id="276" r:id="rId34"/>
    <p:sldId id="277" r:id="rId35"/>
    <p:sldId id="279" r:id="rId36"/>
    <p:sldId id="280" r:id="rId37"/>
    <p:sldId id="316" r:id="rId38"/>
    <p:sldId id="317" r:id="rId39"/>
    <p:sldId id="278" r:id="rId40"/>
    <p:sldId id="281" r:id="rId41"/>
    <p:sldId id="282" r:id="rId42"/>
    <p:sldId id="283" r:id="rId43"/>
    <p:sldId id="284" r:id="rId44"/>
    <p:sldId id="285" r:id="rId45"/>
    <p:sldId id="295" r:id="rId46"/>
    <p:sldId id="296" r:id="rId47"/>
    <p:sldId id="297" r:id="rId48"/>
    <p:sldId id="298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13" r:id="rId57"/>
    <p:sldId id="273" r:id="rId58"/>
    <p:sldId id="318" r:id="rId59"/>
    <p:sldId id="319" r:id="rId60"/>
    <p:sldId id="320" r:id="rId61"/>
    <p:sldId id="321" r:id="rId62"/>
    <p:sldId id="288" r:id="rId63"/>
    <p:sldId id="290" r:id="rId64"/>
    <p:sldId id="291" r:id="rId65"/>
    <p:sldId id="292" r:id="rId66"/>
    <p:sldId id="293" r:id="rId67"/>
    <p:sldId id="294" r:id="rId68"/>
    <p:sldId id="269" r:id="rId69"/>
    <p:sldId id="270" r:id="rId70"/>
    <p:sldId id="286" r:id="rId71"/>
    <p:sldId id="287" r:id="rId72"/>
    <p:sldId id="289" r:id="rId73"/>
    <p:sldId id="30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E82ADF"/>
    <a:srgbClr val="009900"/>
    <a:srgbClr val="00FF00"/>
    <a:srgbClr val="00DA00"/>
    <a:srgbClr val="00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F01F-1E51-4343-9537-B65E323FD65E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FD6-4C57-483C-B598-5C8DC3A2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52A0E-D91C-45DD-9550-83DCD4380470}" type="slidenum">
              <a:rPr lang="en-US" altLang="en-US">
                <a:solidFill>
                  <a:prstClr val="white"/>
                </a:solidFill>
              </a:rPr>
              <a:pPr/>
              <a:t>11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0.298 = 0.262 + 0.036</a:t>
            </a:r>
          </a:p>
          <a:p>
            <a:r>
              <a:rPr lang="en-US" altLang="en-US"/>
              <a:t>100% = 88% + 12%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BA64B-4A30-4A07-B2BA-1A77756F4E8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98937-FE2F-43EC-BDDF-64F4AD7202D5}" type="slidenum">
              <a:rPr lang="en-US" altLang="en-US">
                <a:solidFill>
                  <a:prstClr val="white"/>
                </a:solidFill>
              </a:rPr>
              <a:pPr/>
              <a:t>13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2 sigma = 0.016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960A0-B1EA-4AA4-B50D-B92693A72999}" type="slidenum">
              <a:rPr lang="en-US" altLang="en-US">
                <a:solidFill>
                  <a:prstClr val="white"/>
                </a:solidFill>
              </a:rPr>
              <a:pPr/>
              <a:t>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AD926-01C5-4110-ACD8-4262DBB9D1F4}" type="slidenum">
              <a:rPr lang="en-US" altLang="en-US">
                <a:solidFill>
                  <a:prstClr val="white"/>
                </a:solidFill>
              </a:rPr>
              <a:pPr/>
              <a:t>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NH = 8.2 - 2.4 = 5.8</a:t>
            </a:r>
          </a:p>
          <a:p>
            <a:r>
              <a:rPr lang="en-US" altLang="en-US"/>
              <a:t>SH = 9.0 – 3.2 = 5.8</a:t>
            </a:r>
          </a:p>
          <a:p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C9D45-CFAB-49D8-90BB-BF57F4D977FB}" type="slidenum">
              <a:rPr lang="en-US" altLang="en-US">
                <a:solidFill>
                  <a:prstClr val="white"/>
                </a:solidFill>
              </a:rPr>
              <a:pPr/>
              <a:t>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C9D45-CFAB-49D8-90BB-BF57F4D977FB}" type="slidenum">
              <a:rPr lang="en-US" altLang="en-US">
                <a:solidFill>
                  <a:prstClr val="white"/>
                </a:solidFill>
              </a:rPr>
              <a:pPr/>
              <a:t>20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C9D45-CFAB-49D8-90BB-BF57F4D977FB}" type="slidenum">
              <a:rPr lang="en-US" altLang="en-US">
                <a:solidFill>
                  <a:prstClr val="white"/>
                </a:solidFill>
              </a:rPr>
              <a:pPr/>
              <a:t>21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48ECE-33AD-4542-869D-37004E33D8D1}" type="slidenum">
              <a:rPr lang="en-US" altLang="en-US">
                <a:solidFill>
                  <a:prstClr val="white"/>
                </a:solidFill>
              </a:rPr>
              <a:pPr/>
              <a:t>22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Spread – 2 sigma SH = 1.1 PW NH = 0.8 PW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3685FE-1BE9-4892-A977-50DB40F0901E}" type="slidenum">
              <a:rPr lang="en-US" alt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ASR and MHT R^2 (slope) /// NH = 0.57 (0.64) , SH = 0.85 (0.85)</a:t>
            </a:r>
          </a:p>
          <a:p>
            <a:pPr eaLnBrk="1" hangingPunct="1"/>
            <a:r>
              <a:rPr lang="en-US" altLang="en-US" smtClean="0"/>
              <a:t>OLR* is insignificant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BCE31-EA66-456A-8C64-A9381D5861D5}" type="slidenum">
              <a:rPr lang="en-US" altLang="en-US">
                <a:solidFill>
                  <a:prstClr val="white"/>
                </a:solidFill>
              </a:rPr>
              <a:pPr/>
              <a:t>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946D-A15F-4CB9-9769-D332DCC1132C}" type="slidenum">
              <a:rPr lang="en-US" altLang="en-US">
                <a:solidFill>
                  <a:prstClr val="white"/>
                </a:solidFill>
              </a:rPr>
              <a:pPr/>
              <a:t>24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ASR = incident + albedo</a:t>
            </a:r>
          </a:p>
          <a:p>
            <a:r>
              <a:rPr lang="en-US" altLang="en-US"/>
              <a:t>NH // 8.2 = 5.3 + 2.9</a:t>
            </a:r>
          </a:p>
          <a:p>
            <a:r>
              <a:rPr lang="en-US" altLang="en-US"/>
              <a:t>SH \\\ 9.0 = 5.3 + 3.7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5D73E-164C-4017-A6CA-6DAB4A5995B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ASR* and albedo spread correlated with R^2 0.99</a:t>
            </a:r>
          </a:p>
          <a:p>
            <a:r>
              <a:rPr lang="en-US" altLang="en-US"/>
              <a:t>Same correlations as before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26731-CC78-4E5D-949C-CA420316E45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5AA1-D8FC-4E4C-B83E-5C7FFE3E61F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BA64B-4A30-4A07-B2BA-1A77756F4E8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008BA-5ADD-4A94-B09F-7F6B24804C2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R^2   NH \\\ </a:t>
            </a:r>
            <a:r>
              <a:rPr lang="en-US" altLang="en-US" dirty="0" smtClean="0"/>
              <a:t>0.63            </a:t>
            </a:r>
            <a:r>
              <a:rPr lang="en-US" altLang="en-US" dirty="0"/>
              <a:t>SH \\\\ </a:t>
            </a:r>
            <a:r>
              <a:rPr lang="en-US" altLang="en-US" dirty="0" smtClean="0"/>
              <a:t>0.84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024D5-F645-4DE8-96F9-8B21B9356618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84A49-3F27-4FED-A94A-16AA332CA9EA}" type="slidenum">
              <a:rPr lang="en-US" altLang="en-US">
                <a:solidFill>
                  <a:prstClr val="white"/>
                </a:solidFill>
              </a:rPr>
              <a:pPr/>
              <a:t>55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BCE31-EA66-456A-8C64-A9381D5861D5}" type="slidenum">
              <a:rPr lang="en-US" altLang="en-US">
                <a:solidFill>
                  <a:prstClr val="white"/>
                </a:solidFill>
              </a:rPr>
              <a:pPr/>
              <a:t>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06FC1-A925-497F-B6E6-8E2A3DE41F60}" type="slidenum">
              <a:rPr lang="en-US" altLang="en-US">
                <a:solidFill>
                  <a:prstClr val="white"/>
                </a:solidFill>
              </a:rPr>
              <a:pPr/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4297C-BF52-403D-A87B-6A5D68EB2A1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7FFD2-8B6B-4061-96A8-6D652A6C1F74}" type="slidenum">
              <a:rPr lang="en-US" altLang="en-US">
                <a:solidFill>
                  <a:prstClr val="white"/>
                </a:solidFill>
              </a:rPr>
              <a:pPr/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3CDD9-8C40-464F-8E89-07B8F334F284}" type="slidenum">
              <a:rPr lang="en-US" altLang="en-US">
                <a:solidFill>
                  <a:prstClr val="white"/>
                </a:solidFill>
              </a:rPr>
              <a:pPr/>
              <a:t>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49CE4-FDB4-498B-A53D-EE73797626BC}" type="slidenum">
              <a:rPr lang="en-US" altLang="en-US">
                <a:solidFill>
                  <a:prstClr val="white"/>
                </a:solidFill>
              </a:rPr>
              <a:pPr/>
              <a:t>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9202D-609B-4FE5-AD69-CE1E7E53D265}" type="slidenum">
              <a:rPr lang="en-US" altLang="en-US">
                <a:solidFill>
                  <a:prstClr val="white"/>
                </a:solidFill>
              </a:rPr>
              <a:pPr/>
              <a:t>10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3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564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6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028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45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888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085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40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153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03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0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7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57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615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112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929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19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21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204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02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339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5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01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96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837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204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00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1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90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578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551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93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5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309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289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75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636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05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646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624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093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3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82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04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998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762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50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927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62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54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516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14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8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986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147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24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40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60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153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91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41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8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551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869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084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06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920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513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32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783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21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7086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4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14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553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96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318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9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688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73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1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6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4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2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7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6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51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6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5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04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71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07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16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91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2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07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85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7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9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85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06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4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35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71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96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10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64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30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7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3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4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21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75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41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32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85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8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3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23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8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4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690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07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99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43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09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0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3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5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82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7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15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81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9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3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7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96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9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5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8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7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3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301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43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8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136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4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0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46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43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22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783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213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32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630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2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88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76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0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6706-8181-4AF3-8A94-C514CBD4105F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7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7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711E-C319-4B3C-B2A1-8929A50165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7C3E-59B0-44BC-8C1D-D63CC3071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3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9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1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2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8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Global Scale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nergy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luxes: Comparison of Observational Estimates and Model Simulations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262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Aaron </a:t>
            </a:r>
            <a:r>
              <a:rPr lang="en-US" dirty="0" err="1" smtClean="0">
                <a:solidFill>
                  <a:schemeClr val="bg1"/>
                </a:solidFill>
              </a:rPr>
              <a:t>Donohoe</a:t>
            </a:r>
            <a:r>
              <a:rPr lang="en-US" dirty="0" smtClean="0">
                <a:solidFill>
                  <a:schemeClr val="bg1"/>
                </a:solidFill>
              </a:rPr>
              <a:t> -- MIT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David </a:t>
            </a:r>
            <a:r>
              <a:rPr lang="en-US" dirty="0" err="1" smtClean="0">
                <a:solidFill>
                  <a:schemeClr val="bg1"/>
                </a:solidFill>
              </a:rPr>
              <a:t>Battisti</a:t>
            </a:r>
            <a:r>
              <a:rPr lang="en-US" dirty="0" smtClean="0">
                <a:solidFill>
                  <a:schemeClr val="bg1"/>
                </a:solidFill>
              </a:rPr>
              <a:t> -- UW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CERES Science Team Meeting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4/23/2014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30163"/>
            <a:ext cx="8686800" cy="1249363"/>
          </a:xfrm>
          <a:noFill/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</a:rPr>
              <a:t>Observed Surface and atmospheric contribution to planetary albedo</a:t>
            </a:r>
          </a:p>
        </p:txBody>
      </p:sp>
      <p:pic>
        <p:nvPicPr>
          <p:cNvPr id="29700" name="Picture 4" descr="observed_planetary_albedo_part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4457700" cy="31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Surface_and_effective_albe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7678"/>
            <a:ext cx="4648200" cy="33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803900" y="1974850"/>
            <a:ext cx="1447800" cy="76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410200" y="1371600"/>
            <a:ext cx="2133600" cy="152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2133600" y="4267200"/>
            <a:ext cx="381000" cy="2209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57200" y="469265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2400" dirty="0">
                <a:solidFill>
                  <a:srgbClr val="000000"/>
                </a:solidFill>
              </a:rPr>
              <a:t>α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P,SURF </a:t>
            </a:r>
            <a:r>
              <a:rPr lang="en-US" altLang="en-US" sz="2400" dirty="0">
                <a:solidFill>
                  <a:srgbClr val="000000"/>
                </a:solidFill>
              </a:rPr>
              <a:t>= </a:t>
            </a:r>
            <a:r>
              <a:rPr lang="el-GR" altLang="en-US" sz="2400" dirty="0">
                <a:solidFill>
                  <a:srgbClr val="000000"/>
                </a:solidFill>
              </a:rPr>
              <a:t>α</a:t>
            </a:r>
            <a:r>
              <a:rPr lang="en-US" altLang="en-US" sz="2400" dirty="0">
                <a:solidFill>
                  <a:srgbClr val="000000"/>
                </a:solidFill>
              </a:rPr>
              <a:t>(1-R-A)</a:t>
            </a:r>
            <a:r>
              <a:rPr lang="en-US" altLang="en-US" sz="2400" baseline="30000" dirty="0">
                <a:solidFill>
                  <a:srgbClr val="000000"/>
                </a:solidFill>
              </a:rPr>
              <a:t>2</a:t>
            </a:r>
            <a:r>
              <a:rPr lang="en-US" altLang="en-US" sz="3600" dirty="0">
                <a:solidFill>
                  <a:srgbClr val="D60093"/>
                </a:solidFill>
              </a:rPr>
              <a:t> </a:t>
            </a:r>
            <a:endParaRPr lang="el-GR" altLang="en-US" sz="3600" dirty="0">
              <a:solidFill>
                <a:srgbClr val="D60093"/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828800" y="5334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(1-</a:t>
            </a:r>
            <a:r>
              <a:rPr lang="el-GR" altLang="en-US" sz="2400" dirty="0">
                <a:solidFill>
                  <a:srgbClr val="000000"/>
                </a:solidFill>
              </a:rPr>
              <a:t>α</a:t>
            </a:r>
            <a:r>
              <a:rPr lang="en-US" altLang="en-US" sz="2400" dirty="0">
                <a:solidFill>
                  <a:srgbClr val="000000"/>
                </a:solidFill>
              </a:rPr>
              <a:t>R)</a:t>
            </a:r>
            <a:endParaRPr lang="el-GR" altLang="en-US" sz="2400" dirty="0">
              <a:solidFill>
                <a:srgbClr val="000000"/>
              </a:solidFill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1828800" y="5378450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 bwMode="auto">
          <a:xfrm>
            <a:off x="5791200" y="4038600"/>
            <a:ext cx="2133600" cy="381000"/>
          </a:xfrm>
          <a:prstGeom prst="flowChartProcess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400800" y="46906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1500" dirty="0">
                <a:solidFill>
                  <a:srgbClr val="000000"/>
                </a:solidFill>
              </a:rPr>
              <a:t>α</a:t>
            </a:r>
            <a:r>
              <a:rPr lang="en-US" altLang="en-US" sz="1500" baseline="-25000" dirty="0">
                <a:solidFill>
                  <a:srgbClr val="000000"/>
                </a:solidFill>
              </a:rPr>
              <a:t>P,SURF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 </a:t>
            </a:r>
            <a:endParaRPr lang="en-US" altLang="en-US" sz="24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400800" y="43434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1500" dirty="0" smtClean="0">
                <a:solidFill>
                  <a:srgbClr val="000000"/>
                </a:solidFill>
              </a:rPr>
              <a:t>α</a:t>
            </a:r>
            <a:r>
              <a:rPr lang="en-US" altLang="en-US" sz="1500" dirty="0" smtClean="0">
                <a:solidFill>
                  <a:srgbClr val="000000"/>
                </a:solidFill>
              </a:rPr>
              <a:t> (surface albedo)</a:t>
            </a:r>
            <a:r>
              <a:rPr lang="en-US" altLang="en-US" sz="1500" baseline="-250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 </a:t>
            </a:r>
            <a:endParaRPr lang="el-GR" alt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286500" y="4495800"/>
            <a:ext cx="114300" cy="19484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6286500" y="4800600"/>
            <a:ext cx="114300" cy="19484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lowchart: Process 5"/>
          <p:cNvSpPr/>
          <p:nvPr/>
        </p:nvSpPr>
        <p:spPr bwMode="auto">
          <a:xfrm>
            <a:off x="5486400" y="3276600"/>
            <a:ext cx="2667000" cy="533400"/>
          </a:xfrm>
          <a:prstGeom prst="flowChartProcess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0874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albedo and surface contribution to planetary albedo (</a:t>
            </a:r>
            <a:r>
              <a:rPr lang="el-GR" dirty="0" smtClean="0"/>
              <a:t>α</a:t>
            </a:r>
            <a:r>
              <a:rPr lang="en-US" dirty="0" smtClean="0"/>
              <a:t> and </a:t>
            </a:r>
            <a:r>
              <a:rPr lang="el-GR" dirty="0" smtClean="0"/>
              <a:t>α</a:t>
            </a:r>
            <a:r>
              <a:rPr lang="en-US" baseline="-25000" dirty="0" smtClean="0"/>
              <a:t>P,SURF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457700" y="3810000"/>
            <a:ext cx="43053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7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30163"/>
            <a:ext cx="8686800" cy="1249363"/>
          </a:xfrm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</a:rPr>
              <a:t>Observed Global Mean Planetary Albedo</a:t>
            </a:r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and it atmospheric/surface Partitioning</a:t>
            </a:r>
          </a:p>
        </p:txBody>
      </p:sp>
      <p:pic>
        <p:nvPicPr>
          <p:cNvPr id="31750" name="Picture 6" descr="global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9296400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Planetary Albedo </a:t>
            </a:r>
            <a:r>
              <a:rPr lang="en-US" altLang="en-US" sz="4000" dirty="0" smtClean="0">
                <a:solidFill>
                  <a:schemeClr val="bg1"/>
                </a:solidFill>
              </a:rPr>
              <a:t>Partitioning: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4000" dirty="0" smtClean="0">
                <a:solidFill>
                  <a:schemeClr val="bg1"/>
                </a:solidFill>
              </a:rPr>
              <a:t>Comparison of models (CMIP3 pre-industrial) and observations (CERES)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Histogram of hemispheric average 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</a:rPr>
              <a:t>planetary albedo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4" name="Picture 4" descr="both_planet_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3650"/>
            <a:ext cx="7696200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371600"/>
            <a:ext cx="2057400" cy="5715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57200" y="3733800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2400" y="4024313"/>
            <a:ext cx="1981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Observations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(CERES)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4114800" y="2057400"/>
            <a:ext cx="29718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114800" y="1905000"/>
            <a:ext cx="0" cy="3048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7086600" y="1905000"/>
            <a:ext cx="0" cy="3048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019800" y="2133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CC"/>
                </a:solidFill>
              </a:rPr>
              <a:t>10 W m</a:t>
            </a:r>
            <a:r>
              <a:rPr lang="en-US" altLang="en-US" sz="3200" baseline="30000">
                <a:solidFill>
                  <a:srgbClr val="FF33CC"/>
                </a:solidFill>
              </a:rPr>
              <a:t>-2</a:t>
            </a:r>
            <a:endParaRPr lang="en-US" altLang="en-US" sz="320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1" grpId="0" animBg="1"/>
      <p:bldP spid="35852" grpId="0" animBg="1"/>
      <p:bldP spid="358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Hemispheric average planetary albedo partitioning in climate models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Flowchart: Process 4"/>
          <p:cNvSpPr/>
          <p:nvPr/>
        </p:nvSpPr>
        <p:spPr bwMode="auto">
          <a:xfrm>
            <a:off x="76200" y="4724400"/>
            <a:ext cx="9144000" cy="1066800"/>
          </a:xfrm>
          <a:prstGeom prst="flowChartProcess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nter-model spread in Hemispheric average planetary albedo is a consequence of differences in cloud reflection</a:t>
            </a:r>
          </a:p>
          <a:p>
            <a:pPr marL="571500" marR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Surface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albedo makes a much smaller contribution to basic state albedo, model bias and inter-model spread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47800"/>
            <a:ext cx="8362950" cy="31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Inter-hemispheric energy transport and the location of tropical precipitation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" y="1066800"/>
            <a:ext cx="3902765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33" y="4046220"/>
            <a:ext cx="5459767" cy="2811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349276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ITCZ location and atmospheric heat transport across the equator (AHT</a:t>
            </a:r>
            <a:r>
              <a:rPr lang="en-US" sz="2400" baseline="-25000" dirty="0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)are both a consequence of the Hadley cell location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-&gt; The atmosphere moves energy away from the ITCZ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8194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inter-model spread in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AHT</a:t>
            </a:r>
            <a:r>
              <a:rPr lang="en-US" sz="2400" baseline="-25000" dirty="0" smtClean="0">
                <a:solidFill>
                  <a:schemeClr val="bg1"/>
                </a:solidFill>
              </a:rPr>
              <a:t>EQ</a:t>
            </a:r>
            <a:r>
              <a:rPr lang="en-US" sz="2400" dirty="0" smtClean="0">
                <a:solidFill>
                  <a:schemeClr val="bg1"/>
                </a:solidFill>
              </a:rPr>
              <a:t> and ITCZ location are strongly correlated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610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emispheric contrast of radiation and ITCZ location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53631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ITCZ lives in the hemisphere  where the atmosphere is heated more strongly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-&gt; In observations, the radiative input to each hemisphere is nearly equal and ITCZ is North of the equator because of Northward ocean heat transport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23618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Model biases is planetary albedo lead to ITCZ biases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-&gt; SH absorbs too much shortwave and ITCZ is too far south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85800"/>
            <a:ext cx="3754755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5410200" cy="27862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6200" y="609600"/>
            <a:ext cx="8991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419600" y="6248400"/>
            <a:ext cx="3276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648200" y="6248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Heating of SH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133600" y="2077016"/>
            <a:ext cx="381000" cy="5899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DB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85800" y="1981200"/>
            <a:ext cx="304800" cy="6857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DB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4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2</a:t>
            </a:r>
            <a:r>
              <a:rPr lang="en-US" altLang="en-US" sz="4000" dirty="0" smtClean="0">
                <a:solidFill>
                  <a:schemeClr val="bg1"/>
                </a:solidFill>
              </a:rPr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: What determines meridional heat transport?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895600" y="3505200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486400" y="3490913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5715000" y="2667000"/>
            <a:ext cx="3810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3352800" y="3048000"/>
            <a:ext cx="152400" cy="3810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6248400" y="3048000"/>
            <a:ext cx="152400" cy="3810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3810000" y="2667000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6629400" y="2895600"/>
            <a:ext cx="228600" cy="5334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429000" y="4905375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Tropics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715000" y="4876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Extratropics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52463" y="3505200"/>
            <a:ext cx="155733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Incident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Reflected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FF00"/>
                </a:solidFill>
              </a:rPr>
              <a:t>Emitted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D60093"/>
                </a:solidFill>
              </a:rPr>
              <a:t>Net</a:t>
            </a: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800600" y="2895600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7620000" y="2895600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5257800" y="4419600"/>
            <a:ext cx="533400" cy="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2362200" y="1984375"/>
            <a:ext cx="765175" cy="14446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4_r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724400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-476250"/>
            <a:ext cx="9144000" cy="952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Understanding heat transport</a:t>
            </a:r>
          </a:p>
        </p:txBody>
      </p:sp>
      <p:pic>
        <p:nvPicPr>
          <p:cNvPr id="56325" name="Picture 5" descr="4_rad_shad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724400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5029200" y="1981200"/>
            <a:ext cx="99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2971800" y="1981200"/>
            <a:ext cx="914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410200" y="1447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CC"/>
                </a:solidFill>
              </a:rPr>
              <a:t>5.8 PW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56330" name="Picture 10" descr="4_AS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9725"/>
            <a:ext cx="3724275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4_O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191000"/>
            <a:ext cx="3571875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-76200" y="4956175"/>
            <a:ext cx="1489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CC"/>
                </a:solidFill>
              </a:rPr>
              <a:t>    Heat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CC"/>
                </a:solidFill>
              </a:rPr>
              <a:t>Transport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371600" y="5181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CC"/>
                </a:solidFill>
              </a:rPr>
              <a:t>=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181600" y="4814888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886200" y="4535488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8.2 PW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7620000" y="4572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FFFF"/>
                </a:solidFill>
              </a:rPr>
              <a:t>2.4 PW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3352800" y="41148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7162800" y="41910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3124200" y="3962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ASR*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6629400" y="3962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FFFF"/>
                </a:solidFill>
              </a:rPr>
              <a:t>OLR*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-76200" y="3962400"/>
            <a:ext cx="92964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ASR*, OLR*, MHT, and the </a:t>
            </a:r>
            <a:r>
              <a:rPr lang="en-US" altLang="en-US" sz="4000" dirty="0" smtClean="0">
                <a:solidFill>
                  <a:schemeClr val="bg1"/>
                </a:solidFill>
              </a:rPr>
              <a:t>tropical/</a:t>
            </a:r>
            <a:r>
              <a:rPr lang="en-US" altLang="en-US" sz="4000" dirty="0" err="1" smtClean="0">
                <a:solidFill>
                  <a:schemeClr val="bg1"/>
                </a:solidFill>
              </a:rPr>
              <a:t>extratropical</a:t>
            </a:r>
            <a:r>
              <a:rPr lang="en-US" altLang="en-US" sz="4000" dirty="0" smtClean="0">
                <a:solidFill>
                  <a:schemeClr val="bg1"/>
                </a:solidFill>
              </a:rPr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energy budget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6140450"/>
            <a:ext cx="944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All arrows are relative to the global average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657600" y="3352800"/>
            <a:ext cx="33528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 flipV="1">
            <a:off x="3200400" y="1524000"/>
            <a:ext cx="1295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5791200" y="2743200"/>
            <a:ext cx="304800" cy="53340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343400" y="4814888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T</a:t>
            </a:r>
            <a:r>
              <a:rPr lang="en-US" altLang="en-US" sz="3600" dirty="0" smtClean="0">
                <a:solidFill>
                  <a:srgbClr val="FFFFFF"/>
                </a:solidFill>
              </a:rPr>
              <a:t>ropics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209800" y="2096869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0000"/>
                </a:solidFill>
              </a:rPr>
              <a:t>ASR</a:t>
            </a:r>
            <a:r>
              <a:rPr lang="en-US" altLang="en-US" sz="3600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10200" y="19050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FF00"/>
                </a:solidFill>
              </a:rPr>
              <a:t>OLR*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6096000" y="4648200"/>
            <a:ext cx="1447800" cy="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7315200" y="40068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MHT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477000" y="54102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To </a:t>
            </a:r>
            <a:r>
              <a:rPr lang="en-US" altLang="en-US" sz="2800" dirty="0" err="1" smtClean="0">
                <a:solidFill>
                  <a:srgbClr val="FFFFFF"/>
                </a:solidFill>
              </a:rPr>
              <a:t>extratropics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6200" y="3505200"/>
            <a:ext cx="3124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MHT</a:t>
            </a:r>
            <a:r>
              <a:rPr lang="en-US" altLang="en-US" sz="3600" dirty="0">
                <a:solidFill>
                  <a:srgbClr val="FFFFFF"/>
                </a:solidFill>
              </a:rPr>
              <a:t> =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</a:rPr>
              <a:t>ASR*</a:t>
            </a:r>
            <a:r>
              <a:rPr lang="en-US" altLang="en-US" sz="3600" dirty="0">
                <a:solidFill>
                  <a:srgbClr val="FFFFFF"/>
                </a:solidFill>
              </a:rPr>
              <a:t> - </a:t>
            </a:r>
            <a:r>
              <a:rPr lang="en-US" altLang="en-US" sz="3600" dirty="0">
                <a:solidFill>
                  <a:srgbClr val="00FF00"/>
                </a:solidFill>
              </a:rPr>
              <a:t>OLR*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2667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8.2 PW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24485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2.4 PW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15200" y="46926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D60093"/>
                </a:solidFill>
              </a:rPr>
              <a:t>5.8 PW</a:t>
            </a:r>
            <a:endParaRPr lang="en-US" altLang="en-US" sz="36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Global mean energy balance</a:t>
            </a:r>
            <a:endParaRPr lang="en-US" alt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6764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</a:rPr>
              <a:t>The Earth receives energy from the sun (and reflects back some portion of it)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To come into energy balance (equilibrium) the Earth must emit the same amount of energy it receives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52600" y="4724400"/>
            <a:ext cx="2133600" cy="2057400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219200" y="3429000"/>
            <a:ext cx="7620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209800" y="4267200"/>
            <a:ext cx="228600" cy="4572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505200" y="3962400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36576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Incident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Solar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3505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Reflected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29000" y="3505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FF00"/>
                </a:solidFill>
              </a:rPr>
              <a:t>Emitted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133600" y="5181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Earth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32338" y="4419600"/>
            <a:ext cx="425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Incident</a:t>
            </a:r>
            <a:r>
              <a:rPr lang="en-US" altLang="en-US" sz="2400">
                <a:solidFill>
                  <a:srgbClr val="FFFFFF"/>
                </a:solidFill>
              </a:rPr>
              <a:t> – </a:t>
            </a:r>
            <a:r>
              <a:rPr lang="en-US" altLang="en-US" sz="2400">
                <a:solidFill>
                  <a:srgbClr val="333399"/>
                </a:solidFill>
              </a:rPr>
              <a:t>Reflected</a:t>
            </a:r>
            <a:r>
              <a:rPr lang="en-US" altLang="en-US" sz="2400">
                <a:solidFill>
                  <a:srgbClr val="FFFFFF"/>
                </a:solidFill>
              </a:rPr>
              <a:t> = </a:t>
            </a:r>
            <a:r>
              <a:rPr lang="en-US" altLang="en-US" sz="2400">
                <a:solidFill>
                  <a:srgbClr val="00FF00"/>
                </a:solidFill>
              </a:rPr>
              <a:t>Emitted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638800" y="5181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S</a:t>
            </a:r>
            <a:r>
              <a:rPr lang="en-US" altLang="en-US" sz="2400">
                <a:solidFill>
                  <a:srgbClr val="FFFFFF"/>
                </a:solidFill>
              </a:rPr>
              <a:t>(1-</a:t>
            </a:r>
            <a:r>
              <a:rPr lang="el-GR" altLang="en-US" sz="2400">
                <a:solidFill>
                  <a:srgbClr val="333399"/>
                </a:solidFill>
              </a:rPr>
              <a:t>α</a:t>
            </a:r>
            <a:r>
              <a:rPr lang="en-US" altLang="en-US" sz="2400" baseline="-25000">
                <a:solidFill>
                  <a:srgbClr val="333399"/>
                </a:solidFill>
              </a:rPr>
              <a:t>P</a:t>
            </a:r>
            <a:r>
              <a:rPr lang="en-US" altLang="en-US" sz="2400">
                <a:solidFill>
                  <a:srgbClr val="FFFFFF"/>
                </a:solidFill>
              </a:rPr>
              <a:t>) = </a:t>
            </a:r>
            <a:r>
              <a:rPr lang="el-GR" altLang="en-US" sz="2400">
                <a:solidFill>
                  <a:srgbClr val="00FF00"/>
                </a:solidFill>
              </a:rPr>
              <a:t>σ</a:t>
            </a:r>
            <a:r>
              <a:rPr lang="en-US" altLang="en-US" sz="2400">
                <a:solidFill>
                  <a:srgbClr val="00FF00"/>
                </a:solidFill>
              </a:rPr>
              <a:t>T</a:t>
            </a:r>
            <a:r>
              <a:rPr lang="en-US" altLang="en-US" sz="2400" baseline="-25000">
                <a:solidFill>
                  <a:srgbClr val="00FF00"/>
                </a:solidFill>
              </a:rPr>
              <a:t>e</a:t>
            </a:r>
            <a:r>
              <a:rPr lang="en-US" altLang="en-US" sz="2400" baseline="40000">
                <a:solidFill>
                  <a:srgbClr val="00FF00"/>
                </a:solidFill>
              </a:rPr>
              <a:t>4</a:t>
            </a:r>
            <a:endParaRPr lang="el-GR" altLang="en-US" sz="2400" baseline="40000">
              <a:solidFill>
                <a:srgbClr val="00FF00"/>
              </a:solidFill>
            </a:endParaRPr>
          </a:p>
        </p:txBody>
      </p:sp>
      <p:sp>
        <p:nvSpPr>
          <p:cNvPr id="2" name="Flowchart: Process 1"/>
          <p:cNvSpPr/>
          <p:nvPr/>
        </p:nvSpPr>
        <p:spPr bwMode="auto">
          <a:xfrm>
            <a:off x="1752600" y="6172200"/>
            <a:ext cx="2133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8800" y="274638"/>
            <a:ext cx="8229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ASR*, OLR*, </a:t>
            </a:r>
            <a:r>
              <a:rPr lang="en-US" altLang="en-US" sz="4000" dirty="0" smtClean="0">
                <a:solidFill>
                  <a:schemeClr val="bg1"/>
                </a:solidFill>
              </a:rPr>
              <a:t>MHT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4000" dirty="0" smtClean="0">
                <a:solidFill>
                  <a:schemeClr val="bg1"/>
                </a:solidFill>
              </a:rPr>
              <a:t>Dynamic Limit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6127750"/>
            <a:ext cx="944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All arrows are relative to the global average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57200" y="3352800"/>
            <a:ext cx="25908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 flipV="1">
            <a:off x="0" y="1524000"/>
            <a:ext cx="1295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85800" y="4814888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Tropics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066800" y="18288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0000"/>
                </a:solidFill>
              </a:rPr>
              <a:t>ASR*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057400" y="4648200"/>
            <a:ext cx="1447800" cy="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971800" y="40068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MHT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514600" y="54102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To </a:t>
            </a:r>
            <a:r>
              <a:rPr lang="en-US" altLang="en-US" sz="2800" dirty="0" err="1">
                <a:solidFill>
                  <a:srgbClr val="FFFFFF"/>
                </a:solidFill>
              </a:rPr>
              <a:t>extratropics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5010150" y="228600"/>
            <a:ext cx="3124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MHT</a:t>
            </a:r>
            <a:r>
              <a:rPr lang="en-US" altLang="en-US" sz="3600" dirty="0">
                <a:solidFill>
                  <a:srgbClr val="FFFFFF"/>
                </a:solidFill>
              </a:rPr>
              <a:t> </a:t>
            </a:r>
            <a:r>
              <a:rPr lang="en-US" altLang="en-US" sz="3600" dirty="0" smtClean="0">
                <a:solidFill>
                  <a:srgbClr val="FFFFFF"/>
                </a:solidFill>
              </a:rPr>
              <a:t>= </a:t>
            </a:r>
            <a:r>
              <a:rPr lang="en-US" altLang="en-US" sz="3600" dirty="0" smtClean="0">
                <a:solidFill>
                  <a:srgbClr val="FF0000"/>
                </a:solidFill>
              </a:rPr>
              <a:t>ASR*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600" dirty="0">
              <a:solidFill>
                <a:srgbClr val="00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39893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8.2 PW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46926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D60093"/>
                </a:solidFill>
              </a:rPr>
              <a:t>8.2 </a:t>
            </a:r>
            <a:r>
              <a:rPr lang="en-US" altLang="en-US" sz="3600" dirty="0">
                <a:solidFill>
                  <a:srgbClr val="D60093"/>
                </a:solidFill>
              </a:rPr>
              <a:t>PW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105400" y="914400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FF00"/>
                </a:solidFill>
              </a:rPr>
              <a:t>OLR</a:t>
            </a:r>
            <a:r>
              <a:rPr lang="en-US" altLang="en-US" sz="3600" dirty="0" smtClean="0">
                <a:solidFill>
                  <a:srgbClr val="00FF00"/>
                </a:solidFill>
              </a:rPr>
              <a:t>* = 0</a:t>
            </a:r>
            <a:endParaRPr lang="en-US" altLang="en-US" sz="3600" dirty="0">
              <a:solidFill>
                <a:srgbClr val="00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66" y="1752600"/>
            <a:ext cx="4841934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66" y="1752600"/>
            <a:ext cx="4841934" cy="2733675"/>
          </a:xfrm>
          <a:prstGeom prst="rect">
            <a:avLst/>
          </a:prstGeom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7467600" y="2438400"/>
            <a:ext cx="723900" cy="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5257800" y="2438400"/>
            <a:ext cx="990600" cy="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82ADF"/>
                </a:solidFill>
              </a:rPr>
              <a:t>9.0 PW</a:t>
            </a:r>
            <a:endParaRPr lang="en-US" dirty="0">
              <a:solidFill>
                <a:srgbClr val="E82AD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2069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82ADF"/>
                </a:solidFill>
              </a:rPr>
              <a:t>8.2 PW</a:t>
            </a:r>
            <a:endParaRPr lang="en-US" dirty="0">
              <a:solidFill>
                <a:srgbClr val="E82A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762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ASR*, OLR*, </a:t>
            </a:r>
            <a:r>
              <a:rPr lang="en-US" altLang="en-US" sz="4000" dirty="0" smtClean="0">
                <a:solidFill>
                  <a:schemeClr val="bg1"/>
                </a:solidFill>
              </a:rPr>
              <a:t>MHT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sz="4000" dirty="0" smtClean="0">
                <a:solidFill>
                  <a:schemeClr val="bg1"/>
                </a:solidFill>
              </a:rPr>
              <a:t>Radiative Limit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6140450"/>
            <a:ext cx="944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All arrows are relative to the global average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52400" y="3352800"/>
            <a:ext cx="2770909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 flipV="1">
            <a:off x="76200" y="1371600"/>
            <a:ext cx="838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805138" y="4814888"/>
            <a:ext cx="24560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Tropics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04800" y="1345049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0000"/>
                </a:solidFill>
              </a:rPr>
              <a:t>ASR*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895600" y="4648200"/>
            <a:ext cx="125950" cy="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895600" y="40068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MHT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362200" y="54102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To </a:t>
            </a:r>
            <a:r>
              <a:rPr lang="en-US" altLang="en-US" sz="2800" dirty="0" err="1">
                <a:solidFill>
                  <a:srgbClr val="FFFFFF"/>
                </a:solidFill>
              </a:rPr>
              <a:t>extratropics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5105400" y="-98524"/>
            <a:ext cx="335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MHT</a:t>
            </a:r>
            <a:r>
              <a:rPr lang="en-US" altLang="en-US" sz="3600" dirty="0">
                <a:solidFill>
                  <a:srgbClr val="FFFFFF"/>
                </a:solidFill>
              </a:rPr>
              <a:t> </a:t>
            </a:r>
            <a:r>
              <a:rPr lang="en-US" altLang="en-US" sz="3600" dirty="0" smtClean="0">
                <a:solidFill>
                  <a:srgbClr val="FFFFFF"/>
                </a:solidFill>
              </a:rPr>
              <a:t>= 0 ,</a:t>
            </a:r>
            <a:endParaRPr lang="en-US" altLang="en-US" sz="3600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</a:rPr>
              <a:t>ASR</a:t>
            </a:r>
            <a:r>
              <a:rPr lang="en-US" altLang="en-US" sz="3600" dirty="0" smtClean="0">
                <a:solidFill>
                  <a:srgbClr val="FF0000"/>
                </a:solidFill>
              </a:rPr>
              <a:t>* </a:t>
            </a:r>
            <a:r>
              <a:rPr lang="en-US" altLang="en-US" sz="3600" dirty="0">
                <a:solidFill>
                  <a:srgbClr val="FFFFFF"/>
                </a:solidFill>
              </a:rPr>
              <a:t>=</a:t>
            </a:r>
            <a:r>
              <a:rPr lang="en-US" altLang="en-US" sz="3600" dirty="0" smtClean="0">
                <a:solidFill>
                  <a:srgbClr val="FFFFFF"/>
                </a:solidFill>
              </a:rPr>
              <a:t> </a:t>
            </a:r>
            <a:r>
              <a:rPr lang="en-US" altLang="en-US" sz="3600" dirty="0" smtClean="0">
                <a:solidFill>
                  <a:srgbClr val="00FF00"/>
                </a:solidFill>
              </a:rPr>
              <a:t>OLR*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endParaRPr lang="en-US" altLang="en-US" sz="3600" dirty="0">
              <a:solidFill>
                <a:srgbClr val="00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915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8.2 PW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95600" y="46926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0</a:t>
            </a:r>
            <a:r>
              <a:rPr lang="en-US" altLang="en-US" sz="3600" dirty="0" smtClean="0">
                <a:solidFill>
                  <a:srgbClr val="D60093"/>
                </a:solidFill>
              </a:rPr>
              <a:t> </a:t>
            </a:r>
            <a:r>
              <a:rPr lang="en-US" altLang="en-US" sz="3600" dirty="0">
                <a:solidFill>
                  <a:srgbClr val="D60093"/>
                </a:solidFill>
              </a:rPr>
              <a:t>PW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2133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FF00"/>
                </a:solidFill>
              </a:rPr>
              <a:t>OLR*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2753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8.2 PW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1447800" y="1600200"/>
            <a:ext cx="838200" cy="167640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66" y="1524000"/>
            <a:ext cx="4841934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1104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-304800" y="-182563"/>
            <a:ext cx="9829800" cy="1096963"/>
          </a:xfrm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</a:rPr>
              <a:t/>
            </a:r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Heat Transport In Climate Models</a:t>
            </a:r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(CMIP3)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257800" y="6477000"/>
            <a:ext cx="762000" cy="0"/>
          </a:xfrm>
          <a:prstGeom prst="line">
            <a:avLst/>
          </a:prstGeom>
          <a:noFill/>
          <a:ln w="412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172200" y="61864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</a:rPr>
              <a:t>Observations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05400" y="990600"/>
            <a:ext cx="387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Peak Heat Transport Histograms</a:t>
            </a:r>
          </a:p>
        </p:txBody>
      </p:sp>
      <p:pic>
        <p:nvPicPr>
          <p:cNvPr id="54282" name="Picture 10" descr="colored_merid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9" y="1981200"/>
            <a:ext cx="4876800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11" descr="colored_h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905000"/>
            <a:ext cx="50244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4381500" y="838200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Model heat transport spread in  terms of OLR* and ASR*</a:t>
            </a:r>
          </a:p>
        </p:txBody>
      </p:sp>
      <p:pic>
        <p:nvPicPr>
          <p:cNvPr id="31748" name="Picture 6" descr="ASR_OLR_sc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2964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229600" cy="1143000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Understanding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chemeClr val="bg1"/>
                </a:solidFill>
              </a:rPr>
              <a:t>ASR*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66572" name="Picture 12" descr="incident_AS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44196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 descr="planet_albe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4196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ASR_partition_mer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46488"/>
            <a:ext cx="4419600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ASR_star_ba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4900"/>
            <a:ext cx="4648200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943600" y="4267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</a:rPr>
              <a:t>SH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7848600" y="431165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</a:rPr>
              <a:t>NH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-304800" y="3581400"/>
            <a:ext cx="9829800" cy="3429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 ASR* and planetary albedo</a:t>
            </a:r>
          </a:p>
        </p:txBody>
      </p:sp>
      <p:pic>
        <p:nvPicPr>
          <p:cNvPr id="68615" name="Picture 7" descr="ASR_albe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1143000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What determines the equator-to-pole contrast of planetary albedo?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038600" y="58674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Earth’s Surface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5030" y="1600200"/>
            <a:ext cx="7238370" cy="7924800"/>
            <a:chOff x="915030" y="1600200"/>
            <a:chExt cx="7238370" cy="7924800"/>
          </a:xfrm>
        </p:grpSpPr>
        <p:sp>
          <p:nvSpPr>
            <p:cNvPr id="70659" name="Oval 3"/>
            <p:cNvSpPr>
              <a:spLocks noChangeArrowheads="1"/>
            </p:cNvSpPr>
            <p:nvPr/>
          </p:nvSpPr>
          <p:spPr bwMode="auto">
            <a:xfrm>
              <a:off x="1066800" y="3505200"/>
              <a:ext cx="7086600" cy="6019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1" name="Oval 5"/>
            <p:cNvSpPr>
              <a:spLocks noChangeArrowheads="1"/>
            </p:cNvSpPr>
            <p:nvPr/>
          </p:nvSpPr>
          <p:spPr bwMode="auto">
            <a:xfrm>
              <a:off x="2667000" y="4876800"/>
              <a:ext cx="3962400" cy="3429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1143630" y="5486400"/>
              <a:ext cx="20574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chemeClr val="tx1"/>
                  </a:solidFill>
                </a:rPr>
                <a:t>Atmosphere</a:t>
              </a:r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2134230" y="1600200"/>
              <a:ext cx="1219200" cy="2133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915030" y="2697163"/>
              <a:ext cx="198120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 dirty="0">
                  <a:solidFill>
                    <a:srgbClr val="FF0000"/>
                  </a:solidFill>
                </a:rPr>
                <a:t>Solar Incident</a:t>
              </a: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V="1">
              <a:off x="3429630" y="2438400"/>
              <a:ext cx="457200" cy="1219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3048630" y="1752600"/>
              <a:ext cx="2286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chemeClr val="accent2"/>
                  </a:solidFill>
                </a:rPr>
                <a:t>Reflected by Atmosphere</a:t>
              </a:r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3353430" y="3733800"/>
              <a:ext cx="685800" cy="114300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 flipV="1">
              <a:off x="4267830" y="4114800"/>
              <a:ext cx="228600" cy="68580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V="1">
              <a:off x="4725030" y="3124200"/>
              <a:ext cx="152400" cy="38100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Text Box 15"/>
            <p:cNvSpPr txBox="1">
              <a:spLocks noChangeArrowheads="1"/>
            </p:cNvSpPr>
            <p:nvPr/>
          </p:nvSpPr>
          <p:spPr bwMode="auto">
            <a:xfrm>
              <a:off x="5182230" y="2819400"/>
              <a:ext cx="17526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FF33CC"/>
                  </a:solidFill>
                </a:rPr>
                <a:t>Reflected by Surface</a:t>
              </a:r>
            </a:p>
          </p:txBody>
        </p:sp>
      </p:grp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73938" cy="55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Surface and atmospheric contributions to the equator-to-pole contrast in absorbed shortwave radiation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14400" y="1219200"/>
            <a:ext cx="3539369" cy="2743200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19600" y="3657600"/>
            <a:ext cx="207584" cy="30480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Planetary Albedo Partitioning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Atmospheric and Surface reflection contribution to ASR*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5754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MHT spread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1752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Cloud Reflection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239000" y="2362200"/>
            <a:ext cx="0" cy="685800"/>
          </a:xfrm>
          <a:prstGeom prst="straightConnector1">
            <a:avLst/>
          </a:prstGeom>
          <a:solidFill>
            <a:schemeClr val="accent1"/>
          </a:solidFill>
          <a:ln w="88900" cap="flat" cmpd="tri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" y="2362200"/>
            <a:ext cx="4790999" cy="34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186933" y="37777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Poleward</a:t>
            </a:r>
            <a:r>
              <a:rPr lang="en-US" dirty="0" smtClean="0">
                <a:solidFill>
                  <a:schemeClr val="bg1"/>
                </a:solidFill>
              </a:rPr>
              <a:t> Energy Transport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94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Equator to pole contrast in clouds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30480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Equator to pole contrast of absorbed shortwave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239000" y="4419600"/>
            <a:ext cx="0" cy="685800"/>
          </a:xfrm>
          <a:prstGeom prst="straightConnector1">
            <a:avLst/>
          </a:prstGeom>
          <a:solidFill>
            <a:schemeClr val="accent1"/>
          </a:solidFill>
          <a:ln w="88900" cap="flat" cmpd="tri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562600" y="51054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Poleward</a:t>
            </a:r>
            <a:r>
              <a:rPr lang="en-US" sz="2800" dirty="0" smtClean="0">
                <a:solidFill>
                  <a:schemeClr val="bg1"/>
                </a:solidFill>
              </a:rPr>
              <a:t> Energy Transport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</a:rPr>
              <a:t>Equator-to-pole </a:t>
            </a:r>
            <a:r>
              <a:rPr lang="en-US" altLang="en-US" sz="3600" dirty="0">
                <a:solidFill>
                  <a:srgbClr val="FFFFFF"/>
                </a:solidFill>
              </a:rPr>
              <a:t>contrast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8382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7772400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The tropics receive more solar radiation than the high latitudes (</a:t>
            </a:r>
            <a:r>
              <a:rPr lang="en-US" altLang="en-US" sz="2400" dirty="0" err="1">
                <a:solidFill>
                  <a:srgbClr val="FFFFFF"/>
                </a:solidFill>
              </a:rPr>
              <a:t>extratropics</a:t>
            </a:r>
            <a:r>
              <a:rPr lang="en-US" altLang="en-US" sz="2400" dirty="0">
                <a:solidFill>
                  <a:srgbClr val="FFFFFF"/>
                </a:solidFill>
              </a:rPr>
              <a:t>)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To come to equilibrium, the tropics must either emit excess radiation or transport energy to the </a:t>
            </a:r>
            <a:r>
              <a:rPr lang="en-US" altLang="en-US" sz="2400" dirty="0" err="1">
                <a:solidFill>
                  <a:srgbClr val="FFFFFF"/>
                </a:solidFill>
              </a:rPr>
              <a:t>extratropics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14600" y="4724400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105400" y="4724400"/>
            <a:ext cx="2514600" cy="1981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057400" y="3200400"/>
            <a:ext cx="765175" cy="14446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334000" y="3886200"/>
            <a:ext cx="3810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2971800" y="4267200"/>
            <a:ext cx="152400" cy="3810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867400" y="4267200"/>
            <a:ext cx="152400" cy="3810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3429000" y="3886200"/>
            <a:ext cx="304800" cy="7620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6248400" y="4114800"/>
            <a:ext cx="228600" cy="5334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895600" y="5272087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Tropics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486400" y="534828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FFFF"/>
                </a:solidFill>
              </a:rPr>
              <a:t>Extratropics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71463" y="4724400"/>
            <a:ext cx="155733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Incident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Reflected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FF00"/>
                </a:solidFill>
              </a:rPr>
              <a:t>Emitted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D60093"/>
                </a:solidFill>
              </a:rPr>
              <a:t>Net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419600" y="4114800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7239000" y="4114800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 bwMode="auto">
          <a:xfrm>
            <a:off x="2514600" y="6096000"/>
            <a:ext cx="2514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lowchart: Process 19"/>
          <p:cNvSpPr/>
          <p:nvPr/>
        </p:nvSpPr>
        <p:spPr bwMode="auto">
          <a:xfrm>
            <a:off x="5105400" y="6096000"/>
            <a:ext cx="2514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76800" y="6096000"/>
            <a:ext cx="533400" cy="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 animBg="1"/>
      <p:bldP spid="7188" grpId="0" animBg="1"/>
      <p:bldP spid="7189" grpId="0" animBg="1"/>
      <p:bldP spid="71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the atmosphere heated in the annual average?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03" y="1709738"/>
            <a:ext cx="616759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61722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Kiehl</a:t>
            </a:r>
            <a:r>
              <a:rPr lang="en-US" dirty="0" smtClean="0">
                <a:solidFill>
                  <a:prstClr val="white"/>
                </a:solidFill>
              </a:rPr>
              <a:t> and </a:t>
            </a:r>
            <a:r>
              <a:rPr lang="en-US" dirty="0" err="1" smtClean="0">
                <a:solidFill>
                  <a:prstClr val="white"/>
                </a:solidFill>
              </a:rPr>
              <a:t>Trenberth</a:t>
            </a:r>
            <a:r>
              <a:rPr lang="en-US" dirty="0" smtClean="0">
                <a:solidFill>
                  <a:prstClr val="white"/>
                </a:solidFill>
              </a:rPr>
              <a:t> 1997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1938338"/>
            <a:ext cx="1981200" cy="914400"/>
          </a:xfrm>
          <a:prstGeom prst="ellipse">
            <a:avLst/>
          </a:prstGeom>
          <a:noFill/>
          <a:ln>
            <a:solidFill>
              <a:srgbClr val="BA1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69547"/>
            <a:ext cx="2362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A16A6"/>
                </a:solidFill>
              </a:rPr>
              <a:t>30% reflected</a:t>
            </a:r>
            <a:endParaRPr lang="en-US" sz="2800" dirty="0">
              <a:solidFill>
                <a:srgbClr val="BA16A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514" y="3299052"/>
            <a:ext cx="1981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279631"/>
            <a:ext cx="2362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0% absorbed atmosphere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58318"/>
            <a:ext cx="2590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5</a:t>
            </a:r>
            <a:r>
              <a:rPr lang="en-US" sz="2800" dirty="0" smtClean="0">
                <a:solidFill>
                  <a:srgbClr val="00B050"/>
                </a:solidFill>
              </a:rPr>
              <a:t>0% transmitted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To surface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4224338"/>
            <a:ext cx="1716801" cy="1143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193738"/>
            <a:ext cx="22098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1F497D"/>
                </a:solidFill>
              </a:rPr>
              <a:t>50% net flux</a:t>
            </a:r>
          </a:p>
          <a:p>
            <a:r>
              <a:rPr lang="en-US" sz="2600" dirty="0" smtClean="0">
                <a:solidFill>
                  <a:srgbClr val="1F497D"/>
                </a:solidFill>
              </a:rPr>
              <a:t>From surface</a:t>
            </a:r>
          </a:p>
          <a:p>
            <a:r>
              <a:rPr lang="en-US" sz="2600" dirty="0" smtClean="0">
                <a:solidFill>
                  <a:srgbClr val="1F497D"/>
                </a:solidFill>
              </a:rPr>
              <a:t>To atmosphere</a:t>
            </a:r>
            <a:endParaRPr lang="en-US" sz="2600" dirty="0">
              <a:solidFill>
                <a:srgbClr val="1F497D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55201" y="4158318"/>
            <a:ext cx="2931399" cy="105662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-133529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3. The seasonal cycle of atmospheric heating and temperature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 animBg="1"/>
      <p:bldP spid="9" grpId="0" animBg="1"/>
      <p:bldP spid="12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Annual mean heating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67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A16A6"/>
                </a:solidFill>
              </a:rPr>
              <a:t>30% reflected</a:t>
            </a:r>
            <a:endParaRPr lang="en-US" sz="2800" dirty="0">
              <a:solidFill>
                <a:srgbClr val="BA16A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0800" y="0"/>
            <a:ext cx="3061063" cy="5029200"/>
            <a:chOff x="2590800" y="0"/>
            <a:chExt cx="3061063" cy="5029200"/>
          </a:xfrm>
        </p:grpSpPr>
        <p:sp>
          <p:nvSpPr>
            <p:cNvPr id="4" name="Rectangle 3"/>
            <p:cNvSpPr/>
            <p:nvPr/>
          </p:nvSpPr>
          <p:spPr>
            <a:xfrm>
              <a:off x="3048000" y="1778705"/>
              <a:ext cx="2209800" cy="2274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4038600"/>
              <a:ext cx="2209800" cy="990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2133600"/>
              <a:ext cx="22990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atmosphere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4191000"/>
              <a:ext cx="260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</a:rPr>
                <a:t>surface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590800" y="0"/>
              <a:ext cx="609600" cy="171555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76600" y="1843216"/>
              <a:ext cx="685800" cy="2195384"/>
            </a:xfrm>
            <a:prstGeom prst="straightConnector1">
              <a:avLst/>
            </a:prstGeom>
            <a:ln w="34925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267200" y="3124200"/>
              <a:ext cx="381000" cy="914401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886200" y="990600"/>
              <a:ext cx="375557" cy="722843"/>
            </a:xfrm>
            <a:prstGeom prst="straightConnector1">
              <a:avLst/>
            </a:prstGeom>
            <a:ln w="34925">
              <a:solidFill>
                <a:srgbClr val="BA16A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261360" y="1713443"/>
              <a:ext cx="914400" cy="75479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410200" y="178909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0% absorbed atmosphere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9320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5</a:t>
            </a:r>
            <a:r>
              <a:rPr lang="en-US" sz="2800" dirty="0" smtClean="0">
                <a:solidFill>
                  <a:srgbClr val="00B050"/>
                </a:solidFill>
              </a:rPr>
              <a:t>0% transmitted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To surface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3207603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</a:rPr>
              <a:t>50% net </a:t>
            </a:r>
            <a:r>
              <a:rPr lang="en-US" sz="2400" dirty="0" smtClean="0">
                <a:solidFill>
                  <a:srgbClr val="1F497D"/>
                </a:solidFill>
              </a:rPr>
              <a:t>flux from </a:t>
            </a:r>
            <a:r>
              <a:rPr lang="en-US" sz="2400" dirty="0">
                <a:solidFill>
                  <a:srgbClr val="1F497D"/>
                </a:solidFill>
              </a:rPr>
              <a:t>surface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to </a:t>
            </a:r>
            <a:r>
              <a:rPr lang="en-US" sz="2400" dirty="0">
                <a:solidFill>
                  <a:srgbClr val="1F497D"/>
                </a:solidFill>
              </a:rPr>
              <a:t>atmosphere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1054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Surface energy balance (absorbed solar flux = upward flux to the atmosphere) requires that the ratio of heating from direct absorption to surface energy fluxes is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approximately:</a:t>
            </a:r>
          </a:p>
          <a:p>
            <a:r>
              <a:rPr lang="en-US" sz="2000" dirty="0">
                <a:solidFill>
                  <a:prstClr val="white"/>
                </a:solidFill>
              </a:rPr>
              <a:t>	 </a:t>
            </a:r>
            <a:r>
              <a:rPr lang="en-US" sz="2000" dirty="0" smtClean="0">
                <a:solidFill>
                  <a:prstClr val="white"/>
                </a:solidFill>
              </a:rPr>
              <a:t>       atmospheric absorption (SW) /atmospheric </a:t>
            </a:r>
            <a:r>
              <a:rPr lang="en-US" sz="2000" dirty="0" err="1" smtClean="0">
                <a:solidFill>
                  <a:prstClr val="white"/>
                </a:solidFill>
              </a:rPr>
              <a:t>transmissivity</a:t>
            </a:r>
            <a:r>
              <a:rPr lang="en-US" sz="2000" dirty="0" smtClean="0">
                <a:solidFill>
                  <a:prstClr val="white"/>
                </a:solidFill>
              </a:rPr>
              <a:t>(SW)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                        =&gt; direct absorption accounts for 30% of atmospheric heating  </a:t>
            </a:r>
            <a:endParaRPr lang="en-US" sz="20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5105400"/>
            <a:ext cx="92964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-1828800" y="-457200"/>
            <a:ext cx="10896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Spatial structure of atmospheric heating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Spatial structure of atmospheric heating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800" y="685800"/>
            <a:ext cx="9067800" cy="6096000"/>
            <a:chOff x="381000" y="685800"/>
            <a:chExt cx="8382000" cy="5486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685800"/>
              <a:ext cx="8382000" cy="548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419600" y="838200"/>
              <a:ext cx="4343400" cy="525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0400" y="762000"/>
              <a:ext cx="2286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362700" y="609600"/>
            <a:ext cx="3009900" cy="6248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753465"/>
            <a:ext cx="406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Annual Average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76200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Limiting models of seasonal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atmospheric heating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057400"/>
            <a:ext cx="2362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343400"/>
            <a:ext cx="2362200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2540705"/>
            <a:ext cx="2209800" cy="2274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4800600"/>
            <a:ext cx="2209800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143" y="5029199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DEEP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OCEAN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4143" y="2514600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SW absorbing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atmosphere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124200"/>
            <a:ext cx="22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SW transparent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atmosphere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953000"/>
            <a:ext cx="260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Shallow ocean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" y="838200"/>
            <a:ext cx="533400" cy="124530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96200" y="1295400"/>
            <a:ext cx="533400" cy="124530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858000" y="2667000"/>
            <a:ext cx="762000" cy="2209800"/>
          </a:xfrm>
          <a:prstGeom prst="straightConnector1">
            <a:avLst/>
          </a:prstGeom>
          <a:ln w="3492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66800" y="2133600"/>
            <a:ext cx="990600" cy="2623810"/>
          </a:xfrm>
          <a:prstGeom prst="straightConnector1">
            <a:avLst/>
          </a:prstGeom>
          <a:ln w="3492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04900" y="2057400"/>
            <a:ext cx="800100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19600" y="1143000"/>
            <a:ext cx="7620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362700" y="3955197"/>
            <a:ext cx="266700" cy="845403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Connector 2052"/>
          <p:cNvCxnSpPr/>
          <p:nvPr/>
        </p:nvCxnSpPr>
        <p:spPr>
          <a:xfrm>
            <a:off x="6553200" y="381000"/>
            <a:ext cx="5715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3200" y="762000"/>
            <a:ext cx="5715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7287986" y="7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SW flux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7287986" y="533400"/>
            <a:ext cx="185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Turbulent + LW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Surface flux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170" y="1427804"/>
            <a:ext cx="333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A16A6"/>
                </a:solidFill>
              </a:rPr>
              <a:t>Heated from above</a:t>
            </a:r>
            <a:endParaRPr lang="en-US" sz="2800" dirty="0">
              <a:solidFill>
                <a:srgbClr val="BA16A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3771" y="1447800"/>
            <a:ext cx="333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A16A6"/>
                </a:solidFill>
              </a:rPr>
              <a:t>Heated from below</a:t>
            </a:r>
            <a:endParaRPr lang="en-US" sz="2800" dirty="0">
              <a:solidFill>
                <a:srgbClr val="BA1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58762"/>
            <a:ext cx="86868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Atmospheric energy budget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86000"/>
            <a:ext cx="2362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572000"/>
            <a:ext cx="2362200" cy="7547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143" y="487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Surface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124200"/>
            <a:ext cx="22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SW transparent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atmosphere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8200" y="1066800"/>
            <a:ext cx="533400" cy="124530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95500" y="3771899"/>
            <a:ext cx="571500" cy="800101"/>
          </a:xfrm>
          <a:prstGeom prst="straightConnector1">
            <a:avLst/>
          </a:prstGeom>
          <a:ln w="3492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19600" y="457200"/>
            <a:ext cx="76200" cy="662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990600" y="990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Net SW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TOA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8600" y="3352800"/>
            <a:ext cx="1143000" cy="0"/>
          </a:xfrm>
          <a:prstGeom prst="straightConnector1">
            <a:avLst/>
          </a:prstGeom>
          <a:ln w="34925">
            <a:solidFill>
              <a:srgbClr val="BA16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86000" y="1524000"/>
            <a:ext cx="381000" cy="812096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-457200" y="3048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Conventional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867400" y="3048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This study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1066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OLR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6200" y="2895600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A16A6"/>
                </a:solidFill>
              </a:rPr>
              <a:t>Heat Transport</a:t>
            </a:r>
          </a:p>
          <a:p>
            <a:r>
              <a:rPr lang="en-US" sz="2400" dirty="0" smtClean="0">
                <a:solidFill>
                  <a:srgbClr val="BA16A6"/>
                </a:solidFill>
              </a:rPr>
              <a:t>Divergence</a:t>
            </a:r>
            <a:endParaRPr lang="en-US" sz="2400" dirty="0">
              <a:solidFill>
                <a:srgbClr val="BA16A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3048000"/>
            <a:ext cx="2705100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Net energy flux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Through surface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66800" y="3886200"/>
            <a:ext cx="470807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179291" y="3886200"/>
            <a:ext cx="268509" cy="304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154799" y="3886200"/>
            <a:ext cx="293001" cy="3252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" y="4110335"/>
            <a:ext cx="27051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Storage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200" y="5634335"/>
            <a:ext cx="4343400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Net energy flux through surface </a:t>
            </a:r>
            <a:r>
              <a:rPr lang="en-US" sz="2400" dirty="0" smtClean="0">
                <a:solidFill>
                  <a:prstClr val="white"/>
                </a:solidFill>
              </a:rPr>
              <a:t>=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Solar + turbulent + LW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62600" y="2438400"/>
            <a:ext cx="2362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62600" y="4724400"/>
            <a:ext cx="2362200" cy="7547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58543" y="502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Surface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019800" y="2209800"/>
            <a:ext cx="3810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819900" y="4171949"/>
            <a:ext cx="419100" cy="647703"/>
          </a:xfrm>
          <a:prstGeom prst="straightConnector1">
            <a:avLst/>
          </a:prstGeom>
          <a:ln w="34925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00600" y="1295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Atmospheric SW absorption (SWABS)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953000" y="3505200"/>
            <a:ext cx="1143000" cy="0"/>
          </a:xfrm>
          <a:prstGeom prst="straightConnector1">
            <a:avLst/>
          </a:prstGeom>
          <a:ln w="34925">
            <a:solidFill>
              <a:srgbClr val="BA16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010400" y="1676400"/>
            <a:ext cx="381000" cy="812096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95800" y="3048000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A16A6"/>
                </a:solidFill>
              </a:rPr>
              <a:t>Heat Transport</a:t>
            </a:r>
          </a:p>
          <a:p>
            <a:r>
              <a:rPr lang="en-US" sz="2400" dirty="0" smtClean="0">
                <a:solidFill>
                  <a:srgbClr val="BA16A6"/>
                </a:solidFill>
              </a:rPr>
              <a:t>Divergence</a:t>
            </a:r>
            <a:endParaRPr lang="en-US" sz="2400" dirty="0">
              <a:solidFill>
                <a:srgbClr val="BA16A6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791200" y="4038600"/>
            <a:ext cx="470807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5903691" y="4038600"/>
            <a:ext cx="268509" cy="304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879199" y="4038600"/>
            <a:ext cx="293001" cy="3252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0600" y="4262735"/>
            <a:ext cx="27051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Storage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438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OLR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3283803"/>
            <a:ext cx="2705100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Surface heat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Flux (SHF)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24400" y="5638800"/>
            <a:ext cx="4343400" cy="120032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SHF </a:t>
            </a:r>
            <a:r>
              <a:rPr lang="en-US" sz="2400" dirty="0" smtClean="0">
                <a:solidFill>
                  <a:prstClr val="white"/>
                </a:solidFill>
              </a:rPr>
              <a:t>=  turbulent + LW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=&gt; Energy exchange between surface and atmosphere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2050" name="Rectangle 2049"/>
          <p:cNvSpPr/>
          <p:nvPr/>
        </p:nvSpPr>
        <p:spPr>
          <a:xfrm>
            <a:off x="4495800" y="533400"/>
            <a:ext cx="4648200" cy="6305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energy budget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56" y="1028700"/>
            <a:ext cx="7057344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-76200"/>
            <a:ext cx="8686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Atmospheric energy budget -- Observations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905000"/>
            <a:ext cx="12573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Storage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4390" y="1900535"/>
            <a:ext cx="470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A16A6"/>
                </a:solidFill>
              </a:rPr>
              <a:t>Heat Transport Divergence</a:t>
            </a:r>
            <a:endParaRPr lang="en-US" sz="2400" dirty="0">
              <a:solidFill>
                <a:srgbClr val="BA16A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276600"/>
            <a:ext cx="7267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19600"/>
            <a:ext cx="7448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5105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Radiative</a:t>
            </a:r>
            <a:r>
              <a:rPr lang="en-US" sz="3200" dirty="0" smtClean="0">
                <a:solidFill>
                  <a:srgbClr val="FF0000"/>
                </a:solidFill>
              </a:rPr>
              <a:t> Fluxes from CERES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048000"/>
            <a:ext cx="7772400" cy="914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1143000"/>
            <a:ext cx="1066800" cy="6096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1143000"/>
            <a:ext cx="609600" cy="6096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638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Dynamic fluxes and storage are calculated from ERA-40 reanalysis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1600" y="1143000"/>
            <a:ext cx="1447800" cy="685800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400" y="1066800"/>
            <a:ext cx="2286000" cy="800100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616773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Atmos. Surface exchange (SHF) as RESIDUAL</a:t>
            </a:r>
            <a:endParaRPr lang="en-US" sz="3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7200" y="1219200"/>
            <a:ext cx="685800" cy="533400"/>
          </a:xfrm>
          <a:prstGeom prst="round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3200400" cy="464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Seasonal Atmospheric Heating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ANNUAL MEAN IS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REMOVED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30" y="457200"/>
            <a:ext cx="5031570" cy="5969659"/>
          </a:xfrm>
        </p:spPr>
      </p:pic>
    </p:spTree>
    <p:extLst>
      <p:ext uri="{BB962C8B-B14F-4D97-AF65-F5344CB8AC3E}">
        <p14:creationId xmlns:p14="http://schemas.microsoft.com/office/powerpoint/2010/main" val="758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Seasonal Amplitude of heating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828800" y="9144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</a:rPr>
              <a:t>Define seasonal amplitude as: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Amplitude of annual harmonic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In phase with the insolation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Takes into account magnitude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and phase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buFont typeface="Symbol"/>
              <a:buChar char="Þ"/>
            </a:pPr>
            <a:r>
              <a:rPr lang="en-US" sz="2400" dirty="0" smtClean="0">
                <a:solidFill>
                  <a:prstClr val="white"/>
                </a:solidFill>
              </a:rPr>
              <a:t>Positive amplifies seasonal cycle</a:t>
            </a:r>
          </a:p>
          <a:p>
            <a:pPr marL="457200" indent="-457200">
              <a:buFont typeface="Symbol"/>
              <a:buChar char="Þ"/>
            </a:pPr>
            <a:r>
              <a:rPr lang="en-US" sz="2400" dirty="0" smtClean="0">
                <a:solidFill>
                  <a:prstClr val="white"/>
                </a:solidFill>
              </a:rPr>
              <a:t>Negative reduces seasonal cycle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533400"/>
            <a:ext cx="8458200" cy="5715000"/>
            <a:chOff x="381000" y="685800"/>
            <a:chExt cx="8382000" cy="5486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685800"/>
              <a:ext cx="8382000" cy="5486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419600" y="838200"/>
              <a:ext cx="4343400" cy="525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0400" y="762000"/>
              <a:ext cx="2286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41148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95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Mean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83" y="762000"/>
            <a:ext cx="7799917" cy="5105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3688"/>
            <a:ext cx="41910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57912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=&gt; Solid lines = observations	  			             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  =&gt; Shading is ±1</a:t>
            </a:r>
            <a:r>
              <a:rPr lang="el-GR" sz="3600" dirty="0" smtClean="0">
                <a:solidFill>
                  <a:prstClr val="white"/>
                </a:solidFill>
              </a:rPr>
              <a:t>σ</a:t>
            </a:r>
            <a:r>
              <a:rPr lang="en-US" sz="3600" dirty="0" smtClean="0">
                <a:solidFill>
                  <a:prstClr val="white"/>
                </a:solidFill>
              </a:rPr>
              <a:t> about CMIP3 ensemble mean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The seasonal heating of the atmosphere in climate models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91440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9120" y="631448"/>
            <a:ext cx="4526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Seasonal Amplitude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In phase with sun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DB8"/>
                </a:solidFill>
              </a:rPr>
              <a:t>Surface fluxes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shortwave absorption</a:t>
            </a:r>
            <a:r>
              <a:rPr lang="en-US" sz="2800" dirty="0" smtClean="0">
                <a:solidFill>
                  <a:schemeClr val="bg1"/>
                </a:solidFill>
              </a:rPr>
              <a:t> are calculated directly from model output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Atmospheric heat transport as a residual</a:t>
            </a:r>
            <a:endParaRPr lang="en-US" sz="2800" dirty="0">
              <a:solidFill>
                <a:srgbClr val="003D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a seasonal amplitude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Vertical structure of SW absorption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457200" y="511175"/>
            <a:ext cx="5486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GFDL Model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Seasonal amplitude 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In the </a:t>
            </a:r>
            <a:r>
              <a:rPr lang="en-US" sz="3600" dirty="0" err="1" smtClean="0">
                <a:solidFill>
                  <a:prstClr val="white"/>
                </a:solidFill>
              </a:rPr>
              <a:t>extratropics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76400"/>
            <a:ext cx="2834640" cy="472440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2" y="1600200"/>
            <a:ext cx="45354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599112" y="2438400"/>
            <a:ext cx="762000" cy="23622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4114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82ADF"/>
                </a:solidFill>
              </a:rPr>
              <a:t>Water </a:t>
            </a:r>
          </a:p>
          <a:p>
            <a:r>
              <a:rPr lang="en-US" sz="2400" dirty="0" smtClean="0">
                <a:solidFill>
                  <a:srgbClr val="E82ADF"/>
                </a:solidFill>
              </a:rPr>
              <a:t>Vapor</a:t>
            </a:r>
            <a:endParaRPr lang="en-US" sz="2400" dirty="0">
              <a:solidFill>
                <a:srgbClr val="E82ADF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590800"/>
            <a:ext cx="381000" cy="26670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0" y="2129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Ozone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</a:rPr>
              <a:t>Seasonal Cycle 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8382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7772400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 Seasonal variations in solar insolation are of order 1 in the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extratropics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 How much energy goes into the atmosphere versus the ocean to drive seasonal variations in temperature and circulation?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09800" y="4191000"/>
            <a:ext cx="25146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752600" y="2971800"/>
            <a:ext cx="533400" cy="1219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-60427" y="4343400"/>
            <a:ext cx="22211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Solar</a:t>
            </a:r>
            <a:r>
              <a:rPr lang="en-US" altLang="en-US" sz="2400" dirty="0" smtClean="0">
                <a:solidFill>
                  <a:srgbClr val="FFFFFF"/>
                </a:solidFill>
              </a:rPr>
              <a:t> 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Atmos.-Ocean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99"/>
                </a:solidFill>
              </a:rPr>
              <a:t>Exchange</a:t>
            </a:r>
            <a:r>
              <a:rPr lang="en-US" altLang="en-US" sz="2400" dirty="0" smtClean="0">
                <a:solidFill>
                  <a:srgbClr val="FFFFFF"/>
                </a:solidFill>
              </a:rPr>
              <a:t> 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FF00"/>
                </a:solidFill>
              </a:rPr>
              <a:t>Emitted</a:t>
            </a:r>
            <a:endParaRPr lang="en-US" altLang="en-US" sz="3200" dirty="0" smtClean="0">
              <a:solidFill>
                <a:srgbClr val="D6009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D60093"/>
                </a:solidFill>
              </a:rPr>
              <a:t>Heat Transport</a:t>
            </a:r>
            <a:endParaRPr lang="en-US" altLang="en-US" sz="2400" dirty="0">
              <a:solidFill>
                <a:srgbClr val="00FF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 bwMode="auto">
          <a:xfrm>
            <a:off x="2209800" y="6096000"/>
            <a:ext cx="2514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62200" y="4267200"/>
            <a:ext cx="6858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286000" y="4267200"/>
            <a:ext cx="762000" cy="1828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4038600" y="5703332"/>
            <a:ext cx="76200" cy="545068"/>
          </a:xfrm>
          <a:prstGeom prst="line">
            <a:avLst/>
          </a:prstGeom>
          <a:noFill/>
          <a:ln w="31750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3377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Summer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736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Absorbed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Transmitted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183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Energy gain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019800" y="4114800"/>
            <a:ext cx="25146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 bwMode="auto">
          <a:xfrm>
            <a:off x="6019800" y="6019800"/>
            <a:ext cx="2514600" cy="609600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7772400" y="5105400"/>
            <a:ext cx="114300" cy="1219200"/>
          </a:xfrm>
          <a:prstGeom prst="line">
            <a:avLst/>
          </a:prstGeom>
          <a:noFill/>
          <a:ln w="57150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4600" y="6107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Energy loss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5943600" y="3810000"/>
            <a:ext cx="152400" cy="304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8400" y="33014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Winter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6096000" y="4191000"/>
            <a:ext cx="762000" cy="1828800"/>
          </a:xfrm>
          <a:prstGeom prst="line">
            <a:avLst/>
          </a:prstGeom>
          <a:noFill/>
          <a:ln w="635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6096000" y="4114800"/>
            <a:ext cx="304800" cy="190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62400" y="4419600"/>
            <a:ext cx="457200" cy="501134"/>
          </a:xfrm>
          <a:prstGeom prst="ellips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 bwMode="auto">
          <a:xfrm>
            <a:off x="4029355" y="4492989"/>
            <a:ext cx="323290" cy="3543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4038600" y="4492989"/>
            <a:ext cx="314045" cy="3838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Oval 52"/>
          <p:cNvSpPr/>
          <p:nvPr/>
        </p:nvSpPr>
        <p:spPr bwMode="auto">
          <a:xfrm>
            <a:off x="7772400" y="4375666"/>
            <a:ext cx="457200" cy="501134"/>
          </a:xfrm>
          <a:prstGeom prst="ellips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962900" y="4572000"/>
            <a:ext cx="114300" cy="108466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4116324"/>
            <a:ext cx="1066800" cy="37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Heating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438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H="1" flipV="1">
            <a:off x="4724400" y="5334000"/>
            <a:ext cx="304800" cy="11668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 flipH="1" flipV="1">
            <a:off x="8382000" y="5257800"/>
            <a:ext cx="762000" cy="11668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4343400" y="3124200"/>
            <a:ext cx="533400" cy="10668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V="1">
            <a:off x="7848600" y="3733800"/>
            <a:ext cx="171450" cy="381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257800" y="2819400"/>
            <a:ext cx="76200" cy="3962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8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6200" y="-381000"/>
            <a:ext cx="937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Structure of seasonal amplitude in temperature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6200" y="5867400"/>
            <a:ext cx="9448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cycle is surface amplified where the surface heat fluxes contribute to seasonal heating (over land)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61" y="838200"/>
            <a:ext cx="5658739" cy="5052446"/>
          </a:xfrm>
        </p:spPr>
      </p:pic>
      <p:sp>
        <p:nvSpPr>
          <p:cNvPr id="2" name="Rectangle 1"/>
          <p:cNvSpPr/>
          <p:nvPr/>
        </p:nvSpPr>
        <p:spPr>
          <a:xfrm>
            <a:off x="1219200" y="3810000"/>
            <a:ext cx="67818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25469" y="152400"/>
            <a:ext cx="2461331" cy="4347720"/>
            <a:chOff x="915030" y="1600200"/>
            <a:chExt cx="7238370" cy="7924800"/>
          </a:xfrm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1066800" y="3505200"/>
              <a:ext cx="7086600" cy="60198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667000" y="4876800"/>
              <a:ext cx="3962400" cy="34290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572164" y="4516962"/>
              <a:ext cx="3078986" cy="39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Atmosphere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134230" y="1600200"/>
              <a:ext cx="1219200" cy="2133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915030" y="2697163"/>
              <a:ext cx="1981200" cy="617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</a:rPr>
                <a:t>Solar Incident</a:t>
              </a: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3429630" y="2438400"/>
              <a:ext cx="457200" cy="121920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048631" y="1752600"/>
              <a:ext cx="3231842" cy="617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cs typeface="Arial"/>
                </a:rPr>
                <a:t>Reflected by Atmosphere</a:t>
              </a: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353430" y="3733800"/>
              <a:ext cx="685800" cy="114300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4267830" y="4114800"/>
              <a:ext cx="228600" cy="68580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V="1">
              <a:off x="4725030" y="3124200"/>
              <a:ext cx="152400" cy="38100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5182232" y="2819400"/>
              <a:ext cx="2585076" cy="617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Arial"/>
                  <a:cs typeface="Arial"/>
                </a:rPr>
                <a:t>Reflected by Surface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1200" y="2362200"/>
            <a:ext cx="3124200" cy="2362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218" y="4572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Global mean planetary albedo is primarily (88%) due to atmospheric reflection and only secondarily (12%) due to surface reflection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-&gt; Climatology and model spread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-&gt; Hemispheric contrast in planetary albedo      	sets ITCZ location</a:t>
            </a:r>
          </a:p>
        </p:txBody>
      </p:sp>
      <p:pic>
        <p:nvPicPr>
          <p:cNvPr id="30" name="Picture 10" descr="colored_merid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25148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426439" y="2590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</a:rPr>
              <a:t>Poleward</a:t>
            </a:r>
            <a:r>
              <a:rPr lang="en-US" sz="2400" dirty="0" smtClean="0">
                <a:solidFill>
                  <a:schemeClr val="bg1"/>
                </a:solidFill>
              </a:rPr>
              <a:t> energy transport varies by 20% in climate models and is a consequence of simulated clouds</a:t>
            </a:r>
          </a:p>
        </p:txBody>
      </p:sp>
      <p:pic>
        <p:nvPicPr>
          <p:cNvPr id="3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64" y="4114800"/>
            <a:ext cx="2253536" cy="2673686"/>
          </a:xfrm>
        </p:spPr>
      </p:pic>
      <p:sp>
        <p:nvSpPr>
          <p:cNvPr id="33" name="TextBox 32"/>
          <p:cNvSpPr txBox="1"/>
          <p:nvPr/>
        </p:nvSpPr>
        <p:spPr>
          <a:xfrm>
            <a:off x="457200" y="460254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. The seasonal heating of the atmosphere is due to shortwave heating of the atmosphere and is opposed by surface fluxes (contrast to annual mean)</a:t>
            </a:r>
          </a:p>
        </p:txBody>
      </p:sp>
    </p:spTree>
    <p:extLst>
      <p:ext uri="{BB962C8B-B14F-4D97-AF65-F5344CB8AC3E}">
        <p14:creationId xmlns:p14="http://schemas.microsoft.com/office/powerpoint/2010/main" val="40175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doubling expectations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Summer schematic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753380"/>
            <a:ext cx="43434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039380"/>
            <a:ext cx="4343400" cy="7547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323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Open ocean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6900" y="2438400"/>
            <a:ext cx="2667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66800" y="4114800"/>
            <a:ext cx="457200" cy="914400"/>
          </a:xfrm>
          <a:prstGeom prst="straightConnector1">
            <a:avLst/>
          </a:prstGeom>
          <a:ln w="34925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4953000"/>
            <a:ext cx="2438400" cy="490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76600" y="4064705"/>
            <a:ext cx="685800" cy="888295"/>
          </a:xfrm>
          <a:prstGeom prst="straightConnector1">
            <a:avLst/>
          </a:prstGeom>
          <a:ln w="34925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96000" y="2209800"/>
            <a:ext cx="291193" cy="3048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96000" y="2743200"/>
            <a:ext cx="3048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94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Surface flux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SWABS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19600" y="4953000"/>
            <a:ext cx="533400" cy="490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67000" y="49631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 ice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2000" y="2959387"/>
            <a:ext cx="1066800" cy="2069813"/>
          </a:xfrm>
          <a:prstGeom prst="straightConnector1">
            <a:avLst/>
          </a:prstGeom>
          <a:ln w="60325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752600" y="1524000"/>
            <a:ext cx="838200" cy="18288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610100" y="4648199"/>
            <a:ext cx="190500" cy="304802"/>
          </a:xfrm>
          <a:prstGeom prst="straightConnector1">
            <a:avLst/>
          </a:prstGeom>
          <a:ln w="34925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1336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194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4384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480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96343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6576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334000" y="4092476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Moistening and melting</a:t>
            </a:r>
          </a:p>
          <a:p>
            <a:pPr marL="285750" indent="-285750">
              <a:buFont typeface="Symbol"/>
              <a:buChar char="Þ"/>
            </a:pPr>
            <a:r>
              <a:rPr lang="en-US" sz="2400" dirty="0" smtClean="0">
                <a:solidFill>
                  <a:schemeClr val="bg1"/>
                </a:solidFill>
              </a:rPr>
              <a:t>Mores seasonal energy input directly into the atmosphere (SWABS)</a:t>
            </a:r>
          </a:p>
          <a:p>
            <a:pPr marL="285750" indent="-285750">
              <a:buFont typeface="Symbol"/>
              <a:buChar char="Þ"/>
            </a:pPr>
            <a:r>
              <a:rPr lang="en-US" sz="2400" dirty="0" smtClean="0">
                <a:solidFill>
                  <a:schemeClr val="bg1"/>
                </a:solidFill>
              </a:rPr>
              <a:t> Less seasonal energy input at the surface (SHF)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5110162"/>
          </a:xfrm>
        </p:spPr>
      </p:pic>
    </p:spTree>
    <p:extLst>
      <p:ext uri="{BB962C8B-B14F-4D97-AF65-F5344CB8AC3E}">
        <p14:creationId xmlns:p14="http://schemas.microsoft.com/office/powerpoint/2010/main" val="25732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354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371600" y="2209800"/>
            <a:ext cx="762000" cy="23622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1708150" y="76200"/>
            <a:ext cx="598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504D"/>
                </a:solidFill>
              </a:rPr>
              <a:t>Water Vapor as a SW Absorber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65125" y="6210300"/>
            <a:ext cx="287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(Figure: Robert Rhode</a:t>
            </a:r>
          </a:p>
          <a:p>
            <a:r>
              <a:rPr lang="en-US">
                <a:solidFill>
                  <a:srgbClr val="000000"/>
                </a:solidFill>
              </a:rPr>
              <a:t>Global Warming Art Project)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66800"/>
            <a:ext cx="32918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76200"/>
            <a:ext cx="8488362" cy="4244181"/>
          </a:xfrm>
        </p:spPr>
      </p:pic>
      <p:sp>
        <p:nvSpPr>
          <p:cNvPr id="5" name="TextBox 4"/>
          <p:cNvSpPr txBox="1"/>
          <p:nvPr/>
        </p:nvSpPr>
        <p:spPr>
          <a:xfrm>
            <a:off x="228600" y="4876800"/>
            <a:ext cx="8001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Reflects the combined contributions of: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Melting sea ice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	=&gt; reduced seasonal cycle of temperature at the surface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2. Increased SWABS due to atmospheric moistening</a:t>
            </a:r>
          </a:p>
          <a:p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        =&gt; enhanced seasonal cycle of temperature aloft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5344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Meridional structure of atmospheric attenuation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057400"/>
            <a:ext cx="49244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Planetary Albedo and Surface Albedo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3483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Meridional profile of albedo in all </a:t>
            </a:r>
            <a:r>
              <a:rPr lang="en-US" dirty="0" err="1" smtClean="0">
                <a:solidFill>
                  <a:schemeClr val="bg1"/>
                </a:solidFill>
              </a:rPr>
              <a:t>simiulations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959877" cy="525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Outline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52600" y="774700"/>
            <a:ext cx="716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000" dirty="0">
                <a:solidFill>
                  <a:srgbClr val="FFFFFF"/>
                </a:solidFill>
              </a:rPr>
              <a:t> What determines the Earth’s planetary albedo? (How much solar radiation gets reflected)</a:t>
            </a:r>
          </a:p>
        </p:txBody>
      </p: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228600" y="838200"/>
            <a:ext cx="1143000" cy="1676400"/>
            <a:chOff x="768" y="2016"/>
            <a:chExt cx="1680" cy="2160"/>
          </a:xfrm>
        </p:grpSpPr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104" y="2880"/>
              <a:ext cx="1344" cy="1296"/>
            </a:xfrm>
            <a:prstGeom prst="rect">
              <a:avLst/>
            </a:prstGeom>
            <a:solidFill>
              <a:srgbClr val="000000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768" y="2016"/>
              <a:ext cx="480" cy="8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V="1">
              <a:off x="1392" y="2544"/>
              <a:ext cx="144" cy="28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V="1">
              <a:off x="2208" y="2352"/>
              <a:ext cx="192" cy="48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457200" y="10668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5867400" y="2362200"/>
            <a:ext cx="3048000" cy="2209800"/>
            <a:chOff x="1296" y="2016"/>
            <a:chExt cx="3504" cy="2208"/>
          </a:xfrm>
        </p:grpSpPr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1584" y="2976"/>
              <a:ext cx="1584" cy="124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3216" y="2976"/>
              <a:ext cx="1584" cy="124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296" y="2016"/>
              <a:ext cx="482" cy="91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3360" y="2448"/>
              <a:ext cx="240" cy="4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V="1">
              <a:off x="1872" y="2688"/>
              <a:ext cx="96" cy="24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 flipV="1">
              <a:off x="3696" y="2688"/>
              <a:ext cx="96" cy="24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V="1">
              <a:off x="2160" y="2448"/>
              <a:ext cx="192" cy="48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V="1">
              <a:off x="3936" y="2592"/>
              <a:ext cx="144" cy="336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2784" y="2592"/>
              <a:ext cx="0" cy="336"/>
            </a:xfrm>
            <a:prstGeom prst="line">
              <a:avLst/>
            </a:prstGeom>
            <a:noFill/>
            <a:ln w="76200" cmpd="tri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4560" y="2592"/>
              <a:ext cx="0" cy="336"/>
            </a:xfrm>
            <a:prstGeom prst="line">
              <a:avLst/>
            </a:prstGeom>
            <a:noFill/>
            <a:ln w="76200" cmpd="tri">
              <a:solidFill>
                <a:srgbClr val="D6009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3072" y="3552"/>
              <a:ext cx="336" cy="0"/>
            </a:xfrm>
            <a:prstGeom prst="line">
              <a:avLst/>
            </a:prstGeom>
            <a:noFill/>
            <a:ln w="76200" cmpd="tri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</p:grp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28600" y="2895600"/>
            <a:ext cx="5410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FF"/>
                </a:solidFill>
              </a:rPr>
              <a:t>2. What determines the meridional heat transport in the climate system? </a:t>
            </a:r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7239000" y="3505200"/>
            <a:ext cx="6096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429000" y="5043487"/>
            <a:ext cx="5867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FF"/>
                </a:solidFill>
              </a:rPr>
              <a:t>3. </a:t>
            </a:r>
            <a:r>
              <a:rPr lang="en-US" altLang="en-US" sz="3000" dirty="0" smtClean="0">
                <a:solidFill>
                  <a:srgbClr val="FFFFFF"/>
                </a:solidFill>
              </a:rPr>
              <a:t>How do seasonal variations in solar insolation lead to atmospheric heating?</a:t>
            </a:r>
            <a:endParaRPr lang="en-US" altLang="en-US" sz="3000" dirty="0">
              <a:solidFill>
                <a:srgbClr val="FFFFFF"/>
              </a:solidFill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533400" y="2057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Earth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96000" y="4205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Tropics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543800" y="4205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FFFF"/>
                </a:solidFill>
              </a:rPr>
              <a:t>Extratropics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1114" y="4635500"/>
            <a:ext cx="1944227" cy="2070100"/>
            <a:chOff x="1095141" y="2971800"/>
            <a:chExt cx="2971800" cy="3733800"/>
          </a:xfrm>
        </p:grpSpPr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552341" y="4191000"/>
              <a:ext cx="2514600" cy="25146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1095141" y="2971800"/>
              <a:ext cx="533400" cy="12192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33" name="Flowchart: Process 32"/>
            <p:cNvSpPr/>
            <p:nvPr/>
          </p:nvSpPr>
          <p:spPr bwMode="auto">
            <a:xfrm>
              <a:off x="1552341" y="6096000"/>
              <a:ext cx="2514600" cy="609600"/>
            </a:xfrm>
            <a:prstGeom prst="flowChartProcess">
              <a:avLst/>
            </a:prstGeom>
            <a:solidFill>
              <a:srgbClr val="0070C0"/>
            </a:solidFill>
            <a:ln w="317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1704741" y="4267200"/>
              <a:ext cx="685800" cy="5334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1628541" y="4267200"/>
              <a:ext cx="762000" cy="18288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3381141" y="5703332"/>
              <a:ext cx="76200" cy="545068"/>
            </a:xfrm>
            <a:prstGeom prst="line">
              <a:avLst/>
            </a:prstGeom>
            <a:noFill/>
            <a:ln w="31750">
              <a:solidFill>
                <a:srgbClr val="003DB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80940" y="3377625"/>
              <a:ext cx="2133600" cy="84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04941" y="4419600"/>
              <a:ext cx="457200" cy="50113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1" name="Straight Connector 40"/>
            <p:cNvCxnSpPr>
              <a:stCxn id="40" idx="1"/>
              <a:endCxn id="40" idx="5"/>
            </p:cNvCxnSpPr>
            <p:nvPr/>
          </p:nvCxnSpPr>
          <p:spPr bwMode="auto">
            <a:xfrm>
              <a:off x="3371896" y="4492989"/>
              <a:ext cx="323290" cy="35435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3381141" y="4492989"/>
              <a:ext cx="314045" cy="38381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3000142" y="4116323"/>
              <a:ext cx="1066799" cy="532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1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Inter-model spread in albedo by region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05600" cy="489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Planetary Albedo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4" y="2285999"/>
            <a:ext cx="7756716" cy="320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2XCO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Planetary Albedo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72475" cy="396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8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Carl’s Question: Planetary Albedo Partitioning Error Bars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0" y="1493837"/>
            <a:ext cx="7063550" cy="5135563"/>
          </a:xfrm>
        </p:spPr>
      </p:pic>
    </p:spTree>
    <p:extLst>
      <p:ext uri="{BB962C8B-B14F-4D97-AF65-F5344CB8AC3E}">
        <p14:creationId xmlns:p14="http://schemas.microsoft.com/office/powerpoint/2010/main" val="19947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0066"/>
            <a:ext cx="6477000" cy="5325534"/>
          </a:xfrm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Planetary Albedo Partition: Sensitivity to shortwave absorption assumptions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28600" y="-31750"/>
            <a:ext cx="8991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What determines OLR*?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Why don’t differences in ASR* and OLR* compensate for each other?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958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638800" y="6248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(Kiehl, 1994)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76200" y="3490913"/>
            <a:ext cx="5181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Longwave Cloud Forcing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LWCF = OLR</a:t>
            </a:r>
            <a:r>
              <a:rPr lang="en-US" altLang="en-US" sz="2400" baseline="-25000">
                <a:solidFill>
                  <a:srgbClr val="FFFFFF"/>
                </a:solidFill>
              </a:rPr>
              <a:t>CLEAR</a:t>
            </a:r>
            <a:r>
              <a:rPr lang="en-US" altLang="en-US" sz="2400">
                <a:solidFill>
                  <a:srgbClr val="FFFFFF"/>
                </a:solidFill>
              </a:rPr>
              <a:t> - OLR</a:t>
            </a:r>
          </a:p>
        </p:txBody>
      </p:sp>
    </p:spTree>
    <p:extLst>
      <p:ext uri="{BB962C8B-B14F-4D97-AF65-F5344CB8AC3E}">
        <p14:creationId xmlns:p14="http://schemas.microsoft.com/office/powerpoint/2010/main" val="1706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Contributions to ASR*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spread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3748303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55466"/>
            <a:ext cx="3752177" cy="31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915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Hemispheric Contrast Of TOA Radiation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4923467" cy="5494304"/>
          </a:xfrm>
        </p:spPr>
      </p:pic>
      <p:sp>
        <p:nvSpPr>
          <p:cNvPr id="5" name="TextBox 4"/>
          <p:cNvSpPr txBox="1"/>
          <p:nvPr/>
        </p:nvSpPr>
        <p:spPr>
          <a:xfrm>
            <a:off x="5715000" y="9144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NH reflects more SW radiation in the subtropical deserts. SH reflects more SW in the </a:t>
            </a:r>
            <a:r>
              <a:rPr lang="en-US" dirty="0" err="1">
                <a:solidFill>
                  <a:prstClr val="white"/>
                </a:solidFill>
              </a:rPr>
              <a:t>extratropics</a:t>
            </a:r>
            <a:r>
              <a:rPr lang="en-US" dirty="0">
                <a:solidFill>
                  <a:prstClr val="white"/>
                </a:solidFill>
              </a:rPr>
              <a:t> due to clouds in the Southern Ocean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The NH is warmer (more OLR), especially in the polar latitudes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Planetary albedo is partitioned into cloud and surface contributions via the method of </a:t>
            </a:r>
            <a:r>
              <a:rPr lang="en-US" dirty="0" err="1">
                <a:solidFill>
                  <a:prstClr val="white"/>
                </a:solidFill>
              </a:rPr>
              <a:t>Donohoe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 err="1">
                <a:solidFill>
                  <a:prstClr val="white"/>
                </a:solidFill>
              </a:rPr>
              <a:t>Battisti</a:t>
            </a:r>
            <a:r>
              <a:rPr lang="en-US" dirty="0">
                <a:solidFill>
                  <a:prstClr val="white"/>
                </a:solidFill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3221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a seasonal amplitude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Vertical structure of SW absorption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22" y="1924717"/>
            <a:ext cx="4207178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08222" y="5636292"/>
            <a:ext cx="4207178" cy="84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57027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56009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Heating Rate (W m</a:t>
            </a:r>
            <a:r>
              <a:rPr lang="en-US" sz="2800" baseline="30000" dirty="0" smtClean="0">
                <a:solidFill>
                  <a:srgbClr val="FF0000"/>
                </a:solidFill>
              </a:rPr>
              <a:t>-2</a:t>
            </a:r>
            <a:r>
              <a:rPr lang="en-US" sz="2800" dirty="0" smtClean="0">
                <a:solidFill>
                  <a:srgbClr val="FF0000"/>
                </a:solidFill>
              </a:rPr>
              <a:t>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57027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457200" y="511175"/>
            <a:ext cx="5486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GFDL Model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Seasonal amplitude 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In the </a:t>
            </a:r>
            <a:r>
              <a:rPr lang="en-US" sz="3600" dirty="0" err="1" smtClean="0">
                <a:solidFill>
                  <a:prstClr val="white"/>
                </a:solidFill>
              </a:rPr>
              <a:t>extratropics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62400" y="609600"/>
            <a:ext cx="5486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white"/>
                </a:solidFill>
              </a:rPr>
              <a:t>Chou Lee (1996)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Water vapor absorption</a:t>
            </a:r>
          </a:p>
          <a:p>
            <a:r>
              <a:rPr lang="en-US" sz="3600" dirty="0" smtClean="0">
                <a:solidFill>
                  <a:prstClr val="white"/>
                </a:solidFill>
              </a:rPr>
              <a:t>In the summer</a:t>
            </a:r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76400"/>
            <a:ext cx="28346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" y="762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066800" y="3505200"/>
            <a:ext cx="7086600" cy="601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bg1"/>
                </a:solidFill>
              </a:rPr>
              <a:t>1 </a:t>
            </a:r>
            <a:r>
              <a:rPr lang="en-US" altLang="en-US" sz="3200" dirty="0">
                <a:solidFill>
                  <a:schemeClr val="bg1"/>
                </a:solidFill>
              </a:rPr>
              <a:t>: What determines the Earth’s planetary albedo? (solar radiation reflected at top of atmosphere)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667000" y="4876800"/>
            <a:ext cx="3962400" cy="3429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38600" y="58674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Earth’s Surface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43000" y="54864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tx1"/>
                </a:solidFill>
              </a:rPr>
              <a:t>Atmosphere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133600" y="1600200"/>
            <a:ext cx="12192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14400" y="2697163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0000"/>
                </a:solidFill>
              </a:rPr>
              <a:t>Solar Incident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3429000" y="2438400"/>
            <a:ext cx="457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048000" y="17526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accent2"/>
                </a:solidFill>
              </a:rPr>
              <a:t>Reflected by Atmosphere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352800" y="3733800"/>
            <a:ext cx="685800" cy="1143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4267200" y="4114800"/>
            <a:ext cx="228600" cy="6858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4724400" y="3124200"/>
            <a:ext cx="152400" cy="381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181600" y="28194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</a:rPr>
              <a:t>Reflected by Surface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09800" y="10668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067800" cy="685800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Simplified (isotropic) shortwave radiation model</a:t>
            </a:r>
          </a:p>
        </p:txBody>
      </p:sp>
      <p:pic>
        <p:nvPicPr>
          <p:cNvPr id="17412" name="Picture 4" descr="cartoon_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7315200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800600"/>
            <a:ext cx="2438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629400" y="5715000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391400" y="30480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724400" y="3048000"/>
            <a:ext cx="533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876800" y="3048000"/>
            <a:ext cx="12954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810000" y="48006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438400" y="48006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438400" y="3048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324600" y="48006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334000" y="4800600"/>
            <a:ext cx="1524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733800" y="4800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962400" y="53340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0" y="685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324600" y="6019800"/>
            <a:ext cx="457200" cy="533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0" y="1920875"/>
            <a:ext cx="2200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S = incident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R =     cloud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        reflection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A = absorption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400">
                <a:solidFill>
                  <a:srgbClr val="FFFFFF"/>
                </a:solidFill>
              </a:rPr>
              <a:t>α</a:t>
            </a:r>
            <a:r>
              <a:rPr lang="en-US" altLang="en-US" sz="2400">
                <a:solidFill>
                  <a:srgbClr val="FFFFFF"/>
                </a:solidFill>
              </a:rPr>
              <a:t> = surface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      albedo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(UNKNOWNS)</a:t>
            </a:r>
            <a:endParaRPr lang="el-GR" altLang="en-US" sz="24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 rot="1114605">
            <a:off x="3205680" y="2769117"/>
            <a:ext cx="11430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003DB8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559" y="1524000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DB8"/>
                </a:solidFill>
              </a:rPr>
              <a:t>Atmospheric</a:t>
            </a:r>
          </a:p>
          <a:p>
            <a:pPr algn="ctr"/>
            <a:r>
              <a:rPr lang="en-US" dirty="0" smtClean="0">
                <a:solidFill>
                  <a:srgbClr val="003DB8"/>
                </a:solidFill>
              </a:rPr>
              <a:t>Contribution</a:t>
            </a:r>
          </a:p>
          <a:p>
            <a:pPr algn="ctr"/>
            <a:r>
              <a:rPr lang="en-US" dirty="0" smtClean="0">
                <a:solidFill>
                  <a:srgbClr val="003DB8"/>
                </a:solidFill>
              </a:rPr>
              <a:t>To planetary </a:t>
            </a:r>
          </a:p>
          <a:p>
            <a:pPr algn="ctr"/>
            <a:r>
              <a:rPr lang="en-US" dirty="0" smtClean="0">
                <a:solidFill>
                  <a:srgbClr val="003DB8"/>
                </a:solidFill>
              </a:rPr>
              <a:t>Albedo</a:t>
            </a:r>
            <a:endParaRPr lang="en-US" dirty="0">
              <a:solidFill>
                <a:srgbClr val="003DB8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 rot="1114605">
            <a:off x="4691580" y="2727226"/>
            <a:ext cx="1405991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E82AD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1524000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82ADF"/>
                </a:solidFill>
              </a:rPr>
              <a:t>Surface</a:t>
            </a:r>
          </a:p>
          <a:p>
            <a:pPr algn="ctr"/>
            <a:r>
              <a:rPr lang="en-US" dirty="0" smtClean="0">
                <a:solidFill>
                  <a:srgbClr val="E82ADF"/>
                </a:solidFill>
              </a:rPr>
              <a:t>Contribution</a:t>
            </a:r>
          </a:p>
          <a:p>
            <a:pPr algn="ctr"/>
            <a:r>
              <a:rPr lang="en-US" dirty="0" smtClean="0">
                <a:solidFill>
                  <a:srgbClr val="E82ADF"/>
                </a:solidFill>
              </a:rPr>
              <a:t>To planetary </a:t>
            </a:r>
          </a:p>
          <a:p>
            <a:pPr algn="ctr"/>
            <a:r>
              <a:rPr lang="en-US" dirty="0" smtClean="0">
                <a:solidFill>
                  <a:srgbClr val="E82ADF"/>
                </a:solidFill>
              </a:rPr>
              <a:t>Albedo</a:t>
            </a:r>
            <a:endParaRPr lang="en-US" dirty="0">
              <a:solidFill>
                <a:srgbClr val="E82A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6" grpId="0" animBg="1"/>
      <p:bldP spid="2" grpId="0" animBg="1"/>
      <p:bldP spid="3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5029200" y="3505200"/>
            <a:ext cx="7086600" cy="601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067800" cy="1143000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 Partitioning of planetary albedo into atmospheric and surface components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629400" y="4800600"/>
            <a:ext cx="3962400" cy="3429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543800" y="56388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Earth’s Surface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257800" y="5456238"/>
            <a:ext cx="2057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</a:rPr>
              <a:t>Atmosphere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019800" y="1570038"/>
            <a:ext cx="12192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57800" y="33528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0000"/>
                </a:solidFill>
              </a:rPr>
              <a:t>Solar Incident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7315200" y="2408238"/>
            <a:ext cx="457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705600" y="15240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3399"/>
                </a:solidFill>
              </a:rPr>
              <a:t>Reflected by Atmosphere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7239000" y="3733800"/>
            <a:ext cx="685800" cy="1143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8153400" y="4114800"/>
            <a:ext cx="228600" cy="6858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8610600" y="3124200"/>
            <a:ext cx="152400" cy="381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772400" y="22098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33CC"/>
                </a:solidFill>
              </a:rPr>
              <a:t>Reflected  by Surface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36525" y="14906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0" y="1828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600">
                <a:solidFill>
                  <a:srgbClr val="FFFFFF"/>
                </a:solidFill>
              </a:rPr>
              <a:t>α</a:t>
            </a:r>
            <a:r>
              <a:rPr lang="en-US" altLang="en-US" sz="3600" baseline="-25000">
                <a:solidFill>
                  <a:srgbClr val="FFFFFF"/>
                </a:solidFill>
              </a:rPr>
              <a:t>P </a:t>
            </a:r>
            <a:r>
              <a:rPr lang="en-US" altLang="en-US" sz="3600">
                <a:solidFill>
                  <a:srgbClr val="FFFFFF"/>
                </a:solidFill>
              </a:rPr>
              <a:t>= </a:t>
            </a:r>
            <a:r>
              <a:rPr lang="el-GR" altLang="en-US" sz="3600">
                <a:solidFill>
                  <a:srgbClr val="333399"/>
                </a:solidFill>
              </a:rPr>
              <a:t>α</a:t>
            </a:r>
            <a:r>
              <a:rPr lang="en-US" altLang="en-US" sz="3600" baseline="-25000">
                <a:solidFill>
                  <a:srgbClr val="333399"/>
                </a:solidFill>
              </a:rPr>
              <a:t>P,ATMOS</a:t>
            </a:r>
            <a:r>
              <a:rPr lang="en-US" altLang="en-US" sz="3600" baseline="-25000">
                <a:solidFill>
                  <a:srgbClr val="FFFFFF"/>
                </a:solidFill>
              </a:rPr>
              <a:t> </a:t>
            </a:r>
            <a:r>
              <a:rPr lang="en-US" altLang="en-US" sz="3600">
                <a:solidFill>
                  <a:srgbClr val="FFFFFF"/>
                </a:solidFill>
              </a:rPr>
              <a:t>+ </a:t>
            </a:r>
            <a:r>
              <a:rPr lang="el-GR" altLang="en-US" sz="3600">
                <a:solidFill>
                  <a:srgbClr val="D60093"/>
                </a:solidFill>
              </a:rPr>
              <a:t>α</a:t>
            </a:r>
            <a:r>
              <a:rPr lang="en-US" altLang="en-US" sz="3600" baseline="-25000">
                <a:solidFill>
                  <a:srgbClr val="D60093"/>
                </a:solidFill>
              </a:rPr>
              <a:t>P,SURF</a:t>
            </a:r>
            <a:r>
              <a:rPr lang="en-US" altLang="en-US" sz="3600">
                <a:solidFill>
                  <a:srgbClr val="D60093"/>
                </a:solidFill>
              </a:rPr>
              <a:t> </a:t>
            </a:r>
            <a:endParaRPr lang="el-GR" altLang="en-US" sz="3600">
              <a:solidFill>
                <a:srgbClr val="D60093"/>
              </a:solidFill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76200" y="309245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600">
                <a:solidFill>
                  <a:srgbClr val="333399"/>
                </a:solidFill>
              </a:rPr>
              <a:t>α</a:t>
            </a:r>
            <a:r>
              <a:rPr lang="en-US" altLang="en-US" sz="3600" baseline="-25000">
                <a:solidFill>
                  <a:srgbClr val="333399"/>
                </a:solidFill>
              </a:rPr>
              <a:t>P,ATMOS</a:t>
            </a:r>
            <a:r>
              <a:rPr lang="en-US" altLang="en-US" sz="3600" baseline="-25000">
                <a:solidFill>
                  <a:srgbClr val="FFFFFF"/>
                </a:solidFill>
              </a:rPr>
              <a:t> </a:t>
            </a:r>
            <a:r>
              <a:rPr lang="en-US" altLang="en-US" sz="3600">
                <a:solidFill>
                  <a:srgbClr val="FFFFFF"/>
                </a:solidFill>
              </a:rPr>
              <a:t> </a:t>
            </a:r>
            <a:r>
              <a:rPr lang="en-US" altLang="en-US" sz="3600">
                <a:solidFill>
                  <a:srgbClr val="333399"/>
                </a:solidFill>
              </a:rPr>
              <a:t>= R</a:t>
            </a:r>
            <a:r>
              <a:rPr lang="en-US" altLang="en-US" sz="3600">
                <a:solidFill>
                  <a:srgbClr val="D60093"/>
                </a:solidFill>
              </a:rPr>
              <a:t> </a:t>
            </a:r>
            <a:endParaRPr lang="el-GR" altLang="en-US" sz="3600">
              <a:solidFill>
                <a:srgbClr val="D60093"/>
              </a:solidFill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0" y="446405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600">
                <a:solidFill>
                  <a:srgbClr val="D60093"/>
                </a:solidFill>
              </a:rPr>
              <a:t>α</a:t>
            </a:r>
            <a:r>
              <a:rPr lang="en-US" altLang="en-US" sz="3600" baseline="-25000">
                <a:solidFill>
                  <a:srgbClr val="D60093"/>
                </a:solidFill>
              </a:rPr>
              <a:t>P,SURF </a:t>
            </a:r>
            <a:r>
              <a:rPr lang="en-US" altLang="en-US" sz="3600">
                <a:solidFill>
                  <a:srgbClr val="D60093"/>
                </a:solidFill>
              </a:rPr>
              <a:t>= </a:t>
            </a:r>
            <a:r>
              <a:rPr lang="el-GR" altLang="en-US" sz="3600">
                <a:solidFill>
                  <a:srgbClr val="D60093"/>
                </a:solidFill>
              </a:rPr>
              <a:t>α</a:t>
            </a:r>
            <a:r>
              <a:rPr lang="en-US" altLang="en-US" sz="3600">
                <a:solidFill>
                  <a:srgbClr val="D60093"/>
                </a:solidFill>
              </a:rPr>
              <a:t>(1-R-A)</a:t>
            </a:r>
            <a:r>
              <a:rPr lang="en-US" altLang="en-US" sz="3600" baseline="30000">
                <a:solidFill>
                  <a:srgbClr val="D60093"/>
                </a:solidFill>
              </a:rPr>
              <a:t>2</a:t>
            </a:r>
            <a:r>
              <a:rPr lang="en-US" altLang="en-US" sz="3600">
                <a:solidFill>
                  <a:srgbClr val="D60093"/>
                </a:solidFill>
              </a:rPr>
              <a:t> </a:t>
            </a:r>
            <a:endParaRPr lang="el-GR" altLang="en-US" sz="3600">
              <a:solidFill>
                <a:srgbClr val="D60093"/>
              </a:solidFill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057400" y="5181600"/>
            <a:ext cx="18288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057400" y="5181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</a:rPr>
              <a:t>(1-</a:t>
            </a:r>
            <a:r>
              <a:rPr lang="el-GR" altLang="en-US" sz="3600" dirty="0">
                <a:solidFill>
                  <a:srgbClr val="D60093"/>
                </a:solidFill>
              </a:rPr>
              <a:t>α</a:t>
            </a:r>
            <a:r>
              <a:rPr lang="en-US" altLang="en-US" sz="3600" dirty="0">
                <a:solidFill>
                  <a:srgbClr val="D60093"/>
                </a:solidFill>
              </a:rPr>
              <a:t>R)</a:t>
            </a:r>
            <a:endParaRPr lang="el-GR" altLang="en-US" sz="36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  <p:bldP spid="256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448800" cy="1249363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Observed (CERES) surface and atmospheric contribution to planetary albedo</a:t>
            </a:r>
          </a:p>
        </p:txBody>
      </p:sp>
      <p:pic>
        <p:nvPicPr>
          <p:cNvPr id="27652" name="Picture 4" descr="4-map-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613"/>
            <a:ext cx="929640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2000" y="1905000"/>
            <a:ext cx="4572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Words>1618</Words>
  <Application>Microsoft Office PowerPoint</Application>
  <PresentationFormat>On-screen Show (4:3)</PresentationFormat>
  <Paragraphs>394</Paragraphs>
  <Slides>58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58</vt:i4>
      </vt:variant>
    </vt:vector>
  </HeadingPairs>
  <TitlesOfParts>
    <vt:vector size="74" baseType="lpstr">
      <vt:lpstr>Office Theme</vt:lpstr>
      <vt:lpstr>Default Design</vt:lpstr>
      <vt:lpstr>1_Default Design</vt:lpstr>
      <vt:lpstr>2_Default Design</vt:lpstr>
      <vt:lpstr>3_Default Design</vt:lpstr>
      <vt:lpstr>5_Default Design</vt:lpstr>
      <vt:lpstr>6_Default Design</vt:lpstr>
      <vt:lpstr>7_Default Design</vt:lpstr>
      <vt:lpstr>8_Default Design</vt:lpstr>
      <vt:lpstr>9_Default Design</vt:lpstr>
      <vt:lpstr>11_Default Design</vt:lpstr>
      <vt:lpstr>12_Default Design</vt:lpstr>
      <vt:lpstr>13_Default Design</vt:lpstr>
      <vt:lpstr>14_Default Design</vt:lpstr>
      <vt:lpstr>1_Office Theme</vt:lpstr>
      <vt:lpstr>2_Office Theme</vt:lpstr>
      <vt:lpstr>Global Scale Energy Fluxes: Comparison of Observational Estimates and Model Simulations</vt:lpstr>
      <vt:lpstr>Global mean energy balance</vt:lpstr>
      <vt:lpstr>PowerPoint Presentation</vt:lpstr>
      <vt:lpstr>PowerPoint Presentation</vt:lpstr>
      <vt:lpstr>Outline</vt:lpstr>
      <vt:lpstr>1 : What determines the Earth’s planetary albedo? (solar radiation reflected at top of atmosphere)</vt:lpstr>
      <vt:lpstr>Simplified (isotropic) shortwave radiation model</vt:lpstr>
      <vt:lpstr> Partitioning of planetary albedo into atmospheric and surface components</vt:lpstr>
      <vt:lpstr>Observed (CERES) surface and atmospheric contribution to planetary albedo</vt:lpstr>
      <vt:lpstr>Observed Surface and atmospheric contribution to planetary albedo</vt:lpstr>
      <vt:lpstr>Observed Global Mean Planetary Albedo and it atmospheric/surface Partitioning</vt:lpstr>
      <vt:lpstr>Planetary Albedo Partitioning: Comparison of models (CMIP3 pre-industrial) and observations (CERES)</vt:lpstr>
      <vt:lpstr>Histogram of hemispheric average  planetary albedo</vt:lpstr>
      <vt:lpstr>Hemispheric average planetary albedo partitioning in climate models</vt:lpstr>
      <vt:lpstr>Inter-hemispheric energy transport and the location of tropical precipitation</vt:lpstr>
      <vt:lpstr>Hemispheric contrast of radiation and ITCZ location</vt:lpstr>
      <vt:lpstr>2 : What determines meridional heat transport?</vt:lpstr>
      <vt:lpstr>Understanding heat transport</vt:lpstr>
      <vt:lpstr>ASR*, OLR*, MHT, and the tropical/extratropical energy budget</vt:lpstr>
      <vt:lpstr>ASR*, OLR*, MHT Dynamic Limit</vt:lpstr>
      <vt:lpstr>ASR*, OLR*, MHT Radiative Limit</vt:lpstr>
      <vt:lpstr> Heat Transport In Climate Models (CMIP3)</vt:lpstr>
      <vt:lpstr>Model heat transport spread in  terms of OLR* and ASR*</vt:lpstr>
      <vt:lpstr>Understanding ASR*</vt:lpstr>
      <vt:lpstr> ASR* and planetary albedo</vt:lpstr>
      <vt:lpstr>What determines the equator-to-pole contrast of planetary albedo?</vt:lpstr>
      <vt:lpstr>PowerPoint Presentation</vt:lpstr>
      <vt:lpstr>Planetary Albedo Partitioning</vt:lpstr>
      <vt:lpstr>Atmospheric and Surface reflection contribution to ASR*</vt:lpstr>
      <vt:lpstr>How is the atmosphere heated in the annual average?</vt:lpstr>
      <vt:lpstr>Annual mean heating summary</vt:lpstr>
      <vt:lpstr>Spatial structure of atmospheric heating</vt:lpstr>
      <vt:lpstr>Limiting models of seasonal  atmospheric heating</vt:lpstr>
      <vt:lpstr>Atmospheric energy budget</vt:lpstr>
      <vt:lpstr>Atmospheric energy budget</vt:lpstr>
      <vt:lpstr>Seasonal Atmospheric Heating  ANNUAL MEAN IS REMOVED</vt:lpstr>
      <vt:lpstr>Seasonal Amplitude of heating</vt:lpstr>
      <vt:lpstr>PowerPoint Presentation</vt:lpstr>
      <vt:lpstr>Define a seasonal amplitude</vt:lpstr>
      <vt:lpstr>PowerPoint Presentation</vt:lpstr>
      <vt:lpstr>Conclusions</vt:lpstr>
      <vt:lpstr>Extras</vt:lpstr>
      <vt:lpstr>CO2 doubling expectations Summer schematic</vt:lpstr>
      <vt:lpstr>PowerPoint Presentation</vt:lpstr>
      <vt:lpstr>PowerPoint Presentation</vt:lpstr>
      <vt:lpstr>PowerPoint Presentation</vt:lpstr>
      <vt:lpstr>Meridional structure of atmospheric attenuation</vt:lpstr>
      <vt:lpstr>Planetary Albedo and Surface Albedo</vt:lpstr>
      <vt:lpstr>Meridional profile of albedo in all simiulations</vt:lpstr>
      <vt:lpstr>Inter-model spread in albedo by region</vt:lpstr>
      <vt:lpstr>2XCO2 Planetary Albedo</vt:lpstr>
      <vt:lpstr>2XCO2 Planetary Albedo</vt:lpstr>
      <vt:lpstr>Carl’s Question: Planetary Albedo Partitioning Error Bars</vt:lpstr>
      <vt:lpstr>PowerPoint Presentation</vt:lpstr>
      <vt:lpstr>PowerPoint Presentation</vt:lpstr>
      <vt:lpstr>Contributions to ASR*  spread</vt:lpstr>
      <vt:lpstr>Hemispheric Contrast Of TOA Radiation</vt:lpstr>
      <vt:lpstr>Define a seasonal amplitude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Scale Energy Fluxes: Comparison of Observational Estimates and Model Simulations</dc:title>
  <dc:creator>thedhoe</dc:creator>
  <cp:lastModifiedBy>thedhoe</cp:lastModifiedBy>
  <cp:revision>51</cp:revision>
  <dcterms:created xsi:type="dcterms:W3CDTF">2014-04-07T14:52:22Z</dcterms:created>
  <dcterms:modified xsi:type="dcterms:W3CDTF">2014-04-22T12:49:39Z</dcterms:modified>
</cp:coreProperties>
</file>