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20" r:id="rId6"/>
    <p:sldMasterId id="2147483732" r:id="rId7"/>
    <p:sldMasterId id="2147483744" r:id="rId8"/>
    <p:sldMasterId id="2147483756" r:id="rId9"/>
    <p:sldMasterId id="2147483828" r:id="rId10"/>
    <p:sldMasterId id="2147483840" r:id="rId11"/>
    <p:sldMasterId id="2147483852" r:id="rId12"/>
    <p:sldMasterId id="2147483864" r:id="rId13"/>
  </p:sldMasterIdLst>
  <p:notesMasterIdLst>
    <p:notesMasterId r:id="rId127"/>
  </p:notesMasterIdLst>
  <p:sldIdLst>
    <p:sldId id="256" r:id="rId14"/>
    <p:sldId id="327" r:id="rId15"/>
    <p:sldId id="258" r:id="rId16"/>
    <p:sldId id="328" r:id="rId17"/>
    <p:sldId id="408" r:id="rId18"/>
    <p:sldId id="260" r:id="rId19"/>
    <p:sldId id="261" r:id="rId20"/>
    <p:sldId id="326" r:id="rId21"/>
    <p:sldId id="263" r:id="rId22"/>
    <p:sldId id="322" r:id="rId23"/>
    <p:sldId id="265" r:id="rId24"/>
    <p:sldId id="266" r:id="rId25"/>
    <p:sldId id="267" r:id="rId26"/>
    <p:sldId id="272" r:id="rId27"/>
    <p:sldId id="381" r:id="rId28"/>
    <p:sldId id="382" r:id="rId29"/>
    <p:sldId id="383" r:id="rId30"/>
    <p:sldId id="384" r:id="rId31"/>
    <p:sldId id="385" r:id="rId32"/>
    <p:sldId id="386" r:id="rId33"/>
    <p:sldId id="426" r:id="rId34"/>
    <p:sldId id="427" r:id="rId35"/>
    <p:sldId id="428" r:id="rId36"/>
    <p:sldId id="429" r:id="rId37"/>
    <p:sldId id="430" r:id="rId38"/>
    <p:sldId id="431" r:id="rId39"/>
    <p:sldId id="432" r:id="rId40"/>
    <p:sldId id="433" r:id="rId41"/>
    <p:sldId id="434" r:id="rId42"/>
    <p:sldId id="435" r:id="rId43"/>
    <p:sldId id="436" r:id="rId44"/>
    <p:sldId id="437" r:id="rId45"/>
    <p:sldId id="438" r:id="rId46"/>
    <p:sldId id="439" r:id="rId47"/>
    <p:sldId id="440" r:id="rId48"/>
    <p:sldId id="409" r:id="rId49"/>
    <p:sldId id="410" r:id="rId50"/>
    <p:sldId id="411" r:id="rId51"/>
    <p:sldId id="412" r:id="rId52"/>
    <p:sldId id="413" r:id="rId53"/>
    <p:sldId id="414" r:id="rId54"/>
    <p:sldId id="415" r:id="rId55"/>
    <p:sldId id="416" r:id="rId56"/>
    <p:sldId id="417" r:id="rId57"/>
    <p:sldId id="418" r:id="rId58"/>
    <p:sldId id="419" r:id="rId59"/>
    <p:sldId id="420" r:id="rId60"/>
    <p:sldId id="421" r:id="rId61"/>
    <p:sldId id="295" r:id="rId62"/>
    <p:sldId id="296" r:id="rId63"/>
    <p:sldId id="297" r:id="rId64"/>
    <p:sldId id="298" r:id="rId65"/>
    <p:sldId id="301" r:id="rId66"/>
    <p:sldId id="302" r:id="rId67"/>
    <p:sldId id="303" r:id="rId68"/>
    <p:sldId id="304" r:id="rId69"/>
    <p:sldId id="305" r:id="rId70"/>
    <p:sldId id="306" r:id="rId71"/>
    <p:sldId id="307" r:id="rId72"/>
    <p:sldId id="313" r:id="rId73"/>
    <p:sldId id="273" r:id="rId74"/>
    <p:sldId id="331" r:id="rId75"/>
    <p:sldId id="332" r:id="rId76"/>
    <p:sldId id="333" r:id="rId77"/>
    <p:sldId id="334" r:id="rId78"/>
    <p:sldId id="335" r:id="rId79"/>
    <p:sldId id="422" r:id="rId80"/>
    <p:sldId id="423" r:id="rId81"/>
    <p:sldId id="424" r:id="rId82"/>
    <p:sldId id="425" r:id="rId83"/>
    <p:sldId id="329" r:id="rId84"/>
    <p:sldId id="366" r:id="rId85"/>
    <p:sldId id="367" r:id="rId86"/>
    <p:sldId id="368" r:id="rId87"/>
    <p:sldId id="369" r:id="rId88"/>
    <p:sldId id="370" r:id="rId89"/>
    <p:sldId id="371" r:id="rId90"/>
    <p:sldId id="372" r:id="rId91"/>
    <p:sldId id="373" r:id="rId92"/>
    <p:sldId id="374" r:id="rId93"/>
    <p:sldId id="375" r:id="rId94"/>
    <p:sldId id="376" r:id="rId95"/>
    <p:sldId id="377" r:id="rId96"/>
    <p:sldId id="308" r:id="rId97"/>
    <p:sldId id="318" r:id="rId98"/>
    <p:sldId id="319" r:id="rId99"/>
    <p:sldId id="320" r:id="rId100"/>
    <p:sldId id="321" r:id="rId101"/>
    <p:sldId id="288" r:id="rId102"/>
    <p:sldId id="290" r:id="rId103"/>
    <p:sldId id="291" r:id="rId104"/>
    <p:sldId id="292" r:id="rId105"/>
    <p:sldId id="293" r:id="rId106"/>
    <p:sldId id="294" r:id="rId107"/>
    <p:sldId id="269" r:id="rId108"/>
    <p:sldId id="270" r:id="rId109"/>
    <p:sldId id="286" r:id="rId110"/>
    <p:sldId id="353" r:id="rId111"/>
    <p:sldId id="354" r:id="rId112"/>
    <p:sldId id="355" r:id="rId113"/>
    <p:sldId id="356" r:id="rId114"/>
    <p:sldId id="357" r:id="rId115"/>
    <p:sldId id="358" r:id="rId116"/>
    <p:sldId id="359" r:id="rId117"/>
    <p:sldId id="360" r:id="rId118"/>
    <p:sldId id="361" r:id="rId119"/>
    <p:sldId id="362" r:id="rId120"/>
    <p:sldId id="363" r:id="rId121"/>
    <p:sldId id="364" r:id="rId122"/>
    <p:sldId id="378" r:id="rId123"/>
    <p:sldId id="379" r:id="rId124"/>
    <p:sldId id="380" r:id="rId125"/>
    <p:sldId id="289" r:id="rId1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3DB8"/>
    <a:srgbClr val="E82ADF"/>
    <a:srgbClr val="00FF00"/>
    <a:srgbClr val="00DA00"/>
    <a:srgbClr val="00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8" autoAdjust="0"/>
    <p:restoredTop sz="94660"/>
  </p:normalViewPr>
  <p:slideViewPr>
    <p:cSldViewPr>
      <p:cViewPr varScale="1">
        <p:scale>
          <a:sx n="65" d="100"/>
          <a:sy n="65" d="100"/>
        </p:scale>
        <p:origin x="1291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4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112" Type="http://schemas.openxmlformats.org/officeDocument/2006/relationships/slide" Target="slides/slide99.xml"/><Relationship Id="rId16" Type="http://schemas.openxmlformats.org/officeDocument/2006/relationships/slide" Target="slides/slide3.xml"/><Relationship Id="rId107" Type="http://schemas.openxmlformats.org/officeDocument/2006/relationships/slide" Target="slides/slide9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102" Type="http://schemas.openxmlformats.org/officeDocument/2006/relationships/slide" Target="slides/slide89.xml"/><Relationship Id="rId123" Type="http://schemas.openxmlformats.org/officeDocument/2006/relationships/slide" Target="slides/slide110.xml"/><Relationship Id="rId12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7.xml"/><Relationship Id="rId95" Type="http://schemas.openxmlformats.org/officeDocument/2006/relationships/slide" Target="slides/slide82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113" Type="http://schemas.openxmlformats.org/officeDocument/2006/relationships/slide" Target="slides/slide100.xml"/><Relationship Id="rId118" Type="http://schemas.openxmlformats.org/officeDocument/2006/relationships/slide" Target="slides/slide105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59" Type="http://schemas.openxmlformats.org/officeDocument/2006/relationships/slide" Target="slides/slide46.xml"/><Relationship Id="rId103" Type="http://schemas.openxmlformats.org/officeDocument/2006/relationships/slide" Target="slides/slide90.xml"/><Relationship Id="rId108" Type="http://schemas.openxmlformats.org/officeDocument/2006/relationships/slide" Target="slides/slide95.xml"/><Relationship Id="rId124" Type="http://schemas.openxmlformats.org/officeDocument/2006/relationships/slide" Target="slides/slide111.xml"/><Relationship Id="rId129" Type="http://schemas.openxmlformats.org/officeDocument/2006/relationships/viewProps" Target="viewProps.xml"/><Relationship Id="rId54" Type="http://schemas.openxmlformats.org/officeDocument/2006/relationships/slide" Target="slides/slide41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91" Type="http://schemas.openxmlformats.org/officeDocument/2006/relationships/slide" Target="slides/slide78.xml"/><Relationship Id="rId96" Type="http://schemas.openxmlformats.org/officeDocument/2006/relationships/slide" Target="slides/slide8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49" Type="http://schemas.openxmlformats.org/officeDocument/2006/relationships/slide" Target="slides/slide36.xml"/><Relationship Id="rId114" Type="http://schemas.openxmlformats.org/officeDocument/2006/relationships/slide" Target="slides/slide101.xml"/><Relationship Id="rId119" Type="http://schemas.openxmlformats.org/officeDocument/2006/relationships/slide" Target="slides/slide106.xml"/><Relationship Id="rId44" Type="http://schemas.openxmlformats.org/officeDocument/2006/relationships/slide" Target="slides/slide31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130" Type="http://schemas.openxmlformats.org/officeDocument/2006/relationships/theme" Target="theme/theme1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109" Type="http://schemas.openxmlformats.org/officeDocument/2006/relationships/slide" Target="slides/slide9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slide" Target="slides/slide84.xml"/><Relationship Id="rId104" Type="http://schemas.openxmlformats.org/officeDocument/2006/relationships/slide" Target="slides/slide91.xml"/><Relationship Id="rId120" Type="http://schemas.openxmlformats.org/officeDocument/2006/relationships/slide" Target="slides/slide107.xml"/><Relationship Id="rId125" Type="http://schemas.openxmlformats.org/officeDocument/2006/relationships/slide" Target="slides/slide112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110" Type="http://schemas.openxmlformats.org/officeDocument/2006/relationships/slide" Target="slides/slide97.xml"/><Relationship Id="rId115" Type="http://schemas.openxmlformats.org/officeDocument/2006/relationships/slide" Target="slides/slide102.xml"/><Relationship Id="rId131" Type="http://schemas.openxmlformats.org/officeDocument/2006/relationships/tableStyles" Target="tableStyles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slide" Target="slides/slide64.xml"/><Relationship Id="rId100" Type="http://schemas.openxmlformats.org/officeDocument/2006/relationships/slide" Target="slides/slide87.xml"/><Relationship Id="rId105" Type="http://schemas.openxmlformats.org/officeDocument/2006/relationships/slide" Target="slides/slide92.xml"/><Relationship Id="rId126" Type="http://schemas.openxmlformats.org/officeDocument/2006/relationships/slide" Target="slides/slide11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93" Type="http://schemas.openxmlformats.org/officeDocument/2006/relationships/slide" Target="slides/slide80.xml"/><Relationship Id="rId98" Type="http://schemas.openxmlformats.org/officeDocument/2006/relationships/slide" Target="slides/slide85.xml"/><Relationship Id="rId121" Type="http://schemas.openxmlformats.org/officeDocument/2006/relationships/slide" Target="slides/slide10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2.xml"/><Relationship Id="rId46" Type="http://schemas.openxmlformats.org/officeDocument/2006/relationships/slide" Target="slides/slide33.xml"/><Relationship Id="rId67" Type="http://schemas.openxmlformats.org/officeDocument/2006/relationships/slide" Target="slides/slide54.xml"/><Relationship Id="rId116" Type="http://schemas.openxmlformats.org/officeDocument/2006/relationships/slide" Target="slides/slide103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62" Type="http://schemas.openxmlformats.org/officeDocument/2006/relationships/slide" Target="slides/slide49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111" Type="http://schemas.openxmlformats.org/officeDocument/2006/relationships/slide" Target="slides/slide98.xml"/><Relationship Id="rId15" Type="http://schemas.openxmlformats.org/officeDocument/2006/relationships/slide" Target="slides/slide2.xml"/><Relationship Id="rId36" Type="http://schemas.openxmlformats.org/officeDocument/2006/relationships/slide" Target="slides/slide23.xml"/><Relationship Id="rId57" Type="http://schemas.openxmlformats.org/officeDocument/2006/relationships/slide" Target="slides/slide44.xml"/><Relationship Id="rId106" Type="http://schemas.openxmlformats.org/officeDocument/2006/relationships/slide" Target="slides/slide93.xml"/><Relationship Id="rId127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52" Type="http://schemas.openxmlformats.org/officeDocument/2006/relationships/slide" Target="slides/slide39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94" Type="http://schemas.openxmlformats.org/officeDocument/2006/relationships/slide" Target="slides/slide81.xml"/><Relationship Id="rId99" Type="http://schemas.openxmlformats.org/officeDocument/2006/relationships/slide" Target="slides/slide86.xml"/><Relationship Id="rId101" Type="http://schemas.openxmlformats.org/officeDocument/2006/relationships/slide" Target="slides/slide88.xml"/><Relationship Id="rId122" Type="http://schemas.openxmlformats.org/officeDocument/2006/relationships/slide" Target="slides/slide10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3F01F-1E51-4343-9537-B65E323FD65E}" type="datetimeFigureOut">
              <a:rPr lang="en-US" smtClean="0"/>
              <a:t>10/2/2015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F3AFD6-4C57-483C-B598-5C8DC3A22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82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64297C-BF52-403D-A87B-6A5D68EB2A1E}" type="slidenum">
              <a:rPr lang="en-US" altLang="en-US">
                <a:solidFill>
                  <a:prstClr val="black"/>
                </a:solidFill>
              </a:rPr>
              <a:pPr/>
              <a:t>2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05511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D49CE4-FDB4-498B-A53D-EE73797626BC}" type="slidenum">
              <a:rPr lang="en-US" altLang="en-US">
                <a:solidFill>
                  <a:prstClr val="white"/>
                </a:solidFill>
              </a:rPr>
              <a:pPr/>
              <a:t>11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3303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D9202D-609B-4FE5-AD69-CE1E7E53D265}" type="slidenum">
              <a:rPr lang="en-US" altLang="en-US">
                <a:solidFill>
                  <a:prstClr val="white"/>
                </a:solidFill>
              </a:rPr>
              <a:pPr/>
              <a:t>12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3427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552A0E-D91C-45DD-9550-83DCD4380470}" type="slidenum">
              <a:rPr lang="en-US" altLang="en-US">
                <a:solidFill>
                  <a:prstClr val="white"/>
                </a:solidFill>
              </a:rPr>
              <a:pPr/>
              <a:t>13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0.298 = 0.262 + 0.036</a:t>
            </a:r>
          </a:p>
          <a:p>
            <a:r>
              <a:rPr lang="en-US" altLang="en-US"/>
              <a:t>100% = 88% + 12%</a:t>
            </a:r>
          </a:p>
        </p:txBody>
      </p:sp>
    </p:spTree>
    <p:extLst>
      <p:ext uri="{BB962C8B-B14F-4D97-AF65-F5344CB8AC3E}">
        <p14:creationId xmlns:p14="http://schemas.microsoft.com/office/powerpoint/2010/main" val="6653720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8BA64B-4A30-4A07-B2BA-1A77756F4E83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8634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3030B0-596E-44BE-93B6-DE40AF9C1845}" type="slidenum">
              <a:rPr lang="en-US" altLang="en-US">
                <a:solidFill>
                  <a:prstClr val="white"/>
                </a:solidFill>
              </a:rPr>
              <a:pPr/>
              <a:t>15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1340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3030B0-596E-44BE-93B6-DE40AF9C1845}" type="slidenum">
              <a:rPr lang="en-US" altLang="en-US">
                <a:solidFill>
                  <a:prstClr val="white"/>
                </a:solidFill>
              </a:rPr>
              <a:pPr/>
              <a:t>17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54949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3030B0-596E-44BE-93B6-DE40AF9C1845}" type="slidenum">
              <a:rPr lang="en-US" altLang="en-US">
                <a:solidFill>
                  <a:prstClr val="white"/>
                </a:solidFill>
              </a:rPr>
              <a:pPr/>
              <a:t>18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11746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3030B0-596E-44BE-93B6-DE40AF9C1845}" type="slidenum">
              <a:rPr lang="en-US" altLang="en-US">
                <a:solidFill>
                  <a:prstClr val="white"/>
                </a:solidFill>
              </a:rPr>
              <a:pPr/>
              <a:t>19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13067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3030B0-596E-44BE-93B6-DE40AF9C1845}" type="slidenum">
              <a:rPr lang="en-US" altLang="en-US">
                <a:solidFill>
                  <a:prstClr val="white"/>
                </a:solidFill>
              </a:rPr>
              <a:pPr/>
              <a:t>20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56529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7.5 meters per W m^-2 year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16BEF-417E-4363-BA09-9114756D609A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801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3030B0-596E-44BE-93B6-DE40AF9C1845}" type="slidenum">
              <a:rPr lang="en-US" altLang="en-US">
                <a:solidFill>
                  <a:prstClr val="white"/>
                </a:solidFill>
              </a:rPr>
              <a:pPr/>
              <a:t>3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95952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7960A0-B1EA-4AA4-B50D-B92693A72999}" type="slidenum">
              <a:rPr lang="en-US" altLang="en-US">
                <a:solidFill>
                  <a:prstClr val="white"/>
                </a:solidFill>
              </a:rPr>
              <a:pPr/>
              <a:t>36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64272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8AD926-01C5-4110-ACD8-4262DBB9D1F4}" type="slidenum">
              <a:rPr lang="en-US" altLang="en-US">
                <a:solidFill>
                  <a:prstClr val="white"/>
                </a:solidFill>
              </a:rPr>
              <a:pPr/>
              <a:t>37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NH = 8.2 - 2.4 = 5.8</a:t>
            </a:r>
          </a:p>
          <a:p>
            <a:r>
              <a:rPr lang="en-US" altLang="en-US"/>
              <a:t>SH = 9.0 – 3.2 = 5.8</a:t>
            </a:r>
          </a:p>
          <a:p>
            <a:r>
              <a:rPr lang="en-US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25765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9C9D45-CFAB-49D8-90BB-BF57F4D977FB}" type="slidenum">
              <a:rPr lang="en-US" altLang="en-US">
                <a:solidFill>
                  <a:prstClr val="white"/>
                </a:solidFill>
              </a:rPr>
              <a:pPr/>
              <a:t>38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9527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9C9D45-CFAB-49D8-90BB-BF57F4D977FB}" type="slidenum">
              <a:rPr lang="en-US" altLang="en-US">
                <a:solidFill>
                  <a:prstClr val="white"/>
                </a:solidFill>
              </a:rPr>
              <a:pPr/>
              <a:t>39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60517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9C9D45-CFAB-49D8-90BB-BF57F4D977FB}" type="slidenum">
              <a:rPr lang="en-US" altLang="en-US">
                <a:solidFill>
                  <a:prstClr val="white"/>
                </a:solidFill>
              </a:rPr>
              <a:pPr/>
              <a:t>40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01911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748ECE-33AD-4542-869D-37004E33D8D1}" type="slidenum">
              <a:rPr lang="en-US" altLang="en-US">
                <a:solidFill>
                  <a:prstClr val="white"/>
                </a:solidFill>
              </a:rPr>
              <a:pPr/>
              <a:t>41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Spread – 2 sigma SH = 1.1 PW NH = 0.8 PW</a:t>
            </a:r>
          </a:p>
        </p:txBody>
      </p:sp>
    </p:spTree>
    <p:extLst>
      <p:ext uri="{BB962C8B-B14F-4D97-AF65-F5344CB8AC3E}">
        <p14:creationId xmlns:p14="http://schemas.microsoft.com/office/powerpoint/2010/main" val="17384428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D3685FE-1BE9-4892-A977-50DB40F0901E}" type="slidenum">
              <a:rPr lang="en-US" altLang="en-US" sz="1200" smtClean="0">
                <a:solidFill>
                  <a:schemeClr val="tx1"/>
                </a:solidFill>
              </a:rPr>
              <a:pPr eaLnBrk="1" hangingPunct="1"/>
              <a:t>42</a:t>
            </a:fld>
            <a:endParaRPr lang="en-US" altLang="en-US" sz="1200" smtClean="0">
              <a:solidFill>
                <a:schemeClr val="tx1"/>
              </a:solidFill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ASR and MHT R^2 (slope) /// NH = 0.57 (0.64) , SH = 0.85 (0.85)</a:t>
            </a:r>
          </a:p>
          <a:p>
            <a:pPr eaLnBrk="1" hangingPunct="1"/>
            <a:r>
              <a:rPr lang="en-US" altLang="en-US" smtClean="0"/>
              <a:t>OLR* is insignificant</a:t>
            </a:r>
          </a:p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709716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C0946D-A15F-4CB9-9769-D332DCC1132C}" type="slidenum">
              <a:rPr lang="en-US" altLang="en-US">
                <a:solidFill>
                  <a:prstClr val="white"/>
                </a:solidFill>
              </a:rPr>
              <a:pPr/>
              <a:t>43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ASR = incident + albedo</a:t>
            </a:r>
          </a:p>
          <a:p>
            <a:r>
              <a:rPr lang="en-US" altLang="en-US"/>
              <a:t>NH // 8.2 = 5.3 + 2.9</a:t>
            </a:r>
          </a:p>
          <a:p>
            <a:r>
              <a:rPr lang="en-US" altLang="en-US"/>
              <a:t>SH \\\ 9.0 = 5.3 + 3.7</a:t>
            </a:r>
          </a:p>
        </p:txBody>
      </p:sp>
    </p:spTree>
    <p:extLst>
      <p:ext uri="{BB962C8B-B14F-4D97-AF65-F5344CB8AC3E}">
        <p14:creationId xmlns:p14="http://schemas.microsoft.com/office/powerpoint/2010/main" val="25840302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45D73E-164C-4017-A6CA-6DAB4A5995B0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ASR* and albedo spread correlated with R^2 0.99</a:t>
            </a:r>
          </a:p>
          <a:p>
            <a:r>
              <a:rPr lang="en-US" altLang="en-US"/>
              <a:t>Same correlations as before</a:t>
            </a:r>
          </a:p>
        </p:txBody>
      </p:sp>
    </p:spTree>
    <p:extLst>
      <p:ext uri="{BB962C8B-B14F-4D97-AF65-F5344CB8AC3E}">
        <p14:creationId xmlns:p14="http://schemas.microsoft.com/office/powerpoint/2010/main" val="41886036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326731-CC78-4E5D-949C-CA420316E45C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1271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3030B0-596E-44BE-93B6-DE40AF9C1845}" type="slidenum">
              <a:rPr lang="en-US" altLang="en-US">
                <a:solidFill>
                  <a:prstClr val="white"/>
                </a:solidFill>
              </a:rPr>
              <a:pPr/>
              <a:t>4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73167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955AA1-D8FC-4E4C-B83E-5C7FFE3E61FE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67676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8BA64B-4A30-4A07-B2BA-1A77756F4E83}" type="slidenum">
              <a:rPr lang="en-US" altLang="en-US"/>
              <a:pPr/>
              <a:t>47</a:t>
            </a:fld>
            <a:endParaRPr lang="en-US" altLang="en-US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60226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3008BA-5ADD-4A94-B09F-7F6B24804C29}" type="slidenum">
              <a:rPr lang="en-US" altLang="en-US"/>
              <a:pPr/>
              <a:t>48</a:t>
            </a:fld>
            <a:endParaRPr lang="en-US" altLang="en-US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R^2   NH \\\ </a:t>
            </a:r>
            <a:r>
              <a:rPr lang="en-US" altLang="en-US" dirty="0" smtClean="0"/>
              <a:t>0.63            </a:t>
            </a:r>
            <a:r>
              <a:rPr lang="en-US" altLang="en-US" dirty="0"/>
              <a:t>SH \\\\ </a:t>
            </a:r>
            <a:r>
              <a:rPr lang="en-US" altLang="en-US" dirty="0" smtClean="0"/>
              <a:t>0.84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26095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D98937-FE2F-43EC-BDDF-64F4AD7202D5}" type="slidenum">
              <a:rPr lang="en-US" altLang="en-US">
                <a:solidFill>
                  <a:prstClr val="white"/>
                </a:solidFill>
              </a:rPr>
              <a:pPr/>
              <a:t>62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2 sigma = 0.016</a:t>
            </a:r>
          </a:p>
        </p:txBody>
      </p:sp>
    </p:spTree>
    <p:extLst>
      <p:ext uri="{BB962C8B-B14F-4D97-AF65-F5344CB8AC3E}">
        <p14:creationId xmlns:p14="http://schemas.microsoft.com/office/powerpoint/2010/main" val="35270957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0024D5-F645-4DE8-96F9-8B21B9356618}" type="slidenum">
              <a:rPr lang="en-US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4467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16BEF-417E-4363-BA09-9114756D609A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354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FBCE31-EA66-456A-8C64-A9381D5861D5}" type="slidenum">
              <a:rPr lang="en-US" altLang="en-US">
                <a:solidFill>
                  <a:prstClr val="white"/>
                </a:solidFill>
              </a:rPr>
              <a:pPr/>
              <a:t>71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18220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8AD926-01C5-4110-ACD8-4262DBB9D1F4}" type="slidenum">
              <a:rPr lang="en-US" altLang="en-US">
                <a:solidFill>
                  <a:prstClr val="white"/>
                </a:solidFill>
              </a:rPr>
              <a:pPr/>
              <a:t>72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NH = 8.2 - 2.4 = 5.8</a:t>
            </a:r>
          </a:p>
          <a:p>
            <a:r>
              <a:rPr lang="en-US" altLang="en-US"/>
              <a:t>SH = 9.0 – 3.2 = 5.8</a:t>
            </a:r>
          </a:p>
          <a:p>
            <a:r>
              <a:rPr lang="en-US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32010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9C9D45-CFAB-49D8-90BB-BF57F4D977FB}" type="slidenum">
              <a:rPr lang="en-US" altLang="en-US">
                <a:solidFill>
                  <a:prstClr val="white"/>
                </a:solidFill>
              </a:rPr>
              <a:pPr/>
              <a:t>73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42903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9C9D45-CFAB-49D8-90BB-BF57F4D977FB}" type="slidenum">
              <a:rPr lang="en-US" altLang="en-US">
                <a:solidFill>
                  <a:prstClr val="white"/>
                </a:solidFill>
              </a:rPr>
              <a:pPr/>
              <a:t>74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3207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FBCE31-EA66-456A-8C64-A9381D5861D5}" type="slidenum">
              <a:rPr lang="en-US" altLang="en-US">
                <a:solidFill>
                  <a:prstClr val="white"/>
                </a:solidFill>
              </a:rPr>
              <a:pPr/>
              <a:t>5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91933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9C9D45-CFAB-49D8-90BB-BF57F4D977FB}" type="slidenum">
              <a:rPr lang="en-US" altLang="en-US">
                <a:solidFill>
                  <a:prstClr val="white"/>
                </a:solidFill>
              </a:rPr>
              <a:pPr/>
              <a:t>75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12876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748ECE-33AD-4542-869D-37004E33D8D1}" type="slidenum">
              <a:rPr lang="en-US" altLang="en-US">
                <a:solidFill>
                  <a:prstClr val="white"/>
                </a:solidFill>
              </a:rPr>
              <a:pPr/>
              <a:t>76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Spread – 2 sigma SH = 1.1 PW NH = 0.8 PW</a:t>
            </a:r>
          </a:p>
        </p:txBody>
      </p:sp>
    </p:spTree>
    <p:extLst>
      <p:ext uri="{BB962C8B-B14F-4D97-AF65-F5344CB8AC3E}">
        <p14:creationId xmlns:p14="http://schemas.microsoft.com/office/powerpoint/2010/main" val="1067834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D3685FE-1BE9-4892-A977-50DB40F0901E}" type="slidenum">
              <a:rPr lang="en-US" altLang="en-US" sz="1200" smtClean="0">
                <a:solidFill>
                  <a:schemeClr val="tx1"/>
                </a:solidFill>
              </a:rPr>
              <a:pPr eaLnBrk="1" hangingPunct="1"/>
              <a:t>77</a:t>
            </a:fld>
            <a:endParaRPr lang="en-US" altLang="en-US" sz="1200" smtClean="0">
              <a:solidFill>
                <a:schemeClr val="tx1"/>
              </a:solidFill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ASR and MHT R^2 (slope) /// NH = 0.57 (0.64) , SH = 0.85 (0.85)</a:t>
            </a:r>
          </a:p>
          <a:p>
            <a:pPr eaLnBrk="1" hangingPunct="1"/>
            <a:r>
              <a:rPr lang="en-US" altLang="en-US" smtClean="0"/>
              <a:t>OLR* is insignificant</a:t>
            </a:r>
          </a:p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912234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C0946D-A15F-4CB9-9769-D332DCC1132C}" type="slidenum">
              <a:rPr lang="en-US" altLang="en-US">
                <a:solidFill>
                  <a:prstClr val="white"/>
                </a:solidFill>
              </a:rPr>
              <a:pPr/>
              <a:t>78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ASR = incident + albedo</a:t>
            </a:r>
          </a:p>
          <a:p>
            <a:r>
              <a:rPr lang="en-US" altLang="en-US"/>
              <a:t>NH // 8.2 = 5.3 + 2.9</a:t>
            </a:r>
          </a:p>
          <a:p>
            <a:r>
              <a:rPr lang="en-US" altLang="en-US"/>
              <a:t>SH \\\ 9.0 = 5.3 + 3.7</a:t>
            </a:r>
          </a:p>
        </p:txBody>
      </p:sp>
    </p:spTree>
    <p:extLst>
      <p:ext uri="{BB962C8B-B14F-4D97-AF65-F5344CB8AC3E}">
        <p14:creationId xmlns:p14="http://schemas.microsoft.com/office/powerpoint/2010/main" val="202549606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45D73E-164C-4017-A6CA-6DAB4A5995B0}" type="slidenum">
              <a:rPr lang="en-US" altLang="en-US"/>
              <a:pPr/>
              <a:t>79</a:t>
            </a:fld>
            <a:endParaRPr lang="en-US" alt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ASR* and albedo spread correlated with R^2 0.99</a:t>
            </a:r>
          </a:p>
          <a:p>
            <a:r>
              <a:rPr lang="en-US" altLang="en-US"/>
              <a:t>Same correlations as before</a:t>
            </a:r>
          </a:p>
        </p:txBody>
      </p:sp>
    </p:spTree>
    <p:extLst>
      <p:ext uri="{BB962C8B-B14F-4D97-AF65-F5344CB8AC3E}">
        <p14:creationId xmlns:p14="http://schemas.microsoft.com/office/powerpoint/2010/main" val="42066204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326731-CC78-4E5D-949C-CA420316E45C}" type="slidenum">
              <a:rPr lang="en-US" altLang="en-US"/>
              <a:pPr/>
              <a:t>80</a:t>
            </a:fld>
            <a:endParaRPr lang="en-US" alt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491893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955AA1-D8FC-4E4C-B83E-5C7FFE3E61FE}" type="slidenum">
              <a:rPr lang="en-US" altLang="en-US"/>
              <a:pPr/>
              <a:t>81</a:t>
            </a:fld>
            <a:endParaRPr lang="en-US" altLang="en-US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85473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8BA64B-4A30-4A07-B2BA-1A77756F4E83}" type="slidenum">
              <a:rPr lang="en-US" altLang="en-US"/>
              <a:pPr/>
              <a:t>82</a:t>
            </a:fld>
            <a:endParaRPr lang="en-US" altLang="en-US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658380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3008BA-5ADD-4A94-B09F-7F6B24804C29}" type="slidenum">
              <a:rPr lang="en-US" altLang="en-US"/>
              <a:pPr/>
              <a:t>83</a:t>
            </a:fld>
            <a:endParaRPr lang="en-US" altLang="en-US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R^2   NH \\\ </a:t>
            </a:r>
            <a:r>
              <a:rPr lang="en-US" altLang="en-US" dirty="0" smtClean="0"/>
              <a:t>0.63            </a:t>
            </a:r>
            <a:r>
              <a:rPr lang="en-US" altLang="en-US" dirty="0"/>
              <a:t>SH \\\\ </a:t>
            </a:r>
            <a:r>
              <a:rPr lang="en-US" altLang="en-US" dirty="0" smtClean="0"/>
              <a:t>0.84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3668047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0024D5-F645-4DE8-96F9-8B21B9356618}" type="slidenum">
              <a:rPr lang="en-US">
                <a:solidFill>
                  <a:prstClr val="black"/>
                </a:solidFill>
              </a:rPr>
              <a:pPr/>
              <a:t>87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546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FBCE31-EA66-456A-8C64-A9381D5861D5}" type="slidenum">
              <a:rPr lang="en-US" altLang="en-US">
                <a:solidFill>
                  <a:prstClr val="white"/>
                </a:solidFill>
              </a:rPr>
              <a:pPr/>
              <a:t>6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68097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184A49-3F27-4FED-A94A-16AA332CA9EA}" type="slidenum">
              <a:rPr lang="en-US" altLang="en-US">
                <a:solidFill>
                  <a:prstClr val="white"/>
                </a:solidFill>
              </a:rPr>
              <a:pPr/>
              <a:t>97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95164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16BEF-417E-4363-BA09-9114756D609A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33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F06FC1-A925-497F-B6E6-8E2A3DE41F60}" type="slidenum">
              <a:rPr lang="en-US" altLang="en-US">
                <a:solidFill>
                  <a:prstClr val="white"/>
                </a:solidFill>
              </a:rPr>
              <a:pPr/>
              <a:t>7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1789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64297C-BF52-403D-A87B-6A5D68EB2A1E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3465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D7FFD2-8B6B-4061-96A8-6D652A6C1F74}" type="slidenum">
              <a:rPr lang="en-US" altLang="en-US">
                <a:solidFill>
                  <a:prstClr val="white"/>
                </a:solidFill>
              </a:rPr>
              <a:pPr/>
              <a:t>9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2372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93CDD9-8C40-464F-8E89-07B8F334F284}" type="slidenum">
              <a:rPr lang="en-US" altLang="en-US">
                <a:solidFill>
                  <a:prstClr val="white"/>
                </a:solidFill>
              </a:rPr>
              <a:pPr/>
              <a:t>10</a:t>
            </a:fld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0083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10/2/2015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92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10/2/2015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1232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B93AB-D705-444A-86F2-47844A0C9E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1927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1DC3F-18A2-466A-92A1-F15C1069BB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26626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F3B13-462D-4036-96B9-B01D2278DC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98549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F77A6-80BF-46EC-AF84-D54897CC56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9516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C60AF-279D-4BFD-81B1-3285267A10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22144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ED1A0-409A-4CA9-87D8-8B3F44834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58878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5E814-D19B-4B2B-BD77-CA88E47790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3147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26E93-C607-4E50-AD65-7A052CBA87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55246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5181C-5738-47B6-BCD3-9009538EDF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8400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4705C-EE9C-4F5F-B96F-E3BBC0BE24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86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10/2/2015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18071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62C1F-F118-4409-9FF6-32E457A282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051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91531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00912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34187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4686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7834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88699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10840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60639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492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B93AB-D705-444A-86F2-47844A0C9E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89012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75133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9432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37834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87215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47086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4743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45530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86966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63181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27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1DC3F-18A2-466A-92A1-F15C1069BB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43094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76884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1730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09366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09648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75622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7190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12992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76511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67226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781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F3B13-462D-4036-96B9-B01D2278DC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59822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08950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698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5633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039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F77A6-80BF-46EC-AF84-D54897CC56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98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C60AF-279D-4BFD-81B1-3285267A10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0551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ED1A0-409A-4CA9-87D8-8B3F44834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7514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5E814-D19B-4B2B-BD77-CA88E47790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8116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26E93-C607-4E50-AD65-7A052CBA87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53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10/2/2015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089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5181C-5738-47B6-BCD3-9009538EDF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169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4705C-EE9C-4F5F-B96F-E3BBC0BE24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331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62C1F-F118-4409-9FF6-32E457A282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7948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B93AB-D705-444A-86F2-47844A0C9E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6245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1DC3F-18A2-466A-92A1-F15C1069BB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4766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F3B13-462D-4036-96B9-B01D2278DC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2570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F77A6-80BF-46EC-AF84-D54897CC56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0668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C60AF-279D-4BFD-81B1-3285267A10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8519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ED1A0-409A-4CA9-87D8-8B3F44834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3462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5E814-D19B-4B2B-BD77-CA88E47790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952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10/2/2015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4170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26E93-C607-4E50-AD65-7A052CBA87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4044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5181C-5738-47B6-BCD3-9009538EDF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6716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4705C-EE9C-4F5F-B96F-E3BBC0BE24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7072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62C1F-F118-4409-9FF6-32E457A282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8167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B93AB-D705-444A-86F2-47844A0C9E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0916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1DC3F-18A2-466A-92A1-F15C1069BB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8820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F3B13-462D-4036-96B9-B01D2278DC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6071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F77A6-80BF-46EC-AF84-D54897CC56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7854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C60AF-279D-4BFD-81B1-3285267A10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2673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ED1A0-409A-4CA9-87D8-8B3F44834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421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10/2/2015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299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5E814-D19B-4B2B-BD77-CA88E47790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7856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26E93-C607-4E50-AD65-7A052CBA87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6061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5181C-5738-47B6-BCD3-9009538EDF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3849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4705C-EE9C-4F5F-B96F-E3BBC0BE24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1352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62C1F-F118-4409-9FF6-32E457A282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8714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B93AB-D705-444A-86F2-47844A0C9E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4964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1DC3F-18A2-466A-92A1-F15C1069BB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1101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F3B13-462D-4036-96B9-B01D2278DC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1644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F77A6-80BF-46EC-AF84-D54897CC56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6301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C60AF-279D-4BFD-81B1-3285267A10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482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10/2/2015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551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ED1A0-409A-4CA9-87D8-8B3F44834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2770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5E814-D19B-4B2B-BD77-CA88E47790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832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26E93-C607-4E50-AD65-7A052CBA87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7841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5181C-5738-47B6-BCD3-9009538EDF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2211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4705C-EE9C-4F5F-B96F-E3BBC0BE24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5754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62C1F-F118-4409-9FF6-32E457A282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414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B93AB-D705-444A-86F2-47844A0C9E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5323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1DC3F-18A2-466A-92A1-F15C1069BB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7855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F3B13-462D-4036-96B9-B01D2278DC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481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F77A6-80BF-46EC-AF84-D54897CC56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85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10/2/2015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2933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C60AF-279D-4BFD-81B1-3285267A10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2235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ED1A0-409A-4CA9-87D8-8B3F44834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2183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5E814-D19B-4B2B-BD77-CA88E47790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7649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26E93-C607-4E50-AD65-7A052CBA87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2690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5181C-5738-47B6-BCD3-9009538EDF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3073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4705C-EE9C-4F5F-B96F-E3BBC0BE24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5992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62C1F-F118-4409-9FF6-32E457A282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5437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B93AB-D705-444A-86F2-47844A0C9E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3097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1DC3F-18A2-466A-92A1-F15C1069BB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9501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F3B13-462D-4036-96B9-B01D2278DC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931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10/2/2015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7655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F77A6-80BF-46EC-AF84-D54897CC56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1824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C60AF-279D-4BFD-81B1-3285267A10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6972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ED1A0-409A-4CA9-87D8-8B3F44834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7150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5E814-D19B-4B2B-BD77-CA88E47790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9816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26E93-C607-4E50-AD65-7A052CBA87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692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5181C-5738-47B6-BCD3-9009538EDF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3337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4705C-EE9C-4F5F-B96F-E3BBC0BE24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1070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62C1F-F118-4409-9FF6-32E457A282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7960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B93AB-D705-444A-86F2-47844A0C9E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099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1DC3F-18A2-466A-92A1-F15C1069BB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755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10/2/2015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88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F3B13-462D-4036-96B9-B01D2278DC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374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F77A6-80BF-46EC-AF84-D54897CC56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4930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C60AF-279D-4BFD-81B1-3285267A10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1301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ED1A0-409A-4CA9-87D8-8B3F44834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7243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5E814-D19B-4B2B-BD77-CA88E47790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0580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26E93-C607-4E50-AD65-7A052CBA87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5136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5181C-5738-47B6-BCD3-9009538EDF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4148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4705C-EE9C-4F5F-B96F-E3BBC0BE24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7903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62C1F-F118-4409-9FF6-32E457A282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4046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B93AB-D705-444A-86F2-47844A0C9E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34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706-8181-4AF3-8A94-C514CBD4105F}" type="datetimeFigureOut">
              <a:rPr lang="en-US" smtClean="0"/>
              <a:t>10/2/2015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6022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1DC3F-18A2-466A-92A1-F15C1069BB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94362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F3B13-462D-4036-96B9-B01D2278DC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04222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F77A6-80BF-46EC-AF84-D54897CC56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2783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C60AF-279D-4BFD-81B1-3285267A108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7213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ED1A0-409A-4CA9-87D8-8B3F448347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1326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5E814-D19B-4B2B-BD77-CA88E47790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26300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926E93-C607-4E50-AD65-7A052CBA87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1424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5181C-5738-47B6-BCD3-9009538EDF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08865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4705C-EE9C-4F5F-B96F-E3BBC0BE24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37693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C62C1F-F118-4409-9FF6-32E457A282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400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46706-8181-4AF3-8A94-C514CBD4105F}" type="datetimeFigureOut">
              <a:rPr lang="en-US" smtClean="0"/>
              <a:t>10/2/2015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8B503-E046-4CB3-9809-FA2971B6E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34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AB50CD-E0BA-4727-ABD9-FB131C1AF47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89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27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7711E-C319-4B3C-B2A1-8929A50165D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47C3E-59B0-44BC-8C1D-D63CC3071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30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7A7F5-B7D7-48D2-B325-CC7FBDC1F7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7AF48-7CA7-4032-81D2-4A1458B80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980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AB50CD-E0BA-4727-ABD9-FB131C1AF47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237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AB50CD-E0BA-4727-ABD9-FB131C1AF47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19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AB50CD-E0BA-4727-ABD9-FB131C1AF47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018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AB50CD-E0BA-4727-ABD9-FB131C1AF47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146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AB50CD-E0BA-4727-ABD9-FB131C1AF47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577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AB50CD-E0BA-4727-ABD9-FB131C1AF47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02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AB50CD-E0BA-4727-ABD9-FB131C1AF47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26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9AB50CD-E0BA-4727-ABD9-FB131C1AF472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085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1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210.png"/><Relationship Id="rId5" Type="http://schemas.openxmlformats.org/officeDocument/2006/relationships/image" Target="../media/image20.png"/><Relationship Id="rId10" Type="http://schemas.openxmlformats.org/officeDocument/2006/relationships/image" Target="../media/image106.jpeg"/><Relationship Id="rId4" Type="http://schemas.openxmlformats.org/officeDocument/2006/relationships/image" Target="../media/image190.png"/><Relationship Id="rId9" Type="http://schemas.openxmlformats.org/officeDocument/2006/relationships/image" Target="../media/image24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1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210.png"/><Relationship Id="rId5" Type="http://schemas.openxmlformats.org/officeDocument/2006/relationships/image" Target="../media/image20.png"/><Relationship Id="rId10" Type="http://schemas.openxmlformats.org/officeDocument/2006/relationships/image" Target="../media/image106.jpeg"/><Relationship Id="rId4" Type="http://schemas.openxmlformats.org/officeDocument/2006/relationships/image" Target="../media/image190.png"/><Relationship Id="rId9" Type="http://schemas.openxmlformats.org/officeDocument/2006/relationships/image" Target="../media/image24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0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107.jpeg"/><Relationship Id="rId5" Type="http://schemas.openxmlformats.org/officeDocument/2006/relationships/image" Target="../media/image30.png"/><Relationship Id="rId4" Type="http://schemas.openxmlformats.org/officeDocument/2006/relationships/image" Target="../media/image290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0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0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0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0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0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4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4.xml"/><Relationship Id="rId4" Type="http://schemas.openxmlformats.org/officeDocument/2006/relationships/image" Target="NUL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40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3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45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5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9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9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9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9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9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8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91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5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57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92.wmf"/><Relationship Id="rId1" Type="http://schemas.openxmlformats.org/officeDocument/2006/relationships/slideLayout" Target="../slideLayouts/slideLayout11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2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89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9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90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90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90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0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90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90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9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91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8382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The absorption of solar radiation in the climate system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76800"/>
            <a:ext cx="7086600" cy="1905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Aaron Donohoe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Applied Physics Lab – University of Washington</a:t>
            </a:r>
          </a:p>
        </p:txBody>
      </p:sp>
    </p:spTree>
    <p:extLst>
      <p:ext uri="{BB962C8B-B14F-4D97-AF65-F5344CB8AC3E}">
        <p14:creationId xmlns:p14="http://schemas.microsoft.com/office/powerpoint/2010/main" val="313228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03" name="Oval 3"/>
          <p:cNvSpPr>
            <a:spLocks noChangeArrowheads="1"/>
          </p:cNvSpPr>
          <p:nvPr/>
        </p:nvSpPr>
        <p:spPr bwMode="auto">
          <a:xfrm>
            <a:off x="4800600" y="3505200"/>
            <a:ext cx="7086600" cy="6019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9067800" cy="1143000"/>
          </a:xfrm>
        </p:spPr>
        <p:txBody>
          <a:bodyPr/>
          <a:lstStyle/>
          <a:p>
            <a:r>
              <a:rPr lang="en-US" altLang="en-US" sz="3200">
                <a:solidFill>
                  <a:schemeClr val="bg1"/>
                </a:solidFill>
              </a:rPr>
              <a:t> Partitioning of planetary albedo into atmospheric and surface components</a:t>
            </a:r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6553200" y="4800600"/>
            <a:ext cx="3962400" cy="3429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7391400" y="5638800"/>
            <a:ext cx="1905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Earth’s Surface</a:t>
            </a:r>
          </a:p>
        </p:txBody>
      </p:sp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5105400" y="5456238"/>
            <a:ext cx="20574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>
                <a:solidFill>
                  <a:srgbClr val="000000"/>
                </a:solidFill>
              </a:rPr>
              <a:t>Atmosphere</a:t>
            </a:r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5867400" y="1570038"/>
            <a:ext cx="1219200" cy="2133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5105400" y="3352800"/>
            <a:ext cx="19812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>
                <a:solidFill>
                  <a:srgbClr val="FF0000"/>
                </a:solidFill>
              </a:rPr>
              <a:t>Solar Incident</a:t>
            </a:r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 flipV="1">
            <a:off x="7162800" y="2408238"/>
            <a:ext cx="457200" cy="12192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6553200" y="1524000"/>
            <a:ext cx="2286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>
                <a:solidFill>
                  <a:srgbClr val="333399"/>
                </a:solidFill>
              </a:rPr>
              <a:t>Reflected by Atmosphere</a:t>
            </a:r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>
            <a:off x="7086600" y="3733800"/>
            <a:ext cx="685800" cy="1143000"/>
          </a:xfrm>
          <a:prstGeom prst="line">
            <a:avLst/>
          </a:prstGeom>
          <a:noFill/>
          <a:ln w="38100">
            <a:solidFill>
              <a:srgbClr val="FF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13" name="Line 13"/>
          <p:cNvSpPr>
            <a:spLocks noChangeShapeType="1"/>
          </p:cNvSpPr>
          <p:nvPr/>
        </p:nvSpPr>
        <p:spPr bwMode="auto">
          <a:xfrm flipV="1">
            <a:off x="8001000" y="4114800"/>
            <a:ext cx="228600" cy="685800"/>
          </a:xfrm>
          <a:prstGeom prst="line">
            <a:avLst/>
          </a:prstGeom>
          <a:noFill/>
          <a:ln w="38100">
            <a:solidFill>
              <a:srgbClr val="FF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14" name="Line 14"/>
          <p:cNvSpPr>
            <a:spLocks noChangeShapeType="1"/>
          </p:cNvSpPr>
          <p:nvPr/>
        </p:nvSpPr>
        <p:spPr bwMode="auto">
          <a:xfrm flipV="1">
            <a:off x="8458200" y="3124200"/>
            <a:ext cx="152400" cy="381000"/>
          </a:xfrm>
          <a:prstGeom prst="line">
            <a:avLst/>
          </a:prstGeom>
          <a:noFill/>
          <a:ln w="38100">
            <a:solidFill>
              <a:srgbClr val="FF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7620000" y="2209800"/>
            <a:ext cx="1752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200">
                <a:solidFill>
                  <a:srgbClr val="FF33CC"/>
                </a:solidFill>
              </a:rPr>
              <a:t>Reflected  by Surface</a:t>
            </a:r>
          </a:p>
        </p:txBody>
      </p:sp>
      <p:sp>
        <p:nvSpPr>
          <p:cNvPr id="25616" name="Line 16"/>
          <p:cNvSpPr>
            <a:spLocks noChangeShapeType="1"/>
          </p:cNvSpPr>
          <p:nvPr/>
        </p:nvSpPr>
        <p:spPr bwMode="auto">
          <a:xfrm>
            <a:off x="0" y="10668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136525" y="1490663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600">
              <a:solidFill>
                <a:srgbClr val="FFFFFF"/>
              </a:solidFill>
            </a:endParaRPr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0" y="1828800"/>
            <a:ext cx="480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altLang="en-US" sz="3600">
                <a:solidFill>
                  <a:srgbClr val="FFFFFF"/>
                </a:solidFill>
              </a:rPr>
              <a:t>α</a:t>
            </a:r>
            <a:r>
              <a:rPr lang="en-US" altLang="en-US" sz="3600" baseline="-25000">
                <a:solidFill>
                  <a:srgbClr val="FFFFFF"/>
                </a:solidFill>
              </a:rPr>
              <a:t>P </a:t>
            </a:r>
            <a:r>
              <a:rPr lang="en-US" altLang="en-US" sz="3600">
                <a:solidFill>
                  <a:srgbClr val="FFFFFF"/>
                </a:solidFill>
              </a:rPr>
              <a:t>= </a:t>
            </a:r>
            <a:r>
              <a:rPr lang="el-GR" altLang="en-US" sz="3600">
                <a:solidFill>
                  <a:srgbClr val="333399"/>
                </a:solidFill>
              </a:rPr>
              <a:t>α</a:t>
            </a:r>
            <a:r>
              <a:rPr lang="en-US" altLang="en-US" sz="3600" baseline="-25000">
                <a:solidFill>
                  <a:srgbClr val="333399"/>
                </a:solidFill>
              </a:rPr>
              <a:t>P,ATMOS</a:t>
            </a:r>
            <a:r>
              <a:rPr lang="en-US" altLang="en-US" sz="3600" baseline="-25000">
                <a:solidFill>
                  <a:srgbClr val="FFFFFF"/>
                </a:solidFill>
              </a:rPr>
              <a:t> </a:t>
            </a:r>
            <a:r>
              <a:rPr lang="en-US" altLang="en-US" sz="3600">
                <a:solidFill>
                  <a:srgbClr val="FFFFFF"/>
                </a:solidFill>
              </a:rPr>
              <a:t>+ </a:t>
            </a:r>
            <a:r>
              <a:rPr lang="el-GR" altLang="en-US" sz="3600">
                <a:solidFill>
                  <a:srgbClr val="D60093"/>
                </a:solidFill>
              </a:rPr>
              <a:t>α</a:t>
            </a:r>
            <a:r>
              <a:rPr lang="en-US" altLang="en-US" sz="3600" baseline="-25000">
                <a:solidFill>
                  <a:srgbClr val="D60093"/>
                </a:solidFill>
              </a:rPr>
              <a:t>P,SURF</a:t>
            </a:r>
            <a:r>
              <a:rPr lang="en-US" altLang="en-US" sz="3600">
                <a:solidFill>
                  <a:srgbClr val="D60093"/>
                </a:solidFill>
              </a:rPr>
              <a:t> </a:t>
            </a:r>
            <a:endParaRPr lang="el-GR" altLang="en-US" sz="3600">
              <a:solidFill>
                <a:srgbClr val="D60093"/>
              </a:solidFill>
            </a:endParaRPr>
          </a:p>
        </p:txBody>
      </p:sp>
      <p:sp>
        <p:nvSpPr>
          <p:cNvPr id="25620" name="Text Box 20"/>
          <p:cNvSpPr txBox="1">
            <a:spLocks noChangeArrowheads="1"/>
          </p:cNvSpPr>
          <p:nvPr/>
        </p:nvSpPr>
        <p:spPr bwMode="auto">
          <a:xfrm>
            <a:off x="76200" y="3092450"/>
            <a:ext cx="480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altLang="en-US" sz="3600">
                <a:solidFill>
                  <a:srgbClr val="333399"/>
                </a:solidFill>
              </a:rPr>
              <a:t>α</a:t>
            </a:r>
            <a:r>
              <a:rPr lang="en-US" altLang="en-US" sz="3600" baseline="-25000">
                <a:solidFill>
                  <a:srgbClr val="333399"/>
                </a:solidFill>
              </a:rPr>
              <a:t>P,ATMOS</a:t>
            </a:r>
            <a:r>
              <a:rPr lang="en-US" altLang="en-US" sz="3600" baseline="-25000">
                <a:solidFill>
                  <a:srgbClr val="FFFFFF"/>
                </a:solidFill>
              </a:rPr>
              <a:t> </a:t>
            </a:r>
            <a:r>
              <a:rPr lang="en-US" altLang="en-US" sz="3600">
                <a:solidFill>
                  <a:srgbClr val="FFFFFF"/>
                </a:solidFill>
              </a:rPr>
              <a:t> </a:t>
            </a:r>
            <a:r>
              <a:rPr lang="en-US" altLang="en-US" sz="3600">
                <a:solidFill>
                  <a:srgbClr val="333399"/>
                </a:solidFill>
              </a:rPr>
              <a:t>= R</a:t>
            </a:r>
            <a:r>
              <a:rPr lang="en-US" altLang="en-US" sz="3600">
                <a:solidFill>
                  <a:srgbClr val="D60093"/>
                </a:solidFill>
              </a:rPr>
              <a:t> </a:t>
            </a:r>
            <a:endParaRPr lang="el-GR" altLang="en-US" sz="3600">
              <a:solidFill>
                <a:srgbClr val="D60093"/>
              </a:solidFill>
            </a:endParaRPr>
          </a:p>
        </p:txBody>
      </p:sp>
      <p:sp>
        <p:nvSpPr>
          <p:cNvPr id="25621" name="Text Box 21"/>
          <p:cNvSpPr txBox="1">
            <a:spLocks noChangeArrowheads="1"/>
          </p:cNvSpPr>
          <p:nvPr/>
        </p:nvSpPr>
        <p:spPr bwMode="auto">
          <a:xfrm>
            <a:off x="0" y="4464050"/>
            <a:ext cx="480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altLang="en-US" sz="3600">
                <a:solidFill>
                  <a:srgbClr val="D60093"/>
                </a:solidFill>
              </a:rPr>
              <a:t>α</a:t>
            </a:r>
            <a:r>
              <a:rPr lang="en-US" altLang="en-US" sz="3600" baseline="-25000">
                <a:solidFill>
                  <a:srgbClr val="D60093"/>
                </a:solidFill>
              </a:rPr>
              <a:t>P,SURF </a:t>
            </a:r>
            <a:r>
              <a:rPr lang="en-US" altLang="en-US" sz="3600">
                <a:solidFill>
                  <a:srgbClr val="D60093"/>
                </a:solidFill>
              </a:rPr>
              <a:t>= </a:t>
            </a:r>
            <a:r>
              <a:rPr lang="el-GR" altLang="en-US" sz="3600">
                <a:solidFill>
                  <a:srgbClr val="D60093"/>
                </a:solidFill>
              </a:rPr>
              <a:t>α</a:t>
            </a:r>
            <a:r>
              <a:rPr lang="en-US" altLang="en-US" sz="3600">
                <a:solidFill>
                  <a:srgbClr val="D60093"/>
                </a:solidFill>
              </a:rPr>
              <a:t>(1-R-A)</a:t>
            </a:r>
            <a:r>
              <a:rPr lang="en-US" altLang="en-US" sz="3600" baseline="30000">
                <a:solidFill>
                  <a:srgbClr val="D60093"/>
                </a:solidFill>
              </a:rPr>
              <a:t>2</a:t>
            </a:r>
            <a:r>
              <a:rPr lang="en-US" altLang="en-US" sz="3600">
                <a:solidFill>
                  <a:srgbClr val="D60093"/>
                </a:solidFill>
              </a:rPr>
              <a:t> </a:t>
            </a:r>
            <a:endParaRPr lang="el-GR" altLang="en-US" sz="3600">
              <a:solidFill>
                <a:srgbClr val="D60093"/>
              </a:solidFill>
            </a:endParaRPr>
          </a:p>
        </p:txBody>
      </p:sp>
      <p:sp>
        <p:nvSpPr>
          <p:cNvPr id="25622" name="Line 22"/>
          <p:cNvSpPr>
            <a:spLocks noChangeShapeType="1"/>
          </p:cNvSpPr>
          <p:nvPr/>
        </p:nvSpPr>
        <p:spPr bwMode="auto">
          <a:xfrm>
            <a:off x="2057400" y="5181600"/>
            <a:ext cx="1828800" cy="0"/>
          </a:xfrm>
          <a:prstGeom prst="line">
            <a:avLst/>
          </a:prstGeom>
          <a:noFill/>
          <a:ln w="317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623" name="Text Box 23"/>
          <p:cNvSpPr txBox="1">
            <a:spLocks noChangeArrowheads="1"/>
          </p:cNvSpPr>
          <p:nvPr/>
        </p:nvSpPr>
        <p:spPr bwMode="auto">
          <a:xfrm>
            <a:off x="2057400" y="5181600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(1-</a:t>
            </a:r>
            <a:r>
              <a:rPr lang="el-GR" altLang="en-US" sz="3600" dirty="0">
                <a:solidFill>
                  <a:srgbClr val="D60093"/>
                </a:solidFill>
              </a:rPr>
              <a:t>α</a:t>
            </a:r>
            <a:r>
              <a:rPr lang="en-US" altLang="en-US" sz="3600" dirty="0">
                <a:solidFill>
                  <a:srgbClr val="D60093"/>
                </a:solidFill>
              </a:rPr>
              <a:t>R)</a:t>
            </a:r>
            <a:endParaRPr lang="el-GR" altLang="en-US" sz="3600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22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22" grpId="0" animBg="1"/>
      <p:bldP spid="25623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76200"/>
            <a:ext cx="5943600" cy="1143000"/>
          </a:xfrm>
        </p:spPr>
        <p:txBody>
          <a:bodyPr>
            <a:noAutofit/>
          </a:bodyPr>
          <a:lstStyle/>
          <a:p>
            <a:r>
              <a:rPr lang="en-US" sz="3300" dirty="0" smtClean="0">
                <a:solidFill>
                  <a:schemeClr val="bg1"/>
                </a:solidFill>
              </a:rPr>
              <a:t>What parameter controls inter-GCM spread in TOA response?</a:t>
            </a:r>
            <a:endParaRPr lang="en-US" sz="33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91000" y="12954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Using all GCM specific parameters gets the inter-model spread in </a:t>
            </a:r>
            <a:r>
              <a:rPr lang="el-GR" dirty="0" smtClean="0">
                <a:solidFill>
                  <a:schemeClr val="bg1"/>
                </a:solidFill>
              </a:rPr>
              <a:t>τ</a:t>
            </a:r>
            <a:r>
              <a:rPr lang="en-US" baseline="-25000" dirty="0" smtClean="0">
                <a:solidFill>
                  <a:schemeClr val="bg1"/>
                </a:solidFill>
              </a:rPr>
              <a:t>cross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9184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14800" y="2819400"/>
            <a:ext cx="4267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Varying just </a:t>
            </a:r>
            <a:r>
              <a:rPr lang="el-GR" dirty="0" smtClean="0">
                <a:solidFill>
                  <a:schemeClr val="bg1"/>
                </a:solidFill>
              </a:rPr>
              <a:t>λ</a:t>
            </a:r>
            <a:r>
              <a:rPr lang="en-US" baseline="-25000" dirty="0" smtClean="0">
                <a:solidFill>
                  <a:schemeClr val="bg1"/>
                </a:solidFill>
              </a:rPr>
              <a:t>SW </a:t>
            </a:r>
            <a:r>
              <a:rPr lang="en-US" dirty="0" smtClean="0">
                <a:solidFill>
                  <a:schemeClr val="bg1"/>
                </a:solidFill>
              </a:rPr>
              <a:t>and  F</a:t>
            </a:r>
            <a:r>
              <a:rPr lang="en-US" baseline="-25000" dirty="0" smtClean="0">
                <a:solidFill>
                  <a:schemeClr val="bg1"/>
                </a:solidFill>
              </a:rPr>
              <a:t>SW</a:t>
            </a:r>
            <a:r>
              <a:rPr lang="en-US" dirty="0" smtClean="0">
                <a:solidFill>
                  <a:schemeClr val="bg1"/>
                </a:solidFill>
              </a:rPr>
              <a:t> between GCMS captures inter-model spread in </a:t>
            </a:r>
            <a:r>
              <a:rPr lang="el-GR" dirty="0" smtClean="0">
                <a:solidFill>
                  <a:schemeClr val="bg1"/>
                </a:solidFill>
              </a:rPr>
              <a:t>τ</a:t>
            </a:r>
            <a:r>
              <a:rPr lang="en-US" baseline="-25000" dirty="0" smtClean="0">
                <a:solidFill>
                  <a:schemeClr val="bg1"/>
                </a:solidFill>
              </a:rPr>
              <a:t>cross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schemeClr val="bg1"/>
                </a:solidFill>
              </a:rPr>
              <a:t>λ</a:t>
            </a:r>
            <a:r>
              <a:rPr lang="en-US" baseline="-25000" dirty="0" smtClean="0">
                <a:solidFill>
                  <a:schemeClr val="bg1"/>
                </a:solidFill>
              </a:rPr>
              <a:t>LW </a:t>
            </a:r>
            <a:r>
              <a:rPr lang="en-US" dirty="0">
                <a:solidFill>
                  <a:schemeClr val="bg1"/>
                </a:solidFill>
              </a:rPr>
              <a:t>,</a:t>
            </a:r>
            <a:r>
              <a:rPr lang="en-US" dirty="0" smtClean="0">
                <a:solidFill>
                  <a:schemeClr val="bg1"/>
                </a:solidFill>
              </a:rPr>
              <a:t> F</a:t>
            </a:r>
            <a:r>
              <a:rPr lang="en-US" baseline="-25000" dirty="0" smtClean="0">
                <a:solidFill>
                  <a:schemeClr val="bg1"/>
                </a:solidFill>
              </a:rPr>
              <a:t>LW  </a:t>
            </a:r>
            <a:r>
              <a:rPr lang="en-US" dirty="0" smtClean="0">
                <a:solidFill>
                  <a:schemeClr val="bg1"/>
                </a:solidFill>
              </a:rPr>
              <a:t>and heat capacity differences between GCMs less important for determining the radiative response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8600" y="5181600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Varying just </a:t>
            </a:r>
            <a:r>
              <a:rPr lang="el-GR" dirty="0" smtClean="0">
                <a:solidFill>
                  <a:schemeClr val="bg1"/>
                </a:solidFill>
              </a:rPr>
              <a:t>λ</a:t>
            </a:r>
            <a:r>
              <a:rPr lang="en-US" baseline="-25000" dirty="0" smtClean="0">
                <a:solidFill>
                  <a:schemeClr val="bg1"/>
                </a:solidFill>
              </a:rPr>
              <a:t>SW </a:t>
            </a:r>
            <a:r>
              <a:rPr lang="en-US" dirty="0" smtClean="0">
                <a:solidFill>
                  <a:schemeClr val="bg1"/>
                </a:solidFill>
              </a:rPr>
              <a:t> gives bi-modal distribution of </a:t>
            </a:r>
            <a:r>
              <a:rPr lang="el-GR" dirty="0" smtClean="0">
                <a:solidFill>
                  <a:schemeClr val="bg1"/>
                </a:solidFill>
              </a:rPr>
              <a:t>τ</a:t>
            </a:r>
            <a:r>
              <a:rPr lang="en-US" baseline="-25000" dirty="0" smtClean="0">
                <a:solidFill>
                  <a:schemeClr val="bg1"/>
                </a:solidFill>
              </a:rPr>
              <a:t>cross</a:t>
            </a:r>
            <a:r>
              <a:rPr lang="en-US" dirty="0" smtClean="0">
                <a:solidFill>
                  <a:schemeClr val="bg1"/>
                </a:solidFill>
              </a:rPr>
              <a:t> with exception of two </a:t>
            </a:r>
            <a:r>
              <a:rPr lang="en-US" dirty="0">
                <a:solidFill>
                  <a:schemeClr val="bg1"/>
                </a:solidFill>
              </a:rPr>
              <a:t>models (F</a:t>
            </a:r>
            <a:r>
              <a:rPr lang="en-US" baseline="-25000" dirty="0">
                <a:solidFill>
                  <a:schemeClr val="bg1"/>
                </a:solidFill>
              </a:rPr>
              <a:t>SW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plays a role here) </a:t>
            </a:r>
            <a:endParaRPr lang="en-US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05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304800"/>
            <a:ext cx="8458200" cy="1143000"/>
          </a:xfrm>
        </p:spPr>
        <p:txBody>
          <a:bodyPr>
            <a:noAutofit/>
          </a:bodyPr>
          <a:lstStyle/>
          <a:p>
            <a:r>
              <a:rPr lang="el-GR" sz="3300" dirty="0">
                <a:solidFill>
                  <a:schemeClr val="bg1"/>
                </a:solidFill>
              </a:rPr>
              <a:t>τ</a:t>
            </a:r>
            <a:r>
              <a:rPr lang="en-US" sz="3300" baseline="-25000" dirty="0" smtClean="0">
                <a:solidFill>
                  <a:schemeClr val="bg1"/>
                </a:solidFill>
              </a:rPr>
              <a:t>cross</a:t>
            </a:r>
            <a:r>
              <a:rPr lang="en-US" sz="3300" dirty="0" smtClean="0">
                <a:solidFill>
                  <a:schemeClr val="bg1"/>
                </a:solidFill>
              </a:rPr>
              <a:t> dependence on feedback parameters</a:t>
            </a:r>
            <a:endParaRPr lang="en-US" sz="3300" dirty="0">
              <a:solidFill>
                <a:schemeClr val="bg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68" y="685801"/>
            <a:ext cx="4032932" cy="2601892"/>
          </a:xfrm>
        </p:spPr>
      </p:pic>
      <p:sp>
        <p:nvSpPr>
          <p:cNvPr id="7" name="TextBox 6"/>
          <p:cNvSpPr txBox="1"/>
          <p:nvPr/>
        </p:nvSpPr>
        <p:spPr>
          <a:xfrm>
            <a:off x="4724400" y="945062"/>
            <a:ext cx="5556932" cy="1085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60" dirty="0" smtClean="0">
                <a:solidFill>
                  <a:schemeClr val="bg1"/>
                </a:solidFill>
              </a:rPr>
              <a:t>λ</a:t>
            </a:r>
            <a:r>
              <a:rPr lang="en-US" sz="1760" baseline="-25000" dirty="0" smtClean="0">
                <a:solidFill>
                  <a:schemeClr val="bg1"/>
                </a:solidFill>
              </a:rPr>
              <a:t>LW</a:t>
            </a:r>
            <a:r>
              <a:rPr lang="en-US" sz="1760" dirty="0" smtClean="0">
                <a:solidFill>
                  <a:schemeClr val="bg1"/>
                </a:solidFill>
              </a:rPr>
              <a:t> = -1.7 W m</a:t>
            </a:r>
            <a:r>
              <a:rPr lang="en-US" sz="1760" baseline="30000" dirty="0" smtClean="0">
                <a:solidFill>
                  <a:schemeClr val="bg1"/>
                </a:solidFill>
              </a:rPr>
              <a:t>-2 </a:t>
            </a:r>
            <a:r>
              <a:rPr lang="en-US" sz="1760" dirty="0" smtClean="0">
                <a:solidFill>
                  <a:schemeClr val="bg1"/>
                </a:solidFill>
              </a:rPr>
              <a:t>K</a:t>
            </a:r>
            <a:r>
              <a:rPr lang="en-US" sz="1760" baseline="30000" dirty="0" smtClean="0">
                <a:solidFill>
                  <a:schemeClr val="bg1"/>
                </a:solidFill>
              </a:rPr>
              <a:t>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60" dirty="0" smtClean="0">
                <a:solidFill>
                  <a:schemeClr val="bg1"/>
                </a:solidFill>
              </a:rPr>
              <a:t>λ</a:t>
            </a:r>
            <a:r>
              <a:rPr lang="en-US" sz="1760" baseline="-25000" dirty="0" smtClean="0">
                <a:solidFill>
                  <a:schemeClr val="bg1"/>
                </a:solidFill>
              </a:rPr>
              <a:t>SW</a:t>
            </a:r>
            <a:r>
              <a:rPr lang="en-US" sz="1760" dirty="0" smtClean="0">
                <a:solidFill>
                  <a:schemeClr val="bg1"/>
                </a:solidFill>
              </a:rPr>
              <a:t> = +0.6 W m</a:t>
            </a:r>
            <a:r>
              <a:rPr lang="en-US" sz="1760" baseline="30000" dirty="0" smtClean="0">
                <a:solidFill>
                  <a:schemeClr val="bg1"/>
                </a:solidFill>
              </a:rPr>
              <a:t>-2 </a:t>
            </a:r>
            <a:r>
              <a:rPr lang="en-US" sz="1760" dirty="0" smtClean="0">
                <a:solidFill>
                  <a:schemeClr val="bg1"/>
                </a:solidFill>
              </a:rPr>
              <a:t>K</a:t>
            </a:r>
            <a:r>
              <a:rPr lang="en-US" sz="1760" baseline="30000" dirty="0" smtClean="0">
                <a:solidFill>
                  <a:schemeClr val="bg1"/>
                </a:solidFill>
              </a:rPr>
              <a:t>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F</a:t>
            </a:r>
            <a:r>
              <a:rPr lang="en-US" sz="1600" baseline="-25000" dirty="0" smtClean="0">
                <a:solidFill>
                  <a:schemeClr val="bg1"/>
                </a:solidFill>
              </a:rPr>
              <a:t>LW</a:t>
            </a:r>
            <a:r>
              <a:rPr lang="en-US" sz="1600" dirty="0" smtClean="0">
                <a:solidFill>
                  <a:schemeClr val="bg1"/>
                </a:solidFill>
              </a:rPr>
              <a:t> = + 6.1</a:t>
            </a:r>
            <a:r>
              <a:rPr lang="en-US" sz="1760" dirty="0" smtClean="0">
                <a:solidFill>
                  <a:schemeClr val="bg1"/>
                </a:solidFill>
              </a:rPr>
              <a:t> W m</a:t>
            </a:r>
            <a:r>
              <a:rPr lang="en-US" sz="1760" baseline="30000" dirty="0" smtClean="0">
                <a:solidFill>
                  <a:schemeClr val="bg1"/>
                </a:solidFill>
              </a:rPr>
              <a:t>-2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60" baseline="30000" dirty="0" smtClean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029200" y="2270988"/>
                <a:ext cx="2716340" cy="486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T</a:t>
                </a:r>
                <a:r>
                  <a:rPr lang="en-US" baseline="-25000" dirty="0" smtClean="0">
                    <a:solidFill>
                      <a:schemeClr val="bg1"/>
                    </a:solidFill>
                  </a:rPr>
                  <a:t>EQ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𝐹</m:t>
                        </m:r>
                      </m:num>
                      <m:den>
                        <m:r>
                          <m:rPr>
                            <m:nor/>
                          </m:rPr>
                          <a:rPr lang="el-GR" dirty="0">
                            <a:solidFill>
                              <a:schemeClr val="bg1"/>
                            </a:solidFill>
                          </a:rPr>
                          <m:t>λ</m:t>
                        </m:r>
                        <m:r>
                          <m:rPr>
                            <m:nor/>
                          </m:rPr>
                          <a:rPr lang="en-US" baseline="-25000" dirty="0">
                            <a:solidFill>
                              <a:schemeClr val="bg1"/>
                            </a:solidFill>
                          </a:rPr>
                          <m:t>LW</m:t>
                        </m:r>
                        <m:r>
                          <m:rPr>
                            <m:nor/>
                          </m:rPr>
                          <a:rPr lang="en-US" b="0" i="0" dirty="0" smtClean="0">
                            <a:solidFill>
                              <a:schemeClr val="bg1"/>
                            </a:solidFill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l-GR" dirty="0">
                            <a:solidFill>
                              <a:schemeClr val="bg1"/>
                            </a:solidFill>
                          </a:rPr>
                          <m:t>λ</m:t>
                        </m:r>
                        <m:r>
                          <m:rPr>
                            <m:nor/>
                          </m:rPr>
                          <a:rPr lang="en-US" b="0" i="0" baseline="-25000" dirty="0" smtClean="0">
                            <a:solidFill>
                              <a:schemeClr val="bg1"/>
                            </a:solidFill>
                          </a:rPr>
                          <m:t>SW</m:t>
                        </m:r>
                      </m:den>
                    </m:f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 =6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𝐾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2270988"/>
                <a:ext cx="2716340" cy="486287"/>
              </a:xfrm>
              <a:prstGeom prst="rect">
                <a:avLst/>
              </a:prstGeom>
              <a:blipFill rotWithShape="1">
                <a:blip r:embed="rId3"/>
                <a:stretch>
                  <a:fillRect l="-1794" b="-1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4279866" y="1905000"/>
            <a:ext cx="35687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equilibrium temperature change</a:t>
            </a:r>
            <a:endParaRPr lang="en-US" sz="2000" baseline="300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43400" y="609600"/>
            <a:ext cx="44598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Ensemble average forcing and feedbacks </a:t>
            </a:r>
            <a:endParaRPr lang="en-US" sz="2000" baseline="30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800600" y="2895600"/>
                <a:ext cx="4495800" cy="4860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T</a:t>
                </a:r>
                <a:r>
                  <a:rPr lang="en-US" baseline="-25000" dirty="0" smtClean="0">
                    <a:solidFill>
                      <a:schemeClr val="bg1"/>
                    </a:solidFill>
                  </a:rPr>
                  <a:t>EQ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𝐺</m:t>
                    </m:r>
                    <m:r>
                      <a:rPr lang="en-US" b="0" i="1" baseline="-25000" smtClean="0">
                        <a:solidFill>
                          <a:schemeClr val="bg1"/>
                        </a:solidFill>
                        <a:latin typeface="Cambria Math"/>
                      </a:rPr>
                      <m:t>𝐹𝐸𝐸𝐷</m:t>
                    </m:r>
                    <m:r>
                      <a:rPr lang="en-US" b="0" i="1" baseline="-25000" smtClean="0">
                        <a:solidFill>
                          <a:schemeClr val="bg1"/>
                        </a:solidFill>
                        <a:latin typeface="Cambria Math"/>
                      </a:rPr>
                      <m:t>  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𝐹</m:t>
                        </m:r>
                      </m:num>
                      <m:den>
                        <m:r>
                          <m:rPr>
                            <m:nor/>
                          </m:rPr>
                          <a:rPr lang="el-GR" dirty="0">
                            <a:solidFill>
                              <a:schemeClr val="bg1"/>
                            </a:solidFill>
                          </a:rPr>
                          <m:t>λ</m:t>
                        </m:r>
                        <m:r>
                          <m:rPr>
                            <m:nor/>
                          </m:rPr>
                          <a:rPr lang="en-US" baseline="-25000" dirty="0">
                            <a:solidFill>
                              <a:schemeClr val="bg1"/>
                            </a:solidFill>
                          </a:rPr>
                          <m:t>LW</m:t>
                        </m:r>
                      </m:den>
                    </m:f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 =1.6 ∗3.7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𝐾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2895600"/>
                <a:ext cx="4495800" cy="486095"/>
              </a:xfrm>
              <a:prstGeom prst="rect">
                <a:avLst/>
              </a:prstGeom>
              <a:blipFill rotWithShape="1">
                <a:blip r:embed="rId4"/>
                <a:stretch>
                  <a:fillRect l="-122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600200" y="3745903"/>
                <a:ext cx="2716340" cy="521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G</a:t>
                </a:r>
                <a:r>
                  <a:rPr lang="en-US" baseline="-25000" dirty="0">
                    <a:solidFill>
                      <a:schemeClr val="bg1"/>
                    </a:solidFill>
                  </a:rPr>
                  <a:t>F</a:t>
                </a:r>
                <a:r>
                  <a:rPr lang="en-US" baseline="-25000" dirty="0" smtClean="0">
                    <a:solidFill>
                      <a:schemeClr val="bg1"/>
                    </a:solidFill>
                  </a:rPr>
                  <a:t>EED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1+</m:t>
                        </m:r>
                        <m:r>
                          <m:rPr>
                            <m:nor/>
                          </m:rPr>
                          <a:rPr lang="el-GR" dirty="0">
                            <a:solidFill>
                              <a:schemeClr val="bg1"/>
                            </a:solidFill>
                          </a:rPr>
                          <m:t>λ</m:t>
                        </m:r>
                        <m:r>
                          <m:rPr>
                            <m:nor/>
                          </m:rPr>
                          <a:rPr lang="en-US" b="0" i="0" baseline="-25000" dirty="0" smtClean="0">
                            <a:solidFill>
                              <a:schemeClr val="bg1"/>
                            </a:solidFill>
                          </a:rPr>
                          <m:t>SW</m:t>
                        </m:r>
                        <m:r>
                          <m:rPr>
                            <m:nor/>
                          </m:rPr>
                          <a:rPr lang="en-US" b="0" i="0" dirty="0" smtClean="0">
                            <a:solidFill>
                              <a:schemeClr val="bg1"/>
                            </a:solidFill>
                          </a:rPr>
                          <m:t>/</m:t>
                        </m:r>
                        <m:r>
                          <m:rPr>
                            <m:nor/>
                          </m:rPr>
                          <a:rPr lang="el-GR" dirty="0">
                            <a:solidFill>
                              <a:schemeClr val="bg1"/>
                            </a:solidFill>
                          </a:rPr>
                          <m:t>λ</m:t>
                        </m:r>
                        <m:r>
                          <m:rPr>
                            <m:nor/>
                          </m:rPr>
                          <a:rPr lang="en-US" b="0" i="0" baseline="-25000" dirty="0" smtClean="0">
                            <a:solidFill>
                              <a:schemeClr val="bg1"/>
                            </a:solidFill>
                          </a:rPr>
                          <m:t>LW</m:t>
                        </m:r>
                      </m:den>
                    </m:f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 =1.6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3745903"/>
                <a:ext cx="2716340" cy="521297"/>
              </a:xfrm>
              <a:prstGeom prst="rect">
                <a:avLst/>
              </a:prstGeom>
              <a:blipFill rotWithShape="1">
                <a:blip r:embed="rId5"/>
                <a:stretch>
                  <a:fillRect l="-2022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81000" y="3440668"/>
                <a:ext cx="51406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Feedback gain: Amplification of response due to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dirty="0">
                        <a:solidFill>
                          <a:schemeClr val="bg1"/>
                        </a:solidFill>
                      </a:rPr>
                      <m:t>λ</m:t>
                    </m:r>
                    <m:r>
                      <m:rPr>
                        <m:nor/>
                      </m:rPr>
                      <a:rPr lang="en-US" b="0" i="0" baseline="-25000" dirty="0" smtClean="0">
                        <a:solidFill>
                          <a:schemeClr val="bg1"/>
                        </a:solidFill>
                      </a:rPr>
                      <m:t>SW</m:t>
                    </m:r>
                  </m:oMath>
                </a14:m>
                <a:endParaRPr lang="en-US" baseline="-25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3440668"/>
                <a:ext cx="5140666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068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62000" y="4257823"/>
                <a:ext cx="4495800" cy="542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T</a:t>
                </a:r>
                <a:r>
                  <a:rPr lang="en-US" baseline="-25000" dirty="0" smtClean="0">
                    <a:solidFill>
                      <a:schemeClr val="bg1"/>
                    </a:solidFill>
                  </a:rPr>
                  <a:t>S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𝐺</m:t>
                    </m:r>
                    <m:r>
                      <a:rPr lang="en-US" b="0" i="1" baseline="-25000" smtClean="0">
                        <a:solidFill>
                          <a:schemeClr val="bg1"/>
                        </a:solidFill>
                        <a:latin typeface="Cambria Math"/>
                      </a:rPr>
                      <m:t>𝐹𝐸𝐸𝐷</m:t>
                    </m:r>
                    <m:r>
                      <a:rPr lang="en-US" b="0" i="1" baseline="-25000" smtClean="0">
                        <a:solidFill>
                          <a:schemeClr val="bg1"/>
                        </a:solidFill>
                        <a:latin typeface="Cambria Math"/>
                      </a:rPr>
                      <m:t>  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𝐹</m:t>
                        </m:r>
                      </m:num>
                      <m:den>
                        <m:r>
                          <m:rPr>
                            <m:nor/>
                          </m:rPr>
                          <a:rPr lang="el-GR" dirty="0">
                            <a:solidFill>
                              <a:schemeClr val="bg1"/>
                            </a:solidFill>
                          </a:rPr>
                          <m:t>λ</m:t>
                        </m:r>
                        <m:r>
                          <m:rPr>
                            <m:nor/>
                          </m:rPr>
                          <a:rPr lang="en-US" baseline="-25000" dirty="0">
                            <a:solidFill>
                              <a:schemeClr val="bg1"/>
                            </a:solidFill>
                          </a:rPr>
                          <m:t>LW</m:t>
                        </m:r>
                      </m:den>
                    </m:f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 (1−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𝑡</m:t>
                            </m:r>
                          </m:num>
                          <m:den>
                            <m:r>
                              <a:rPr lang="el-GR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𝜏</m:t>
                            </m:r>
                          </m:den>
                        </m:f>
                      </m:sup>
                    </m:sSup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 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257823"/>
                <a:ext cx="4495800" cy="542777"/>
              </a:xfrm>
              <a:prstGeom prst="rect">
                <a:avLst/>
              </a:prstGeom>
              <a:blipFill rotWithShape="1">
                <a:blip r:embed="rId7"/>
                <a:stretch>
                  <a:fillRect l="-1084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57200" y="4791223"/>
                <a:ext cx="4495800" cy="476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OLR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𝐿𝑊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/>
                      </a:rPr>
                      <m:t>(−1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+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/>
                      </a:rPr>
                      <m:t>𝐺</m:t>
                    </m:r>
                    <m:r>
                      <a:rPr lang="en-US" i="1" baseline="-25000">
                        <a:solidFill>
                          <a:schemeClr val="bg1"/>
                        </a:solidFill>
                        <a:latin typeface="Cambria Math"/>
                      </a:rPr>
                      <m:t>𝐹𝐸𝐸𝐷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/>
                      </a:rPr>
                      <m:t>−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𝐺</m:t>
                    </m:r>
                    <m:r>
                      <a:rPr lang="en-US" b="0" i="1" baseline="-25000" smtClean="0">
                        <a:solidFill>
                          <a:schemeClr val="bg1"/>
                        </a:solidFill>
                        <a:latin typeface="Cambria Math"/>
                      </a:rPr>
                      <m:t>𝐹𝐸𝐸𝐷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𝑡</m:t>
                            </m:r>
                          </m:num>
                          <m:den>
                            <m:r>
                              <a:rPr lang="el-GR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𝜏</m:t>
                            </m:r>
                          </m:den>
                        </m:f>
                      </m:sup>
                    </m:sSup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/>
                      </a:rPr>
                      <m:t>  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791223"/>
                <a:ext cx="4495800" cy="476028"/>
              </a:xfrm>
              <a:prstGeom prst="rect">
                <a:avLst/>
              </a:prstGeom>
              <a:blipFill rotWithShape="1">
                <a:blip r:embed="rId8"/>
                <a:stretch>
                  <a:fillRect l="-1084" b="-20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457200" y="5486400"/>
            <a:ext cx="19203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OLR =0 at </a:t>
            </a:r>
            <a:r>
              <a:rPr lang="el-GR" sz="2000" dirty="0" smtClean="0">
                <a:solidFill>
                  <a:schemeClr val="bg1"/>
                </a:solidFill>
              </a:rPr>
              <a:t>τ</a:t>
            </a:r>
            <a:r>
              <a:rPr lang="en-US" sz="2000" dirty="0" smtClean="0">
                <a:solidFill>
                  <a:schemeClr val="bg1"/>
                </a:solidFill>
              </a:rPr>
              <a:t>=</a:t>
            </a:r>
            <a:r>
              <a:rPr lang="el-GR" sz="2000" dirty="0" smtClean="0">
                <a:solidFill>
                  <a:schemeClr val="bg1"/>
                </a:solidFill>
              </a:rPr>
              <a:t>τ</a:t>
            </a:r>
            <a:r>
              <a:rPr lang="en-US" sz="2000" baseline="-25000" dirty="0" smtClean="0">
                <a:solidFill>
                  <a:schemeClr val="bg1"/>
                </a:solidFill>
              </a:rPr>
              <a:t>cross</a:t>
            </a:r>
            <a:endParaRPr lang="en-US" sz="2000" baseline="-25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0" y="5181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initial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133600" y="51932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final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71800" y="5181600"/>
            <a:ext cx="1420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AD15A2"/>
                </a:solidFill>
              </a:rPr>
              <a:t>transition</a:t>
            </a:r>
            <a:endParaRPr lang="en-US" dirty="0">
              <a:solidFill>
                <a:srgbClr val="AD15A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-457200" y="6172200"/>
                <a:ext cx="4006833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l-GR" dirty="0" smtClean="0">
                          <a:solidFill>
                            <a:schemeClr val="bg1"/>
                          </a:solidFill>
                        </a:rPr>
                        <m:t>τ</m:t>
                      </m:r>
                      <m:r>
                        <m:rPr>
                          <m:nor/>
                        </m:rPr>
                        <a:rPr lang="en-US" baseline="-25000" dirty="0" smtClean="0">
                          <a:solidFill>
                            <a:schemeClr val="bg1"/>
                          </a:solidFill>
                        </a:rPr>
                        <m:t>cross</m:t>
                      </m:r>
                      <m:r>
                        <a:rPr lang="el-GR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τ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func>
                        <m:func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𝐺</m:t>
                                  </m:r>
                                  <m:r>
                                    <a:rPr lang="en-US" i="1" baseline="-2500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𝐹𝐸𝐸𝐷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57200" y="6172200"/>
                <a:ext cx="4006833" cy="714683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685800" y="5955268"/>
            <a:ext cx="3706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How far from equilibrium OLR =0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590" y="4328731"/>
            <a:ext cx="4495800" cy="231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1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8" grpId="0"/>
      <p:bldP spid="18" grpId="0"/>
      <p:bldP spid="19" grpId="0"/>
      <p:bldP spid="20" grpId="0"/>
      <p:bldP spid="21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304800"/>
            <a:ext cx="8839200" cy="1143000"/>
          </a:xfrm>
        </p:spPr>
        <p:txBody>
          <a:bodyPr>
            <a:noAutofit/>
          </a:bodyPr>
          <a:lstStyle/>
          <a:p>
            <a:r>
              <a:rPr lang="en-US" sz="3300" dirty="0" smtClean="0">
                <a:solidFill>
                  <a:schemeClr val="bg1"/>
                </a:solidFill>
              </a:rPr>
              <a:t>How fast does the system approach equilibrium?</a:t>
            </a:r>
            <a:endParaRPr lang="en-US" sz="33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0532" y="1524000"/>
            <a:ext cx="5556932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60" dirty="0" smtClean="0">
                <a:solidFill>
                  <a:schemeClr val="bg1"/>
                </a:solidFill>
              </a:rPr>
              <a:t>C = 250 m (30 W m</a:t>
            </a:r>
            <a:r>
              <a:rPr lang="en-US" sz="1760" baseline="30000" dirty="0" smtClean="0">
                <a:solidFill>
                  <a:schemeClr val="bg1"/>
                </a:solidFill>
              </a:rPr>
              <a:t>-2</a:t>
            </a:r>
            <a:r>
              <a:rPr lang="en-US" sz="1760" dirty="0" smtClean="0">
                <a:solidFill>
                  <a:schemeClr val="bg1"/>
                </a:solidFill>
              </a:rPr>
              <a:t>year K</a:t>
            </a:r>
            <a:r>
              <a:rPr lang="en-US" sz="1760" baseline="30000" dirty="0" smtClean="0">
                <a:solidFill>
                  <a:schemeClr val="bg1"/>
                </a:solidFill>
              </a:rPr>
              <a:t>-1</a:t>
            </a:r>
            <a:r>
              <a:rPr lang="en-US" sz="1760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sz="1760" dirty="0">
                <a:solidFill>
                  <a:schemeClr val="bg1"/>
                </a:solidFill>
              </a:rPr>
              <a:t> </a:t>
            </a:r>
            <a:r>
              <a:rPr lang="en-US" sz="1760" dirty="0" smtClean="0">
                <a:solidFill>
                  <a:schemeClr val="bg1"/>
                </a:solidFill>
              </a:rPr>
              <a:t>      the ensemble average for first </a:t>
            </a:r>
          </a:p>
          <a:p>
            <a:r>
              <a:rPr lang="en-US" sz="1760" dirty="0">
                <a:solidFill>
                  <a:schemeClr val="bg1"/>
                </a:solidFill>
              </a:rPr>
              <a:t> </a:t>
            </a:r>
            <a:r>
              <a:rPr lang="en-US" sz="1760" dirty="0" smtClean="0">
                <a:solidFill>
                  <a:schemeClr val="bg1"/>
                </a:solidFill>
              </a:rPr>
              <a:t>      century after forcing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60" dirty="0" smtClean="0">
                <a:solidFill>
                  <a:schemeClr val="bg1"/>
                </a:solidFill>
              </a:rPr>
              <a:t>λ</a:t>
            </a:r>
            <a:r>
              <a:rPr lang="en-US" sz="1760" baseline="-25000" dirty="0" smtClean="0">
                <a:solidFill>
                  <a:schemeClr val="bg1"/>
                </a:solidFill>
              </a:rPr>
              <a:t>LW</a:t>
            </a:r>
            <a:r>
              <a:rPr lang="en-US" sz="1760" dirty="0" smtClean="0">
                <a:solidFill>
                  <a:schemeClr val="bg1"/>
                </a:solidFill>
              </a:rPr>
              <a:t> = -1.7 W m</a:t>
            </a:r>
            <a:r>
              <a:rPr lang="en-US" sz="1760" baseline="30000" dirty="0" smtClean="0">
                <a:solidFill>
                  <a:schemeClr val="bg1"/>
                </a:solidFill>
              </a:rPr>
              <a:t>-2 </a:t>
            </a:r>
            <a:r>
              <a:rPr lang="en-US" sz="1760" dirty="0" smtClean="0">
                <a:solidFill>
                  <a:schemeClr val="bg1"/>
                </a:solidFill>
              </a:rPr>
              <a:t>K</a:t>
            </a:r>
            <a:r>
              <a:rPr lang="en-US" sz="1760" baseline="30000" dirty="0" smtClean="0">
                <a:solidFill>
                  <a:schemeClr val="bg1"/>
                </a:solidFill>
              </a:rPr>
              <a:t>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60" dirty="0" smtClean="0">
                <a:solidFill>
                  <a:schemeClr val="bg1"/>
                </a:solidFill>
              </a:rPr>
              <a:t>λ</a:t>
            </a:r>
            <a:r>
              <a:rPr lang="en-US" sz="1760" baseline="-25000" dirty="0" smtClean="0">
                <a:solidFill>
                  <a:schemeClr val="bg1"/>
                </a:solidFill>
              </a:rPr>
              <a:t>SW</a:t>
            </a:r>
            <a:r>
              <a:rPr lang="en-US" sz="1760" dirty="0" smtClean="0">
                <a:solidFill>
                  <a:schemeClr val="bg1"/>
                </a:solidFill>
              </a:rPr>
              <a:t> = +0.6 W m</a:t>
            </a:r>
            <a:r>
              <a:rPr lang="en-US" sz="1760" baseline="30000" dirty="0" smtClean="0">
                <a:solidFill>
                  <a:schemeClr val="bg1"/>
                </a:solidFill>
              </a:rPr>
              <a:t>-2 </a:t>
            </a:r>
            <a:r>
              <a:rPr lang="en-US" sz="1760" dirty="0" smtClean="0">
                <a:solidFill>
                  <a:schemeClr val="bg1"/>
                </a:solidFill>
              </a:rPr>
              <a:t>K</a:t>
            </a:r>
            <a:r>
              <a:rPr lang="en-US" sz="1760" baseline="30000" dirty="0" smtClean="0">
                <a:solidFill>
                  <a:schemeClr val="bg1"/>
                </a:solidFill>
              </a:rPr>
              <a:t>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60" baseline="30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60" baseline="30000" dirty="0" smtClean="0">
              <a:solidFill>
                <a:schemeClr val="bg1"/>
              </a:solidFill>
            </a:endParaRPr>
          </a:p>
          <a:p>
            <a:endParaRPr lang="en-US" sz="1760" baseline="30000" dirty="0" smtClean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1" y="914400"/>
            <a:ext cx="281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Ensemble average forcing and feedbacks </a:t>
            </a:r>
            <a:endParaRPr lang="en-US" sz="2000" baseline="30000" dirty="0">
              <a:solidFill>
                <a:schemeClr val="bg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762001"/>
            <a:ext cx="5178994" cy="302108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33400" y="3657600"/>
                <a:ext cx="1879682" cy="618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𝐶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𝐹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λ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𝑆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3657600"/>
                <a:ext cx="1879682" cy="61824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-76200" y="3276600"/>
            <a:ext cx="441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energy imbalance equation: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426720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Has the solution: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57200" y="4500823"/>
                <a:ext cx="4495800" cy="833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T</a:t>
                </a:r>
                <a:r>
                  <a:rPr lang="en-US" baseline="-25000" dirty="0" smtClean="0">
                    <a:solidFill>
                      <a:schemeClr val="bg1"/>
                    </a:solidFill>
                  </a:rPr>
                  <a:t>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t</m:t>
                        </m:r>
                      </m:e>
                    </m:d>
                    <m:r>
                      <a:rPr lang="en-US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r>
                      <a:rPr lang="en-US" b="0" i="1" baseline="-25000" smtClean="0">
                        <a:solidFill>
                          <a:schemeClr val="bg1"/>
                        </a:solidFill>
                        <a:latin typeface="Cambria Math"/>
                      </a:rPr>
                      <m:t>  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𝐹</m:t>
                        </m:r>
                      </m:num>
                      <m:den>
                        <m:r>
                          <m:rPr>
                            <m:nor/>
                          </m:rPr>
                          <a:rPr lang="el-GR" dirty="0">
                            <a:solidFill>
                              <a:schemeClr val="bg1"/>
                            </a:solidFill>
                          </a:rPr>
                          <m:t>λ</m:t>
                        </m:r>
                      </m:den>
                    </m:f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b="0" i="1" baseline="-250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f>
                              <m:f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𝑡</m:t>
                                </m:r>
                                <m:r>
                                  <m:rPr>
                                    <m:sty m:val="p"/>
                                  </m:rPr>
                                  <a:rPr lang="el-GR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λ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𝐶</m:t>
                                </m:r>
                              </m:den>
                            </m:f>
                          </m:sup>
                        </m:s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 </m:t>
                        </m:r>
                      </m:e>
                    </m:d>
                    <m:r>
                      <a:rPr lang="en-US" i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𝑒𝑞</m:t>
                        </m:r>
                      </m:sub>
                    </m:sSub>
                    <m:r>
                      <a:rPr lang="en-US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/>
                      </a:rPr>
                      <m:t>(1−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𝑡</m:t>
                            </m:r>
                          </m:num>
                          <m:den>
                            <m:r>
                              <a:rPr lang="el-GR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𝜏</m:t>
                            </m:r>
                          </m:den>
                        </m:f>
                      </m:sup>
                    </m:sSup>
                    <m:r>
                      <a:rPr lang="en-US" i="1">
                        <a:solidFill>
                          <a:schemeClr val="bg1"/>
                        </a:solidFill>
                        <a:latin typeface="Cambria Math"/>
                      </a:rPr>
                      <m:t> )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500823"/>
                <a:ext cx="4495800" cy="833177"/>
              </a:xfrm>
              <a:prstGeom prst="rect">
                <a:avLst/>
              </a:prstGeom>
              <a:blipFill rotWithShape="1">
                <a:blip r:embed="rId4"/>
                <a:stretch>
                  <a:fillRect l="-1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52400" y="5334000"/>
                <a:ext cx="5562600" cy="1518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With the characteristic timescale (</a:t>
                </a:r>
                <a:r>
                  <a:rPr lang="el-GR" dirty="0" smtClean="0">
                    <a:solidFill>
                      <a:schemeClr val="bg1"/>
                    </a:solidFill>
                  </a:rPr>
                  <a:t>τ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)</a:t>
                </a:r>
              </a:p>
              <a:p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l-GR" sz="2400" dirty="0" smtClean="0">
                    <a:solidFill>
                      <a:schemeClr val="bg1"/>
                    </a:solidFill>
                  </a:rPr>
                  <a:t>τ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𝐶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4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λ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schemeClr val="bg1"/>
                    </a:solidFill>
                  </a:rPr>
                  <a:t> =</a:t>
                </a:r>
                <a:r>
                  <a:rPr lang="en-US" sz="24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𝐶</m:t>
                        </m:r>
                      </m:num>
                      <m:den>
                        <m:sSub>
                          <m:sSubPr>
                            <m:ctrlPr>
                              <a:rPr lang="el-GR" sz="2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4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λ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𝑆𝑊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λ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𝐿𝑊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</a:p>
              <a:p>
                <a:r>
                  <a:rPr lang="en-US" sz="2400" dirty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         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30 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𝑊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−2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𝑦𝑒𝑎𝑟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𝐾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−1 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1.1 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𝑊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−2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𝐾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−1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 smtClean="0">
                    <a:solidFill>
                      <a:schemeClr val="bg1"/>
                    </a:solidFill>
                  </a:rPr>
                  <a:t> = 27 years</a:t>
                </a:r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5334000"/>
                <a:ext cx="5562600" cy="1518173"/>
              </a:xfrm>
              <a:prstGeom prst="rect">
                <a:avLst/>
              </a:prstGeom>
              <a:blipFill rotWithShape="1">
                <a:blip r:embed="rId5"/>
                <a:stretch>
                  <a:fillRect l="-876" t="-2008" b="-3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5867400" y="4114800"/>
            <a:ext cx="327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Key point: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OLR returns to unperturbed value in of order the radiative relaxation timescale of the system </a:t>
            </a:r>
            <a:r>
              <a:rPr lang="en-US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decades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27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76200"/>
            <a:ext cx="5943600" cy="1143000"/>
          </a:xfrm>
        </p:spPr>
        <p:txBody>
          <a:bodyPr>
            <a:noAutofit/>
          </a:bodyPr>
          <a:lstStyle/>
          <a:p>
            <a:r>
              <a:rPr lang="en-US" sz="3300" dirty="0" smtClean="0">
                <a:solidFill>
                  <a:schemeClr val="bg1"/>
                </a:solidFill>
              </a:rPr>
              <a:t>What parameter controls inter-GCM spread in TOA response?</a:t>
            </a:r>
            <a:endParaRPr lang="en-US" sz="33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91000" y="1295400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Using all GCM specific parameters gets the inter-model spread in </a:t>
            </a:r>
            <a:r>
              <a:rPr lang="el-GR" dirty="0" smtClean="0">
                <a:solidFill>
                  <a:schemeClr val="bg1"/>
                </a:solidFill>
              </a:rPr>
              <a:t>τ</a:t>
            </a:r>
            <a:r>
              <a:rPr lang="en-US" baseline="-25000" dirty="0" smtClean="0">
                <a:solidFill>
                  <a:schemeClr val="bg1"/>
                </a:solidFill>
              </a:rPr>
              <a:t>cross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9184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14800" y="2819400"/>
            <a:ext cx="4267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Varying just </a:t>
            </a:r>
            <a:r>
              <a:rPr lang="el-GR" dirty="0" smtClean="0">
                <a:solidFill>
                  <a:schemeClr val="bg1"/>
                </a:solidFill>
              </a:rPr>
              <a:t>λ</a:t>
            </a:r>
            <a:r>
              <a:rPr lang="en-US" baseline="-25000" dirty="0" smtClean="0">
                <a:solidFill>
                  <a:schemeClr val="bg1"/>
                </a:solidFill>
              </a:rPr>
              <a:t>SW </a:t>
            </a:r>
            <a:r>
              <a:rPr lang="en-US" dirty="0" smtClean="0">
                <a:solidFill>
                  <a:schemeClr val="bg1"/>
                </a:solidFill>
              </a:rPr>
              <a:t>and  F</a:t>
            </a:r>
            <a:r>
              <a:rPr lang="en-US" baseline="-25000" dirty="0" smtClean="0">
                <a:solidFill>
                  <a:schemeClr val="bg1"/>
                </a:solidFill>
              </a:rPr>
              <a:t>SW</a:t>
            </a:r>
            <a:r>
              <a:rPr lang="en-US" dirty="0" smtClean="0">
                <a:solidFill>
                  <a:schemeClr val="bg1"/>
                </a:solidFill>
              </a:rPr>
              <a:t> between GCMS captures inter-model spread in </a:t>
            </a:r>
            <a:r>
              <a:rPr lang="el-GR" dirty="0" smtClean="0">
                <a:solidFill>
                  <a:schemeClr val="bg1"/>
                </a:solidFill>
              </a:rPr>
              <a:t>τ</a:t>
            </a:r>
            <a:r>
              <a:rPr lang="en-US" baseline="-25000" dirty="0" smtClean="0">
                <a:solidFill>
                  <a:schemeClr val="bg1"/>
                </a:solidFill>
              </a:rPr>
              <a:t>cross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>
                <a:solidFill>
                  <a:schemeClr val="bg1"/>
                </a:solidFill>
              </a:rPr>
              <a:t>λ</a:t>
            </a:r>
            <a:r>
              <a:rPr lang="en-US" baseline="-25000" dirty="0" smtClean="0">
                <a:solidFill>
                  <a:schemeClr val="bg1"/>
                </a:solidFill>
              </a:rPr>
              <a:t>LW </a:t>
            </a:r>
            <a:r>
              <a:rPr lang="en-US" dirty="0">
                <a:solidFill>
                  <a:schemeClr val="bg1"/>
                </a:solidFill>
              </a:rPr>
              <a:t>,</a:t>
            </a:r>
            <a:r>
              <a:rPr lang="en-US" dirty="0" smtClean="0">
                <a:solidFill>
                  <a:schemeClr val="bg1"/>
                </a:solidFill>
              </a:rPr>
              <a:t> F</a:t>
            </a:r>
            <a:r>
              <a:rPr lang="en-US" baseline="-25000" dirty="0" smtClean="0">
                <a:solidFill>
                  <a:schemeClr val="bg1"/>
                </a:solidFill>
              </a:rPr>
              <a:t>LW  </a:t>
            </a:r>
            <a:r>
              <a:rPr lang="en-US" dirty="0" smtClean="0">
                <a:solidFill>
                  <a:schemeClr val="bg1"/>
                </a:solidFill>
              </a:rPr>
              <a:t>and heat capacity differences between GCMs less important for determining the radiative response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8600" y="5181600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Varying just </a:t>
            </a:r>
            <a:r>
              <a:rPr lang="el-GR" dirty="0" smtClean="0">
                <a:solidFill>
                  <a:schemeClr val="bg1"/>
                </a:solidFill>
              </a:rPr>
              <a:t>λ</a:t>
            </a:r>
            <a:r>
              <a:rPr lang="en-US" baseline="-25000" dirty="0" smtClean="0">
                <a:solidFill>
                  <a:schemeClr val="bg1"/>
                </a:solidFill>
              </a:rPr>
              <a:t>SW </a:t>
            </a:r>
            <a:r>
              <a:rPr lang="en-US" dirty="0" smtClean="0">
                <a:solidFill>
                  <a:schemeClr val="bg1"/>
                </a:solidFill>
              </a:rPr>
              <a:t> gives bi-modal distribution of </a:t>
            </a:r>
            <a:r>
              <a:rPr lang="el-GR" dirty="0" smtClean="0">
                <a:solidFill>
                  <a:schemeClr val="bg1"/>
                </a:solidFill>
              </a:rPr>
              <a:t>τ</a:t>
            </a:r>
            <a:r>
              <a:rPr lang="en-US" baseline="-25000" dirty="0" smtClean="0">
                <a:solidFill>
                  <a:schemeClr val="bg1"/>
                </a:solidFill>
              </a:rPr>
              <a:t>cross</a:t>
            </a:r>
            <a:r>
              <a:rPr lang="en-US" dirty="0" smtClean="0">
                <a:solidFill>
                  <a:schemeClr val="bg1"/>
                </a:solidFill>
              </a:rPr>
              <a:t> with exception of two </a:t>
            </a:r>
            <a:r>
              <a:rPr lang="en-US" dirty="0">
                <a:solidFill>
                  <a:schemeClr val="bg1"/>
                </a:solidFill>
              </a:rPr>
              <a:t>models (F</a:t>
            </a:r>
            <a:r>
              <a:rPr lang="en-US" baseline="-25000" dirty="0">
                <a:solidFill>
                  <a:schemeClr val="bg1"/>
                </a:solidFill>
              </a:rPr>
              <a:t>SW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plays a role here) </a:t>
            </a:r>
            <a:endParaRPr lang="en-US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91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304800"/>
            <a:ext cx="8458200" cy="1143000"/>
          </a:xfrm>
        </p:spPr>
        <p:txBody>
          <a:bodyPr>
            <a:noAutofit/>
          </a:bodyPr>
          <a:lstStyle/>
          <a:p>
            <a:r>
              <a:rPr lang="el-GR" sz="3300" dirty="0">
                <a:solidFill>
                  <a:schemeClr val="bg1"/>
                </a:solidFill>
              </a:rPr>
              <a:t>τ</a:t>
            </a:r>
            <a:r>
              <a:rPr lang="en-US" sz="3300" baseline="-25000" dirty="0" smtClean="0">
                <a:solidFill>
                  <a:schemeClr val="bg1"/>
                </a:solidFill>
              </a:rPr>
              <a:t>cross</a:t>
            </a:r>
            <a:r>
              <a:rPr lang="en-US" sz="3300" dirty="0" smtClean="0">
                <a:solidFill>
                  <a:schemeClr val="bg1"/>
                </a:solidFill>
              </a:rPr>
              <a:t> dependence on feedback parameters</a:t>
            </a:r>
            <a:endParaRPr lang="en-US" sz="3300" dirty="0">
              <a:solidFill>
                <a:schemeClr val="bg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68" y="685801"/>
            <a:ext cx="4032932" cy="2601892"/>
          </a:xfrm>
        </p:spPr>
      </p:pic>
      <p:sp>
        <p:nvSpPr>
          <p:cNvPr id="7" name="TextBox 6"/>
          <p:cNvSpPr txBox="1"/>
          <p:nvPr/>
        </p:nvSpPr>
        <p:spPr>
          <a:xfrm>
            <a:off x="4724400" y="945062"/>
            <a:ext cx="5556932" cy="1085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60" dirty="0" smtClean="0">
                <a:solidFill>
                  <a:schemeClr val="bg1"/>
                </a:solidFill>
              </a:rPr>
              <a:t>λ</a:t>
            </a:r>
            <a:r>
              <a:rPr lang="en-US" sz="1760" baseline="-25000" dirty="0" smtClean="0">
                <a:solidFill>
                  <a:schemeClr val="bg1"/>
                </a:solidFill>
              </a:rPr>
              <a:t>LW</a:t>
            </a:r>
            <a:r>
              <a:rPr lang="en-US" sz="1760" dirty="0" smtClean="0">
                <a:solidFill>
                  <a:schemeClr val="bg1"/>
                </a:solidFill>
              </a:rPr>
              <a:t> = -1.7 W m</a:t>
            </a:r>
            <a:r>
              <a:rPr lang="en-US" sz="1760" baseline="30000" dirty="0" smtClean="0">
                <a:solidFill>
                  <a:schemeClr val="bg1"/>
                </a:solidFill>
              </a:rPr>
              <a:t>-2 </a:t>
            </a:r>
            <a:r>
              <a:rPr lang="en-US" sz="1760" dirty="0" smtClean="0">
                <a:solidFill>
                  <a:schemeClr val="bg1"/>
                </a:solidFill>
              </a:rPr>
              <a:t>K</a:t>
            </a:r>
            <a:r>
              <a:rPr lang="en-US" sz="1760" baseline="30000" dirty="0" smtClean="0">
                <a:solidFill>
                  <a:schemeClr val="bg1"/>
                </a:solidFill>
              </a:rPr>
              <a:t>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60" dirty="0" smtClean="0">
                <a:solidFill>
                  <a:schemeClr val="bg1"/>
                </a:solidFill>
              </a:rPr>
              <a:t>λ</a:t>
            </a:r>
            <a:r>
              <a:rPr lang="en-US" sz="1760" baseline="-25000" dirty="0" smtClean="0">
                <a:solidFill>
                  <a:schemeClr val="bg1"/>
                </a:solidFill>
              </a:rPr>
              <a:t>SW</a:t>
            </a:r>
            <a:r>
              <a:rPr lang="en-US" sz="1760" dirty="0" smtClean="0">
                <a:solidFill>
                  <a:schemeClr val="bg1"/>
                </a:solidFill>
              </a:rPr>
              <a:t> = +0.6 W m</a:t>
            </a:r>
            <a:r>
              <a:rPr lang="en-US" sz="1760" baseline="30000" dirty="0" smtClean="0">
                <a:solidFill>
                  <a:schemeClr val="bg1"/>
                </a:solidFill>
              </a:rPr>
              <a:t>-2 </a:t>
            </a:r>
            <a:r>
              <a:rPr lang="en-US" sz="1760" dirty="0" smtClean="0">
                <a:solidFill>
                  <a:schemeClr val="bg1"/>
                </a:solidFill>
              </a:rPr>
              <a:t>K</a:t>
            </a:r>
            <a:r>
              <a:rPr lang="en-US" sz="1760" baseline="30000" dirty="0" smtClean="0">
                <a:solidFill>
                  <a:schemeClr val="bg1"/>
                </a:solidFill>
              </a:rPr>
              <a:t>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F</a:t>
            </a:r>
            <a:r>
              <a:rPr lang="en-US" sz="1600" baseline="-25000" dirty="0" smtClean="0">
                <a:solidFill>
                  <a:schemeClr val="bg1"/>
                </a:solidFill>
              </a:rPr>
              <a:t>LW</a:t>
            </a:r>
            <a:r>
              <a:rPr lang="en-US" sz="1600" dirty="0" smtClean="0">
                <a:solidFill>
                  <a:schemeClr val="bg1"/>
                </a:solidFill>
              </a:rPr>
              <a:t> = + 6.1</a:t>
            </a:r>
            <a:r>
              <a:rPr lang="en-US" sz="1760" dirty="0" smtClean="0">
                <a:solidFill>
                  <a:schemeClr val="bg1"/>
                </a:solidFill>
              </a:rPr>
              <a:t> W m</a:t>
            </a:r>
            <a:r>
              <a:rPr lang="en-US" sz="1760" baseline="30000" dirty="0" smtClean="0">
                <a:solidFill>
                  <a:schemeClr val="bg1"/>
                </a:solidFill>
              </a:rPr>
              <a:t>-2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60" baseline="30000" dirty="0" smtClean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029200" y="2270988"/>
                <a:ext cx="2716340" cy="486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T</a:t>
                </a:r>
                <a:r>
                  <a:rPr lang="en-US" baseline="-25000" dirty="0" smtClean="0">
                    <a:solidFill>
                      <a:schemeClr val="bg1"/>
                    </a:solidFill>
                  </a:rPr>
                  <a:t>EQ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𝐹</m:t>
                        </m:r>
                      </m:num>
                      <m:den>
                        <m:r>
                          <m:rPr>
                            <m:nor/>
                          </m:rPr>
                          <a:rPr lang="el-GR" dirty="0">
                            <a:solidFill>
                              <a:schemeClr val="bg1"/>
                            </a:solidFill>
                          </a:rPr>
                          <m:t>λ</m:t>
                        </m:r>
                        <m:r>
                          <m:rPr>
                            <m:nor/>
                          </m:rPr>
                          <a:rPr lang="en-US" baseline="-25000" dirty="0">
                            <a:solidFill>
                              <a:schemeClr val="bg1"/>
                            </a:solidFill>
                          </a:rPr>
                          <m:t>LW</m:t>
                        </m:r>
                        <m:r>
                          <m:rPr>
                            <m:nor/>
                          </m:rPr>
                          <a:rPr lang="en-US" b="0" i="0" dirty="0" smtClean="0">
                            <a:solidFill>
                              <a:schemeClr val="bg1"/>
                            </a:solidFill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l-GR" dirty="0">
                            <a:solidFill>
                              <a:schemeClr val="bg1"/>
                            </a:solidFill>
                          </a:rPr>
                          <m:t>λ</m:t>
                        </m:r>
                        <m:r>
                          <m:rPr>
                            <m:nor/>
                          </m:rPr>
                          <a:rPr lang="en-US" b="0" i="0" baseline="-25000" dirty="0" smtClean="0">
                            <a:solidFill>
                              <a:schemeClr val="bg1"/>
                            </a:solidFill>
                          </a:rPr>
                          <m:t>SW</m:t>
                        </m:r>
                      </m:den>
                    </m:f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 =6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𝐾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2270988"/>
                <a:ext cx="2716340" cy="486287"/>
              </a:xfrm>
              <a:prstGeom prst="rect">
                <a:avLst/>
              </a:prstGeom>
              <a:blipFill rotWithShape="1">
                <a:blip r:embed="rId3"/>
                <a:stretch>
                  <a:fillRect l="-1794" b="-1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4279866" y="1905000"/>
            <a:ext cx="35687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equilibrium temperature change</a:t>
            </a:r>
            <a:endParaRPr lang="en-US" sz="2000" baseline="300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43400" y="609600"/>
            <a:ext cx="44598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Ensemble average forcing and feedbacks </a:t>
            </a:r>
            <a:endParaRPr lang="en-US" sz="2000" baseline="300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800600" y="2895600"/>
                <a:ext cx="4495800" cy="4860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T</a:t>
                </a:r>
                <a:r>
                  <a:rPr lang="en-US" baseline="-25000" dirty="0" smtClean="0">
                    <a:solidFill>
                      <a:schemeClr val="bg1"/>
                    </a:solidFill>
                  </a:rPr>
                  <a:t>EQ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𝐺</m:t>
                    </m:r>
                    <m:r>
                      <a:rPr lang="en-US" b="0" i="1" baseline="-25000" smtClean="0">
                        <a:solidFill>
                          <a:schemeClr val="bg1"/>
                        </a:solidFill>
                        <a:latin typeface="Cambria Math"/>
                      </a:rPr>
                      <m:t>𝐹𝐸𝐸𝐷</m:t>
                    </m:r>
                    <m:r>
                      <a:rPr lang="en-US" b="0" i="1" baseline="-25000" smtClean="0">
                        <a:solidFill>
                          <a:schemeClr val="bg1"/>
                        </a:solidFill>
                        <a:latin typeface="Cambria Math"/>
                      </a:rPr>
                      <m:t>  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𝐹</m:t>
                        </m:r>
                      </m:num>
                      <m:den>
                        <m:r>
                          <m:rPr>
                            <m:nor/>
                          </m:rPr>
                          <a:rPr lang="el-GR" dirty="0">
                            <a:solidFill>
                              <a:schemeClr val="bg1"/>
                            </a:solidFill>
                          </a:rPr>
                          <m:t>λ</m:t>
                        </m:r>
                        <m:r>
                          <m:rPr>
                            <m:nor/>
                          </m:rPr>
                          <a:rPr lang="en-US" baseline="-25000" dirty="0">
                            <a:solidFill>
                              <a:schemeClr val="bg1"/>
                            </a:solidFill>
                          </a:rPr>
                          <m:t>LW</m:t>
                        </m:r>
                      </m:den>
                    </m:f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 =1.6 ∗3.7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𝐾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2895600"/>
                <a:ext cx="4495800" cy="486095"/>
              </a:xfrm>
              <a:prstGeom prst="rect">
                <a:avLst/>
              </a:prstGeom>
              <a:blipFill rotWithShape="1">
                <a:blip r:embed="rId4"/>
                <a:stretch>
                  <a:fillRect l="-122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600200" y="3745903"/>
                <a:ext cx="2716340" cy="521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G</a:t>
                </a:r>
                <a:r>
                  <a:rPr lang="en-US" baseline="-25000" dirty="0">
                    <a:solidFill>
                      <a:schemeClr val="bg1"/>
                    </a:solidFill>
                  </a:rPr>
                  <a:t>F</a:t>
                </a:r>
                <a:r>
                  <a:rPr lang="en-US" baseline="-25000" dirty="0" smtClean="0">
                    <a:solidFill>
                      <a:schemeClr val="bg1"/>
                    </a:solidFill>
                  </a:rPr>
                  <a:t>EED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1+</m:t>
                        </m:r>
                        <m:r>
                          <m:rPr>
                            <m:nor/>
                          </m:rPr>
                          <a:rPr lang="el-GR" dirty="0">
                            <a:solidFill>
                              <a:schemeClr val="bg1"/>
                            </a:solidFill>
                          </a:rPr>
                          <m:t>λ</m:t>
                        </m:r>
                        <m:r>
                          <m:rPr>
                            <m:nor/>
                          </m:rPr>
                          <a:rPr lang="en-US" b="0" i="0" baseline="-25000" dirty="0" smtClean="0">
                            <a:solidFill>
                              <a:schemeClr val="bg1"/>
                            </a:solidFill>
                          </a:rPr>
                          <m:t>SW</m:t>
                        </m:r>
                        <m:r>
                          <m:rPr>
                            <m:nor/>
                          </m:rPr>
                          <a:rPr lang="en-US" b="0" i="0" dirty="0" smtClean="0">
                            <a:solidFill>
                              <a:schemeClr val="bg1"/>
                            </a:solidFill>
                          </a:rPr>
                          <m:t>/</m:t>
                        </m:r>
                        <m:r>
                          <m:rPr>
                            <m:nor/>
                          </m:rPr>
                          <a:rPr lang="el-GR" dirty="0">
                            <a:solidFill>
                              <a:schemeClr val="bg1"/>
                            </a:solidFill>
                          </a:rPr>
                          <m:t>λ</m:t>
                        </m:r>
                        <m:r>
                          <m:rPr>
                            <m:nor/>
                          </m:rPr>
                          <a:rPr lang="en-US" b="0" i="0" baseline="-25000" dirty="0" smtClean="0">
                            <a:solidFill>
                              <a:schemeClr val="bg1"/>
                            </a:solidFill>
                          </a:rPr>
                          <m:t>LW</m:t>
                        </m:r>
                      </m:den>
                    </m:f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 =1.6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3745903"/>
                <a:ext cx="2716340" cy="521297"/>
              </a:xfrm>
              <a:prstGeom prst="rect">
                <a:avLst/>
              </a:prstGeom>
              <a:blipFill rotWithShape="1">
                <a:blip r:embed="rId5"/>
                <a:stretch>
                  <a:fillRect l="-2022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81000" y="3440668"/>
                <a:ext cx="51406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Feedback gain: Amplification of response due to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l-GR" dirty="0">
                        <a:solidFill>
                          <a:schemeClr val="bg1"/>
                        </a:solidFill>
                      </a:rPr>
                      <m:t>λ</m:t>
                    </m:r>
                    <m:r>
                      <m:rPr>
                        <m:nor/>
                      </m:rPr>
                      <a:rPr lang="en-US" b="0" i="0" baseline="-25000" dirty="0" smtClean="0">
                        <a:solidFill>
                          <a:schemeClr val="bg1"/>
                        </a:solidFill>
                      </a:rPr>
                      <m:t>SW</m:t>
                    </m:r>
                  </m:oMath>
                </a14:m>
                <a:endParaRPr lang="en-US" baseline="-25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3440668"/>
                <a:ext cx="5140666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068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62000" y="4257823"/>
                <a:ext cx="4495800" cy="542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T</a:t>
                </a:r>
                <a:r>
                  <a:rPr lang="en-US" baseline="-25000" dirty="0" smtClean="0">
                    <a:solidFill>
                      <a:schemeClr val="bg1"/>
                    </a:solidFill>
                  </a:rPr>
                  <a:t>S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𝐺</m:t>
                    </m:r>
                    <m:r>
                      <a:rPr lang="en-US" b="0" i="1" baseline="-25000" smtClean="0">
                        <a:solidFill>
                          <a:schemeClr val="bg1"/>
                        </a:solidFill>
                        <a:latin typeface="Cambria Math"/>
                      </a:rPr>
                      <m:t>𝐹𝐸𝐸𝐷</m:t>
                    </m:r>
                    <m:r>
                      <a:rPr lang="en-US" b="0" i="1" baseline="-25000" smtClean="0">
                        <a:solidFill>
                          <a:schemeClr val="bg1"/>
                        </a:solidFill>
                        <a:latin typeface="Cambria Math"/>
                      </a:rPr>
                      <m:t>  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𝐹</m:t>
                        </m:r>
                      </m:num>
                      <m:den>
                        <m:r>
                          <m:rPr>
                            <m:nor/>
                          </m:rPr>
                          <a:rPr lang="el-GR" dirty="0">
                            <a:solidFill>
                              <a:schemeClr val="bg1"/>
                            </a:solidFill>
                          </a:rPr>
                          <m:t>λ</m:t>
                        </m:r>
                        <m:r>
                          <m:rPr>
                            <m:nor/>
                          </m:rPr>
                          <a:rPr lang="en-US" baseline="-25000" dirty="0">
                            <a:solidFill>
                              <a:schemeClr val="bg1"/>
                            </a:solidFill>
                          </a:rPr>
                          <m:t>LW</m:t>
                        </m:r>
                      </m:den>
                    </m:f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 (1−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𝑡</m:t>
                            </m:r>
                          </m:num>
                          <m:den>
                            <m:r>
                              <a:rPr lang="el-GR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𝜏</m:t>
                            </m:r>
                          </m:den>
                        </m:f>
                      </m:sup>
                    </m:sSup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 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257823"/>
                <a:ext cx="4495800" cy="542777"/>
              </a:xfrm>
              <a:prstGeom prst="rect">
                <a:avLst/>
              </a:prstGeom>
              <a:blipFill rotWithShape="1">
                <a:blip r:embed="rId7"/>
                <a:stretch>
                  <a:fillRect l="-1084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57200" y="4791223"/>
                <a:ext cx="4495800" cy="476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OLR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𝐿𝑊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/>
                      </a:rPr>
                      <m:t>(−1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+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/>
                      </a:rPr>
                      <m:t>𝐺</m:t>
                    </m:r>
                    <m:r>
                      <a:rPr lang="en-US" i="1" baseline="-25000">
                        <a:solidFill>
                          <a:schemeClr val="bg1"/>
                        </a:solidFill>
                        <a:latin typeface="Cambria Math"/>
                      </a:rPr>
                      <m:t>𝐹𝐸𝐸𝐷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/>
                      </a:rPr>
                      <m:t>−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𝐺</m:t>
                    </m:r>
                    <m:r>
                      <a:rPr lang="en-US" b="0" i="1" baseline="-25000" smtClean="0">
                        <a:solidFill>
                          <a:schemeClr val="bg1"/>
                        </a:solidFill>
                        <a:latin typeface="Cambria Math"/>
                      </a:rPr>
                      <m:t>𝐹𝐸𝐸𝐷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𝑡</m:t>
                            </m:r>
                          </m:num>
                          <m:den>
                            <m:r>
                              <a:rPr lang="el-GR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𝜏</m:t>
                            </m:r>
                          </m:den>
                        </m:f>
                      </m:sup>
                    </m:sSup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/>
                      </a:rPr>
                      <m:t>  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791223"/>
                <a:ext cx="4495800" cy="476028"/>
              </a:xfrm>
              <a:prstGeom prst="rect">
                <a:avLst/>
              </a:prstGeom>
              <a:blipFill rotWithShape="1">
                <a:blip r:embed="rId8"/>
                <a:stretch>
                  <a:fillRect l="-1084" b="-20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/>
          <p:cNvSpPr/>
          <p:nvPr/>
        </p:nvSpPr>
        <p:spPr>
          <a:xfrm>
            <a:off x="457200" y="5486400"/>
            <a:ext cx="19203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OLR =0 at </a:t>
            </a:r>
            <a:r>
              <a:rPr lang="el-GR" sz="2000" dirty="0" smtClean="0">
                <a:solidFill>
                  <a:schemeClr val="bg1"/>
                </a:solidFill>
              </a:rPr>
              <a:t>τ</a:t>
            </a:r>
            <a:r>
              <a:rPr lang="en-US" sz="2000" dirty="0" smtClean="0">
                <a:solidFill>
                  <a:schemeClr val="bg1"/>
                </a:solidFill>
              </a:rPr>
              <a:t>=</a:t>
            </a:r>
            <a:r>
              <a:rPr lang="el-GR" sz="2000" dirty="0" smtClean="0">
                <a:solidFill>
                  <a:schemeClr val="bg1"/>
                </a:solidFill>
              </a:rPr>
              <a:t>τ</a:t>
            </a:r>
            <a:r>
              <a:rPr lang="en-US" sz="2000" baseline="-25000" dirty="0" smtClean="0">
                <a:solidFill>
                  <a:schemeClr val="bg1"/>
                </a:solidFill>
              </a:rPr>
              <a:t>cross</a:t>
            </a:r>
            <a:endParaRPr lang="en-US" sz="2000" baseline="-25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0" y="5181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initial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133600" y="51932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final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71800" y="5181600"/>
            <a:ext cx="1420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AD15A2"/>
                </a:solidFill>
              </a:rPr>
              <a:t>transition</a:t>
            </a:r>
            <a:endParaRPr lang="en-US" dirty="0">
              <a:solidFill>
                <a:srgbClr val="AD15A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-457200" y="6172200"/>
                <a:ext cx="4006833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l-GR" dirty="0" smtClean="0">
                          <a:solidFill>
                            <a:schemeClr val="bg1"/>
                          </a:solidFill>
                        </a:rPr>
                        <m:t>τ</m:t>
                      </m:r>
                      <m:r>
                        <m:rPr>
                          <m:nor/>
                        </m:rPr>
                        <a:rPr lang="en-US" baseline="-25000" dirty="0" smtClean="0">
                          <a:solidFill>
                            <a:schemeClr val="bg1"/>
                          </a:solidFill>
                        </a:rPr>
                        <m:t>cross</m:t>
                      </m:r>
                      <m:r>
                        <a:rPr lang="el-GR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τ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func>
                        <m:func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𝐺</m:t>
                                  </m:r>
                                  <m:r>
                                    <a:rPr lang="en-US" i="1" baseline="-2500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𝐹𝐸𝐸𝐷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57200" y="6172200"/>
                <a:ext cx="4006833" cy="714683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685800" y="5955268"/>
            <a:ext cx="3706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How far from equilibrium OLR =0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590" y="4328731"/>
            <a:ext cx="4495800" cy="231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70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8" grpId="0"/>
      <p:bldP spid="18" grpId="0"/>
      <p:bldP spid="19" grpId="0"/>
      <p:bldP spid="20" grpId="0"/>
      <p:bldP spid="21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152400"/>
            <a:ext cx="8458200" cy="1143000"/>
          </a:xfrm>
        </p:spPr>
        <p:txBody>
          <a:bodyPr>
            <a:noAutofit/>
          </a:bodyPr>
          <a:lstStyle/>
          <a:p>
            <a:r>
              <a:rPr lang="en-US" sz="3300" dirty="0" smtClean="0">
                <a:solidFill>
                  <a:schemeClr val="bg1"/>
                </a:solidFill>
              </a:rPr>
              <a:t>Sensitivity of </a:t>
            </a:r>
            <a:r>
              <a:rPr lang="el-GR" sz="3300" dirty="0" smtClean="0">
                <a:solidFill>
                  <a:schemeClr val="bg1"/>
                </a:solidFill>
              </a:rPr>
              <a:t>τ</a:t>
            </a:r>
            <a:r>
              <a:rPr lang="en-US" sz="3300" baseline="-25000" dirty="0" smtClean="0">
                <a:solidFill>
                  <a:schemeClr val="bg1"/>
                </a:solidFill>
              </a:rPr>
              <a:t>CROSS </a:t>
            </a:r>
            <a:r>
              <a:rPr lang="en-US" sz="3300" dirty="0" smtClean="0">
                <a:solidFill>
                  <a:schemeClr val="bg1"/>
                </a:solidFill>
              </a:rPr>
              <a:t>to feedback parameters</a:t>
            </a:r>
            <a:endParaRPr lang="en-US" sz="3300" baseline="-250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909935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If F</a:t>
            </a:r>
            <a:r>
              <a:rPr lang="en-US" sz="2400" baseline="-25000" dirty="0" smtClean="0">
                <a:solidFill>
                  <a:schemeClr val="bg1"/>
                </a:solidFill>
              </a:rPr>
              <a:t>SW</a:t>
            </a:r>
            <a:r>
              <a:rPr lang="en-US" sz="2400" dirty="0" smtClean="0">
                <a:solidFill>
                  <a:schemeClr val="bg1"/>
                </a:solidFill>
              </a:rPr>
              <a:t> = 0 (simplification):</a:t>
            </a:r>
            <a:endParaRPr lang="en-US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1"/>
              <p:cNvSpPr txBox="1">
                <a:spLocks/>
              </p:cNvSpPr>
              <p:nvPr/>
            </p:nvSpPr>
            <p:spPr>
              <a:xfrm>
                <a:off x="-533400" y="1828800"/>
                <a:ext cx="4191000" cy="114300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l-GR" sz="2400" dirty="0" smtClean="0">
                    <a:solidFill>
                      <a:schemeClr val="bg1"/>
                    </a:solidFill>
                  </a:rPr>
                  <a:t>τ</a:t>
                </a:r>
                <a:r>
                  <a:rPr lang="en-US" sz="2400" baseline="-25000" dirty="0" smtClean="0">
                    <a:solidFill>
                      <a:schemeClr val="bg1"/>
                    </a:solidFill>
                  </a:rPr>
                  <a:t>CROSS 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=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bg1"/>
                        </a:solidFill>
                        <a:latin typeface="Cambria Math"/>
                      </a:rPr>
                      <m:t>−</m:t>
                    </m:r>
                    <m:r>
                      <m:rPr>
                        <m:sty m:val="p"/>
                      </m:rPr>
                      <a:rPr lang="el-GR" sz="2400" i="1">
                        <a:solidFill>
                          <a:schemeClr val="bg1"/>
                        </a:solidFill>
                        <a:latin typeface="Cambria Math"/>
                      </a:rPr>
                      <m:t>τ</m:t>
                    </m:r>
                    <m:r>
                      <a:rPr lang="en-US" sz="2400" i="1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  <m:func>
                      <m:func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solidFill>
                              <a:schemeClr val="bg1"/>
                            </a:solidFill>
                            <a:latin typeface="Cambria Math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𝐺</m:t>
                                </m:r>
                                <m:r>
                                  <a:rPr lang="en-US" sz="2400" i="1" baseline="-2500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𝐹𝐸𝐸𝐷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2400" i="1" baseline="-2500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</a:p>
              <a:p>
                <a:r>
                  <a:rPr lang="en-US" sz="2400" dirty="0" smtClean="0">
                    <a:solidFill>
                      <a:schemeClr val="bg1"/>
                    </a:solidFill>
                  </a:rPr>
                  <a:t>= </a:t>
                </a:r>
                <a:r>
                  <a:rPr lang="el-GR" sz="2400" dirty="0" smtClean="0">
                    <a:solidFill>
                      <a:schemeClr val="bg1"/>
                    </a:solidFill>
                  </a:rPr>
                  <a:t>τ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ln(-</a:t>
                </a:r>
                <a:r>
                  <a:rPr lang="el-GR" sz="2400" dirty="0" smtClean="0">
                    <a:solidFill>
                      <a:schemeClr val="bg1"/>
                    </a:solidFill>
                  </a:rPr>
                  <a:t>λ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baseline="-25000" dirty="0" smtClean="0">
                    <a:solidFill>
                      <a:schemeClr val="bg1"/>
                    </a:solidFill>
                  </a:rPr>
                  <a:t>LW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/ </a:t>
                </a:r>
                <a:r>
                  <a:rPr lang="el-GR" sz="2400" dirty="0" smtClean="0">
                    <a:solidFill>
                      <a:schemeClr val="bg1"/>
                    </a:solidFill>
                  </a:rPr>
                  <a:t>λ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n-US" sz="2400" baseline="-25000" dirty="0" smtClean="0">
                    <a:solidFill>
                      <a:schemeClr val="bg1"/>
                    </a:solidFill>
                  </a:rPr>
                  <a:t>SW 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)</a:t>
                </a:r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33400" y="1828800"/>
                <a:ext cx="4191000" cy="1143000"/>
              </a:xfrm>
              <a:prstGeom prst="rect">
                <a:avLst/>
              </a:prstGeom>
              <a:blipFill rotWithShape="1">
                <a:blip r:embed="rId2"/>
                <a:stretch>
                  <a:fillRect b="-58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5-Point Star 9"/>
          <p:cNvSpPr/>
          <p:nvPr/>
        </p:nvSpPr>
        <p:spPr>
          <a:xfrm>
            <a:off x="6477000" y="2362200"/>
            <a:ext cx="304800" cy="342900"/>
          </a:xfrm>
          <a:prstGeom prst="star5">
            <a:avLst/>
          </a:prstGeom>
          <a:solidFill>
            <a:srgbClr val="FFCC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7000" y="3733800"/>
            <a:ext cx="228600" cy="228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995065"/>
            <a:ext cx="5257800" cy="5678424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6858000" y="2743200"/>
            <a:ext cx="304800" cy="342900"/>
          </a:xfrm>
          <a:prstGeom prst="star5">
            <a:avLst/>
          </a:prstGeom>
          <a:solidFill>
            <a:srgbClr val="FFCC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5600" y="19050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CC00"/>
                </a:solidFill>
              </a:rPr>
              <a:t>Ensemble Average</a:t>
            </a:r>
            <a:endParaRPr lang="en-US" sz="2400" dirty="0">
              <a:solidFill>
                <a:srgbClr val="FFCC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3657600"/>
            <a:ext cx="32766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dirty="0">
                <a:solidFill>
                  <a:srgbClr val="FF0000"/>
                </a:solidFill>
              </a:rPr>
              <a:t>τ</a:t>
            </a:r>
            <a:r>
              <a:rPr lang="en-US" sz="2200" baseline="-25000" dirty="0" smtClean="0">
                <a:solidFill>
                  <a:srgbClr val="FF0000"/>
                </a:solidFill>
              </a:rPr>
              <a:t>cross</a:t>
            </a:r>
            <a:r>
              <a:rPr lang="en-US" sz="2200" dirty="0" smtClean="0">
                <a:solidFill>
                  <a:srgbClr val="FF0000"/>
                </a:solidFill>
              </a:rPr>
              <a:t> is determined by the OLR value demanded in the new equilibrium </a:t>
            </a:r>
          </a:p>
          <a:p>
            <a:pPr marL="342900" indent="-342900">
              <a:buFont typeface="Wingdings"/>
              <a:buChar char="à"/>
            </a:pPr>
            <a:r>
              <a:rPr lang="en-US" sz="2200" dirty="0" smtClean="0">
                <a:solidFill>
                  <a:srgbClr val="FF0000"/>
                </a:solidFill>
                <a:sym typeface="Wingdings" panose="05000000000000000000" pitchFamily="2" charset="2"/>
              </a:rPr>
              <a:t>Set by relative magnitudes of </a:t>
            </a:r>
            <a:r>
              <a:rPr lang="el-GR" sz="2200" dirty="0">
                <a:solidFill>
                  <a:srgbClr val="FF0000"/>
                </a:solidFill>
              </a:rPr>
              <a:t>λ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baseline="-25000" dirty="0">
                <a:solidFill>
                  <a:srgbClr val="FF0000"/>
                </a:solidFill>
              </a:rPr>
              <a:t>LW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endParaRPr lang="en-US" sz="2200" dirty="0" smtClean="0">
              <a:solidFill>
                <a:srgbClr val="FF0000"/>
              </a:solidFill>
            </a:endParaRPr>
          </a:p>
          <a:p>
            <a:r>
              <a:rPr lang="en-US" sz="2200" dirty="0" smtClean="0">
                <a:solidFill>
                  <a:srgbClr val="FF0000"/>
                </a:solidFill>
              </a:rPr>
              <a:t>      and </a:t>
            </a:r>
            <a:r>
              <a:rPr lang="el-GR" sz="2200" dirty="0">
                <a:solidFill>
                  <a:srgbClr val="FF0000"/>
                </a:solidFill>
              </a:rPr>
              <a:t>λ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baseline="-25000" dirty="0">
                <a:solidFill>
                  <a:srgbClr val="FF0000"/>
                </a:solidFill>
              </a:rPr>
              <a:t>SW </a:t>
            </a:r>
            <a:endParaRPr lang="en-US" sz="2200" baseline="-25000" dirty="0" smtClean="0">
              <a:solidFill>
                <a:srgbClr val="FF0000"/>
              </a:solidFill>
            </a:endParaRPr>
          </a:p>
          <a:p>
            <a:pPr marL="342900" indent="-342900">
              <a:buFont typeface="Wingdings"/>
              <a:buChar char="à"/>
            </a:pPr>
            <a:r>
              <a:rPr lang="en-US" sz="2200" dirty="0" smtClean="0">
                <a:solidFill>
                  <a:srgbClr val="FF0000"/>
                </a:solidFill>
              </a:rPr>
              <a:t>HAS STEEP GRADIENTS IN VICINITY OF </a:t>
            </a:r>
            <a:r>
              <a:rPr lang="el-GR" sz="2200" dirty="0" smtClean="0">
                <a:solidFill>
                  <a:srgbClr val="FF0000"/>
                </a:solidFill>
              </a:rPr>
              <a:t>λ</a:t>
            </a:r>
            <a:r>
              <a:rPr lang="en-US" sz="2200" baseline="-25000" dirty="0" smtClean="0">
                <a:solidFill>
                  <a:srgbClr val="FF0000"/>
                </a:solidFill>
              </a:rPr>
              <a:t>SW</a:t>
            </a:r>
            <a:r>
              <a:rPr lang="en-US" sz="2200" dirty="0" smtClean="0">
                <a:solidFill>
                  <a:srgbClr val="FF0000"/>
                </a:solidFill>
              </a:rPr>
              <a:t>=0</a:t>
            </a:r>
            <a:endParaRPr lang="en-US" sz="2200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8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76200"/>
            <a:ext cx="5943600" cy="1143000"/>
          </a:xfrm>
        </p:spPr>
        <p:txBody>
          <a:bodyPr>
            <a:noAutofit/>
          </a:bodyPr>
          <a:lstStyle/>
          <a:p>
            <a:r>
              <a:rPr lang="en-US" sz="3300" dirty="0" smtClean="0">
                <a:solidFill>
                  <a:schemeClr val="bg1"/>
                </a:solidFill>
              </a:rPr>
              <a:t>What parameter controls inter-GCM spread in TOA response?</a:t>
            </a:r>
            <a:endParaRPr lang="en-US" sz="33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91000" y="1612880"/>
            <a:ext cx="4267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While the relative magnitudes of </a:t>
            </a:r>
            <a:r>
              <a:rPr lang="el-GR" dirty="0" smtClean="0">
                <a:solidFill>
                  <a:schemeClr val="bg1"/>
                </a:solidFill>
              </a:rPr>
              <a:t>λ</a:t>
            </a:r>
            <a:r>
              <a:rPr lang="en-US" baseline="-25000" dirty="0" smtClean="0">
                <a:solidFill>
                  <a:schemeClr val="bg1"/>
                </a:solidFill>
              </a:rPr>
              <a:t>SW</a:t>
            </a:r>
            <a:r>
              <a:rPr lang="en-US" dirty="0" smtClean="0">
                <a:solidFill>
                  <a:schemeClr val="bg1"/>
                </a:solidFill>
              </a:rPr>
              <a:t> and </a:t>
            </a:r>
            <a:r>
              <a:rPr lang="el-GR" dirty="0" smtClean="0">
                <a:solidFill>
                  <a:schemeClr val="bg1"/>
                </a:solidFill>
              </a:rPr>
              <a:t>λ</a:t>
            </a:r>
            <a:r>
              <a:rPr lang="en-US" baseline="-25000" dirty="0" smtClean="0">
                <a:solidFill>
                  <a:schemeClr val="bg1"/>
                </a:solidFill>
              </a:rPr>
              <a:t>LW</a:t>
            </a:r>
            <a:r>
              <a:rPr lang="en-US" dirty="0" smtClean="0">
                <a:solidFill>
                  <a:schemeClr val="bg1"/>
                </a:solidFill>
              </a:rPr>
              <a:t> explain the vast majority of the spread in </a:t>
            </a:r>
            <a:r>
              <a:rPr lang="el-GR" dirty="0" smtClean="0">
                <a:solidFill>
                  <a:schemeClr val="bg1"/>
                </a:solidFill>
              </a:rPr>
              <a:t>τ</a:t>
            </a:r>
            <a:r>
              <a:rPr lang="en-US" baseline="-25000" dirty="0" smtClean="0">
                <a:solidFill>
                  <a:schemeClr val="bg1"/>
                </a:solidFill>
              </a:rPr>
              <a:t>cross </a:t>
            </a:r>
            <a:r>
              <a:rPr lang="en-US" dirty="0" smtClean="0">
                <a:solidFill>
                  <a:schemeClr val="bg1"/>
                </a:solidFill>
              </a:rPr>
              <a:t>there are several model outliers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aseline="-25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aseline="-25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 more </a:t>
            </a:r>
            <a:r>
              <a:rPr lang="en-US" smtClean="0">
                <a:solidFill>
                  <a:schemeClr val="bg1"/>
                </a:solidFill>
              </a:rPr>
              <a:t>complete analysis </a:t>
            </a:r>
            <a:r>
              <a:rPr lang="en-US" dirty="0" smtClean="0">
                <a:solidFill>
                  <a:schemeClr val="bg1"/>
                </a:solidFill>
              </a:rPr>
              <a:t>includes inter-model differences in F</a:t>
            </a:r>
            <a:r>
              <a:rPr lang="en-US" baseline="-25000" dirty="0" smtClean="0">
                <a:solidFill>
                  <a:schemeClr val="bg1"/>
                </a:solidFill>
              </a:rPr>
              <a:t>SW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aseline="-25000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	 </a:t>
            </a:r>
            <a:r>
              <a:rPr lang="en-US" dirty="0">
                <a:solidFill>
                  <a:schemeClr val="bg1"/>
                </a:solidFill>
              </a:rPr>
              <a:t>F</a:t>
            </a:r>
            <a:r>
              <a:rPr lang="en-US" baseline="-25000" dirty="0">
                <a:solidFill>
                  <a:schemeClr val="bg1"/>
                </a:solidFill>
              </a:rPr>
              <a:t>SW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i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ncludes both direct 	radiative forcing  by CO2 (small) 	and the rapid response of clouds 	to the forcing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9184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57200" y="5257800"/>
            <a:ext cx="457200" cy="609600"/>
          </a:xfrm>
          <a:prstGeom prst="ellipse">
            <a:avLst/>
          </a:prstGeom>
          <a:solidFill>
            <a:schemeClr val="accent1">
              <a:alpha val="16000"/>
            </a:scheme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3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-304800" y="381000"/>
                <a:ext cx="4006833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l-GR" dirty="0" smtClean="0">
                          <a:solidFill>
                            <a:schemeClr val="bg1"/>
                          </a:solidFill>
                        </a:rPr>
                        <m:t>τ</m:t>
                      </m:r>
                      <m:r>
                        <m:rPr>
                          <m:nor/>
                        </m:rPr>
                        <a:rPr lang="en-US" baseline="-25000" dirty="0" smtClean="0">
                          <a:solidFill>
                            <a:schemeClr val="bg1"/>
                          </a:solidFill>
                        </a:rPr>
                        <m:t>cross</m:t>
                      </m:r>
                      <m:r>
                        <a:rPr lang="el-GR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τ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func>
                        <m:func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𝐺</m:t>
                                  </m:r>
                                  <m:r>
                                    <a:rPr lang="en-US" i="1" baseline="-2500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𝐹𝐸𝐸𝐷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04800" y="381000"/>
                <a:ext cx="4006833" cy="71468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33400" y="76200"/>
            <a:ext cx="2840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From before, </a:t>
            </a:r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f F</a:t>
            </a:r>
            <a:r>
              <a:rPr lang="en-US" baseline="-25000" dirty="0" smtClean="0">
                <a:solidFill>
                  <a:schemeClr val="bg1"/>
                </a:solidFill>
              </a:rPr>
              <a:t>SW</a:t>
            </a:r>
            <a:r>
              <a:rPr lang="en-US" dirty="0" smtClean="0">
                <a:solidFill>
                  <a:schemeClr val="bg1"/>
                </a:solidFill>
              </a:rPr>
              <a:t> =0 then:</a:t>
            </a:r>
            <a:r>
              <a:rPr lang="en-US" dirty="0" smtClean="0"/>
              <a:t>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65060" y="1143000"/>
                <a:ext cx="2716340" cy="521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G</a:t>
                </a:r>
                <a:r>
                  <a:rPr lang="en-US" baseline="-25000" dirty="0">
                    <a:solidFill>
                      <a:schemeClr val="bg1"/>
                    </a:solidFill>
                  </a:rPr>
                  <a:t>F</a:t>
                </a:r>
                <a:r>
                  <a:rPr lang="en-US" baseline="-25000" dirty="0" smtClean="0">
                    <a:solidFill>
                      <a:schemeClr val="bg1"/>
                    </a:solidFill>
                  </a:rPr>
                  <a:t>EED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1+</m:t>
                        </m:r>
                        <m:r>
                          <m:rPr>
                            <m:nor/>
                          </m:rPr>
                          <a:rPr lang="el-GR" dirty="0">
                            <a:solidFill>
                              <a:schemeClr val="bg1"/>
                            </a:solidFill>
                          </a:rPr>
                          <m:t>λ</m:t>
                        </m:r>
                        <m:r>
                          <m:rPr>
                            <m:nor/>
                          </m:rPr>
                          <a:rPr lang="en-US" baseline="-25000" dirty="0">
                            <a:solidFill>
                              <a:schemeClr val="bg1"/>
                            </a:solidFill>
                          </a:rPr>
                          <m:t>LW</m:t>
                        </m:r>
                        <m:r>
                          <m:rPr>
                            <m:nor/>
                          </m:rPr>
                          <a:rPr lang="en-US" b="0" i="0" dirty="0" smtClean="0">
                            <a:solidFill>
                              <a:schemeClr val="bg1"/>
                            </a:solidFill>
                          </a:rPr>
                          <m:t>/</m:t>
                        </m:r>
                        <m:r>
                          <m:rPr>
                            <m:nor/>
                          </m:rPr>
                          <a:rPr lang="el-GR" dirty="0">
                            <a:solidFill>
                              <a:schemeClr val="bg1"/>
                            </a:solidFill>
                          </a:rPr>
                          <m:t>λ</m:t>
                        </m:r>
                        <m:r>
                          <m:rPr>
                            <m:nor/>
                          </m:rPr>
                          <a:rPr lang="en-US" b="0" i="0" baseline="-25000" dirty="0" smtClean="0">
                            <a:solidFill>
                              <a:schemeClr val="bg1"/>
                            </a:solidFill>
                          </a:rPr>
                          <m:t>SW</m:t>
                        </m:r>
                      </m:den>
                    </m:f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060" y="1143000"/>
                <a:ext cx="2716340" cy="521297"/>
              </a:xfrm>
              <a:prstGeom prst="rect">
                <a:avLst/>
              </a:prstGeom>
              <a:blipFill rotWithShape="1">
                <a:blip r:embed="rId3"/>
                <a:stretch>
                  <a:fillRect l="-2018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451367" y="381000"/>
                <a:ext cx="4006833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l-GR" dirty="0" smtClean="0">
                          <a:solidFill>
                            <a:schemeClr val="bg1"/>
                          </a:solidFill>
                        </a:rPr>
                        <m:t>τ</m:t>
                      </m:r>
                      <m:r>
                        <m:rPr>
                          <m:nor/>
                        </m:rPr>
                        <a:rPr lang="en-US" baseline="-25000" dirty="0" smtClean="0">
                          <a:solidFill>
                            <a:schemeClr val="bg1"/>
                          </a:solidFill>
                        </a:rPr>
                        <m:t>cross</m:t>
                      </m:r>
                      <m:r>
                        <a:rPr lang="el-GR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τ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func>
                        <m:func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𝐺</m:t>
                                  </m:r>
                                  <m:r>
                                    <a:rPr lang="en-US" i="1" baseline="-2500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𝐹</m:t>
                                  </m:r>
                                  <m:r>
                                    <a:rPr lang="en-US" b="0" i="1" baseline="-25000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𝑂𝑅𝐶𝐸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𝐺</m:t>
                                  </m:r>
                                  <m:r>
                                    <a:rPr lang="en-US" i="1" baseline="-2500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𝐹𝐸𝐸𝐷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1367" y="381000"/>
                <a:ext cx="4006833" cy="71468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5867400" y="76200"/>
            <a:ext cx="1626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f F</a:t>
            </a:r>
            <a:r>
              <a:rPr lang="en-US" baseline="-25000" dirty="0" smtClean="0">
                <a:solidFill>
                  <a:schemeClr val="bg1"/>
                </a:solidFill>
              </a:rPr>
              <a:t>SW</a:t>
            </a:r>
            <a:r>
              <a:rPr lang="en-US" dirty="0" smtClean="0">
                <a:solidFill>
                  <a:schemeClr val="bg1"/>
                </a:solidFill>
              </a:rPr>
              <a:t> ≠ 0 then:</a:t>
            </a:r>
            <a:r>
              <a:rPr lang="en-US" dirty="0" smtClean="0"/>
              <a:t>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137167" y="1143000"/>
                <a:ext cx="2716340" cy="4905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G</a:t>
                </a:r>
                <a:r>
                  <a:rPr lang="en-US" baseline="-25000" dirty="0">
                    <a:solidFill>
                      <a:schemeClr val="bg1"/>
                    </a:solidFill>
                  </a:rPr>
                  <a:t>FO</a:t>
                </a:r>
                <a:r>
                  <a:rPr lang="en-US" baseline="-25000" dirty="0" smtClean="0">
                    <a:solidFill>
                      <a:schemeClr val="bg1"/>
                    </a:solidFill>
                  </a:rPr>
                  <a:t>RCE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1+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𝑆𝑊</m:t>
                            </m:r>
                          </m:sub>
                        </m:sSub>
                      </m:num>
                      <m:den>
                        <m:r>
                          <m:rPr>
                            <m:nor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baseline="-25000" dirty="0">
                            <a:solidFill>
                              <a:schemeClr val="bg1"/>
                            </a:solidFill>
                          </a:rPr>
                          <m:t>LW</m:t>
                        </m:r>
                      </m:den>
                    </m:f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7167" y="1143000"/>
                <a:ext cx="2716340" cy="490584"/>
              </a:xfrm>
              <a:prstGeom prst="rect">
                <a:avLst/>
              </a:prstGeom>
              <a:blipFill rotWithShape="1">
                <a:blip r:embed="rId5"/>
                <a:stretch>
                  <a:fillRect l="-2022" b="-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/>
          <p:cNvCxnSpPr/>
          <p:nvPr/>
        </p:nvCxnSpPr>
        <p:spPr>
          <a:xfrm>
            <a:off x="4267200" y="0"/>
            <a:ext cx="0" cy="685800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644520"/>
            <a:ext cx="4038600" cy="207987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853126" y="191518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Forcing Gain = 2 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6230" y="4800600"/>
            <a:ext cx="411337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If |</a:t>
            </a:r>
            <a:r>
              <a:rPr lang="el-GR" dirty="0" smtClean="0">
                <a:solidFill>
                  <a:schemeClr val="bg1"/>
                </a:solidFill>
              </a:rPr>
              <a:t>λ</a:t>
            </a:r>
            <a:r>
              <a:rPr lang="en-US" baseline="-25000" dirty="0" smtClean="0">
                <a:solidFill>
                  <a:schemeClr val="bg1"/>
                </a:solidFill>
              </a:rPr>
              <a:t>SW</a:t>
            </a:r>
            <a:r>
              <a:rPr lang="en-US" dirty="0" smtClean="0">
                <a:solidFill>
                  <a:schemeClr val="bg1"/>
                </a:solidFill>
              </a:rPr>
              <a:t>| = ½ |</a:t>
            </a:r>
            <a:r>
              <a:rPr lang="el-GR" dirty="0" smtClean="0">
                <a:solidFill>
                  <a:schemeClr val="bg1"/>
                </a:solidFill>
              </a:rPr>
              <a:t>λ</a:t>
            </a:r>
            <a:r>
              <a:rPr lang="en-US" baseline="-25000" dirty="0" smtClean="0">
                <a:solidFill>
                  <a:schemeClr val="bg1"/>
                </a:solidFill>
              </a:rPr>
              <a:t>LW</a:t>
            </a:r>
            <a:r>
              <a:rPr lang="en-US" dirty="0" smtClean="0">
                <a:solidFill>
                  <a:schemeClr val="bg1"/>
                </a:solidFill>
              </a:rPr>
              <a:t>| 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T</a:t>
            </a:r>
            <a:r>
              <a:rPr lang="en-US" baseline="-25000" dirty="0" smtClean="0">
                <a:solidFill>
                  <a:schemeClr val="bg1"/>
                </a:solidFill>
                <a:sym typeface="Wingdings" panose="05000000000000000000" pitchFamily="2" charset="2"/>
              </a:rPr>
              <a:t>EQ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 is doubled</a:t>
            </a:r>
          </a:p>
          <a:p>
            <a:endParaRPr lang="en-US" dirty="0" smtClean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The OLR change to get to  equilibrium is:</a:t>
            </a:r>
          </a:p>
          <a:p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(2*F</a:t>
            </a:r>
            <a:r>
              <a:rPr lang="en-US" baseline="-25000" dirty="0" smtClean="0">
                <a:solidFill>
                  <a:schemeClr val="bg1"/>
                </a:solidFill>
                <a:sym typeface="Wingdings" panose="05000000000000000000" pitchFamily="2" charset="2"/>
              </a:rPr>
              <a:t>LW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/</a:t>
            </a:r>
            <a:r>
              <a:rPr lang="en-US" dirty="0" smtClean="0">
                <a:solidFill>
                  <a:schemeClr val="bg1"/>
                </a:solidFill>
              </a:rPr>
              <a:t> |</a:t>
            </a:r>
            <a:r>
              <a:rPr lang="el-GR" dirty="0" smtClean="0">
                <a:solidFill>
                  <a:schemeClr val="bg1"/>
                </a:solidFill>
              </a:rPr>
              <a:t>λ</a:t>
            </a:r>
            <a:r>
              <a:rPr lang="en-US" baseline="-25000" dirty="0" smtClean="0">
                <a:solidFill>
                  <a:schemeClr val="bg1"/>
                </a:solidFill>
              </a:rPr>
              <a:t>LW</a:t>
            </a:r>
            <a:r>
              <a:rPr lang="en-US" dirty="0" smtClean="0">
                <a:solidFill>
                  <a:schemeClr val="bg1"/>
                </a:solidFill>
              </a:rPr>
              <a:t>|) * |</a:t>
            </a:r>
            <a:r>
              <a:rPr lang="el-GR" dirty="0" smtClean="0">
                <a:solidFill>
                  <a:schemeClr val="bg1"/>
                </a:solidFill>
              </a:rPr>
              <a:t>λ</a:t>
            </a:r>
            <a:r>
              <a:rPr lang="en-US" baseline="-25000" dirty="0" smtClean="0">
                <a:solidFill>
                  <a:schemeClr val="bg1"/>
                </a:solidFill>
              </a:rPr>
              <a:t>LW</a:t>
            </a:r>
            <a:r>
              <a:rPr lang="en-US" dirty="0" smtClean="0">
                <a:solidFill>
                  <a:schemeClr val="bg1"/>
                </a:solidFill>
              </a:rPr>
              <a:t>| = 2F</a:t>
            </a:r>
            <a:r>
              <a:rPr lang="en-US" baseline="-25000" dirty="0" smtClean="0">
                <a:solidFill>
                  <a:schemeClr val="bg1"/>
                </a:solidFill>
              </a:rPr>
              <a:t>LW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/>
              <a:buChar char="à"/>
            </a:pP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OLR = 0 occurs half way to equilibrium </a:t>
            </a:r>
          </a:p>
          <a:p>
            <a:pPr marL="285750" indent="-285750">
              <a:buFont typeface="Wingdings"/>
              <a:buChar char="à"/>
            </a:pP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T</a:t>
            </a:r>
            <a:r>
              <a:rPr lang="en-US" baseline="-25000" dirty="0" smtClean="0">
                <a:solidFill>
                  <a:schemeClr val="bg1"/>
                </a:solidFill>
                <a:sym typeface="Wingdings" panose="05000000000000000000" pitchFamily="2" charset="2"/>
              </a:rPr>
              <a:t>CROSS 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= T </a:t>
            </a:r>
            <a:r>
              <a:rPr lang="en-US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ln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(2)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6" y="2644520"/>
            <a:ext cx="3999806" cy="20599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953000" y="5021969"/>
            <a:ext cx="327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If F</a:t>
            </a:r>
            <a:r>
              <a:rPr lang="en-US" baseline="-25000" dirty="0" smtClean="0">
                <a:solidFill>
                  <a:schemeClr val="bg1"/>
                </a:solidFill>
              </a:rPr>
              <a:t>LW</a:t>
            </a:r>
            <a:r>
              <a:rPr lang="en-US" dirty="0" smtClean="0">
                <a:solidFill>
                  <a:schemeClr val="bg1"/>
                </a:solidFill>
              </a:rPr>
              <a:t> = F</a:t>
            </a:r>
            <a:r>
              <a:rPr lang="en-US" baseline="-25000" dirty="0" smtClean="0">
                <a:solidFill>
                  <a:schemeClr val="bg1"/>
                </a:solidFill>
              </a:rPr>
              <a:t>SW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T</a:t>
            </a:r>
            <a:r>
              <a:rPr lang="en-US" baseline="-25000" dirty="0" smtClean="0">
                <a:solidFill>
                  <a:schemeClr val="bg1"/>
                </a:solidFill>
                <a:sym typeface="Wingdings" panose="05000000000000000000" pitchFamily="2" charset="2"/>
              </a:rPr>
              <a:t>EQ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 is doubled and OLR asymptotes to +F</a:t>
            </a:r>
            <a:r>
              <a:rPr lang="en-US" baseline="-25000" dirty="0" smtClean="0">
                <a:solidFill>
                  <a:schemeClr val="bg1"/>
                </a:solidFill>
                <a:sym typeface="Wingdings" panose="05000000000000000000" pitchFamily="2" charset="2"/>
              </a:rPr>
              <a:t>LW</a:t>
            </a:r>
            <a:endParaRPr lang="en-US" dirty="0" smtClean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endParaRPr lang="en-US" dirty="0">
              <a:solidFill>
                <a:schemeClr val="bg1"/>
              </a:solidFill>
              <a:sym typeface="Wingdings" panose="05000000000000000000" pitchFamily="2" charset="2"/>
            </a:endParaRPr>
          </a:p>
          <a:p>
            <a:pPr marL="285750" indent="-285750">
              <a:buFont typeface="Wingdings"/>
              <a:buChar char="à"/>
            </a:pP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OLR = 0 occurs half way to equilibrium </a:t>
            </a:r>
          </a:p>
          <a:p>
            <a:pPr marL="285750" indent="-285750">
              <a:buFont typeface="Wingdings"/>
              <a:buChar char="à"/>
            </a:pP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T</a:t>
            </a:r>
            <a:r>
              <a:rPr lang="en-US" baseline="-25000" dirty="0" smtClean="0">
                <a:solidFill>
                  <a:schemeClr val="bg1"/>
                </a:solidFill>
                <a:sym typeface="Wingdings" panose="05000000000000000000" pitchFamily="2" charset="2"/>
              </a:rPr>
              <a:t>CROSS 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= T </a:t>
            </a:r>
            <a:r>
              <a:rPr lang="en-US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ln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(2)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1000" y="205740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Feedback Gain = 2 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1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5" grpId="0"/>
      <p:bldP spid="26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-304800"/>
            <a:ext cx="9372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SW and LW Feedbacks and Forcing: 4XCO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34156"/>
            <a:ext cx="4495800" cy="231533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5943600" y="1295400"/>
            <a:ext cx="304800" cy="304800"/>
          </a:xfrm>
          <a:prstGeom prst="line">
            <a:avLst/>
          </a:prstGeom>
          <a:ln w="444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324600" y="1143000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LW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5943600" y="1828800"/>
            <a:ext cx="304800" cy="30480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24600" y="1701225"/>
            <a:ext cx="182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SW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5791200" y="2438400"/>
            <a:ext cx="304800" cy="304800"/>
          </a:xfrm>
          <a:prstGeom prst="line">
            <a:avLst/>
          </a:prstGeom>
          <a:ln w="444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172200" y="2438400"/>
            <a:ext cx="304800" cy="304800"/>
          </a:xfrm>
          <a:prstGeom prst="line">
            <a:avLst/>
          </a:prstGeom>
          <a:ln w="444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629400" y="2310825"/>
            <a:ext cx="182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Ensemble Average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463" y="4267200"/>
            <a:ext cx="4662996" cy="24014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90600" y="7620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1"/>
                </a:solidFill>
              </a:rPr>
              <a:t>Feedbacks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10200" y="3544669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1"/>
                </a:solidFill>
              </a:rPr>
              <a:t>Forcing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4267200"/>
            <a:ext cx="381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LW feedback is negative (stabilizing) and has small inter-GCM spread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SW feedback is mostly positive and has large inter-GCM spread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Forcing is mostly in LW (greenhouse)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SW forcing has a significant inter-GCM spread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96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990601"/>
            <a:ext cx="4981574" cy="5469964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-304800"/>
            <a:ext cx="8458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 smtClean="0">
                <a:solidFill>
                  <a:schemeClr val="bg1"/>
                </a:solidFill>
              </a:rPr>
              <a:t>Sensitivity of </a:t>
            </a:r>
            <a:r>
              <a:rPr lang="el-GR" sz="3300" dirty="0" smtClean="0">
                <a:solidFill>
                  <a:schemeClr val="bg1"/>
                </a:solidFill>
              </a:rPr>
              <a:t>τ</a:t>
            </a:r>
            <a:r>
              <a:rPr lang="en-US" sz="3300" baseline="-25000" dirty="0" smtClean="0">
                <a:solidFill>
                  <a:schemeClr val="bg1"/>
                </a:solidFill>
              </a:rPr>
              <a:t>CROSS </a:t>
            </a:r>
            <a:r>
              <a:rPr lang="en-US" sz="3300" dirty="0" smtClean="0">
                <a:solidFill>
                  <a:schemeClr val="bg1"/>
                </a:solidFill>
              </a:rPr>
              <a:t>to feedback parameters</a:t>
            </a:r>
            <a:endParaRPr lang="en-US" sz="3300" baseline="-25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54282"/>
            <a:ext cx="3733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Positive SW forcing and feedbacks favor a short OLR recovery timescale with a </a:t>
            </a:r>
            <a:r>
              <a:rPr lang="en-US" dirty="0" err="1" smtClean="0">
                <a:solidFill>
                  <a:schemeClr val="bg1"/>
                </a:solidFill>
              </a:rPr>
              <a:t>symetric</a:t>
            </a:r>
            <a:r>
              <a:rPr lang="en-US" dirty="0" smtClean="0">
                <a:solidFill>
                  <a:schemeClr val="bg1"/>
                </a:solidFill>
              </a:rPr>
              <a:t> dependence on the “gain” factors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Explains the majority (R= 0.88) of inter- model spread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Assumes a time and model invariant heat capacity (250m ocean depth equivalent)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6200" y="1342717"/>
                <a:ext cx="4006833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l-GR" dirty="0" smtClean="0">
                          <a:solidFill>
                            <a:schemeClr val="bg1"/>
                          </a:solidFill>
                        </a:rPr>
                        <m:t>τ</m:t>
                      </m:r>
                      <m:r>
                        <m:rPr>
                          <m:nor/>
                        </m:rPr>
                        <a:rPr lang="en-US" baseline="-25000" dirty="0" smtClean="0">
                          <a:solidFill>
                            <a:schemeClr val="bg1"/>
                          </a:solidFill>
                        </a:rPr>
                        <m:t>cross</m:t>
                      </m:r>
                      <m:r>
                        <a:rPr lang="el-GR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τ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func>
                        <m:func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𝐺</m:t>
                                  </m:r>
                                  <m:r>
                                    <a:rPr lang="en-US" i="1" baseline="-2500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𝐹</m:t>
                                  </m:r>
                                  <m:r>
                                    <a:rPr lang="en-US" b="0" i="1" baseline="-25000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𝑂𝑅𝐶𝐸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𝐺</m:t>
                                  </m:r>
                                  <m:r>
                                    <a:rPr lang="en-US" i="1" baseline="-2500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𝐹𝐸𝐸𝐷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1342717"/>
                <a:ext cx="4006833" cy="71468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563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-304800" y="0"/>
            <a:ext cx="9448800" cy="1249363"/>
          </a:xfrm>
        </p:spPr>
        <p:txBody>
          <a:bodyPr/>
          <a:lstStyle/>
          <a:p>
            <a:r>
              <a:rPr lang="en-US" altLang="en-US" sz="3200">
                <a:solidFill>
                  <a:schemeClr val="bg1"/>
                </a:solidFill>
              </a:rPr>
              <a:t>Observed (CERES) surface and atmospheric contribution to planetary albedo</a:t>
            </a:r>
          </a:p>
        </p:txBody>
      </p:sp>
      <p:pic>
        <p:nvPicPr>
          <p:cNvPr id="27652" name="Picture 4" descr="4-map-cro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2613"/>
            <a:ext cx="9296400" cy="500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4572000" y="1905000"/>
            <a:ext cx="4572000" cy="495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47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Are the radiative feedbacks that operate on inter-annual timescales equivalent to equilibrium feedbacks?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057400"/>
            <a:ext cx="8016465" cy="4525963"/>
          </a:xfrm>
        </p:spPr>
      </p:pic>
      <p:sp>
        <p:nvSpPr>
          <p:cNvPr id="5" name="TextBox 4"/>
          <p:cNvSpPr txBox="1"/>
          <p:nvPr/>
        </p:nvSpPr>
        <p:spPr>
          <a:xfrm>
            <a:off x="5943600" y="4572000"/>
            <a:ext cx="22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SW</a:t>
            </a:r>
          </a:p>
          <a:p>
            <a:r>
              <a:rPr lang="en-US" sz="2800" dirty="0" smtClean="0">
                <a:solidFill>
                  <a:srgbClr val="00B050"/>
                </a:solidFill>
              </a:rPr>
              <a:t>LW </a:t>
            </a:r>
          </a:p>
          <a:p>
            <a:r>
              <a:rPr lang="en-US" sz="2800" dirty="0" smtClean="0"/>
              <a:t>NET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6423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219200"/>
            <a:ext cx="4267200" cy="3200400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220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LW Feedback parameter from observations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618" y="914400"/>
            <a:ext cx="381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Surface temperature explains a small fraction of OLR’ variance (R=0.52)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</a:t>
            </a:r>
            <a:r>
              <a:rPr lang="en-US" dirty="0" smtClean="0">
                <a:solidFill>
                  <a:schemeClr val="bg1"/>
                </a:solidFill>
              </a:rPr>
              <a:t>rror bars on regression coefficient (1</a:t>
            </a:r>
            <a:r>
              <a:rPr lang="el-GR" dirty="0" smtClean="0">
                <a:solidFill>
                  <a:schemeClr val="bg1"/>
                </a:solidFill>
              </a:rPr>
              <a:t>σ</a:t>
            </a:r>
            <a:r>
              <a:rPr lang="en-US" dirty="0" smtClean="0">
                <a:solidFill>
                  <a:schemeClr val="bg1"/>
                </a:solidFill>
              </a:rPr>
              <a:t>) are small, why?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Weak 1 month auto-correlation in OLR’ – </a:t>
            </a:r>
            <a:r>
              <a:rPr lang="en-US" dirty="0" err="1" smtClean="0">
                <a:solidFill>
                  <a:schemeClr val="bg1"/>
                </a:solidFill>
              </a:rPr>
              <a:t>r</a:t>
            </a:r>
            <a:r>
              <a:rPr lang="en-US" baseline="-25000" dirty="0" err="1" smtClean="0">
                <a:solidFill>
                  <a:schemeClr val="bg1"/>
                </a:solidFill>
              </a:rPr>
              <a:t>OLR</a:t>
            </a:r>
            <a:r>
              <a:rPr lang="en-US" dirty="0" smtClean="0">
                <a:solidFill>
                  <a:schemeClr val="bg1"/>
                </a:solidFill>
              </a:rPr>
              <a:t> (1month) = 0.3 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chemeClr val="bg1"/>
                </a:solidFill>
              </a:rPr>
              <a:t> lots of DOF (N*= 113)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38200" y="3810000"/>
                <a:ext cx="2902782" cy="10307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σ</m:t>
                          </m:r>
                        </m:e>
                        <m:sub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𝐿𝑊</m:t>
                              </m:r>
                            </m:sub>
                          </m:sSub>
                        </m:sub>
                      </m:sSub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𝑂𝐿𝑅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</m:t>
                              </m:r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sSubSup>
                                    <m:sSubSupPr>
                                      <m:ctrlPr>
                                        <a:rPr lang="en-US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sSup>
                                        <m:sSupPr>
                                          <m:ctrlPr>
                                            <a:rPr lang="en-US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𝑂𝐿𝑅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𝑇𝑆</m:t>
                                      </m:r>
                                    </m:sub>
                                    <m:sup/>
                                  </m:sSubSup>
                                </m:e>
                                <m:sub>
                                  <m:eqArr>
                                    <m:eqArrPr>
                                      <m:ctrlP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 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 </m:t>
                                      </m:r>
                                    </m:e>
                                  </m:eqArr>
                                </m:sub>
                                <m:sup/>
                              </m:sSubSup>
                            </m:e>
                          </m:rad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𝑆</m:t>
                                  </m:r>
                                </m:sub>
                              </m:sSub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810000"/>
                <a:ext cx="2902782" cy="103079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685800" y="5257800"/>
            <a:ext cx="746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Even if none of the OLR’ variance was explained, the regression slope is still significant </a:t>
            </a:r>
          </a:p>
          <a:p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Given the number of realizations, you would seldom realize such a large regression coefficient in a random sample – in the absence of a genuine relationship between T</a:t>
            </a:r>
            <a:r>
              <a:rPr lang="en-US" baseline="-25000" dirty="0" smtClean="0">
                <a:solidFill>
                  <a:schemeClr val="bg1"/>
                </a:solidFill>
                <a:sym typeface="Wingdings" panose="05000000000000000000" pitchFamily="2" charset="2"/>
              </a:rPr>
              <a:t>S</a:t>
            </a:r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 and OLR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5000" y="35052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Unexplained amplitude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33700" y="4611469"/>
            <a:ext cx="148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Independent 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realizations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79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219200"/>
            <a:ext cx="4267200" cy="3200400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2202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W Feedback parameter from observations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62000" y="2895600"/>
                <a:ext cx="2876621" cy="10307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σ</m:t>
                          </m:r>
                        </m:e>
                        <m:sub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𝑆𝑊</m:t>
                              </m:r>
                            </m:sub>
                          </m:sSub>
                        </m:sub>
                      </m:sSub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𝐴𝑆𝑅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1</m:t>
                              </m:r>
                              <m: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sSubSup>
                                    <m:sSubSupPr>
                                      <m:ctrlPr>
                                        <a:rPr lang="en-US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sSup>
                                        <m:sSupPr>
                                          <m:ctrlPr>
                                            <a:rPr lang="en-US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𝐴𝑆𝑅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𝑇𝑆</m:t>
                                      </m:r>
                                    </m:sub>
                                    <m:sup/>
                                  </m:sSubSup>
                                </m:e>
                                <m:sub>
                                  <m:eqArr>
                                    <m:eqArrPr>
                                      <m:ctrlP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eqArr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 </m:t>
                                      </m:r>
                                    </m:e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 </m:t>
                                      </m:r>
                                    </m:e>
                                  </m:eqArr>
                                </m:sub>
                                <m:sup/>
                              </m:sSubSup>
                            </m:e>
                          </m:rad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σ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𝑆</m:t>
                                  </m:r>
                                </m:sub>
                              </m:sSub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𝑁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895600"/>
                <a:ext cx="2876621" cy="103079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31618" y="914400"/>
            <a:ext cx="3810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Very weak correlation (r=0.16)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Almost no memory in ASR’ – </a:t>
            </a:r>
            <a:r>
              <a:rPr lang="en-US" dirty="0" err="1" smtClean="0">
                <a:solidFill>
                  <a:schemeClr val="bg1"/>
                </a:solidFill>
              </a:rPr>
              <a:t>r</a:t>
            </a:r>
            <a:r>
              <a:rPr lang="en-US" baseline="-25000" dirty="0" err="1" smtClean="0">
                <a:solidFill>
                  <a:schemeClr val="bg1"/>
                </a:solidFill>
              </a:rPr>
              <a:t>OLR</a:t>
            </a:r>
            <a:r>
              <a:rPr lang="en-US" dirty="0" smtClean="0">
                <a:solidFill>
                  <a:schemeClr val="bg1"/>
                </a:solidFill>
              </a:rPr>
              <a:t> (1month) = 0.1 – mean we have lots of DOF (N*= 143)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5029200"/>
            <a:ext cx="7315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he significance of the regression slope is not a consequence of the variance explained but, rather, the non-zero of the slope despite the number of realizations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The feedback has emerged from the non-feedback radiative processes in the record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33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28600"/>
            <a:ext cx="8915400" cy="1096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Hemispheric Contrast Of TOA Radiation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38200"/>
            <a:ext cx="4923467" cy="5494304"/>
          </a:xfrm>
        </p:spPr>
      </p:pic>
      <p:sp>
        <p:nvSpPr>
          <p:cNvPr id="5" name="TextBox 4"/>
          <p:cNvSpPr txBox="1"/>
          <p:nvPr/>
        </p:nvSpPr>
        <p:spPr>
          <a:xfrm>
            <a:off x="5715000" y="914400"/>
            <a:ext cx="3048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NH reflects more SW radiation in the subtropical deserts. SH reflects more SW in the </a:t>
            </a:r>
            <a:r>
              <a:rPr lang="en-US" dirty="0" err="1">
                <a:solidFill>
                  <a:prstClr val="white"/>
                </a:solidFill>
              </a:rPr>
              <a:t>extratropics</a:t>
            </a:r>
            <a:r>
              <a:rPr lang="en-US" dirty="0">
                <a:solidFill>
                  <a:prstClr val="white"/>
                </a:solidFill>
              </a:rPr>
              <a:t> due to clouds in the Southern Ocean</a:t>
            </a:r>
          </a:p>
          <a:p>
            <a:endParaRPr lang="en-US" dirty="0">
              <a:solidFill>
                <a:prstClr val="white"/>
              </a:solidFill>
            </a:endParaRPr>
          </a:p>
          <a:p>
            <a:r>
              <a:rPr lang="en-US" dirty="0">
                <a:solidFill>
                  <a:prstClr val="white"/>
                </a:solidFill>
              </a:rPr>
              <a:t>The NH is warmer (more OLR), especially in the polar latitudes</a:t>
            </a: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  <a:p>
            <a:r>
              <a:rPr lang="en-US" dirty="0">
                <a:solidFill>
                  <a:prstClr val="white"/>
                </a:solidFill>
              </a:rPr>
              <a:t>Planetary albedo is partitioned into cloud and surface contributions via the method of </a:t>
            </a:r>
            <a:r>
              <a:rPr lang="en-US" dirty="0" err="1">
                <a:solidFill>
                  <a:prstClr val="white"/>
                </a:solidFill>
              </a:rPr>
              <a:t>Donohoe</a:t>
            </a:r>
            <a:r>
              <a:rPr lang="en-US" dirty="0">
                <a:solidFill>
                  <a:prstClr val="white"/>
                </a:solidFill>
              </a:rPr>
              <a:t> and </a:t>
            </a:r>
            <a:r>
              <a:rPr lang="en-US" dirty="0" err="1">
                <a:solidFill>
                  <a:prstClr val="white"/>
                </a:solidFill>
              </a:rPr>
              <a:t>Battisti</a:t>
            </a:r>
            <a:r>
              <a:rPr lang="en-US" dirty="0">
                <a:solidFill>
                  <a:prstClr val="white"/>
                </a:solidFill>
              </a:rPr>
              <a:t> (2011)</a:t>
            </a:r>
          </a:p>
        </p:txBody>
      </p:sp>
    </p:spTree>
    <p:extLst>
      <p:ext uri="{BB962C8B-B14F-4D97-AF65-F5344CB8AC3E}">
        <p14:creationId xmlns:p14="http://schemas.microsoft.com/office/powerpoint/2010/main" val="132211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-30163"/>
            <a:ext cx="8686800" cy="1249363"/>
          </a:xfrm>
          <a:noFill/>
        </p:spPr>
        <p:txBody>
          <a:bodyPr/>
          <a:lstStyle/>
          <a:p>
            <a:r>
              <a:rPr lang="en-US" altLang="en-US" sz="3600">
                <a:solidFill>
                  <a:schemeClr val="bg1"/>
                </a:solidFill>
              </a:rPr>
              <a:t>Observed Surface and atmospheric contribution to planetary albedo</a:t>
            </a:r>
          </a:p>
        </p:txBody>
      </p:sp>
      <p:pic>
        <p:nvPicPr>
          <p:cNvPr id="29700" name="Picture 4" descr="observed_planetary_albedo_parti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2999"/>
            <a:ext cx="4457700" cy="317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Surface_and_effective_albed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97678"/>
            <a:ext cx="4648200" cy="331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5803900" y="1974850"/>
            <a:ext cx="1447800" cy="7620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9708" name="Rectangle 12"/>
          <p:cNvSpPr>
            <a:spLocks noChangeArrowheads="1"/>
          </p:cNvSpPr>
          <p:nvPr/>
        </p:nvSpPr>
        <p:spPr bwMode="auto">
          <a:xfrm>
            <a:off x="5410200" y="1371600"/>
            <a:ext cx="2133600" cy="15240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9718" name="Rectangle 22"/>
          <p:cNvSpPr>
            <a:spLocks noChangeArrowheads="1"/>
          </p:cNvSpPr>
          <p:nvPr/>
        </p:nvSpPr>
        <p:spPr bwMode="auto">
          <a:xfrm>
            <a:off x="2133600" y="4267200"/>
            <a:ext cx="381000" cy="220980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9719" name="Text Box 23"/>
          <p:cNvSpPr txBox="1">
            <a:spLocks noChangeArrowheads="1"/>
          </p:cNvSpPr>
          <p:nvPr/>
        </p:nvSpPr>
        <p:spPr bwMode="auto">
          <a:xfrm>
            <a:off x="457200" y="4692650"/>
            <a:ext cx="4800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altLang="en-US" sz="2400" dirty="0">
                <a:solidFill>
                  <a:srgbClr val="000000"/>
                </a:solidFill>
              </a:rPr>
              <a:t>α</a:t>
            </a:r>
            <a:r>
              <a:rPr lang="en-US" altLang="en-US" sz="2400" baseline="-25000" dirty="0">
                <a:solidFill>
                  <a:srgbClr val="000000"/>
                </a:solidFill>
              </a:rPr>
              <a:t>P,SURF </a:t>
            </a:r>
            <a:r>
              <a:rPr lang="en-US" altLang="en-US" sz="2400" dirty="0">
                <a:solidFill>
                  <a:srgbClr val="000000"/>
                </a:solidFill>
              </a:rPr>
              <a:t>= </a:t>
            </a:r>
            <a:r>
              <a:rPr lang="el-GR" altLang="en-US" sz="2400" dirty="0">
                <a:solidFill>
                  <a:srgbClr val="000000"/>
                </a:solidFill>
              </a:rPr>
              <a:t>α</a:t>
            </a:r>
            <a:r>
              <a:rPr lang="en-US" altLang="en-US" sz="2400" dirty="0">
                <a:solidFill>
                  <a:srgbClr val="000000"/>
                </a:solidFill>
              </a:rPr>
              <a:t>(1-R-A)</a:t>
            </a:r>
            <a:r>
              <a:rPr lang="en-US" altLang="en-US" sz="2400" baseline="30000" dirty="0">
                <a:solidFill>
                  <a:srgbClr val="000000"/>
                </a:solidFill>
              </a:rPr>
              <a:t>2</a:t>
            </a:r>
            <a:r>
              <a:rPr lang="en-US" altLang="en-US" sz="3600" dirty="0">
                <a:solidFill>
                  <a:srgbClr val="D60093"/>
                </a:solidFill>
              </a:rPr>
              <a:t> </a:t>
            </a:r>
            <a:endParaRPr lang="el-GR" altLang="en-US" sz="3600" dirty="0">
              <a:solidFill>
                <a:srgbClr val="D60093"/>
              </a:solidFill>
            </a:endParaRPr>
          </a:p>
        </p:txBody>
      </p:sp>
      <p:sp>
        <p:nvSpPr>
          <p:cNvPr id="29720" name="Text Box 24"/>
          <p:cNvSpPr txBox="1">
            <a:spLocks noChangeArrowheads="1"/>
          </p:cNvSpPr>
          <p:nvPr/>
        </p:nvSpPr>
        <p:spPr bwMode="auto">
          <a:xfrm>
            <a:off x="1828800" y="53340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</a:rPr>
              <a:t>(1-</a:t>
            </a:r>
            <a:r>
              <a:rPr lang="el-GR" altLang="en-US" sz="2400" dirty="0">
                <a:solidFill>
                  <a:srgbClr val="000000"/>
                </a:solidFill>
              </a:rPr>
              <a:t>α</a:t>
            </a:r>
            <a:r>
              <a:rPr lang="en-US" altLang="en-US" sz="2400" dirty="0">
                <a:solidFill>
                  <a:srgbClr val="000000"/>
                </a:solidFill>
              </a:rPr>
              <a:t>R)</a:t>
            </a:r>
            <a:endParaRPr lang="el-GR" altLang="en-US" sz="2400" dirty="0">
              <a:solidFill>
                <a:srgbClr val="000000"/>
              </a:solidFill>
            </a:endParaRPr>
          </a:p>
        </p:txBody>
      </p:sp>
      <p:sp>
        <p:nvSpPr>
          <p:cNvPr id="29721" name="Line 25"/>
          <p:cNvSpPr>
            <a:spLocks noChangeShapeType="1"/>
          </p:cNvSpPr>
          <p:nvPr/>
        </p:nvSpPr>
        <p:spPr bwMode="auto">
          <a:xfrm>
            <a:off x="1828800" y="5378450"/>
            <a:ext cx="12192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" name="Flowchart: Process 1"/>
          <p:cNvSpPr/>
          <p:nvPr/>
        </p:nvSpPr>
        <p:spPr bwMode="auto">
          <a:xfrm>
            <a:off x="5791200" y="4038600"/>
            <a:ext cx="2133600" cy="381000"/>
          </a:xfrm>
          <a:prstGeom prst="flowChartProcess">
            <a:avLst/>
          </a:prstGeom>
          <a:solidFill>
            <a:schemeClr val="bg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6400800" y="4690646"/>
            <a:ext cx="2057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altLang="en-US" sz="1500" dirty="0">
                <a:solidFill>
                  <a:srgbClr val="000000"/>
                </a:solidFill>
              </a:rPr>
              <a:t>α</a:t>
            </a:r>
            <a:r>
              <a:rPr lang="en-US" altLang="en-US" sz="1500" baseline="-25000" dirty="0">
                <a:solidFill>
                  <a:srgbClr val="000000"/>
                </a:solidFill>
              </a:rPr>
              <a:t>P,SURF</a:t>
            </a:r>
            <a:r>
              <a:rPr lang="en-US" altLang="en-US" sz="2400" baseline="-25000" dirty="0">
                <a:solidFill>
                  <a:srgbClr val="000000"/>
                </a:solidFill>
              </a:rPr>
              <a:t> </a:t>
            </a:r>
            <a:endParaRPr lang="en-US" altLang="en-US" sz="2400" baseline="-25000" dirty="0" smtClean="0">
              <a:solidFill>
                <a:srgbClr val="000000"/>
              </a:solidFill>
            </a:endParaRP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6400800" y="4343400"/>
            <a:ext cx="2133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altLang="en-US" sz="1500" dirty="0" smtClean="0">
                <a:solidFill>
                  <a:srgbClr val="000000"/>
                </a:solidFill>
              </a:rPr>
              <a:t>α</a:t>
            </a:r>
            <a:r>
              <a:rPr lang="en-US" altLang="en-US" sz="1500" dirty="0" smtClean="0">
                <a:solidFill>
                  <a:srgbClr val="000000"/>
                </a:solidFill>
              </a:rPr>
              <a:t> (surface albedo)</a:t>
            </a:r>
            <a:r>
              <a:rPr lang="en-US" altLang="en-US" sz="1500" baseline="-25000" dirty="0" smtClean="0">
                <a:solidFill>
                  <a:srgbClr val="000000"/>
                </a:solidFill>
              </a:rPr>
              <a:t> </a:t>
            </a:r>
            <a:r>
              <a:rPr lang="en-US" altLang="en-US" sz="2400" baseline="-25000" dirty="0" smtClean="0">
                <a:solidFill>
                  <a:srgbClr val="000000"/>
                </a:solidFill>
              </a:rPr>
              <a:t> </a:t>
            </a:r>
            <a:endParaRPr lang="el-GR" altLang="en-US" sz="2400" dirty="0">
              <a:solidFill>
                <a:srgbClr val="00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6286500" y="4495800"/>
            <a:ext cx="114300" cy="194846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dash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/>
          <p:cNvCxnSpPr/>
          <p:nvPr/>
        </p:nvCxnSpPr>
        <p:spPr bwMode="auto">
          <a:xfrm flipV="1">
            <a:off x="6286500" y="4800600"/>
            <a:ext cx="114300" cy="194846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Flowchart: Process 5"/>
          <p:cNvSpPr/>
          <p:nvPr/>
        </p:nvSpPr>
        <p:spPr bwMode="auto">
          <a:xfrm>
            <a:off x="5486400" y="3276600"/>
            <a:ext cx="2667000" cy="533400"/>
          </a:xfrm>
          <a:prstGeom prst="flowChartProcess">
            <a:avLst/>
          </a:prstGeom>
          <a:solidFill>
            <a:schemeClr val="bg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30874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Surface albedo and surface contribution to planetary albedo (</a:t>
            </a:r>
            <a:r>
              <a:rPr lang="el-GR" dirty="0" smtClean="0"/>
              <a:t>α</a:t>
            </a:r>
            <a:r>
              <a:rPr lang="en-US" dirty="0" smtClean="0"/>
              <a:t> and </a:t>
            </a:r>
            <a:r>
              <a:rPr lang="el-GR" dirty="0" smtClean="0"/>
              <a:t>α</a:t>
            </a:r>
            <a:r>
              <a:rPr lang="en-US" baseline="-25000" dirty="0" smtClean="0"/>
              <a:t>P,SURF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4457700" y="3810000"/>
            <a:ext cx="4305300" cy="472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97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970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-30163"/>
            <a:ext cx="8686800" cy="1249363"/>
          </a:xfrm>
        </p:spPr>
        <p:txBody>
          <a:bodyPr/>
          <a:lstStyle/>
          <a:p>
            <a:r>
              <a:rPr lang="en-US" altLang="en-US" sz="3600">
                <a:solidFill>
                  <a:schemeClr val="bg1"/>
                </a:solidFill>
              </a:rPr>
              <a:t>Observed Global Mean Planetary Albedo</a:t>
            </a:r>
            <a:br>
              <a:rPr lang="en-US" altLang="en-US" sz="3600">
                <a:solidFill>
                  <a:schemeClr val="bg1"/>
                </a:solidFill>
              </a:rPr>
            </a:br>
            <a:r>
              <a:rPr lang="en-US" altLang="en-US" sz="3600">
                <a:solidFill>
                  <a:schemeClr val="bg1"/>
                </a:solidFill>
              </a:rPr>
              <a:t>and it atmospheric/surface Partitioning</a:t>
            </a:r>
          </a:p>
        </p:txBody>
      </p:sp>
      <p:pic>
        <p:nvPicPr>
          <p:cNvPr id="31750" name="Picture 6" descr="global_b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9296400" cy="491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80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0" y="-76200"/>
            <a:ext cx="9144000" cy="838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86800" cy="1143000"/>
          </a:xfrm>
        </p:spPr>
        <p:txBody>
          <a:bodyPr/>
          <a:lstStyle/>
          <a:p>
            <a:r>
              <a:rPr lang="en-US" altLang="en-US" sz="4000" dirty="0">
                <a:solidFill>
                  <a:schemeClr val="bg1"/>
                </a:solidFill>
              </a:rPr>
              <a:t>Planetary Albedo </a:t>
            </a:r>
            <a:r>
              <a:rPr lang="en-US" altLang="en-US" sz="4000" dirty="0" smtClean="0">
                <a:solidFill>
                  <a:schemeClr val="bg1"/>
                </a:solidFill>
              </a:rPr>
              <a:t>Partitioning:</a:t>
            </a:r>
            <a:br>
              <a:rPr lang="en-US" altLang="en-US" sz="4000" dirty="0" smtClean="0">
                <a:solidFill>
                  <a:schemeClr val="bg1"/>
                </a:solidFill>
              </a:rPr>
            </a:br>
            <a:r>
              <a:rPr lang="en-US" altLang="en-US" sz="4000" dirty="0" smtClean="0">
                <a:solidFill>
                  <a:schemeClr val="bg1"/>
                </a:solidFill>
              </a:rPr>
              <a:t>Comparison of models (CMIP3 pre-industrial) and observations (CERES)</a:t>
            </a:r>
            <a:endParaRPr lang="en-US" altLang="en-US" sz="40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9144000" cy="505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5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259448"/>
            <a:ext cx="1970881" cy="2550551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067800" cy="1143000"/>
          </a:xfrm>
        </p:spPr>
        <p:txBody>
          <a:bodyPr/>
          <a:lstStyle/>
          <a:p>
            <a:r>
              <a:rPr lang="en-US" altLang="en-US" sz="2600" dirty="0" smtClean="0">
                <a:solidFill>
                  <a:schemeClr val="bg1"/>
                </a:solidFill>
              </a:rPr>
              <a:t>Shortwave and longwave contributions to global warming</a:t>
            </a:r>
            <a:endParaRPr lang="en-US" altLang="en-US" sz="2600" baseline="-25000" dirty="0"/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0" y="7620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6019800" y="935182"/>
            <a:ext cx="304800" cy="43641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 flipV="1">
            <a:off x="6705600" y="909362"/>
            <a:ext cx="152400" cy="462238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1600200" y="1219200"/>
            <a:ext cx="2362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FF0000"/>
                </a:solidFill>
              </a:rPr>
              <a:t>ASR </a:t>
            </a:r>
            <a:r>
              <a:rPr lang="en-US" altLang="en-US" sz="2400" dirty="0" smtClean="0">
                <a:solidFill>
                  <a:schemeClr val="bg1"/>
                </a:solidFill>
              </a:rPr>
              <a:t>=</a:t>
            </a: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en-US" sz="2400" dirty="0" smtClean="0">
                <a:solidFill>
                  <a:srgbClr val="00FF00"/>
                </a:solidFill>
              </a:rPr>
              <a:t>OLR</a:t>
            </a:r>
            <a:endParaRPr lang="en-US" altLang="en-US" sz="2400" dirty="0">
              <a:solidFill>
                <a:srgbClr val="00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710625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Unperturbed</a:t>
            </a:r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762000" y="1981200"/>
            <a:ext cx="914400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E82ADF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1676400" y="16764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E82ADF"/>
                </a:solidFill>
              </a:rPr>
              <a:t>Atmospheric Emission Level</a:t>
            </a:r>
            <a:endParaRPr lang="en-US" dirty="0">
              <a:solidFill>
                <a:srgbClr val="E82AD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362200"/>
            <a:ext cx="4114800" cy="1210235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 bwMode="auto">
          <a:xfrm flipV="1">
            <a:off x="304800" y="3505200"/>
            <a:ext cx="8305800" cy="1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1">
                <a:lumMod val="85000"/>
                <a:alpha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Box 32"/>
          <p:cNvSpPr txBox="1"/>
          <p:nvPr/>
        </p:nvSpPr>
        <p:spPr>
          <a:xfrm>
            <a:off x="685800" y="343918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Solar Perturbation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612249"/>
            <a:ext cx="1970881" cy="2550551"/>
          </a:xfrm>
          <a:prstGeom prst="rect">
            <a:avLst/>
          </a:prstGeom>
        </p:spPr>
      </p:pic>
      <p:sp>
        <p:nvSpPr>
          <p:cNvPr id="36" name="Line 8"/>
          <p:cNvSpPr>
            <a:spLocks noChangeShapeType="1"/>
          </p:cNvSpPr>
          <p:nvPr/>
        </p:nvSpPr>
        <p:spPr bwMode="auto">
          <a:xfrm flipV="1">
            <a:off x="1295400" y="4262163"/>
            <a:ext cx="152400" cy="462238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1752600" y="3962400"/>
            <a:ext cx="2362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smtClean="0">
                <a:solidFill>
                  <a:srgbClr val="FF0000"/>
                </a:solidFill>
              </a:rPr>
              <a:t>ASR</a:t>
            </a: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en-US" sz="2400" dirty="0">
                <a:solidFill>
                  <a:schemeClr val="bg1"/>
                </a:solidFill>
              </a:rPr>
              <a:t>&gt;</a:t>
            </a: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en-US" sz="2400" dirty="0" smtClean="0">
                <a:solidFill>
                  <a:srgbClr val="00FF00"/>
                </a:solidFill>
              </a:rPr>
              <a:t>OLR</a:t>
            </a:r>
            <a:endParaRPr lang="en-US" altLang="en-US" sz="2400" dirty="0">
              <a:solidFill>
                <a:srgbClr val="00FF00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648200"/>
            <a:ext cx="1970880" cy="255055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 bwMode="auto">
          <a:xfrm>
            <a:off x="1752600" y="3962400"/>
            <a:ext cx="2514600" cy="762001"/>
          </a:xfrm>
          <a:prstGeom prst="rect">
            <a:avLst/>
          </a:prstGeom>
          <a:solidFill>
            <a:schemeClr val="tx1"/>
          </a:solidFill>
          <a:ln w="317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1371600" y="3962400"/>
            <a:ext cx="3276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smtClean="0">
                <a:solidFill>
                  <a:srgbClr val="FF0000"/>
                </a:solidFill>
              </a:rPr>
              <a:t>ASR</a:t>
            </a: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en-US" sz="3600" dirty="0" smtClean="0">
                <a:solidFill>
                  <a:schemeClr val="bg1"/>
                </a:solidFill>
              </a:rPr>
              <a:t>=</a:t>
            </a:r>
            <a:r>
              <a:rPr lang="en-US" altLang="en-US" sz="3600" dirty="0" smtClean="0">
                <a:solidFill>
                  <a:srgbClr val="FF0000"/>
                </a:solidFill>
              </a:rPr>
              <a:t> </a:t>
            </a:r>
            <a:r>
              <a:rPr lang="en-US" altLang="en-US" sz="3600" dirty="0" smtClean="0">
                <a:solidFill>
                  <a:srgbClr val="00FF00"/>
                </a:solidFill>
              </a:rPr>
              <a:t>OLR</a:t>
            </a:r>
            <a:endParaRPr lang="en-US" altLang="en-US" sz="3600" dirty="0">
              <a:solidFill>
                <a:srgbClr val="00FF00"/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143000" y="4114800"/>
            <a:ext cx="381000" cy="609600"/>
          </a:xfrm>
          <a:prstGeom prst="rect">
            <a:avLst/>
          </a:prstGeom>
          <a:solidFill>
            <a:schemeClr val="tx1"/>
          </a:solidFill>
          <a:ln w="317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" name="Line 8"/>
          <p:cNvSpPr>
            <a:spLocks noChangeShapeType="1"/>
          </p:cNvSpPr>
          <p:nvPr/>
        </p:nvSpPr>
        <p:spPr bwMode="auto">
          <a:xfrm flipV="1">
            <a:off x="1295400" y="3886200"/>
            <a:ext cx="304800" cy="843238"/>
          </a:xfrm>
          <a:prstGeom prst="line">
            <a:avLst/>
          </a:prstGeom>
          <a:noFill/>
          <a:ln w="603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91000" y="342900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9900"/>
                </a:solidFill>
              </a:rPr>
              <a:t>Greenhouse Perturbation</a:t>
            </a:r>
            <a:endParaRPr lang="en-US" sz="2800" dirty="0">
              <a:solidFill>
                <a:srgbClr val="009900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520" y="4612249"/>
            <a:ext cx="1970880" cy="2550550"/>
          </a:xfrm>
          <a:prstGeom prst="rect">
            <a:avLst/>
          </a:prstGeom>
        </p:spPr>
      </p:pic>
      <p:sp>
        <p:nvSpPr>
          <p:cNvPr id="46" name="Text Box 9"/>
          <p:cNvSpPr txBox="1">
            <a:spLocks noChangeArrowheads="1"/>
          </p:cNvSpPr>
          <p:nvPr/>
        </p:nvSpPr>
        <p:spPr bwMode="auto">
          <a:xfrm>
            <a:off x="4648200" y="6167735"/>
            <a:ext cx="2362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FF0000"/>
                </a:solidFill>
              </a:rPr>
              <a:t>ASR </a:t>
            </a:r>
            <a:r>
              <a:rPr lang="en-US" altLang="en-US" sz="2400" dirty="0">
                <a:solidFill>
                  <a:schemeClr val="bg1"/>
                </a:solidFill>
              </a:rPr>
              <a:t>&gt;</a:t>
            </a: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en-US" sz="1400" dirty="0" smtClean="0">
                <a:solidFill>
                  <a:srgbClr val="00FF00"/>
                </a:solidFill>
              </a:rPr>
              <a:t>OLR</a:t>
            </a:r>
            <a:endParaRPr lang="en-US" altLang="en-US" sz="1400" dirty="0">
              <a:solidFill>
                <a:srgbClr val="00FF00"/>
              </a:solidFill>
            </a:endParaRPr>
          </a:p>
        </p:txBody>
      </p:sp>
      <p:sp>
        <p:nvSpPr>
          <p:cNvPr id="48" name="Line 8"/>
          <p:cNvSpPr>
            <a:spLocks noChangeShapeType="1"/>
          </p:cNvSpPr>
          <p:nvPr/>
        </p:nvSpPr>
        <p:spPr bwMode="auto">
          <a:xfrm flipV="1">
            <a:off x="8153400" y="4572000"/>
            <a:ext cx="76200" cy="152400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612250"/>
            <a:ext cx="1970879" cy="2550550"/>
          </a:xfrm>
          <a:prstGeom prst="rect">
            <a:avLst/>
          </a:prstGeom>
        </p:spPr>
      </p:pic>
      <p:sp>
        <p:nvSpPr>
          <p:cNvPr id="35" name="Line 6"/>
          <p:cNvSpPr>
            <a:spLocks noChangeShapeType="1"/>
          </p:cNvSpPr>
          <p:nvPr/>
        </p:nvSpPr>
        <p:spPr bwMode="auto">
          <a:xfrm>
            <a:off x="381000" y="3886200"/>
            <a:ext cx="533400" cy="83820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7" name="Line 6"/>
          <p:cNvSpPr>
            <a:spLocks noChangeShapeType="1"/>
          </p:cNvSpPr>
          <p:nvPr/>
        </p:nvSpPr>
        <p:spPr bwMode="auto">
          <a:xfrm>
            <a:off x="7467600" y="4287982"/>
            <a:ext cx="304800" cy="43641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4953000" y="6248400"/>
            <a:ext cx="1905000" cy="381000"/>
          </a:xfrm>
          <a:prstGeom prst="rect">
            <a:avLst/>
          </a:prstGeom>
          <a:solidFill>
            <a:schemeClr val="tx1"/>
          </a:solidFill>
          <a:ln w="317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2" name="Text Box 9"/>
          <p:cNvSpPr txBox="1">
            <a:spLocks noChangeArrowheads="1"/>
          </p:cNvSpPr>
          <p:nvPr/>
        </p:nvSpPr>
        <p:spPr bwMode="auto">
          <a:xfrm>
            <a:off x="4572000" y="5939135"/>
            <a:ext cx="2362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FF0000"/>
                </a:solidFill>
              </a:rPr>
              <a:t>ASR </a:t>
            </a:r>
            <a:r>
              <a:rPr lang="en-US" altLang="en-US" sz="2400" dirty="0" smtClean="0">
                <a:solidFill>
                  <a:schemeClr val="bg1"/>
                </a:solidFill>
              </a:rPr>
              <a:t>=</a:t>
            </a: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en-US" sz="2400" dirty="0" smtClean="0">
                <a:solidFill>
                  <a:srgbClr val="00FF00"/>
                </a:solidFill>
              </a:rPr>
              <a:t>OLR</a:t>
            </a:r>
            <a:endParaRPr lang="en-US" altLang="en-US" sz="2400" dirty="0">
              <a:solidFill>
                <a:srgbClr val="00FF00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8153400" y="4495800"/>
            <a:ext cx="152400" cy="218209"/>
          </a:xfrm>
          <a:prstGeom prst="rect">
            <a:avLst/>
          </a:prstGeom>
          <a:solidFill>
            <a:schemeClr val="tx1"/>
          </a:solidFill>
          <a:ln w="317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0" name="Line 8"/>
          <p:cNvSpPr>
            <a:spLocks noChangeShapeType="1"/>
          </p:cNvSpPr>
          <p:nvPr/>
        </p:nvSpPr>
        <p:spPr bwMode="auto">
          <a:xfrm flipV="1">
            <a:off x="8153400" y="4262162"/>
            <a:ext cx="152400" cy="462238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239000" y="5177879"/>
            <a:ext cx="6477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CO</a:t>
            </a:r>
            <a:r>
              <a:rPr lang="en-US" sz="1900" baseline="-25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sz="1900" baseline="-250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924800" y="5177879"/>
            <a:ext cx="6477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CO</a:t>
            </a:r>
            <a:r>
              <a:rPr lang="en-US" sz="1900" baseline="-25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sz="1900" baseline="-250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7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6" grpId="0" animBg="1"/>
      <p:bldP spid="37" grpId="0"/>
      <p:bldP spid="20" grpId="0" animBg="1"/>
      <p:bldP spid="41" grpId="0"/>
      <p:bldP spid="21" grpId="0" animBg="1"/>
      <p:bldP spid="43" grpId="0" animBg="1"/>
      <p:bldP spid="44" grpId="0"/>
      <p:bldP spid="46" grpId="0"/>
      <p:bldP spid="48" grpId="0" animBg="1"/>
      <p:bldP spid="35" grpId="0" animBg="1"/>
      <p:bldP spid="47" grpId="0" animBg="1"/>
      <p:bldP spid="22" grpId="0" animBg="1"/>
      <p:bldP spid="52" grpId="0"/>
      <p:bldP spid="23" grpId="0" animBg="1"/>
      <p:bldP spid="50" grpId="0" animBg="1"/>
      <p:bldP spid="54" grpId="0"/>
      <p:bldP spid="5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2747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chemeClr val="bg1"/>
                </a:solidFill>
              </a:rPr>
              <a:t>Top of Atmosphere Radiative response to greenhouse and shortwave forcing 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01422"/>
            <a:ext cx="7288009" cy="5075578"/>
          </a:xfrm>
        </p:spPr>
      </p:pic>
      <p:sp>
        <p:nvSpPr>
          <p:cNvPr id="3" name="TextBox 2"/>
          <p:cNvSpPr txBox="1"/>
          <p:nvPr/>
        </p:nvSpPr>
        <p:spPr>
          <a:xfrm>
            <a:off x="533400" y="6477034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OLR returns to unperturbed value in 20 years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3962400"/>
            <a:ext cx="8458200" cy="304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86300" y="3962400"/>
            <a:ext cx="4229100" cy="251463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14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067800" cy="1143000"/>
          </a:xfrm>
        </p:spPr>
        <p:txBody>
          <a:bodyPr/>
          <a:lstStyle/>
          <a:p>
            <a:r>
              <a:rPr lang="en-US" altLang="en-US" sz="3600" dirty="0" smtClean="0">
                <a:solidFill>
                  <a:schemeClr val="bg1"/>
                </a:solidFill>
              </a:rPr>
              <a:t>Proposed solution – Positive SW feedback</a:t>
            </a:r>
            <a:endParaRPr lang="en-US" altLang="en-US" sz="3600" baseline="-25000" dirty="0"/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-76200" y="7620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152400" y="1554539"/>
            <a:ext cx="381000" cy="655261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 flipV="1">
            <a:off x="381000" y="3034606"/>
            <a:ext cx="228600" cy="622994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609600" y="1554539"/>
            <a:ext cx="23622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FF0000"/>
                </a:solidFill>
              </a:rPr>
              <a:t>Absorbed Solar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FF0000"/>
                </a:solidFill>
              </a:rPr>
              <a:t>Radiation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en-US" sz="2400" dirty="0" smtClean="0">
                <a:solidFill>
                  <a:srgbClr val="00FF00"/>
                </a:solidFill>
              </a:rPr>
              <a:t>Outgoing Longwave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FF00"/>
                </a:solidFill>
              </a:rPr>
              <a:t>Radiation</a:t>
            </a:r>
            <a:endParaRPr lang="en-US" altLang="en-US" sz="2400" dirty="0">
              <a:solidFill>
                <a:srgbClr val="00FF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762000" y="4419600"/>
            <a:ext cx="1219200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E82ADF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228600" y="4687669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E82ADF"/>
                </a:solidFill>
              </a:rPr>
              <a:t>Atmospheric Emission Level</a:t>
            </a:r>
            <a:endParaRPr lang="en-US" dirty="0">
              <a:solidFill>
                <a:srgbClr val="E82AD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647765"/>
            <a:ext cx="2971800" cy="1210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42682"/>
            <a:ext cx="4648200" cy="601531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42683"/>
            <a:ext cx="4648199" cy="6015317"/>
          </a:xfrm>
          <a:prstGeom prst="rect">
            <a:avLst/>
          </a:prstGeom>
        </p:spPr>
      </p:pic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5029200" y="892314"/>
            <a:ext cx="3276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smtClean="0">
                <a:solidFill>
                  <a:srgbClr val="FF0000"/>
                </a:solidFill>
              </a:rPr>
              <a:t>ASR</a:t>
            </a: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en-US" sz="3600" dirty="0">
                <a:solidFill>
                  <a:schemeClr val="bg1"/>
                </a:solidFill>
              </a:rPr>
              <a:t>&gt;</a:t>
            </a:r>
            <a:r>
              <a:rPr lang="en-US" altLang="en-US" sz="3600" dirty="0" smtClean="0">
                <a:solidFill>
                  <a:srgbClr val="FF0000"/>
                </a:solidFill>
              </a:rPr>
              <a:t> </a:t>
            </a:r>
            <a:r>
              <a:rPr lang="en-US" altLang="en-US" sz="2000" dirty="0" smtClean="0">
                <a:solidFill>
                  <a:srgbClr val="00FF00"/>
                </a:solidFill>
              </a:rPr>
              <a:t>OLR</a:t>
            </a:r>
            <a:endParaRPr lang="en-US" altLang="en-US" sz="2000" dirty="0">
              <a:solidFill>
                <a:srgbClr val="00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978068" y="2654469"/>
            <a:ext cx="601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Unperturbed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581400" y="1676400"/>
            <a:ext cx="914400" cy="4572000"/>
          </a:xfrm>
          <a:prstGeom prst="rect">
            <a:avLst/>
          </a:prstGeom>
          <a:solidFill>
            <a:schemeClr val="tx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 rot="16200000">
            <a:off x="990600" y="2526774"/>
            <a:ext cx="601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ADD CO</a:t>
            </a:r>
            <a:r>
              <a:rPr lang="en-US" sz="6000" baseline="-25000" dirty="0" smtClean="0">
                <a:solidFill>
                  <a:schemeClr val="bg1"/>
                </a:solidFill>
              </a:rPr>
              <a:t>2</a:t>
            </a:r>
            <a:endParaRPr lang="en-US" sz="6000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12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8" grpId="0" animBg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067800" cy="1143000"/>
          </a:xfrm>
        </p:spPr>
        <p:txBody>
          <a:bodyPr/>
          <a:lstStyle/>
          <a:p>
            <a:r>
              <a:rPr lang="en-US" altLang="en-US" sz="3600" dirty="0" smtClean="0">
                <a:solidFill>
                  <a:schemeClr val="bg1"/>
                </a:solidFill>
              </a:rPr>
              <a:t>Proposed solution – Positive SW feedback</a:t>
            </a:r>
            <a:endParaRPr lang="en-US" altLang="en-US" sz="3600" baseline="-25000" dirty="0"/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-76200" y="7620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152400" y="1554539"/>
            <a:ext cx="381000" cy="655261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 flipV="1">
            <a:off x="381000" y="3034606"/>
            <a:ext cx="228600" cy="622994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609600" y="1554539"/>
            <a:ext cx="23622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FF0000"/>
                </a:solidFill>
              </a:rPr>
              <a:t>Absorbed Solar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FF0000"/>
                </a:solidFill>
              </a:rPr>
              <a:t>Radiation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endParaRPr lang="en-US" altLang="en-US" sz="2400" dirty="0">
              <a:solidFill>
                <a:schemeClr val="bg1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en-US" sz="2400" dirty="0" smtClean="0">
                <a:solidFill>
                  <a:srgbClr val="00FF00"/>
                </a:solidFill>
              </a:rPr>
              <a:t>Outgoing Longwave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FF00"/>
                </a:solidFill>
              </a:rPr>
              <a:t>Radiation</a:t>
            </a:r>
            <a:endParaRPr lang="en-US" altLang="en-US" sz="2400" dirty="0">
              <a:solidFill>
                <a:srgbClr val="00FF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762000" y="4419600"/>
            <a:ext cx="1219200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E82ADF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228600" y="4687669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E82ADF"/>
                </a:solidFill>
              </a:rPr>
              <a:t>Atmospheric Emission Level</a:t>
            </a:r>
            <a:endParaRPr lang="en-US" dirty="0">
              <a:solidFill>
                <a:srgbClr val="E82AD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647765"/>
            <a:ext cx="2971800" cy="1210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42682"/>
            <a:ext cx="4648199" cy="60153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978068" y="3296334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CO</a:t>
            </a:r>
            <a:r>
              <a:rPr lang="en-US" sz="3200" baseline="-25000" dirty="0" smtClean="0">
                <a:solidFill>
                  <a:schemeClr val="bg1"/>
                </a:solidFill>
              </a:rPr>
              <a:t>2</a:t>
            </a:r>
            <a:r>
              <a:rPr lang="en-US" sz="3200" dirty="0" smtClean="0">
                <a:solidFill>
                  <a:schemeClr val="bg1"/>
                </a:solidFill>
              </a:rPr>
              <a:t> + </a:t>
            </a:r>
            <a:r>
              <a:rPr lang="en-US" sz="3600" dirty="0" smtClean="0">
                <a:solidFill>
                  <a:schemeClr val="bg1"/>
                </a:solidFill>
              </a:rPr>
              <a:t>Warming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86400" y="107698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9900"/>
                </a:solidFill>
              </a:rPr>
              <a:t>OLR Increases</a:t>
            </a:r>
            <a:endParaRPr lang="en-US" sz="2800" dirty="0">
              <a:solidFill>
                <a:srgbClr val="0099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34774" y="5486400"/>
            <a:ext cx="1909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WARMING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42683"/>
            <a:ext cx="4648199" cy="60153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5999" y="1076980"/>
            <a:ext cx="2968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ASR Increases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2679412" y="1688812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+ Feedback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34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067800" cy="1143000"/>
          </a:xfrm>
        </p:spPr>
        <p:txBody>
          <a:bodyPr/>
          <a:lstStyle/>
          <a:p>
            <a:r>
              <a:rPr lang="en-US" altLang="en-US" sz="3600" dirty="0" smtClean="0">
                <a:solidFill>
                  <a:schemeClr val="bg1"/>
                </a:solidFill>
              </a:rPr>
              <a:t>Proposed solution – Positive SW feedback</a:t>
            </a:r>
            <a:endParaRPr lang="en-US" altLang="en-US" sz="3600" baseline="-25000" dirty="0"/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-76200" y="7620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152400" y="1554539"/>
            <a:ext cx="381000" cy="655261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 flipV="1">
            <a:off x="381000" y="3034606"/>
            <a:ext cx="228600" cy="622994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609600" y="1554539"/>
            <a:ext cx="23622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FF0000"/>
                </a:solidFill>
              </a:rPr>
              <a:t>Absorbed Solar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FF0000"/>
                </a:solidFill>
              </a:rPr>
              <a:t>Radiation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endParaRPr lang="en-US" altLang="en-US" sz="2400" dirty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en-US" sz="2400" dirty="0" smtClean="0">
                <a:solidFill>
                  <a:srgbClr val="00FF00"/>
                </a:solidFill>
              </a:rPr>
              <a:t>Outgoing Longwave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FF00"/>
                </a:solidFill>
              </a:rPr>
              <a:t>Radiation</a:t>
            </a:r>
            <a:endParaRPr lang="en-US" altLang="en-US" sz="2400" dirty="0">
              <a:solidFill>
                <a:srgbClr val="00FF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762000" y="4419600"/>
            <a:ext cx="1219200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E82ADF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228600" y="4687669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E82ADF"/>
                </a:solidFill>
              </a:rPr>
              <a:t>Atmospheric Emission Level</a:t>
            </a:r>
            <a:endParaRPr lang="en-US" dirty="0">
              <a:solidFill>
                <a:srgbClr val="E82AD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647765"/>
            <a:ext cx="2971800" cy="1210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42682"/>
            <a:ext cx="4648199" cy="60153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6200000">
            <a:off x="1772454" y="3332947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9900"/>
                </a:solidFill>
              </a:rPr>
              <a:t>OLR = Unperturbed</a:t>
            </a:r>
          </a:p>
          <a:p>
            <a:pPr algn="ctr"/>
            <a:r>
              <a:rPr lang="en-US" sz="2800" dirty="0" smtClean="0">
                <a:solidFill>
                  <a:srgbClr val="E82ADF"/>
                </a:solidFill>
              </a:rPr>
              <a:t>Energy still accumulating</a:t>
            </a:r>
            <a:endParaRPr lang="en-US" sz="2800" dirty="0">
              <a:solidFill>
                <a:srgbClr val="E82AD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34774" y="5486400"/>
            <a:ext cx="1909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WARMING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46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76200" y="76200"/>
            <a:ext cx="9144000" cy="1295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15" name="Oval 3"/>
          <p:cNvSpPr>
            <a:spLocks noChangeArrowheads="1"/>
          </p:cNvSpPr>
          <p:nvPr/>
        </p:nvSpPr>
        <p:spPr bwMode="auto">
          <a:xfrm>
            <a:off x="1066800" y="3505200"/>
            <a:ext cx="7086600" cy="6019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>
          <a:xfrm>
            <a:off x="-76200" y="0"/>
            <a:ext cx="9372600" cy="1143000"/>
          </a:xfrm>
        </p:spPr>
        <p:txBody>
          <a:bodyPr/>
          <a:lstStyle/>
          <a:p>
            <a:r>
              <a:rPr lang="en-US" altLang="en-US" sz="3200" dirty="0" smtClean="0">
                <a:solidFill>
                  <a:schemeClr val="bg1"/>
                </a:solidFill>
              </a:rPr>
              <a:t>How much solar radiation is absorbed and reflected by the climate system</a:t>
            </a:r>
            <a:endParaRPr lang="en-US" altLang="en-US" sz="3200" dirty="0">
              <a:solidFill>
                <a:schemeClr val="bg1"/>
              </a:solidFill>
            </a:endParaRPr>
          </a:p>
        </p:txBody>
      </p:sp>
      <p:sp>
        <p:nvSpPr>
          <p:cNvPr id="13317" name="Oval 5"/>
          <p:cNvSpPr>
            <a:spLocks noChangeArrowheads="1"/>
          </p:cNvSpPr>
          <p:nvPr/>
        </p:nvSpPr>
        <p:spPr bwMode="auto">
          <a:xfrm>
            <a:off x="2667000" y="4876800"/>
            <a:ext cx="3962400" cy="3429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4038600" y="5867400"/>
            <a:ext cx="1905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000000"/>
                </a:solidFill>
              </a:rPr>
              <a:t>Earth’s Surface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5029200" y="4343400"/>
            <a:ext cx="20574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dirty="0">
                <a:solidFill>
                  <a:srgbClr val="000000"/>
                </a:solidFill>
              </a:rPr>
              <a:t>Atmosphere</a:t>
            </a: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2133600" y="1600200"/>
            <a:ext cx="1219200" cy="2133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914400" y="2697163"/>
            <a:ext cx="19812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>
                <a:solidFill>
                  <a:srgbClr val="FF0000"/>
                </a:solidFill>
              </a:rPr>
              <a:t>Solar Incident</a:t>
            </a: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V="1">
            <a:off x="3429000" y="2438400"/>
            <a:ext cx="457200" cy="12192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3048000" y="1752600"/>
            <a:ext cx="2286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>
                <a:solidFill>
                  <a:srgbClr val="333399"/>
                </a:solidFill>
              </a:rPr>
              <a:t>Reflected by Atmosphere</a:t>
            </a:r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>
            <a:off x="3352800" y="3733800"/>
            <a:ext cx="685800" cy="1143000"/>
          </a:xfrm>
          <a:prstGeom prst="line">
            <a:avLst/>
          </a:prstGeom>
          <a:noFill/>
          <a:ln w="38100">
            <a:solidFill>
              <a:srgbClr val="FF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 flipV="1">
            <a:off x="4267200" y="4114800"/>
            <a:ext cx="228600" cy="685800"/>
          </a:xfrm>
          <a:prstGeom prst="line">
            <a:avLst/>
          </a:prstGeom>
          <a:noFill/>
          <a:ln w="38100">
            <a:solidFill>
              <a:srgbClr val="FF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 flipV="1">
            <a:off x="4724400" y="3124200"/>
            <a:ext cx="152400" cy="381000"/>
          </a:xfrm>
          <a:prstGeom prst="line">
            <a:avLst/>
          </a:prstGeom>
          <a:noFill/>
          <a:ln w="38100">
            <a:solidFill>
              <a:srgbClr val="FF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5181600" y="2819400"/>
            <a:ext cx="1752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>
                <a:solidFill>
                  <a:srgbClr val="FF33CC"/>
                </a:solidFill>
              </a:rPr>
              <a:t>Reflected by Surface</a:t>
            </a:r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>
            <a:off x="0" y="10668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29000" y="5177135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Surface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93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067800" cy="1143000"/>
          </a:xfrm>
        </p:spPr>
        <p:txBody>
          <a:bodyPr/>
          <a:lstStyle/>
          <a:p>
            <a:r>
              <a:rPr lang="en-US" altLang="en-US" sz="3600" dirty="0" smtClean="0">
                <a:solidFill>
                  <a:schemeClr val="bg1"/>
                </a:solidFill>
              </a:rPr>
              <a:t>Proposed solution – Positive SW feedback</a:t>
            </a:r>
            <a:endParaRPr lang="en-US" altLang="en-US" sz="3600" baseline="-25000" dirty="0"/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-76200" y="7620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152400" y="1554539"/>
            <a:ext cx="381000" cy="655261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 flipV="1">
            <a:off x="381000" y="3034606"/>
            <a:ext cx="228600" cy="622994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609600" y="1554539"/>
            <a:ext cx="23622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FF0000"/>
                </a:solidFill>
              </a:rPr>
              <a:t>Absorbed Solar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FF0000"/>
                </a:solidFill>
              </a:rPr>
              <a:t>Radiation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endParaRPr lang="en-US" altLang="en-US" sz="2400" dirty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en-US" sz="2400" dirty="0" smtClean="0">
                <a:solidFill>
                  <a:srgbClr val="00FF00"/>
                </a:solidFill>
              </a:rPr>
              <a:t>Outgoing Longwave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FF00"/>
                </a:solidFill>
              </a:rPr>
              <a:t>Radiation</a:t>
            </a:r>
            <a:endParaRPr lang="en-US" altLang="en-US" sz="2400" dirty="0">
              <a:solidFill>
                <a:srgbClr val="00FF0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762000" y="4419600"/>
            <a:ext cx="1219200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E82ADF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228600" y="4687669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E82ADF"/>
                </a:solidFill>
              </a:rPr>
              <a:t>Atmospheric Emission Level</a:t>
            </a:r>
            <a:endParaRPr lang="en-US" dirty="0">
              <a:solidFill>
                <a:srgbClr val="E82AD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647765"/>
            <a:ext cx="2971800" cy="1210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42682"/>
            <a:ext cx="4648198" cy="60153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6200000">
            <a:off x="1828800" y="3107304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New Equilibrium</a:t>
            </a:r>
          </a:p>
          <a:p>
            <a:pPr algn="ctr"/>
            <a:r>
              <a:rPr lang="en-US" sz="3600" dirty="0" smtClean="0">
                <a:solidFill>
                  <a:srgbClr val="009900"/>
                </a:solidFill>
              </a:rPr>
              <a:t>OLR </a:t>
            </a:r>
            <a:r>
              <a:rPr lang="en-US" sz="3600" dirty="0" smtClean="0">
                <a:solidFill>
                  <a:schemeClr val="bg1"/>
                </a:solidFill>
              </a:rPr>
              <a:t>=</a:t>
            </a:r>
            <a:r>
              <a:rPr lang="en-US" sz="3600" dirty="0" smtClean="0">
                <a:solidFill>
                  <a:srgbClr val="009900"/>
                </a:solidFill>
              </a:rPr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ASR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BOTH INCRESED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34774" y="5486400"/>
            <a:ext cx="1909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WARMING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28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067800" cy="1143000"/>
          </a:xfrm>
        </p:spPr>
        <p:txBody>
          <a:bodyPr>
            <a:normAutofit fontScale="90000"/>
          </a:bodyPr>
          <a:lstStyle/>
          <a:p>
            <a:r>
              <a:rPr lang="en-US" sz="3500" dirty="0" smtClean="0">
                <a:solidFill>
                  <a:schemeClr val="bg1"/>
                </a:solidFill>
              </a:rPr>
              <a:t>How to reconcile this – response to greenhouse forcing with a shortwave feedback</a:t>
            </a:r>
            <a:endParaRPr lang="en-US" sz="3500" dirty="0">
              <a:solidFill>
                <a:schemeClr val="bg1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051207" y="3061855"/>
            <a:ext cx="2514600" cy="1614054"/>
          </a:xfrm>
          <a:prstGeom prst="rect">
            <a:avLst/>
          </a:prstGeom>
          <a:solidFill>
            <a:srgbClr val="000000"/>
          </a:solidFill>
          <a:ln w="222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898807" y="2438400"/>
            <a:ext cx="304800" cy="623455"/>
          </a:xfrm>
          <a:prstGeom prst="line">
            <a:avLst/>
          </a:prstGeom>
          <a:noFill/>
          <a:ln w="34925">
            <a:solidFill>
              <a:srgbClr val="00FF00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-228600" y="1607403"/>
            <a:ext cx="2895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FF00"/>
                </a:solidFill>
              </a:rPr>
              <a:t>Greenhouse forcing F</a:t>
            </a:r>
            <a:r>
              <a:rPr lang="en-US" altLang="en-US" sz="2400" baseline="-25000" dirty="0" smtClean="0">
                <a:solidFill>
                  <a:srgbClr val="00FF00"/>
                </a:solidFill>
              </a:rPr>
              <a:t>LW</a:t>
            </a:r>
            <a:r>
              <a:rPr lang="en-US" altLang="en-US" sz="2400" dirty="0" smtClean="0">
                <a:solidFill>
                  <a:srgbClr val="00FF00"/>
                </a:solidFill>
              </a:rPr>
              <a:t>= 4 W m</a:t>
            </a:r>
            <a:r>
              <a:rPr lang="en-US" altLang="en-US" sz="2400" baseline="30000" dirty="0" smtClean="0">
                <a:solidFill>
                  <a:srgbClr val="00FF00"/>
                </a:solidFill>
              </a:rPr>
              <a:t>-2</a:t>
            </a:r>
            <a:endParaRPr lang="en-US" altLang="en-US" sz="2400" baseline="30000" dirty="0">
              <a:solidFill>
                <a:srgbClr val="00FF00"/>
              </a:solidFill>
            </a:endParaRPr>
          </a:p>
        </p:txBody>
      </p:sp>
      <p:sp>
        <p:nvSpPr>
          <p:cNvPr id="15" name="Flowchart: Process 14"/>
          <p:cNvSpPr/>
          <p:nvPr/>
        </p:nvSpPr>
        <p:spPr bwMode="auto">
          <a:xfrm>
            <a:off x="1051207" y="4197672"/>
            <a:ext cx="2514600" cy="478238"/>
          </a:xfrm>
          <a:prstGeom prst="flowChartProcess">
            <a:avLst/>
          </a:prstGeom>
          <a:solidFill>
            <a:srgbClr val="0070C0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smtClean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" y="953869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F0"/>
                </a:solidFill>
              </a:rPr>
              <a:t>LW feedback only</a:t>
            </a:r>
            <a:endParaRPr lang="en-US" sz="3600" dirty="0">
              <a:solidFill>
                <a:srgbClr val="00B0F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3886200" y="1237565"/>
            <a:ext cx="0" cy="5303222"/>
          </a:xfrm>
          <a:prstGeom prst="line">
            <a:avLst/>
          </a:prstGeom>
          <a:ln w="412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04800" y="4800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</a:rPr>
              <a:t>Forcing    =   response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800" y="5181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        F</a:t>
            </a:r>
            <a:r>
              <a:rPr lang="en-US" sz="2400" baseline="-25000" dirty="0" smtClean="0">
                <a:solidFill>
                  <a:srgbClr val="00B050"/>
                </a:solidFill>
              </a:rPr>
              <a:t>LW</a:t>
            </a:r>
            <a:r>
              <a:rPr lang="en-US" sz="2400" dirty="0" smtClean="0">
                <a:solidFill>
                  <a:srgbClr val="00B050"/>
                </a:solidFill>
              </a:rPr>
              <a:t> </a:t>
            </a:r>
            <a:r>
              <a:rPr lang="en-US" sz="2400" dirty="0" smtClean="0">
                <a:solidFill>
                  <a:prstClr val="white"/>
                </a:solidFill>
              </a:rPr>
              <a:t>  =  -</a:t>
            </a:r>
            <a:r>
              <a:rPr lang="el-GR" sz="2400" dirty="0" smtClean="0">
                <a:solidFill>
                  <a:prstClr val="white"/>
                </a:solidFill>
              </a:rPr>
              <a:t>λ</a:t>
            </a:r>
            <a:r>
              <a:rPr lang="en-US" sz="2400" baseline="-25000" dirty="0" smtClean="0">
                <a:solidFill>
                  <a:prstClr val="white"/>
                </a:solidFill>
              </a:rPr>
              <a:t>LW </a:t>
            </a:r>
            <a:r>
              <a:rPr lang="el-GR" sz="2400" dirty="0" smtClean="0">
                <a:solidFill>
                  <a:srgbClr val="AD15A2"/>
                </a:solidFill>
              </a:rPr>
              <a:t>Δ</a:t>
            </a:r>
            <a:r>
              <a:rPr lang="en-US" sz="2400" dirty="0" smtClean="0">
                <a:solidFill>
                  <a:srgbClr val="AD15A2"/>
                </a:solidFill>
              </a:rPr>
              <a:t>T </a:t>
            </a:r>
            <a:endParaRPr lang="en-US" sz="2400" dirty="0">
              <a:solidFill>
                <a:srgbClr val="AD15A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4607" y="3581400"/>
            <a:ext cx="1600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dirty="0">
                <a:solidFill>
                  <a:srgbClr val="AD15A2"/>
                </a:solidFill>
              </a:rPr>
              <a:t>Δ</a:t>
            </a:r>
            <a:r>
              <a:rPr lang="en-US" sz="3200" dirty="0" smtClean="0">
                <a:solidFill>
                  <a:srgbClr val="AD15A2"/>
                </a:solidFill>
              </a:rPr>
              <a:t>T= 2K 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000" y="6015335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rgbClr val="AD15A2"/>
                </a:solidFill>
              </a:rPr>
              <a:t>Δ</a:t>
            </a:r>
            <a:r>
              <a:rPr lang="en-US" sz="2400" dirty="0" smtClean="0">
                <a:solidFill>
                  <a:srgbClr val="AD15A2"/>
                </a:solidFill>
              </a:rPr>
              <a:t>T = </a:t>
            </a:r>
            <a:r>
              <a:rPr lang="en-US" sz="2400" dirty="0">
                <a:solidFill>
                  <a:srgbClr val="00B050"/>
                </a:solidFill>
              </a:rPr>
              <a:t>F</a:t>
            </a:r>
            <a:r>
              <a:rPr lang="en-US" sz="2400" baseline="-25000" dirty="0">
                <a:solidFill>
                  <a:srgbClr val="00B050"/>
                </a:solidFill>
              </a:rPr>
              <a:t>LW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smtClean="0">
                <a:solidFill>
                  <a:prstClr val="white"/>
                </a:solidFill>
              </a:rPr>
              <a:t>/-</a:t>
            </a:r>
            <a:r>
              <a:rPr lang="el-GR" sz="2400" dirty="0" smtClean="0">
                <a:solidFill>
                  <a:prstClr val="white"/>
                </a:solidFill>
              </a:rPr>
              <a:t>λ</a:t>
            </a:r>
            <a:r>
              <a:rPr lang="en-US" sz="2400" baseline="-25000" dirty="0" smtClean="0">
                <a:solidFill>
                  <a:prstClr val="white"/>
                </a:solidFill>
              </a:rPr>
              <a:t>LW </a:t>
            </a:r>
            <a:r>
              <a:rPr lang="en-US" sz="2400" dirty="0" smtClean="0">
                <a:solidFill>
                  <a:prstClr val="white"/>
                </a:solidFill>
              </a:rPr>
              <a:t>= </a:t>
            </a:r>
            <a:r>
              <a:rPr lang="en-US" sz="2400" dirty="0" smtClean="0">
                <a:solidFill>
                  <a:srgbClr val="AD15A2"/>
                </a:solidFill>
              </a:rPr>
              <a:t>2 K </a:t>
            </a:r>
            <a:r>
              <a:rPr lang="en-US" sz="2400" baseline="-25000" dirty="0" smtClean="0">
                <a:solidFill>
                  <a:srgbClr val="AD15A2"/>
                </a:solidFill>
              </a:rPr>
              <a:t> </a:t>
            </a:r>
            <a:r>
              <a:rPr lang="en-US" sz="2400" dirty="0" smtClean="0">
                <a:solidFill>
                  <a:srgbClr val="AD15A2"/>
                </a:solidFill>
              </a:rPr>
              <a:t> </a:t>
            </a:r>
            <a:endParaRPr lang="en-US" sz="2400" dirty="0">
              <a:solidFill>
                <a:srgbClr val="AD15A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7200" y="5634335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</a:rPr>
              <a:t> if </a:t>
            </a:r>
            <a:r>
              <a:rPr lang="el-GR" sz="2400" dirty="0" smtClean="0">
                <a:solidFill>
                  <a:prstClr val="white"/>
                </a:solidFill>
              </a:rPr>
              <a:t>λ</a:t>
            </a:r>
            <a:r>
              <a:rPr lang="en-US" sz="2400" baseline="-25000" dirty="0" smtClean="0">
                <a:solidFill>
                  <a:prstClr val="white"/>
                </a:solidFill>
              </a:rPr>
              <a:t>LW </a:t>
            </a:r>
            <a:r>
              <a:rPr lang="en-US" sz="2400" dirty="0" smtClean="0">
                <a:solidFill>
                  <a:srgbClr val="AD15A2"/>
                </a:solidFill>
              </a:rPr>
              <a:t> </a:t>
            </a:r>
            <a:r>
              <a:rPr lang="en-US" sz="2400" dirty="0" smtClean="0">
                <a:solidFill>
                  <a:prstClr val="white"/>
                </a:solidFill>
              </a:rPr>
              <a:t>= -2 W m </a:t>
            </a:r>
            <a:r>
              <a:rPr lang="en-US" sz="2400" baseline="30000" dirty="0" smtClean="0">
                <a:solidFill>
                  <a:prstClr val="white"/>
                </a:solidFill>
              </a:rPr>
              <a:t>-2 </a:t>
            </a:r>
            <a:r>
              <a:rPr lang="en-US" sz="2400" dirty="0" smtClean="0">
                <a:solidFill>
                  <a:prstClr val="white"/>
                </a:solidFill>
              </a:rPr>
              <a:t>K </a:t>
            </a:r>
            <a:r>
              <a:rPr lang="en-US" sz="2400" baseline="30000" dirty="0" smtClean="0">
                <a:solidFill>
                  <a:prstClr val="white"/>
                </a:solidFill>
              </a:rPr>
              <a:t>-1</a:t>
            </a:r>
            <a:endParaRPr lang="en-US" sz="2400" baseline="30000" dirty="0">
              <a:solidFill>
                <a:prstClr val="white"/>
              </a:solidFill>
            </a:endParaRPr>
          </a:p>
        </p:txBody>
      </p:sp>
      <p:sp>
        <p:nvSpPr>
          <p:cNvPr id="23" name="Line 8"/>
          <p:cNvSpPr>
            <a:spLocks noChangeShapeType="1"/>
          </p:cNvSpPr>
          <p:nvPr/>
        </p:nvSpPr>
        <p:spPr bwMode="auto">
          <a:xfrm flipV="1">
            <a:off x="2171789" y="2507673"/>
            <a:ext cx="251018" cy="540327"/>
          </a:xfrm>
          <a:prstGeom prst="line">
            <a:avLst/>
          </a:prstGeom>
          <a:noFill/>
          <a:ln w="34925">
            <a:solidFill>
              <a:srgbClr val="00FF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95462" y="2211630"/>
            <a:ext cx="1290738" cy="1600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</a:rPr>
              <a:t>  -</a:t>
            </a:r>
            <a:r>
              <a:rPr lang="el-GR" sz="2200" dirty="0" smtClean="0">
                <a:solidFill>
                  <a:prstClr val="white"/>
                </a:solidFill>
              </a:rPr>
              <a:t>λ</a:t>
            </a:r>
            <a:r>
              <a:rPr lang="en-US" sz="2200" baseline="-25000" dirty="0">
                <a:solidFill>
                  <a:prstClr val="white"/>
                </a:solidFill>
              </a:rPr>
              <a:t>LW </a:t>
            </a:r>
            <a:r>
              <a:rPr lang="el-GR" sz="2200" dirty="0">
                <a:solidFill>
                  <a:srgbClr val="AD15A2"/>
                </a:solidFill>
              </a:rPr>
              <a:t>Δ</a:t>
            </a:r>
            <a:r>
              <a:rPr lang="en-US" sz="2200" dirty="0" smtClean="0">
                <a:solidFill>
                  <a:srgbClr val="AD15A2"/>
                </a:solidFill>
              </a:rPr>
              <a:t>T </a:t>
            </a:r>
          </a:p>
          <a:p>
            <a:r>
              <a:rPr lang="en-US" altLang="en-US" sz="2200" dirty="0" smtClean="0">
                <a:solidFill>
                  <a:srgbClr val="00FF00"/>
                </a:solidFill>
              </a:rPr>
              <a:t>= </a:t>
            </a:r>
            <a:r>
              <a:rPr lang="en-US" altLang="en-US" sz="2200" dirty="0">
                <a:solidFill>
                  <a:srgbClr val="00FF00"/>
                </a:solidFill>
              </a:rPr>
              <a:t>4 W m</a:t>
            </a:r>
            <a:r>
              <a:rPr lang="en-US" altLang="en-US" sz="2200" baseline="30000" dirty="0">
                <a:solidFill>
                  <a:srgbClr val="00FF00"/>
                </a:solidFill>
              </a:rPr>
              <a:t>-2</a:t>
            </a:r>
          </a:p>
          <a:p>
            <a:endParaRPr lang="en-US" dirty="0" smtClean="0">
              <a:solidFill>
                <a:srgbClr val="AD15A2"/>
              </a:solidFill>
            </a:endParaRPr>
          </a:p>
          <a:p>
            <a:endParaRPr lang="en-US" dirty="0" smtClean="0">
              <a:solidFill>
                <a:srgbClr val="AD15A2"/>
              </a:solidFill>
            </a:endParaRPr>
          </a:p>
          <a:p>
            <a:r>
              <a:rPr lang="en-US" dirty="0" smtClean="0">
                <a:solidFill>
                  <a:srgbClr val="AD15A2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4419600" y="2957945"/>
            <a:ext cx="3048000" cy="1614054"/>
          </a:xfrm>
          <a:prstGeom prst="rect">
            <a:avLst/>
          </a:prstGeom>
          <a:solidFill>
            <a:srgbClr val="000000"/>
          </a:solidFill>
          <a:ln w="222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5" name="Flowchart: Process 24"/>
          <p:cNvSpPr/>
          <p:nvPr/>
        </p:nvSpPr>
        <p:spPr bwMode="auto">
          <a:xfrm>
            <a:off x="4419600" y="4093762"/>
            <a:ext cx="3048000" cy="478238"/>
          </a:xfrm>
          <a:prstGeom prst="flowChartProcess">
            <a:avLst/>
          </a:prstGeom>
          <a:solidFill>
            <a:srgbClr val="0070C0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smtClean="0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3733799" y="1524000"/>
            <a:ext cx="141203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FF00"/>
                </a:solidFill>
              </a:rPr>
              <a:t> F</a:t>
            </a:r>
            <a:r>
              <a:rPr lang="en-US" altLang="en-US" sz="2400" baseline="-25000" dirty="0" smtClean="0">
                <a:solidFill>
                  <a:srgbClr val="00FF00"/>
                </a:solidFill>
              </a:rPr>
              <a:t>LW</a:t>
            </a:r>
            <a:r>
              <a:rPr lang="en-US" altLang="en-US" sz="2400" dirty="0">
                <a:solidFill>
                  <a:srgbClr val="00FF00"/>
                </a:solidFill>
              </a:rPr>
              <a:t>=  </a:t>
            </a:r>
            <a:r>
              <a:rPr lang="en-US" altLang="en-US" sz="2400" dirty="0" smtClean="0">
                <a:solidFill>
                  <a:srgbClr val="00FF00"/>
                </a:solidFill>
              </a:rPr>
              <a:t>     4 </a:t>
            </a:r>
            <a:r>
              <a:rPr lang="en-US" altLang="en-US" sz="2400" dirty="0">
                <a:solidFill>
                  <a:srgbClr val="00FF00"/>
                </a:solidFill>
              </a:rPr>
              <a:t>W m</a:t>
            </a:r>
            <a:r>
              <a:rPr lang="en-US" altLang="en-US" sz="2400" baseline="30000" dirty="0">
                <a:solidFill>
                  <a:srgbClr val="00FF00"/>
                </a:solidFill>
              </a:rPr>
              <a:t>-2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altLang="en-US" sz="2400" baseline="30000" dirty="0">
              <a:solidFill>
                <a:srgbClr val="00FF00"/>
              </a:solidFill>
            </a:endParaRPr>
          </a:p>
        </p:txBody>
      </p:sp>
      <p:sp>
        <p:nvSpPr>
          <p:cNvPr id="28" name="Line 8"/>
          <p:cNvSpPr>
            <a:spLocks noChangeShapeType="1"/>
          </p:cNvSpPr>
          <p:nvPr/>
        </p:nvSpPr>
        <p:spPr bwMode="auto">
          <a:xfrm>
            <a:off x="4419600" y="2286000"/>
            <a:ext cx="304800" cy="611833"/>
          </a:xfrm>
          <a:prstGeom prst="line">
            <a:avLst/>
          </a:prstGeom>
          <a:noFill/>
          <a:ln w="34925">
            <a:solidFill>
              <a:srgbClr val="00FF00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267200" y="1030069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F0"/>
                </a:solidFill>
              </a:rPr>
              <a:t>LW and SW feedback </a:t>
            </a:r>
            <a:endParaRPr lang="en-US" sz="3600" dirty="0">
              <a:solidFill>
                <a:srgbClr val="00B0F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53000" y="46482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</a:rPr>
              <a:t>Forcing    =   response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53000" y="5024735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        F</a:t>
            </a:r>
            <a:r>
              <a:rPr lang="en-US" sz="2400" baseline="-25000" dirty="0" smtClean="0">
                <a:solidFill>
                  <a:srgbClr val="00B050"/>
                </a:solidFill>
              </a:rPr>
              <a:t>LW</a:t>
            </a:r>
            <a:r>
              <a:rPr lang="en-US" sz="2400" dirty="0" smtClean="0">
                <a:solidFill>
                  <a:srgbClr val="00B050"/>
                </a:solidFill>
              </a:rPr>
              <a:t> </a:t>
            </a:r>
            <a:r>
              <a:rPr lang="en-US" sz="2400" dirty="0" smtClean="0">
                <a:solidFill>
                  <a:prstClr val="white"/>
                </a:solidFill>
              </a:rPr>
              <a:t>  =  -(</a:t>
            </a:r>
            <a:r>
              <a:rPr lang="el-GR" sz="2400" dirty="0" smtClean="0">
                <a:solidFill>
                  <a:prstClr val="white"/>
                </a:solidFill>
              </a:rPr>
              <a:t>λ</a:t>
            </a:r>
            <a:r>
              <a:rPr lang="en-US" sz="2400" baseline="-25000" dirty="0" smtClean="0">
                <a:solidFill>
                  <a:prstClr val="white"/>
                </a:solidFill>
              </a:rPr>
              <a:t>LW </a:t>
            </a:r>
            <a:r>
              <a:rPr lang="en-US" sz="2400" dirty="0" smtClean="0">
                <a:solidFill>
                  <a:prstClr val="white"/>
                </a:solidFill>
              </a:rPr>
              <a:t>+</a:t>
            </a:r>
            <a:r>
              <a:rPr lang="el-GR" sz="2400" dirty="0" smtClean="0">
                <a:solidFill>
                  <a:prstClr val="white"/>
                </a:solidFill>
              </a:rPr>
              <a:t>λ</a:t>
            </a:r>
            <a:r>
              <a:rPr lang="en-US" sz="2400" baseline="-25000" dirty="0" smtClean="0">
                <a:solidFill>
                  <a:prstClr val="white"/>
                </a:solidFill>
              </a:rPr>
              <a:t>SW </a:t>
            </a:r>
            <a:r>
              <a:rPr lang="en-US" sz="2400" dirty="0" smtClean="0">
                <a:solidFill>
                  <a:prstClr val="white"/>
                </a:solidFill>
              </a:rPr>
              <a:t>) </a:t>
            </a:r>
            <a:r>
              <a:rPr lang="el-GR" sz="2400" dirty="0" smtClean="0">
                <a:solidFill>
                  <a:srgbClr val="AD15A2"/>
                </a:solidFill>
              </a:rPr>
              <a:t>Δ</a:t>
            </a:r>
            <a:r>
              <a:rPr lang="en-US" sz="2400" dirty="0" smtClean="0">
                <a:solidFill>
                  <a:srgbClr val="AD15A2"/>
                </a:solidFill>
              </a:rPr>
              <a:t>T </a:t>
            </a:r>
            <a:endParaRPr lang="en-US" sz="2400" dirty="0">
              <a:solidFill>
                <a:srgbClr val="AD15A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953000" y="6091535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solidFill>
                  <a:srgbClr val="AD15A2"/>
                </a:solidFill>
              </a:rPr>
              <a:t>Δ</a:t>
            </a:r>
            <a:r>
              <a:rPr lang="en-US" sz="2400" dirty="0" smtClean="0">
                <a:solidFill>
                  <a:srgbClr val="AD15A2"/>
                </a:solidFill>
              </a:rPr>
              <a:t>T = </a:t>
            </a:r>
            <a:r>
              <a:rPr lang="en-US" sz="2400" dirty="0">
                <a:solidFill>
                  <a:srgbClr val="00B050"/>
                </a:solidFill>
              </a:rPr>
              <a:t>F</a:t>
            </a:r>
            <a:r>
              <a:rPr lang="en-US" sz="2400" baseline="-25000" dirty="0">
                <a:solidFill>
                  <a:srgbClr val="00B050"/>
                </a:solidFill>
              </a:rPr>
              <a:t>LW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 smtClean="0">
                <a:solidFill>
                  <a:prstClr val="white"/>
                </a:solidFill>
              </a:rPr>
              <a:t>/-(</a:t>
            </a:r>
            <a:r>
              <a:rPr lang="el-GR" sz="2400" dirty="0" smtClean="0">
                <a:solidFill>
                  <a:prstClr val="white"/>
                </a:solidFill>
              </a:rPr>
              <a:t>λ</a:t>
            </a:r>
            <a:r>
              <a:rPr lang="en-US" sz="2400" baseline="-25000" dirty="0" smtClean="0">
                <a:solidFill>
                  <a:prstClr val="white"/>
                </a:solidFill>
              </a:rPr>
              <a:t>LW </a:t>
            </a:r>
            <a:r>
              <a:rPr lang="en-US" sz="2400" dirty="0" smtClean="0">
                <a:solidFill>
                  <a:prstClr val="white"/>
                </a:solidFill>
              </a:rPr>
              <a:t>+ </a:t>
            </a:r>
            <a:r>
              <a:rPr lang="el-GR" sz="2400" dirty="0" smtClean="0">
                <a:solidFill>
                  <a:prstClr val="white"/>
                </a:solidFill>
              </a:rPr>
              <a:t>λ</a:t>
            </a:r>
            <a:r>
              <a:rPr lang="en-US" sz="2400" baseline="-25000" dirty="0">
                <a:solidFill>
                  <a:prstClr val="white"/>
                </a:solidFill>
              </a:rPr>
              <a:t>SW </a:t>
            </a:r>
            <a:r>
              <a:rPr lang="en-US" sz="2400" dirty="0">
                <a:solidFill>
                  <a:prstClr val="white"/>
                </a:solidFill>
              </a:rPr>
              <a:t>) </a:t>
            </a:r>
            <a:r>
              <a:rPr lang="en-US" sz="2400" dirty="0" smtClean="0">
                <a:solidFill>
                  <a:prstClr val="white"/>
                </a:solidFill>
              </a:rPr>
              <a:t>= </a:t>
            </a:r>
            <a:r>
              <a:rPr lang="en-US" sz="2400" dirty="0">
                <a:solidFill>
                  <a:srgbClr val="AD15A2"/>
                </a:solidFill>
              </a:rPr>
              <a:t>4</a:t>
            </a:r>
            <a:r>
              <a:rPr lang="en-US" sz="2400" dirty="0" smtClean="0">
                <a:solidFill>
                  <a:srgbClr val="AD15A2"/>
                </a:solidFill>
              </a:rPr>
              <a:t> K </a:t>
            </a:r>
            <a:r>
              <a:rPr lang="en-US" sz="2400" baseline="-25000" dirty="0" smtClean="0">
                <a:solidFill>
                  <a:srgbClr val="AD15A2"/>
                </a:solidFill>
              </a:rPr>
              <a:t> </a:t>
            </a:r>
            <a:r>
              <a:rPr lang="en-US" sz="2400" dirty="0" smtClean="0">
                <a:solidFill>
                  <a:srgbClr val="AD15A2"/>
                </a:solidFill>
              </a:rPr>
              <a:t> </a:t>
            </a:r>
            <a:endParaRPr lang="en-US" sz="2400" dirty="0">
              <a:solidFill>
                <a:srgbClr val="AD15A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57800" y="54864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</a:rPr>
              <a:t> if </a:t>
            </a:r>
            <a:r>
              <a:rPr lang="el-GR" sz="2400" dirty="0" smtClean="0">
                <a:solidFill>
                  <a:prstClr val="white"/>
                </a:solidFill>
              </a:rPr>
              <a:t>λ</a:t>
            </a:r>
            <a:r>
              <a:rPr lang="en-US" sz="2400" baseline="-25000" dirty="0">
                <a:solidFill>
                  <a:prstClr val="white"/>
                </a:solidFill>
              </a:rPr>
              <a:t>S</a:t>
            </a:r>
            <a:r>
              <a:rPr lang="en-US" sz="2400" baseline="-25000" dirty="0" smtClean="0">
                <a:solidFill>
                  <a:prstClr val="white"/>
                </a:solidFill>
              </a:rPr>
              <a:t>W </a:t>
            </a:r>
            <a:r>
              <a:rPr lang="en-US" sz="2400" dirty="0" smtClean="0">
                <a:solidFill>
                  <a:srgbClr val="AD15A2"/>
                </a:solidFill>
              </a:rPr>
              <a:t> </a:t>
            </a:r>
            <a:r>
              <a:rPr lang="en-US" sz="2400" dirty="0" smtClean="0">
                <a:solidFill>
                  <a:prstClr val="white"/>
                </a:solidFill>
              </a:rPr>
              <a:t>= +1 W m </a:t>
            </a:r>
            <a:r>
              <a:rPr lang="en-US" sz="2400" baseline="30000" dirty="0" smtClean="0">
                <a:solidFill>
                  <a:prstClr val="white"/>
                </a:solidFill>
              </a:rPr>
              <a:t>-2 </a:t>
            </a:r>
            <a:r>
              <a:rPr lang="en-US" sz="2400" dirty="0" smtClean="0">
                <a:solidFill>
                  <a:prstClr val="white"/>
                </a:solidFill>
              </a:rPr>
              <a:t>K </a:t>
            </a:r>
            <a:r>
              <a:rPr lang="en-US" sz="2400" baseline="30000" dirty="0" smtClean="0">
                <a:solidFill>
                  <a:prstClr val="white"/>
                </a:solidFill>
              </a:rPr>
              <a:t>-1</a:t>
            </a:r>
            <a:endParaRPr lang="en-US" sz="2400" baseline="30000" dirty="0">
              <a:solidFill>
                <a:prstClr val="white"/>
              </a:solidFill>
            </a:endParaRPr>
          </a:p>
        </p:txBody>
      </p:sp>
      <p:sp>
        <p:nvSpPr>
          <p:cNvPr id="34" name="Line 8"/>
          <p:cNvSpPr>
            <a:spLocks noChangeShapeType="1"/>
          </p:cNvSpPr>
          <p:nvPr/>
        </p:nvSpPr>
        <p:spPr bwMode="auto">
          <a:xfrm flipV="1">
            <a:off x="7386738" y="1447800"/>
            <a:ext cx="690462" cy="1510144"/>
          </a:xfrm>
          <a:prstGeom prst="line">
            <a:avLst/>
          </a:prstGeom>
          <a:noFill/>
          <a:ln w="34925">
            <a:solidFill>
              <a:srgbClr val="00FF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777062" y="1900297"/>
            <a:ext cx="1290738" cy="1600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</a:rPr>
              <a:t>  </a:t>
            </a:r>
            <a:r>
              <a:rPr lang="el-GR" sz="2200" dirty="0" smtClean="0">
                <a:solidFill>
                  <a:prstClr val="white"/>
                </a:solidFill>
              </a:rPr>
              <a:t>λ</a:t>
            </a:r>
            <a:r>
              <a:rPr lang="en-US" sz="2200" baseline="-25000" dirty="0">
                <a:solidFill>
                  <a:prstClr val="white"/>
                </a:solidFill>
              </a:rPr>
              <a:t>LW </a:t>
            </a:r>
            <a:r>
              <a:rPr lang="el-GR" sz="2200" dirty="0">
                <a:solidFill>
                  <a:srgbClr val="AD15A2"/>
                </a:solidFill>
              </a:rPr>
              <a:t>Δ</a:t>
            </a:r>
            <a:r>
              <a:rPr lang="en-US" sz="2200" dirty="0" smtClean="0">
                <a:solidFill>
                  <a:srgbClr val="AD15A2"/>
                </a:solidFill>
              </a:rPr>
              <a:t>T </a:t>
            </a:r>
          </a:p>
          <a:p>
            <a:r>
              <a:rPr lang="en-US" altLang="en-US" sz="2200" dirty="0" smtClean="0">
                <a:solidFill>
                  <a:srgbClr val="00FF00"/>
                </a:solidFill>
              </a:rPr>
              <a:t>= 8 </a:t>
            </a:r>
            <a:r>
              <a:rPr lang="en-US" altLang="en-US" sz="2200" dirty="0">
                <a:solidFill>
                  <a:srgbClr val="00FF00"/>
                </a:solidFill>
              </a:rPr>
              <a:t>W m</a:t>
            </a:r>
            <a:r>
              <a:rPr lang="en-US" altLang="en-US" sz="2200" baseline="30000" dirty="0">
                <a:solidFill>
                  <a:srgbClr val="00FF00"/>
                </a:solidFill>
              </a:rPr>
              <a:t>-2</a:t>
            </a:r>
          </a:p>
          <a:p>
            <a:endParaRPr lang="en-US" dirty="0" smtClean="0">
              <a:solidFill>
                <a:srgbClr val="AD15A2"/>
              </a:solidFill>
            </a:endParaRPr>
          </a:p>
          <a:p>
            <a:endParaRPr lang="en-US" dirty="0" smtClean="0">
              <a:solidFill>
                <a:srgbClr val="AD15A2"/>
              </a:solidFill>
            </a:endParaRPr>
          </a:p>
          <a:p>
            <a:r>
              <a:rPr lang="en-US" dirty="0" smtClean="0">
                <a:solidFill>
                  <a:srgbClr val="AD15A2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257800" y="3581400"/>
            <a:ext cx="1600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200" dirty="0">
                <a:solidFill>
                  <a:srgbClr val="AD15A2"/>
                </a:solidFill>
              </a:rPr>
              <a:t>Δ</a:t>
            </a:r>
            <a:r>
              <a:rPr lang="en-US" sz="3200" dirty="0" smtClean="0">
                <a:solidFill>
                  <a:srgbClr val="AD15A2"/>
                </a:solidFill>
              </a:rPr>
              <a:t>T= 4K 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37" name="Line 8"/>
          <p:cNvSpPr>
            <a:spLocks noChangeShapeType="1"/>
          </p:cNvSpPr>
          <p:nvPr/>
        </p:nvSpPr>
        <p:spPr bwMode="auto">
          <a:xfrm>
            <a:off x="5795862" y="2278796"/>
            <a:ext cx="376338" cy="616803"/>
          </a:xfrm>
          <a:prstGeom prst="line">
            <a:avLst/>
          </a:prstGeom>
          <a:noFill/>
          <a:ln w="34925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491062" y="1600200"/>
            <a:ext cx="14431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</a:rPr>
              <a:t>  </a:t>
            </a:r>
            <a:r>
              <a:rPr lang="el-GR" sz="2200" dirty="0" smtClean="0">
                <a:solidFill>
                  <a:prstClr val="white"/>
                </a:solidFill>
              </a:rPr>
              <a:t>λ</a:t>
            </a:r>
            <a:r>
              <a:rPr lang="en-US" sz="2200" baseline="-25000" dirty="0" smtClean="0">
                <a:solidFill>
                  <a:prstClr val="white"/>
                </a:solidFill>
              </a:rPr>
              <a:t>SW </a:t>
            </a:r>
            <a:r>
              <a:rPr lang="el-GR" sz="2200" dirty="0">
                <a:solidFill>
                  <a:srgbClr val="AD15A2"/>
                </a:solidFill>
              </a:rPr>
              <a:t>Δ</a:t>
            </a:r>
            <a:r>
              <a:rPr lang="en-US" sz="2200" dirty="0" smtClean="0">
                <a:solidFill>
                  <a:srgbClr val="AD15A2"/>
                </a:solidFill>
              </a:rPr>
              <a:t>T </a:t>
            </a:r>
          </a:p>
          <a:p>
            <a:r>
              <a:rPr lang="en-US" altLang="en-US" sz="2200" dirty="0" smtClean="0">
                <a:solidFill>
                  <a:srgbClr val="FF0000"/>
                </a:solidFill>
              </a:rPr>
              <a:t>= 4 </a:t>
            </a:r>
            <a:r>
              <a:rPr lang="en-US" altLang="en-US" sz="2200" dirty="0">
                <a:solidFill>
                  <a:srgbClr val="FF0000"/>
                </a:solidFill>
              </a:rPr>
              <a:t>W </a:t>
            </a:r>
            <a:r>
              <a:rPr lang="en-US" altLang="en-US" sz="2200" dirty="0" smtClean="0">
                <a:solidFill>
                  <a:srgbClr val="FF0000"/>
                </a:solidFill>
              </a:rPr>
              <a:t>m</a:t>
            </a:r>
            <a:r>
              <a:rPr lang="en-US" altLang="en-US" sz="2200" baseline="30000" dirty="0" smtClean="0">
                <a:solidFill>
                  <a:srgbClr val="FF0000"/>
                </a:solidFill>
              </a:rPr>
              <a:t>-2</a:t>
            </a:r>
            <a:r>
              <a:rPr lang="en-US" dirty="0" smtClean="0">
                <a:solidFill>
                  <a:srgbClr val="AD15A2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793" y="3236893"/>
            <a:ext cx="15846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rgbClr val="00B050"/>
                </a:solidFill>
              </a:rPr>
              <a:t>Δ</a:t>
            </a:r>
            <a:r>
              <a:rPr lang="en-US" sz="2800" dirty="0" smtClean="0">
                <a:solidFill>
                  <a:srgbClr val="00B050"/>
                </a:solidFill>
              </a:rPr>
              <a:t>OLR </a:t>
            </a:r>
          </a:p>
          <a:p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 smtClean="0">
                <a:solidFill>
                  <a:srgbClr val="00B050"/>
                </a:solidFill>
              </a:rPr>
              <a:t> = 0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911693" y="2895600"/>
            <a:ext cx="23085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>
                <a:solidFill>
                  <a:srgbClr val="00B050"/>
                </a:solidFill>
              </a:rPr>
              <a:t>Δ</a:t>
            </a:r>
            <a:r>
              <a:rPr lang="en-US" sz="2800" dirty="0" smtClean="0">
                <a:solidFill>
                  <a:srgbClr val="00B050"/>
                </a:solidFill>
              </a:rPr>
              <a:t>OLR=</a:t>
            </a:r>
          </a:p>
          <a:p>
            <a:pPr algn="ctr"/>
            <a:r>
              <a:rPr lang="en-US" sz="2800" dirty="0" smtClean="0">
                <a:solidFill>
                  <a:srgbClr val="00B050"/>
                </a:solidFill>
              </a:rPr>
              <a:t>-F</a:t>
            </a:r>
            <a:r>
              <a:rPr lang="en-US" sz="2800" baseline="-25000" dirty="0" smtClean="0">
                <a:solidFill>
                  <a:srgbClr val="00B050"/>
                </a:solidFill>
              </a:rPr>
              <a:t>LW</a:t>
            </a:r>
            <a:r>
              <a:rPr lang="en-US" sz="2800" dirty="0" smtClean="0">
                <a:solidFill>
                  <a:srgbClr val="00B050"/>
                </a:solidFill>
              </a:rPr>
              <a:t> + </a:t>
            </a:r>
            <a:r>
              <a:rPr lang="en-US" sz="2800" dirty="0">
                <a:solidFill>
                  <a:prstClr val="white"/>
                </a:solidFill>
              </a:rPr>
              <a:t>-</a:t>
            </a:r>
            <a:r>
              <a:rPr lang="el-GR" sz="2800" dirty="0">
                <a:solidFill>
                  <a:prstClr val="white"/>
                </a:solidFill>
              </a:rPr>
              <a:t>λ</a:t>
            </a:r>
            <a:r>
              <a:rPr lang="en-US" sz="2800" baseline="-25000" dirty="0">
                <a:solidFill>
                  <a:prstClr val="white"/>
                </a:solidFill>
              </a:rPr>
              <a:t>LW </a:t>
            </a:r>
            <a:r>
              <a:rPr lang="el-GR" sz="2800" dirty="0">
                <a:solidFill>
                  <a:srgbClr val="AD15A2"/>
                </a:solidFill>
              </a:rPr>
              <a:t>Δ</a:t>
            </a:r>
            <a:r>
              <a:rPr lang="en-US" sz="2800" dirty="0">
                <a:solidFill>
                  <a:srgbClr val="AD15A2"/>
                </a:solidFill>
              </a:rPr>
              <a:t>T</a:t>
            </a:r>
            <a:r>
              <a:rPr lang="en-US" sz="2800" dirty="0" smtClean="0">
                <a:solidFill>
                  <a:srgbClr val="00B050"/>
                </a:solidFill>
              </a:rPr>
              <a:t>                 </a:t>
            </a:r>
            <a:r>
              <a:rPr lang="en-US" sz="2800" dirty="0" smtClean="0">
                <a:solidFill>
                  <a:prstClr val="white"/>
                </a:solidFill>
              </a:rPr>
              <a:t>=</a:t>
            </a:r>
            <a:r>
              <a:rPr lang="en-US" sz="2800" dirty="0" smtClean="0">
                <a:solidFill>
                  <a:srgbClr val="00B050"/>
                </a:solidFill>
              </a:rPr>
              <a:t> </a:t>
            </a:r>
            <a:r>
              <a:rPr lang="el-GR" sz="2800" dirty="0" smtClean="0">
                <a:solidFill>
                  <a:srgbClr val="FF0000"/>
                </a:solidFill>
              </a:rPr>
              <a:t>Δ</a:t>
            </a:r>
            <a:r>
              <a:rPr lang="en-US" sz="2800" dirty="0" smtClean="0">
                <a:solidFill>
                  <a:srgbClr val="FF0000"/>
                </a:solidFill>
              </a:rPr>
              <a:t>ASR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62400" y="1030069"/>
            <a:ext cx="5105400" cy="57517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47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22" grpId="0"/>
      <p:bldP spid="23" grpId="0" animBg="1"/>
      <p:bldP spid="6" grpId="0"/>
      <p:bldP spid="32" grpId="0"/>
      <p:bldP spid="33" grpId="0"/>
      <p:bldP spid="34" grpId="0" animBg="1"/>
      <p:bldP spid="35" grpId="0"/>
      <p:bldP spid="36" grpId="0"/>
      <p:bldP spid="37" grpId="0" animBg="1"/>
      <p:bldP spid="38" grpId="0"/>
      <p:bldP spid="12" grpId="0"/>
      <p:bldP spid="39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Time evolution of OLR response to greenhouse forcing with SW feedback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1676400"/>
            <a:ext cx="6252839" cy="32202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5400" y="2814935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OLR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2205335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ASR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3600" y="3886200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F</a:t>
            </a:r>
            <a:r>
              <a:rPr lang="en-US" sz="2400" baseline="-25000" dirty="0" smtClean="0">
                <a:solidFill>
                  <a:srgbClr val="00B050"/>
                </a:solidFill>
              </a:rPr>
              <a:t>LW</a:t>
            </a:r>
            <a:endParaRPr lang="en-US" sz="2400" baseline="-25000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72200" y="1524000"/>
            <a:ext cx="2895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</a:rPr>
              <a:t>OLR must go from –FLW at time 0 to FLW in the equilibrium response</a:t>
            </a:r>
          </a:p>
          <a:p>
            <a:endParaRPr lang="en-US" sz="2000" dirty="0">
              <a:solidFill>
                <a:prstClr val="white"/>
              </a:solidFill>
            </a:endParaRPr>
          </a:p>
          <a:p>
            <a:pPr marL="342900" indent="-342900">
              <a:buFont typeface="Wingdings"/>
              <a:buChar char="à"/>
            </a:pPr>
            <a:r>
              <a:rPr lang="en-US" sz="2000" dirty="0" smtClean="0">
                <a:solidFill>
                  <a:prstClr val="white"/>
                </a:solidFill>
              </a:rPr>
              <a:t>OLR returns to unperturbed value </a:t>
            </a:r>
            <a:r>
              <a:rPr lang="en-US" sz="2400" i="1" dirty="0" smtClean="0">
                <a:solidFill>
                  <a:prstClr val="white"/>
                </a:solidFill>
              </a:rPr>
              <a:t>when half of the equilibrium temperature change occurs</a:t>
            </a:r>
          </a:p>
          <a:p>
            <a:endParaRPr lang="en-US" sz="2000" dirty="0">
              <a:solidFill>
                <a:prstClr val="white"/>
              </a:solidFill>
            </a:endParaRPr>
          </a:p>
          <a:p>
            <a:pPr marL="457200" indent="-457200">
              <a:buFont typeface="Wingdings"/>
              <a:buChar char="à"/>
            </a:pPr>
            <a:endParaRPr lang="en-US" sz="2800" dirty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886200" y="4908561"/>
                <a:ext cx="1879682" cy="618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white"/>
                          </a:solidFill>
                          <a:latin typeface="Cambria Math"/>
                        </a:rPr>
                        <m:t>𝐶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 smtClean="0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r>
                            <a:rPr lang="en-US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i="1" smtClean="0">
                          <a:solidFill>
                            <a:prstClr val="white"/>
                          </a:solidFill>
                          <a:latin typeface="Cambria Math"/>
                        </a:rPr>
                        <m:t>=</m:t>
                      </m:r>
                      <m:r>
                        <a:rPr lang="en-US" i="1" smtClean="0">
                          <a:solidFill>
                            <a:prstClr val="white"/>
                          </a:solidFill>
                          <a:latin typeface="Cambria Math"/>
                        </a:rPr>
                        <m:t>𝐹</m:t>
                      </m:r>
                      <m:r>
                        <a:rPr lang="en-US" i="1" smtClean="0">
                          <a:solidFill>
                            <a:prstClr val="white"/>
                          </a:solidFill>
                          <a:latin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i="1" smtClean="0">
                          <a:solidFill>
                            <a:prstClr val="white"/>
                          </a:solidFill>
                          <a:latin typeface="Cambria Math"/>
                        </a:rPr>
                        <m:t>λ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𝑆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white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4908561"/>
                <a:ext cx="1879682" cy="61824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-224783" y="5027184"/>
            <a:ext cx="441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 smtClean="0">
                <a:solidFill>
                  <a:prstClr val="white"/>
                </a:solidFill>
              </a:rPr>
              <a:t>    The energy imbalance equation:</a:t>
            </a:r>
            <a:endParaRPr lang="en-US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209800" y="5415223"/>
                <a:ext cx="4495800" cy="833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prstClr val="white"/>
                    </a:solidFill>
                  </a:rPr>
                  <a:t>T</a:t>
                </a:r>
                <a:r>
                  <a:rPr lang="en-US" baseline="-25000" dirty="0" smtClean="0">
                    <a:solidFill>
                      <a:prstClr val="white"/>
                    </a:solidFill>
                  </a:rPr>
                  <a:t>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t</m:t>
                        </m:r>
                      </m:e>
                    </m:d>
                    <m:r>
                      <a:rPr lang="en-US" i="1" smtClean="0">
                        <a:solidFill>
                          <a:prstClr val="white"/>
                        </a:solidFill>
                        <a:latin typeface="Cambria Math"/>
                      </a:rPr>
                      <m:t>=</m:t>
                    </m:r>
                    <m:r>
                      <a:rPr lang="en-US" i="1" baseline="-25000" smtClean="0">
                        <a:solidFill>
                          <a:prstClr val="white"/>
                        </a:solidFill>
                        <a:latin typeface="Cambria Math"/>
                      </a:rPr>
                      <m:t>  </m:t>
                    </m:r>
                    <m:f>
                      <m:fPr>
                        <m:ctrlPr>
                          <a:rPr lang="en-US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𝐹</m:t>
                        </m:r>
                      </m:num>
                      <m:den>
                        <m:r>
                          <m:rPr>
                            <m:nor/>
                          </m:rPr>
                          <a:rPr lang="el-GR" dirty="0">
                            <a:solidFill>
                              <a:prstClr val="white"/>
                            </a:solidFill>
                          </a:rPr>
                          <m:t>λ</m:t>
                        </m:r>
                      </m:den>
                    </m:f>
                    <m:r>
                      <a:rPr lang="en-US" i="1" smtClean="0">
                        <a:solidFill>
                          <a:prstClr val="white"/>
                        </a:solidFill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i="1" baseline="-2500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1−</m:t>
                        </m:r>
                        <m:sSup>
                          <m:sSupPr>
                            <m:ctrlPr>
                              <a:rPr lang="en-US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smtClean="0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f>
                              <m:fPr>
                                <m:ctrlPr>
                                  <a:rPr lang="en-US" i="1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 smtClean="0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𝑡</m:t>
                                </m:r>
                                <m:r>
                                  <m:rPr>
                                    <m:sty m:val="p"/>
                                  </m:rPr>
                                  <a:rPr lang="el-GR" i="1" smtClean="0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λ</m:t>
                                </m:r>
                              </m:num>
                              <m:den>
                                <m:r>
                                  <a:rPr lang="en-US" i="1" smtClean="0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𝐶</m:t>
                                </m:r>
                              </m:den>
                            </m:f>
                          </m:sup>
                        </m:sSup>
                        <m:r>
                          <a:rPr lang="en-US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 </m:t>
                        </m:r>
                      </m:e>
                    </m:d>
                    <m:r>
                      <a:rPr lang="en-US" i="1">
                        <a:solidFill>
                          <a:prstClr val="white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𝑒𝑞</m:t>
                        </m:r>
                      </m:sub>
                    </m:sSub>
                    <m:r>
                      <a:rPr lang="en-US" i="1" smtClean="0">
                        <a:solidFill>
                          <a:prstClr val="white"/>
                        </a:solidFill>
                        <a:latin typeface="Cambria Math"/>
                      </a:rPr>
                      <m:t> </m:t>
                    </m:r>
                    <m:r>
                      <a:rPr lang="en-US" i="1">
                        <a:solidFill>
                          <a:prstClr val="white"/>
                        </a:solidFill>
                        <a:latin typeface="Cambria Math"/>
                      </a:rPr>
                      <m:t>(1−</m:t>
                    </m:r>
                    <m:sSup>
                      <m:sSupPr>
                        <m:ctrlPr>
                          <a:rPr lang="en-US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prstClr val="white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prstClr val="white"/>
                            </a:solidFill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𝑡</m:t>
                            </m:r>
                          </m:num>
                          <m:den>
                            <m:r>
                              <a:rPr lang="el-GR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𝜏</m:t>
                            </m:r>
                          </m:den>
                        </m:f>
                      </m:sup>
                    </m:sSup>
                    <m:r>
                      <a:rPr lang="en-US" i="1">
                        <a:solidFill>
                          <a:prstClr val="white"/>
                        </a:solidFill>
                        <a:latin typeface="Cambria Math"/>
                      </a:rPr>
                      <m:t> )</m:t>
                    </m:r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5415223"/>
                <a:ext cx="4495800" cy="833177"/>
              </a:xfrm>
              <a:prstGeom prst="rect">
                <a:avLst/>
              </a:prstGeom>
              <a:blipFill rotWithShape="1">
                <a:blip r:embed="rId4"/>
                <a:stretch>
                  <a:fillRect l="-1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58578" y="5915883"/>
                <a:ext cx="8610600" cy="9421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prstClr val="white"/>
                    </a:solidFill>
                  </a:rPr>
                  <a:t>With the characteristic timescale (</a:t>
                </a:r>
                <a:r>
                  <a:rPr lang="el-GR" dirty="0" smtClean="0">
                    <a:solidFill>
                      <a:prstClr val="white"/>
                    </a:solidFill>
                  </a:rPr>
                  <a:t>τ</a:t>
                </a:r>
                <a:r>
                  <a:rPr lang="en-US" dirty="0" smtClean="0">
                    <a:solidFill>
                      <a:prstClr val="white"/>
                    </a:solidFill>
                  </a:rPr>
                  <a:t>)</a:t>
                </a:r>
              </a:p>
              <a:p>
                <a:r>
                  <a:rPr lang="en-US" sz="2400" dirty="0" smtClean="0">
                    <a:solidFill>
                      <a:prstClr val="white"/>
                    </a:solidFill>
                  </a:rPr>
                  <a:t> </a:t>
                </a:r>
                <a:r>
                  <a:rPr lang="el-GR" sz="2400" dirty="0" smtClean="0">
                    <a:solidFill>
                      <a:prstClr val="white"/>
                    </a:solidFill>
                  </a:rPr>
                  <a:t>τ</a:t>
                </a:r>
                <a:r>
                  <a:rPr lang="en-US" sz="2400" dirty="0" smtClean="0">
                    <a:solidFill>
                      <a:prstClr val="white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400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𝐶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400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λ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prstClr val="white"/>
                    </a:solidFill>
                  </a:rPr>
                  <a:t> =</a:t>
                </a:r>
                <a:r>
                  <a:rPr lang="en-US" sz="2400" dirty="0">
                    <a:solidFill>
                      <a:prstClr val="white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400" i="1">
                            <a:solidFill>
                              <a:prstClr val="white"/>
                            </a:solidFill>
                            <a:latin typeface="Cambria Math"/>
                          </a:rPr>
                          <m:t>𝐶</m:t>
                        </m:r>
                      </m:num>
                      <m:den>
                        <m:sSub>
                          <m:sSubPr>
                            <m:ctrlPr>
                              <a:rPr lang="el-GR" sz="240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400" i="1" smtClean="0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λ</m:t>
                            </m:r>
                          </m:e>
                          <m:sub>
                            <m:r>
                              <a:rPr lang="en-US" sz="2400" i="1" smtClean="0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𝑆𝑊</m:t>
                            </m:r>
                          </m:sub>
                        </m:sSub>
                        <m:r>
                          <a:rPr lang="en-US" sz="2400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400" i="1" smtClean="0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λ</m:t>
                            </m:r>
                          </m:e>
                          <m:sub>
                            <m:r>
                              <a:rPr lang="en-US" sz="2400" i="1" smtClean="0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𝐿𝑊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 smtClean="0">
                    <a:solidFill>
                      <a:prstClr val="white"/>
                    </a:solidFill>
                  </a:rPr>
                  <a:t>  = 30 years (for 150 meter deep ocean)</a:t>
                </a:r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78" y="5915883"/>
                <a:ext cx="8610600" cy="942117"/>
              </a:xfrm>
              <a:prstGeom prst="rect">
                <a:avLst/>
              </a:prstGeom>
              <a:blipFill rotWithShape="1">
                <a:blip r:embed="rId5"/>
                <a:stretch>
                  <a:fillRect l="-566" t="-3226" b="-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-72383" y="5562600"/>
            <a:ext cx="441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 </a:t>
            </a:r>
            <a:r>
              <a:rPr lang="en-US" dirty="0" smtClean="0">
                <a:solidFill>
                  <a:prstClr val="white"/>
                </a:solidFill>
              </a:rPr>
              <a:t>    Has the solution: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18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Inter-model spread in TOA response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3896142"/>
            <a:ext cx="4800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</a:rPr>
              <a:t>The TOA response to greenhouse forcing differs a lot between GCMs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white"/>
                </a:solidFill>
              </a:rPr>
              <a:t>OLR returns to unperturbed values (</a:t>
            </a:r>
            <a:r>
              <a:rPr lang="el-GR" sz="2200" dirty="0" smtClean="0">
                <a:solidFill>
                  <a:prstClr val="white"/>
                </a:solidFill>
              </a:rPr>
              <a:t>Τ</a:t>
            </a:r>
            <a:r>
              <a:rPr lang="en-US" sz="2200" baseline="-25000" dirty="0" smtClean="0">
                <a:solidFill>
                  <a:prstClr val="white"/>
                </a:solidFill>
              </a:rPr>
              <a:t>CROSS</a:t>
            </a:r>
            <a:r>
              <a:rPr lang="en-US" sz="2200" dirty="0" smtClean="0">
                <a:solidFill>
                  <a:prstClr val="white"/>
                </a:solidFill>
              </a:rPr>
              <a:t>)  within 5 years for some GCMs and not at all for others (bi-modal)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white"/>
                </a:solidFill>
              </a:rPr>
              <a:t>On average, </a:t>
            </a:r>
            <a:r>
              <a:rPr lang="el-GR" sz="2200" dirty="0" smtClean="0">
                <a:solidFill>
                  <a:prstClr val="white"/>
                </a:solidFill>
              </a:rPr>
              <a:t>Τ</a:t>
            </a:r>
            <a:r>
              <a:rPr lang="en-US" sz="2200" baseline="-25000" dirty="0" smtClean="0">
                <a:solidFill>
                  <a:prstClr val="white"/>
                </a:solidFill>
              </a:rPr>
              <a:t>CROSS</a:t>
            </a:r>
            <a:r>
              <a:rPr lang="en-US" sz="2200" dirty="0" smtClean="0">
                <a:solidFill>
                  <a:prstClr val="white"/>
                </a:solidFill>
              </a:rPr>
              <a:t> = 19 years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85800"/>
            <a:ext cx="8001000" cy="2539999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733800"/>
            <a:ext cx="3608888" cy="273971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6705600" y="4419600"/>
            <a:ext cx="152400" cy="2286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858000" y="4191000"/>
            <a:ext cx="1243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Ensemble mean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53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200" y="-228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Linear Feedback model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33" y="1828800"/>
            <a:ext cx="612986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000" y="3011031"/>
            <a:ext cx="8610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prstClr val="white"/>
                </a:solidFill>
              </a:rPr>
              <a:t>C = heat capacity of climate system. Time dependent – meters of ocean</a:t>
            </a:r>
            <a:r>
              <a:rPr lang="en-US" sz="2100" baseline="30000" dirty="0" smtClean="0">
                <a:solidFill>
                  <a:prstClr val="white"/>
                </a:solidFill>
              </a:rPr>
              <a:t> </a:t>
            </a:r>
            <a:endParaRPr lang="en-US" sz="2100" dirty="0" smtClean="0">
              <a:solidFill>
                <a:prstClr val="whit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prstClr val="white"/>
                </a:solidFill>
              </a:rPr>
              <a:t>T</a:t>
            </a:r>
            <a:r>
              <a:rPr lang="en-US" sz="2100" baseline="-25000" dirty="0" smtClean="0">
                <a:solidFill>
                  <a:prstClr val="white"/>
                </a:solidFill>
              </a:rPr>
              <a:t>S</a:t>
            </a:r>
            <a:r>
              <a:rPr lang="en-US" sz="2100" dirty="0" smtClean="0">
                <a:solidFill>
                  <a:prstClr val="white"/>
                </a:solidFill>
              </a:rPr>
              <a:t> = Global mean surface temperature 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prstClr val="white"/>
                </a:solidFill>
              </a:rPr>
              <a:t>F</a:t>
            </a:r>
            <a:r>
              <a:rPr lang="en-US" sz="2100" baseline="-25000" dirty="0" smtClean="0">
                <a:solidFill>
                  <a:prstClr val="white"/>
                </a:solidFill>
              </a:rPr>
              <a:t>SW </a:t>
            </a:r>
            <a:r>
              <a:rPr lang="en-US" sz="2100" dirty="0">
                <a:solidFill>
                  <a:prstClr val="white"/>
                </a:solidFill>
              </a:rPr>
              <a:t> </a:t>
            </a:r>
            <a:r>
              <a:rPr lang="en-US" sz="2100" dirty="0" smtClean="0">
                <a:solidFill>
                  <a:prstClr val="white"/>
                </a:solidFill>
              </a:rPr>
              <a:t>and F</a:t>
            </a:r>
            <a:r>
              <a:rPr lang="en-US" sz="2100" baseline="-25000" dirty="0" smtClean="0">
                <a:solidFill>
                  <a:prstClr val="white"/>
                </a:solidFill>
              </a:rPr>
              <a:t>LW</a:t>
            </a:r>
            <a:r>
              <a:rPr lang="en-US" sz="2100" dirty="0" smtClean="0">
                <a:solidFill>
                  <a:prstClr val="white"/>
                </a:solidFill>
              </a:rPr>
              <a:t> are the SW and LW radiative forcing (including fast cloud response to radiative forcing – W m</a:t>
            </a:r>
            <a:r>
              <a:rPr lang="en-US" sz="2100" baseline="30000" dirty="0" smtClean="0">
                <a:solidFill>
                  <a:prstClr val="white"/>
                </a:solidFill>
              </a:rPr>
              <a:t>-2</a:t>
            </a:r>
            <a:r>
              <a:rPr lang="en-US" sz="2100" dirty="0" smtClean="0">
                <a:solidFill>
                  <a:prstClr val="white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100" dirty="0" smtClean="0">
                <a:solidFill>
                  <a:prstClr val="white"/>
                </a:solidFill>
              </a:rPr>
              <a:t>λ</a:t>
            </a:r>
            <a:r>
              <a:rPr lang="en-US" sz="2100" baseline="-25000" dirty="0" smtClean="0">
                <a:solidFill>
                  <a:prstClr val="white"/>
                </a:solidFill>
              </a:rPr>
              <a:t>LW</a:t>
            </a:r>
            <a:r>
              <a:rPr lang="en-US" sz="2100" dirty="0" smtClean="0">
                <a:solidFill>
                  <a:prstClr val="white"/>
                </a:solidFill>
              </a:rPr>
              <a:t> and </a:t>
            </a:r>
            <a:r>
              <a:rPr lang="el-GR" sz="2100" dirty="0" smtClean="0">
                <a:solidFill>
                  <a:prstClr val="white"/>
                </a:solidFill>
              </a:rPr>
              <a:t>λ</a:t>
            </a:r>
            <a:r>
              <a:rPr lang="en-US" sz="2100" baseline="-25000" dirty="0" smtClean="0">
                <a:solidFill>
                  <a:prstClr val="white"/>
                </a:solidFill>
              </a:rPr>
              <a:t>SW</a:t>
            </a:r>
            <a:r>
              <a:rPr lang="en-US" sz="2100" dirty="0" smtClean="0">
                <a:solidFill>
                  <a:prstClr val="white"/>
                </a:solidFill>
              </a:rPr>
              <a:t> are the LW and SW feedback parameters. W m</a:t>
            </a:r>
            <a:r>
              <a:rPr lang="en-US" sz="2100" baseline="30000" dirty="0" smtClean="0">
                <a:solidFill>
                  <a:prstClr val="white"/>
                </a:solidFill>
              </a:rPr>
              <a:t>-2 </a:t>
            </a:r>
            <a:r>
              <a:rPr lang="en-US" sz="2100" dirty="0" smtClean="0">
                <a:solidFill>
                  <a:prstClr val="white"/>
                </a:solidFill>
              </a:rPr>
              <a:t>K</a:t>
            </a:r>
            <a:r>
              <a:rPr lang="en-US" sz="2100" baseline="30000" dirty="0" smtClean="0">
                <a:solidFill>
                  <a:prstClr val="white"/>
                </a:solidFill>
              </a:rPr>
              <a:t>-1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100" baseline="30000" dirty="0" smtClean="0">
              <a:solidFill>
                <a:prstClr val="whit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prstClr val="white"/>
                </a:solidFill>
              </a:rPr>
              <a:t>Given above parameters and T</a:t>
            </a:r>
            <a:r>
              <a:rPr lang="en-US" sz="2100" baseline="-25000" dirty="0" smtClean="0">
                <a:solidFill>
                  <a:prstClr val="white"/>
                </a:solidFill>
              </a:rPr>
              <a:t>S</a:t>
            </a:r>
            <a:r>
              <a:rPr lang="en-US" sz="2100" dirty="0" smtClean="0">
                <a:solidFill>
                  <a:prstClr val="white"/>
                </a:solidFill>
              </a:rPr>
              <a:t> , we can predict the TOA response</a:t>
            </a:r>
            <a:endParaRPr lang="en-US" sz="2100" dirty="0">
              <a:solidFill>
                <a:prstClr val="white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400675"/>
            <a:ext cx="5005917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12954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Energy Change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5600" y="997803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AD15A2"/>
              </a:solidFill>
            </a:endParaRPr>
          </a:p>
          <a:p>
            <a:r>
              <a:rPr lang="en-US" sz="2400" dirty="0" smtClean="0">
                <a:solidFill>
                  <a:srgbClr val="AD15A2"/>
                </a:solidFill>
              </a:rPr>
              <a:t>Forcing</a:t>
            </a:r>
            <a:endParaRPr lang="en-US" sz="2400" dirty="0">
              <a:solidFill>
                <a:srgbClr val="AD15A2"/>
              </a:solidFill>
            </a:endParaRPr>
          </a:p>
        </p:txBody>
      </p:sp>
      <p:sp>
        <p:nvSpPr>
          <p:cNvPr id="4" name="Left Brace 3"/>
          <p:cNvSpPr/>
          <p:nvPr/>
        </p:nvSpPr>
        <p:spPr>
          <a:xfrm rot="5400000" flipV="1">
            <a:off x="1676400" y="1393383"/>
            <a:ext cx="381000" cy="1143000"/>
          </a:xfrm>
          <a:prstGeom prst="leftBrace">
            <a:avLst>
              <a:gd name="adj1" fmla="val 8333"/>
              <a:gd name="adj2" fmla="val 47403"/>
            </a:avLst>
          </a:prstGeom>
          <a:ln w="31750">
            <a:solidFill>
              <a:srgbClr val="FF0000"/>
            </a:solidFill>
          </a:ln>
          <a:scene3d>
            <a:camera prst="orthographicFront">
              <a:rot lat="0" lon="21299999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Left Brace 8"/>
          <p:cNvSpPr/>
          <p:nvPr/>
        </p:nvSpPr>
        <p:spPr>
          <a:xfrm rot="5400000" flipV="1">
            <a:off x="3344333" y="1227667"/>
            <a:ext cx="381000" cy="1430866"/>
          </a:xfrm>
          <a:prstGeom prst="leftBrace">
            <a:avLst>
              <a:gd name="adj1" fmla="val 8333"/>
              <a:gd name="adj2" fmla="val 47403"/>
            </a:avLst>
          </a:prstGeom>
          <a:ln w="31750">
            <a:solidFill>
              <a:srgbClr val="AD15A2"/>
            </a:solidFill>
          </a:ln>
          <a:scene3d>
            <a:camera prst="orthographicFront">
              <a:rot lat="0" lon="21299999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Left Brace 9"/>
          <p:cNvSpPr/>
          <p:nvPr/>
        </p:nvSpPr>
        <p:spPr>
          <a:xfrm rot="5400000" flipV="1">
            <a:off x="5571067" y="1227667"/>
            <a:ext cx="381000" cy="1430866"/>
          </a:xfrm>
          <a:prstGeom prst="leftBrace">
            <a:avLst>
              <a:gd name="adj1" fmla="val 8333"/>
              <a:gd name="adj2" fmla="val 47403"/>
            </a:avLst>
          </a:prstGeom>
          <a:ln w="31750">
            <a:solidFill>
              <a:srgbClr val="0000D8"/>
            </a:solidFill>
          </a:ln>
          <a:scene3d>
            <a:camera prst="orthographicFront">
              <a:rot lat="0" lon="21299999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0" y="997803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AD15A2"/>
              </a:solidFill>
            </a:endParaRPr>
          </a:p>
          <a:p>
            <a:r>
              <a:rPr lang="en-US" sz="2400" dirty="0" smtClean="0">
                <a:solidFill>
                  <a:srgbClr val="0000D8"/>
                </a:solidFill>
              </a:rPr>
              <a:t>Feedbacks</a:t>
            </a:r>
            <a:endParaRPr lang="en-US" sz="2400" dirty="0">
              <a:solidFill>
                <a:srgbClr val="0000D8"/>
              </a:solidFill>
            </a:endParaRPr>
          </a:p>
        </p:txBody>
      </p:sp>
      <p:sp>
        <p:nvSpPr>
          <p:cNvPr id="12" name="Left Brace 11"/>
          <p:cNvSpPr/>
          <p:nvPr/>
        </p:nvSpPr>
        <p:spPr>
          <a:xfrm rot="5400000" flipV="1">
            <a:off x="4306456" y="38100"/>
            <a:ext cx="381000" cy="2438400"/>
          </a:xfrm>
          <a:prstGeom prst="leftBrace">
            <a:avLst>
              <a:gd name="adj1" fmla="val 8333"/>
              <a:gd name="adj2" fmla="val 47403"/>
            </a:avLst>
          </a:prstGeom>
          <a:ln w="31750">
            <a:solidFill>
              <a:srgbClr val="00B050"/>
            </a:solidFill>
          </a:ln>
          <a:scene3d>
            <a:camera prst="orthographicFront">
              <a:rot lat="0" lon="21299999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0800" y="312003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 smtClean="0">
              <a:solidFill>
                <a:srgbClr val="AD15A2"/>
              </a:solidFill>
            </a:endParaRPr>
          </a:p>
          <a:p>
            <a:r>
              <a:rPr lang="en-US" sz="2400" dirty="0" smtClean="0">
                <a:solidFill>
                  <a:srgbClr val="00B050"/>
                </a:solidFill>
              </a:rPr>
              <a:t>Top of atmosphere (TOA) radiation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3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Backing out Forcing and feedbacks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from instantaneous 4XCO2 increase runs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5045095"/>
            <a:ext cx="8534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prstClr val="white"/>
                </a:solidFill>
              </a:rPr>
              <a:t>Feedbacks parameters (</a:t>
            </a:r>
            <a:r>
              <a:rPr lang="el-GR" sz="2300" dirty="0" smtClean="0">
                <a:solidFill>
                  <a:prstClr val="white"/>
                </a:solidFill>
              </a:rPr>
              <a:t>λ</a:t>
            </a:r>
            <a:r>
              <a:rPr lang="en-US" sz="2300" baseline="-25000" dirty="0" smtClean="0">
                <a:solidFill>
                  <a:prstClr val="white"/>
                </a:solidFill>
              </a:rPr>
              <a:t>LW</a:t>
            </a:r>
            <a:r>
              <a:rPr lang="en-US" sz="2300" dirty="0" smtClean="0">
                <a:solidFill>
                  <a:prstClr val="white"/>
                </a:solidFill>
              </a:rPr>
              <a:t> and </a:t>
            </a:r>
            <a:r>
              <a:rPr lang="el-GR" sz="2300" dirty="0" smtClean="0">
                <a:solidFill>
                  <a:prstClr val="white"/>
                </a:solidFill>
              </a:rPr>
              <a:t>λ</a:t>
            </a:r>
            <a:r>
              <a:rPr lang="en-US" sz="2300" baseline="-25000" dirty="0" smtClean="0">
                <a:solidFill>
                  <a:prstClr val="white"/>
                </a:solidFill>
              </a:rPr>
              <a:t>SW</a:t>
            </a:r>
            <a:r>
              <a:rPr lang="en-US" sz="2300" dirty="0" smtClean="0">
                <a:solidFill>
                  <a:prstClr val="white"/>
                </a:solidFill>
              </a:rPr>
              <a:t>) are the slope of –OLR and ASR vs. T</a:t>
            </a:r>
            <a:r>
              <a:rPr lang="en-US" sz="2300" baseline="-25000" dirty="0" smtClean="0">
                <a:solidFill>
                  <a:prstClr val="white"/>
                </a:solidFill>
              </a:rPr>
              <a:t>S </a:t>
            </a:r>
            <a:r>
              <a:rPr lang="en-US" sz="2300" dirty="0" smtClean="0">
                <a:solidFill>
                  <a:prstClr val="white"/>
                </a:solidFill>
              </a:rPr>
              <a:t>(W m</a:t>
            </a:r>
            <a:r>
              <a:rPr lang="en-US" sz="2300" baseline="30000" dirty="0" smtClean="0">
                <a:solidFill>
                  <a:prstClr val="white"/>
                </a:solidFill>
              </a:rPr>
              <a:t>-2 </a:t>
            </a:r>
            <a:r>
              <a:rPr lang="en-US" sz="2300" dirty="0" smtClean="0">
                <a:solidFill>
                  <a:prstClr val="white"/>
                </a:solidFill>
              </a:rPr>
              <a:t>K</a:t>
            </a:r>
            <a:r>
              <a:rPr lang="en-US" sz="2300" baseline="30000" dirty="0" smtClean="0">
                <a:solidFill>
                  <a:prstClr val="white"/>
                </a:solidFill>
              </a:rPr>
              <a:t>-1</a:t>
            </a:r>
            <a:r>
              <a:rPr lang="en-US" sz="2300" dirty="0" smtClean="0">
                <a:solidFill>
                  <a:prstClr val="white"/>
                </a:solidFill>
              </a:rPr>
              <a:t>)</a:t>
            </a:r>
            <a:r>
              <a:rPr lang="en-US" sz="2300" baseline="30000" dirty="0" smtClean="0">
                <a:solidFill>
                  <a:prstClr val="white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prstClr val="white"/>
                </a:solidFill>
              </a:rPr>
              <a:t>Forcing (F</a:t>
            </a:r>
            <a:r>
              <a:rPr lang="en-US" sz="2300" baseline="-25000" dirty="0" smtClean="0">
                <a:solidFill>
                  <a:prstClr val="white"/>
                </a:solidFill>
              </a:rPr>
              <a:t>SW </a:t>
            </a:r>
            <a:r>
              <a:rPr lang="en-US" sz="2300" dirty="0" smtClean="0">
                <a:solidFill>
                  <a:prstClr val="white"/>
                </a:solidFill>
              </a:rPr>
              <a:t> and F</a:t>
            </a:r>
            <a:r>
              <a:rPr lang="en-US" sz="2300" baseline="-25000" dirty="0" smtClean="0">
                <a:solidFill>
                  <a:prstClr val="white"/>
                </a:solidFill>
              </a:rPr>
              <a:t>LW</a:t>
            </a:r>
            <a:r>
              <a:rPr lang="en-US" sz="2300" dirty="0" smtClean="0">
                <a:solidFill>
                  <a:prstClr val="white"/>
                </a:solidFill>
              </a:rPr>
              <a:t>) is the intercept (W m</a:t>
            </a:r>
            <a:r>
              <a:rPr lang="en-US" sz="2300" baseline="30000" dirty="0" smtClean="0">
                <a:solidFill>
                  <a:prstClr val="white"/>
                </a:solidFill>
              </a:rPr>
              <a:t>-2 </a:t>
            </a:r>
            <a:r>
              <a:rPr lang="en-US" sz="2300" dirty="0" smtClean="0">
                <a:solidFill>
                  <a:prstClr val="white"/>
                </a:solidFill>
              </a:rPr>
              <a:t>) . Includes rapid cloud response to CO</a:t>
            </a:r>
            <a:r>
              <a:rPr lang="en-US" sz="2300" baseline="-25000" dirty="0" smtClean="0">
                <a:solidFill>
                  <a:prstClr val="white"/>
                </a:solidFill>
              </a:rPr>
              <a:t>2</a:t>
            </a:r>
            <a:r>
              <a:rPr lang="en-US" sz="2300" dirty="0" smtClean="0">
                <a:solidFill>
                  <a:prstClr val="white"/>
                </a:solidFill>
              </a:rPr>
              <a:t> (Gregory and Webb)</a:t>
            </a:r>
            <a:endParaRPr lang="en-US" sz="2300" baseline="-25000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0" y="1383268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CNRM model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1295401"/>
            <a:ext cx="4333567" cy="3124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033" y="1295400"/>
            <a:ext cx="4333567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Linear Feedback model works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8296" y="3886200"/>
            <a:ext cx="49171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</a:rPr>
              <a:t>The TOA response in each model (and ensemble average) – solid lines– is well replicated by the linear feedback model</a:t>
            </a:r>
          </a:p>
          <a:p>
            <a:endParaRPr lang="en-US" sz="2200" dirty="0" smtClean="0">
              <a:solidFill>
                <a:prstClr val="whit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white"/>
                </a:solidFill>
              </a:rPr>
              <a:t>What parameters (forcing, feedbacks, heat capacity) set the mean radiative response and its variations across models?</a:t>
            </a:r>
          </a:p>
          <a:p>
            <a:endParaRPr lang="en-US" sz="2200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191000"/>
            <a:ext cx="3291840" cy="6858000"/>
          </a:xfrm>
          <a:prstGeom prst="rect">
            <a:avLst/>
          </a:prstGeom>
        </p:spPr>
      </p:pic>
      <p:pic>
        <p:nvPicPr>
          <p:cNvPr id="7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85800"/>
            <a:ext cx="9121144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223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304800"/>
            <a:ext cx="8458200" cy="1143000"/>
          </a:xfrm>
        </p:spPr>
        <p:txBody>
          <a:bodyPr>
            <a:noAutofit/>
          </a:bodyPr>
          <a:lstStyle/>
          <a:p>
            <a:r>
              <a:rPr lang="en-US" sz="3300" dirty="0" smtClean="0">
                <a:solidFill>
                  <a:schemeClr val="bg1"/>
                </a:solidFill>
              </a:rPr>
              <a:t>Ensemble average OLR recovery timescale</a:t>
            </a:r>
            <a:endParaRPr lang="en-US" sz="3300" dirty="0">
              <a:solidFill>
                <a:schemeClr val="bg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685801"/>
            <a:ext cx="4032932" cy="2601892"/>
          </a:xfrm>
        </p:spPr>
      </p:pic>
      <p:sp>
        <p:nvSpPr>
          <p:cNvPr id="7" name="TextBox 6"/>
          <p:cNvSpPr txBox="1"/>
          <p:nvPr/>
        </p:nvSpPr>
        <p:spPr>
          <a:xfrm>
            <a:off x="152400" y="1600200"/>
            <a:ext cx="5556932" cy="1085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60" dirty="0" smtClean="0">
                <a:solidFill>
                  <a:prstClr val="white"/>
                </a:solidFill>
              </a:rPr>
              <a:t>λ</a:t>
            </a:r>
            <a:r>
              <a:rPr lang="en-US" sz="1760" baseline="-25000" dirty="0" smtClean="0">
                <a:solidFill>
                  <a:prstClr val="white"/>
                </a:solidFill>
              </a:rPr>
              <a:t>LW</a:t>
            </a:r>
            <a:r>
              <a:rPr lang="en-US" sz="1760" dirty="0" smtClean="0">
                <a:solidFill>
                  <a:prstClr val="white"/>
                </a:solidFill>
              </a:rPr>
              <a:t> = -1.7 W m</a:t>
            </a:r>
            <a:r>
              <a:rPr lang="en-US" sz="1760" baseline="30000" dirty="0" smtClean="0">
                <a:solidFill>
                  <a:prstClr val="white"/>
                </a:solidFill>
              </a:rPr>
              <a:t>-2 </a:t>
            </a:r>
            <a:r>
              <a:rPr lang="en-US" sz="1760" dirty="0" smtClean="0">
                <a:solidFill>
                  <a:prstClr val="white"/>
                </a:solidFill>
              </a:rPr>
              <a:t>K</a:t>
            </a:r>
            <a:r>
              <a:rPr lang="en-US" sz="1760" baseline="30000" dirty="0" smtClean="0">
                <a:solidFill>
                  <a:prstClr val="white"/>
                </a:solidFill>
              </a:rPr>
              <a:t>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60" dirty="0" smtClean="0">
                <a:solidFill>
                  <a:prstClr val="white"/>
                </a:solidFill>
              </a:rPr>
              <a:t>λ</a:t>
            </a:r>
            <a:r>
              <a:rPr lang="en-US" sz="1760" baseline="-25000" dirty="0" smtClean="0">
                <a:solidFill>
                  <a:prstClr val="white"/>
                </a:solidFill>
              </a:rPr>
              <a:t>SW</a:t>
            </a:r>
            <a:r>
              <a:rPr lang="en-US" sz="1760" dirty="0" smtClean="0">
                <a:solidFill>
                  <a:prstClr val="white"/>
                </a:solidFill>
              </a:rPr>
              <a:t> = +0.6 W m</a:t>
            </a:r>
            <a:r>
              <a:rPr lang="en-US" sz="1760" baseline="30000" dirty="0" smtClean="0">
                <a:solidFill>
                  <a:prstClr val="white"/>
                </a:solidFill>
              </a:rPr>
              <a:t>-2 </a:t>
            </a:r>
            <a:r>
              <a:rPr lang="en-US" sz="1760" dirty="0" smtClean="0">
                <a:solidFill>
                  <a:prstClr val="white"/>
                </a:solidFill>
              </a:rPr>
              <a:t>K</a:t>
            </a:r>
            <a:r>
              <a:rPr lang="en-US" sz="1760" baseline="30000" dirty="0" smtClean="0">
                <a:solidFill>
                  <a:prstClr val="white"/>
                </a:solidFill>
              </a:rPr>
              <a:t>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white"/>
                </a:solidFill>
              </a:rPr>
              <a:t>F</a:t>
            </a:r>
            <a:r>
              <a:rPr lang="en-US" sz="1600" baseline="-25000" dirty="0" smtClean="0">
                <a:solidFill>
                  <a:prstClr val="white"/>
                </a:solidFill>
              </a:rPr>
              <a:t>LW</a:t>
            </a:r>
            <a:r>
              <a:rPr lang="en-US" sz="1600" dirty="0" smtClean="0">
                <a:solidFill>
                  <a:prstClr val="white"/>
                </a:solidFill>
              </a:rPr>
              <a:t> = + 6.1</a:t>
            </a:r>
            <a:r>
              <a:rPr lang="en-US" sz="1760" dirty="0" smtClean="0">
                <a:solidFill>
                  <a:prstClr val="white"/>
                </a:solidFill>
              </a:rPr>
              <a:t> W m</a:t>
            </a:r>
            <a:r>
              <a:rPr lang="en-US" sz="1760" baseline="30000" dirty="0" smtClean="0">
                <a:solidFill>
                  <a:prstClr val="white"/>
                </a:solidFill>
              </a:rPr>
              <a:t>-2</a:t>
            </a:r>
          </a:p>
          <a:p>
            <a:endParaRPr lang="en-US" sz="1760" baseline="30000" dirty="0" smtClean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4491335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</a:rPr>
              <a:t>ASR in new equilibrium = T</a:t>
            </a:r>
            <a:r>
              <a:rPr lang="en-US" sz="2400" baseline="-25000" dirty="0" smtClean="0">
                <a:solidFill>
                  <a:prstClr val="white"/>
                </a:solidFill>
              </a:rPr>
              <a:t>EQ </a:t>
            </a:r>
            <a:r>
              <a:rPr lang="el-GR" sz="2400" dirty="0" smtClean="0">
                <a:solidFill>
                  <a:prstClr val="white"/>
                </a:solidFill>
              </a:rPr>
              <a:t>λ</a:t>
            </a:r>
            <a:r>
              <a:rPr lang="en-US" sz="2400" baseline="-25000" dirty="0">
                <a:solidFill>
                  <a:prstClr val="white"/>
                </a:solidFill>
              </a:rPr>
              <a:t>S</a:t>
            </a:r>
            <a:r>
              <a:rPr lang="en-US" sz="2400" baseline="-25000" dirty="0" smtClean="0">
                <a:solidFill>
                  <a:prstClr val="white"/>
                </a:solidFill>
              </a:rPr>
              <a:t>W</a:t>
            </a:r>
            <a:r>
              <a:rPr lang="en-US" sz="2400" dirty="0" smtClean="0">
                <a:solidFill>
                  <a:prstClr val="white"/>
                </a:solidFill>
              </a:rPr>
              <a:t> = 4 W m</a:t>
            </a:r>
            <a:r>
              <a:rPr lang="en-US" sz="2400" baseline="30000" dirty="0" smtClean="0">
                <a:solidFill>
                  <a:prstClr val="white"/>
                </a:solidFill>
              </a:rPr>
              <a:t>-2 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7136" y="5081469"/>
            <a:ext cx="8305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To come to equilibrium, OLR must go from - F</a:t>
            </a:r>
            <a:r>
              <a:rPr lang="en-US" sz="2400" baseline="-25000" dirty="0" smtClean="0">
                <a:solidFill>
                  <a:prstClr val="white"/>
                </a:solidFill>
              </a:rPr>
              <a:t>LW</a:t>
            </a:r>
            <a:r>
              <a:rPr lang="en-US" sz="2400" dirty="0" smtClean="0">
                <a:solidFill>
                  <a:prstClr val="white"/>
                </a:solidFill>
              </a:rPr>
              <a:t> = - 6.1</a:t>
            </a:r>
            <a:r>
              <a:rPr lang="en-US" sz="2800" dirty="0" smtClean="0">
                <a:solidFill>
                  <a:prstClr val="white"/>
                </a:solidFill>
              </a:rPr>
              <a:t> W m</a:t>
            </a:r>
            <a:r>
              <a:rPr lang="en-US" sz="2800" baseline="30000" dirty="0" smtClean="0">
                <a:solidFill>
                  <a:prstClr val="white"/>
                </a:solidFill>
              </a:rPr>
              <a:t>-2</a:t>
            </a:r>
            <a:r>
              <a:rPr lang="en-US" sz="2400" dirty="0" smtClean="0">
                <a:solidFill>
                  <a:prstClr val="white"/>
                </a:solidFill>
              </a:rPr>
              <a:t> to T</a:t>
            </a:r>
            <a:r>
              <a:rPr lang="en-US" sz="2400" baseline="-25000" dirty="0" smtClean="0">
                <a:solidFill>
                  <a:prstClr val="white"/>
                </a:solidFill>
              </a:rPr>
              <a:t>EQ </a:t>
            </a:r>
            <a:r>
              <a:rPr lang="el-GR" sz="2400" dirty="0" smtClean="0">
                <a:solidFill>
                  <a:prstClr val="white"/>
                </a:solidFill>
              </a:rPr>
              <a:t>λ</a:t>
            </a:r>
            <a:r>
              <a:rPr lang="en-US" sz="2400" baseline="-25000" dirty="0" smtClean="0">
                <a:solidFill>
                  <a:prstClr val="white"/>
                </a:solidFill>
              </a:rPr>
              <a:t>LW</a:t>
            </a:r>
            <a:r>
              <a:rPr lang="en-US" sz="2400" dirty="0" smtClean="0">
                <a:solidFill>
                  <a:prstClr val="white"/>
                </a:solidFill>
              </a:rPr>
              <a:t> = +4 W m</a:t>
            </a:r>
            <a:r>
              <a:rPr lang="en-US" sz="2400" baseline="30000" dirty="0" smtClean="0">
                <a:solidFill>
                  <a:prstClr val="white"/>
                </a:solidFill>
              </a:rPr>
              <a:t>-2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white"/>
                </a:solidFill>
              </a:rPr>
              <a:t>OLR must change by 10 W m</a:t>
            </a:r>
            <a:r>
              <a:rPr lang="en-US" sz="2400" baseline="30000" dirty="0" smtClean="0">
                <a:solidFill>
                  <a:prstClr val="white"/>
                </a:solidFill>
              </a:rPr>
              <a:t>-2</a:t>
            </a:r>
            <a:r>
              <a:rPr lang="en-US" sz="2000" dirty="0" smtClean="0">
                <a:solidFill>
                  <a:prstClr val="white"/>
                </a:solidFill>
              </a:rPr>
              <a:t> </a:t>
            </a:r>
            <a:r>
              <a:rPr lang="en-US" sz="2400" dirty="0" smtClean="0">
                <a:solidFill>
                  <a:prstClr val="white"/>
                </a:solidFill>
              </a:rPr>
              <a:t>to come to equilibrium </a:t>
            </a:r>
          </a:p>
          <a:p>
            <a:r>
              <a:rPr lang="en-US" sz="2400" dirty="0" smtClean="0">
                <a:solidFill>
                  <a:prstClr val="white"/>
                </a:solidFill>
                <a:sym typeface="Wingdings" panose="05000000000000000000" pitchFamily="2" charset="2"/>
              </a:rPr>
              <a:t>    OLR </a:t>
            </a:r>
            <a:r>
              <a:rPr lang="en-US" sz="2400" dirty="0" smtClean="0">
                <a:solidFill>
                  <a:prstClr val="white"/>
                </a:solidFill>
              </a:rPr>
              <a:t>crosses zero about 60% of the way the equilibrium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1" y="914400"/>
            <a:ext cx="281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</a:rPr>
              <a:t>Ensemble average forcing and feedbacks </a:t>
            </a:r>
            <a:endParaRPr lang="en-US" sz="2000" baseline="30000" dirty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895600" y="3857113"/>
                <a:ext cx="2716340" cy="486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prstClr val="white"/>
                    </a:solidFill>
                  </a:rPr>
                  <a:t>T</a:t>
                </a:r>
                <a:r>
                  <a:rPr lang="en-US" baseline="-25000" dirty="0" smtClean="0">
                    <a:solidFill>
                      <a:prstClr val="white"/>
                    </a:solidFill>
                  </a:rPr>
                  <a:t>EQ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prstClr val="white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i="1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𝐹</m:t>
                        </m:r>
                      </m:num>
                      <m:den>
                        <m:r>
                          <m:rPr>
                            <m:nor/>
                          </m:rPr>
                          <a:rPr lang="el-GR" dirty="0">
                            <a:solidFill>
                              <a:prstClr val="white"/>
                            </a:solidFill>
                          </a:rPr>
                          <m:t>λ</m:t>
                        </m:r>
                        <m:r>
                          <m:rPr>
                            <m:nor/>
                          </m:rPr>
                          <a:rPr lang="en-US" baseline="-25000" dirty="0">
                            <a:solidFill>
                              <a:prstClr val="white"/>
                            </a:solidFill>
                          </a:rPr>
                          <m:t>LW</m:t>
                        </m:r>
                        <m:r>
                          <m:rPr>
                            <m:nor/>
                          </m:rPr>
                          <a:rPr lang="en-US" baseline="-25000" dirty="0" smtClean="0">
                            <a:solidFill>
                              <a:prstClr val="white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dirty="0" smtClean="0">
                            <a:solidFill>
                              <a:prstClr val="white"/>
                            </a:solidFill>
                          </a:rPr>
                          <m:t>+ </m:t>
                        </m:r>
                        <m:r>
                          <m:rPr>
                            <m:nor/>
                          </m:rPr>
                          <a:rPr lang="el-GR" dirty="0">
                            <a:solidFill>
                              <a:prstClr val="white"/>
                            </a:solidFill>
                          </a:rPr>
                          <m:t>λ</m:t>
                        </m:r>
                        <m:r>
                          <m:rPr>
                            <m:nor/>
                          </m:rPr>
                          <a:rPr lang="en-US" baseline="-25000" dirty="0" smtClean="0">
                            <a:solidFill>
                              <a:prstClr val="white"/>
                            </a:solidFill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en-US" baseline="-25000" dirty="0">
                            <a:solidFill>
                              <a:prstClr val="white"/>
                            </a:solidFill>
                          </a:rPr>
                          <m:t>W</m:t>
                        </m:r>
                      </m:den>
                    </m:f>
                    <m:r>
                      <a:rPr lang="en-US" i="1" smtClean="0">
                        <a:solidFill>
                          <a:prstClr val="white"/>
                        </a:solidFill>
                        <a:latin typeface="Cambria Math"/>
                      </a:rPr>
                      <m:t> =6</m:t>
                    </m:r>
                    <m:r>
                      <a:rPr lang="en-US" i="1" smtClean="0">
                        <a:solidFill>
                          <a:prstClr val="white"/>
                        </a:solidFill>
                        <a:latin typeface="Cambria Math"/>
                      </a:rPr>
                      <m:t>𝐾</m:t>
                    </m:r>
                  </m:oMath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3857113"/>
                <a:ext cx="2716340" cy="486287"/>
              </a:xfrm>
              <a:prstGeom prst="rect">
                <a:avLst/>
              </a:prstGeom>
              <a:blipFill rotWithShape="1">
                <a:blip r:embed="rId4"/>
                <a:stretch>
                  <a:fillRect l="-1794" b="-1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2146266" y="3491125"/>
            <a:ext cx="35687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</a:rPr>
              <a:t>equilibrium temperature change</a:t>
            </a:r>
            <a:endParaRPr lang="en-US" sz="2000" baseline="30000" dirty="0">
              <a:solidFill>
                <a:prstClr val="white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3200400" y="2819400"/>
            <a:ext cx="5181600" cy="0"/>
          </a:xfrm>
          <a:prstGeom prst="line">
            <a:avLst/>
          </a:prstGeom>
          <a:ln w="412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048000" y="1295400"/>
            <a:ext cx="5181600" cy="0"/>
          </a:xfrm>
          <a:prstGeom prst="line">
            <a:avLst/>
          </a:prstGeom>
          <a:ln w="412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796914" y="2895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OLR at time = 0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81800" y="12954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OLR at equilibrium  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51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5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-228600"/>
            <a:ext cx="92202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Climate model differences in OLR response time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0" y="1383268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CNRM model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0652"/>
            <a:ext cx="2973789" cy="21438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677559"/>
            <a:ext cx="2959510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0"/>
            <a:ext cx="9144000" cy="3048000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11" idx="2"/>
          </p:cNvCxnSpPr>
          <p:nvPr/>
        </p:nvCxnSpPr>
        <p:spPr>
          <a:xfrm flipH="1">
            <a:off x="1447800" y="2824547"/>
            <a:ext cx="496295" cy="1366453"/>
          </a:xfrm>
          <a:prstGeom prst="straightConnector1">
            <a:avLst/>
          </a:prstGeom>
          <a:ln w="508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44696" y="2743200"/>
            <a:ext cx="722904" cy="1361306"/>
          </a:xfrm>
          <a:prstGeom prst="straightConnector1">
            <a:avLst/>
          </a:prstGeom>
          <a:ln w="508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24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152400"/>
            <a:ext cx="8458200" cy="1143000"/>
          </a:xfrm>
        </p:spPr>
        <p:txBody>
          <a:bodyPr>
            <a:noAutofit/>
          </a:bodyPr>
          <a:lstStyle/>
          <a:p>
            <a:r>
              <a:rPr lang="en-US" sz="3300" dirty="0" smtClean="0">
                <a:solidFill>
                  <a:schemeClr val="bg1"/>
                </a:solidFill>
              </a:rPr>
              <a:t>Sensitivity of </a:t>
            </a:r>
            <a:r>
              <a:rPr lang="el-GR" sz="3300" dirty="0" smtClean="0">
                <a:solidFill>
                  <a:schemeClr val="bg1"/>
                </a:solidFill>
              </a:rPr>
              <a:t>τ</a:t>
            </a:r>
            <a:r>
              <a:rPr lang="en-US" sz="3300" baseline="-25000" dirty="0" smtClean="0">
                <a:solidFill>
                  <a:schemeClr val="bg1"/>
                </a:solidFill>
              </a:rPr>
              <a:t>CROSS </a:t>
            </a:r>
            <a:r>
              <a:rPr lang="en-US" sz="3300" dirty="0" smtClean="0">
                <a:solidFill>
                  <a:schemeClr val="bg1"/>
                </a:solidFill>
              </a:rPr>
              <a:t>to feedback parameters</a:t>
            </a:r>
            <a:endParaRPr lang="en-US" sz="3300" baseline="-250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909935"/>
            <a:ext cx="548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</a:rPr>
              <a:t>If F</a:t>
            </a:r>
            <a:r>
              <a:rPr lang="en-US" sz="2400" baseline="-25000" dirty="0" smtClean="0">
                <a:solidFill>
                  <a:prstClr val="white"/>
                </a:solidFill>
              </a:rPr>
              <a:t>SW</a:t>
            </a:r>
            <a:r>
              <a:rPr lang="en-US" sz="2400" dirty="0" smtClean="0">
                <a:solidFill>
                  <a:prstClr val="white"/>
                </a:solidFill>
              </a:rPr>
              <a:t> = 0 (simplification):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304800" y="1828800"/>
            <a:ext cx="419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800" dirty="0" smtClean="0">
                <a:solidFill>
                  <a:prstClr val="white"/>
                </a:solidFill>
              </a:rPr>
              <a:t>τ</a:t>
            </a:r>
            <a:r>
              <a:rPr lang="en-US" sz="2800" baseline="-25000" dirty="0" smtClean="0">
                <a:solidFill>
                  <a:prstClr val="white"/>
                </a:solidFill>
              </a:rPr>
              <a:t>CROSS </a:t>
            </a:r>
            <a:r>
              <a:rPr lang="en-US" sz="2800" dirty="0" smtClean="0">
                <a:solidFill>
                  <a:prstClr val="white"/>
                </a:solidFill>
              </a:rPr>
              <a:t>= </a:t>
            </a:r>
            <a:r>
              <a:rPr lang="el-GR" sz="2800" dirty="0" smtClean="0">
                <a:solidFill>
                  <a:prstClr val="white"/>
                </a:solidFill>
              </a:rPr>
              <a:t>τ</a:t>
            </a:r>
            <a:r>
              <a:rPr lang="en-US" sz="2800" dirty="0" smtClean="0">
                <a:solidFill>
                  <a:prstClr val="white"/>
                </a:solidFill>
              </a:rPr>
              <a:t> ln(-</a:t>
            </a:r>
            <a:r>
              <a:rPr lang="el-GR" sz="2800" dirty="0" smtClean="0">
                <a:solidFill>
                  <a:prstClr val="white"/>
                </a:solidFill>
              </a:rPr>
              <a:t>λ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baseline="-25000" dirty="0" smtClean="0">
                <a:solidFill>
                  <a:prstClr val="white"/>
                </a:solidFill>
              </a:rPr>
              <a:t>LW</a:t>
            </a:r>
            <a:r>
              <a:rPr lang="en-US" sz="2800" dirty="0" smtClean="0">
                <a:solidFill>
                  <a:prstClr val="white"/>
                </a:solidFill>
              </a:rPr>
              <a:t> / </a:t>
            </a:r>
            <a:r>
              <a:rPr lang="el-GR" sz="2800" dirty="0" smtClean="0">
                <a:solidFill>
                  <a:prstClr val="white"/>
                </a:solidFill>
              </a:rPr>
              <a:t>λ</a:t>
            </a:r>
            <a:r>
              <a:rPr lang="en-US" sz="2800" dirty="0" smtClean="0">
                <a:solidFill>
                  <a:prstClr val="white"/>
                </a:solidFill>
              </a:rPr>
              <a:t> </a:t>
            </a:r>
            <a:r>
              <a:rPr lang="en-US" sz="2800" baseline="-25000" dirty="0" smtClean="0">
                <a:solidFill>
                  <a:prstClr val="white"/>
                </a:solidFill>
              </a:rPr>
              <a:t>SW </a:t>
            </a:r>
            <a:r>
              <a:rPr lang="en-US" sz="2800" dirty="0" smtClean="0">
                <a:solidFill>
                  <a:prstClr val="white"/>
                </a:solidFill>
              </a:rPr>
              <a:t>)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10" name="5-Point Star 9"/>
          <p:cNvSpPr/>
          <p:nvPr/>
        </p:nvSpPr>
        <p:spPr>
          <a:xfrm>
            <a:off x="6477000" y="2362200"/>
            <a:ext cx="304800" cy="342900"/>
          </a:xfrm>
          <a:prstGeom prst="star5">
            <a:avLst/>
          </a:prstGeom>
          <a:solidFill>
            <a:srgbClr val="FFCC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7000" y="3733800"/>
            <a:ext cx="228600" cy="228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995065"/>
            <a:ext cx="5257800" cy="5678424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6858000" y="2743200"/>
            <a:ext cx="304800" cy="342900"/>
          </a:xfrm>
          <a:prstGeom prst="star5">
            <a:avLst/>
          </a:prstGeom>
          <a:solidFill>
            <a:srgbClr val="FFCC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05600" y="19050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CC00"/>
                </a:solidFill>
              </a:rPr>
              <a:t>Ensemble Average</a:t>
            </a:r>
            <a:endParaRPr lang="en-US" sz="2400" dirty="0">
              <a:solidFill>
                <a:srgbClr val="FFCC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3657600"/>
            <a:ext cx="32766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dirty="0">
                <a:solidFill>
                  <a:srgbClr val="FF0000"/>
                </a:solidFill>
              </a:rPr>
              <a:t>τ</a:t>
            </a:r>
            <a:r>
              <a:rPr lang="en-US" sz="2200" baseline="-25000" dirty="0" smtClean="0">
                <a:solidFill>
                  <a:srgbClr val="FF0000"/>
                </a:solidFill>
              </a:rPr>
              <a:t>cross</a:t>
            </a:r>
            <a:r>
              <a:rPr lang="en-US" sz="2200" dirty="0" smtClean="0">
                <a:solidFill>
                  <a:srgbClr val="FF0000"/>
                </a:solidFill>
              </a:rPr>
              <a:t> is determined by the OLR value demanded in the new equilibrium </a:t>
            </a:r>
          </a:p>
          <a:p>
            <a:pPr marL="342900" indent="-342900">
              <a:buFont typeface="Wingdings"/>
              <a:buChar char="à"/>
            </a:pPr>
            <a:r>
              <a:rPr lang="en-US" sz="2200" dirty="0" smtClean="0">
                <a:solidFill>
                  <a:srgbClr val="FF0000"/>
                </a:solidFill>
                <a:sym typeface="Wingdings" panose="05000000000000000000" pitchFamily="2" charset="2"/>
              </a:rPr>
              <a:t>Set by relative magnitudes of </a:t>
            </a:r>
            <a:r>
              <a:rPr lang="el-GR" sz="2200" dirty="0">
                <a:solidFill>
                  <a:srgbClr val="FF0000"/>
                </a:solidFill>
              </a:rPr>
              <a:t>λ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baseline="-25000" dirty="0">
                <a:solidFill>
                  <a:srgbClr val="FF0000"/>
                </a:solidFill>
              </a:rPr>
              <a:t>LW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endParaRPr lang="en-US" sz="2200" dirty="0" smtClean="0">
              <a:solidFill>
                <a:srgbClr val="FF0000"/>
              </a:solidFill>
            </a:endParaRPr>
          </a:p>
          <a:p>
            <a:r>
              <a:rPr lang="en-US" sz="2200" dirty="0" smtClean="0">
                <a:solidFill>
                  <a:srgbClr val="FF0000"/>
                </a:solidFill>
              </a:rPr>
              <a:t>      and </a:t>
            </a:r>
            <a:r>
              <a:rPr lang="el-GR" sz="2200" dirty="0">
                <a:solidFill>
                  <a:srgbClr val="FF0000"/>
                </a:solidFill>
              </a:rPr>
              <a:t>λ</a:t>
            </a: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2200" baseline="-25000" dirty="0">
                <a:solidFill>
                  <a:srgbClr val="FF0000"/>
                </a:solidFill>
              </a:rPr>
              <a:t>SW </a:t>
            </a:r>
            <a:endParaRPr lang="en-US" sz="2200" baseline="-25000" dirty="0" smtClean="0">
              <a:solidFill>
                <a:srgbClr val="FF0000"/>
              </a:solidFill>
            </a:endParaRPr>
          </a:p>
          <a:p>
            <a:pPr marL="342900" indent="-342900">
              <a:buFont typeface="Wingdings"/>
              <a:buChar char="à"/>
            </a:pPr>
            <a:r>
              <a:rPr lang="en-US" sz="2200" dirty="0" smtClean="0">
                <a:solidFill>
                  <a:srgbClr val="FF0000"/>
                </a:solidFill>
              </a:rPr>
              <a:t>HAS STEEP GRADIENTS IN VICINITY OF </a:t>
            </a:r>
            <a:r>
              <a:rPr lang="el-GR" sz="2200" dirty="0" smtClean="0">
                <a:solidFill>
                  <a:srgbClr val="FF0000"/>
                </a:solidFill>
              </a:rPr>
              <a:t>λ</a:t>
            </a:r>
            <a:r>
              <a:rPr lang="en-US" sz="2200" baseline="-25000" dirty="0" smtClean="0">
                <a:solidFill>
                  <a:srgbClr val="FF0000"/>
                </a:solidFill>
              </a:rPr>
              <a:t>SW</a:t>
            </a:r>
            <a:r>
              <a:rPr lang="en-US" sz="2200" dirty="0" smtClean="0">
                <a:solidFill>
                  <a:srgbClr val="FF0000"/>
                </a:solidFill>
              </a:rPr>
              <a:t>=0</a:t>
            </a:r>
            <a:endParaRPr lang="en-US" sz="2200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49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altLang="en-US" sz="3600" dirty="0" smtClean="0">
                <a:solidFill>
                  <a:schemeClr val="bg1"/>
                </a:solidFill>
              </a:rPr>
              <a:t>Global mean energy balance</a:t>
            </a:r>
            <a:endParaRPr lang="en-US" altLang="en-US" sz="4000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1676400"/>
          </a:xfrm>
        </p:spPr>
        <p:txBody>
          <a:bodyPr/>
          <a:lstStyle/>
          <a:p>
            <a:r>
              <a:rPr lang="en-US" altLang="en-US" sz="2400" dirty="0">
                <a:solidFill>
                  <a:schemeClr val="bg1"/>
                </a:solidFill>
              </a:rPr>
              <a:t>The Earth receives energy from the sun (and reflects back some portion of it)</a:t>
            </a:r>
          </a:p>
          <a:p>
            <a:r>
              <a:rPr lang="en-US" altLang="en-US" sz="2400" dirty="0">
                <a:solidFill>
                  <a:schemeClr val="bg1"/>
                </a:solidFill>
              </a:rPr>
              <a:t>To come into energy balance (equilibrium) the Earth must emit the same amount of energy it receives</a:t>
            </a:r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0" y="7620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1752600" y="4724400"/>
            <a:ext cx="2133600" cy="2057400"/>
          </a:xfrm>
          <a:prstGeom prst="rect">
            <a:avLst/>
          </a:prstGeom>
          <a:solidFill>
            <a:srgbClr val="000000"/>
          </a:solidFill>
          <a:ln w="222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1219200" y="3429000"/>
            <a:ext cx="762000" cy="12954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 flipV="1">
            <a:off x="2209800" y="4267200"/>
            <a:ext cx="228600" cy="45720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 flipV="1">
            <a:off x="3505200" y="3962400"/>
            <a:ext cx="304800" cy="762000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0" y="3657600"/>
            <a:ext cx="1295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0000"/>
                </a:solidFill>
              </a:rPr>
              <a:t>Incident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0000"/>
                </a:solidFill>
              </a:rPr>
              <a:t>Solar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1752600" y="35052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Reflected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3429000" y="35052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FF00"/>
                </a:solidFill>
              </a:rPr>
              <a:t>Emitted</a:t>
            </a: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2133600" y="5181600"/>
            <a:ext cx="167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</a:rPr>
              <a:t>Earth</a:t>
            </a:r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4732338" y="4419600"/>
            <a:ext cx="4259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0000"/>
                </a:solidFill>
              </a:rPr>
              <a:t>Incident</a:t>
            </a:r>
            <a:r>
              <a:rPr lang="en-US" altLang="en-US" sz="2400">
                <a:solidFill>
                  <a:srgbClr val="FFFFFF"/>
                </a:solidFill>
              </a:rPr>
              <a:t> – </a:t>
            </a:r>
            <a:r>
              <a:rPr lang="en-US" altLang="en-US" sz="2400">
                <a:solidFill>
                  <a:srgbClr val="333399"/>
                </a:solidFill>
              </a:rPr>
              <a:t>Reflected</a:t>
            </a:r>
            <a:r>
              <a:rPr lang="en-US" altLang="en-US" sz="2400">
                <a:solidFill>
                  <a:srgbClr val="FFFFFF"/>
                </a:solidFill>
              </a:rPr>
              <a:t> = </a:t>
            </a:r>
            <a:r>
              <a:rPr lang="en-US" altLang="en-US" sz="2400">
                <a:solidFill>
                  <a:srgbClr val="00FF00"/>
                </a:solidFill>
              </a:rPr>
              <a:t>Emitted</a:t>
            </a: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4495800" y="5257800"/>
            <a:ext cx="4949221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FF0000"/>
                </a:solidFill>
              </a:rPr>
              <a:t>Absorbed Solar Radiation (ASR)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FF00"/>
                </a:solidFill>
              </a:rPr>
              <a:t>   Emitted radiation= OLR </a:t>
            </a:r>
            <a:r>
              <a:rPr lang="en-US" altLang="en-US" sz="3600" dirty="0" smtClean="0">
                <a:solidFill>
                  <a:srgbClr val="00FF00"/>
                </a:solidFill>
                <a:latin typeface="Arial Unicode MS"/>
                <a:ea typeface="Arial Unicode MS"/>
                <a:cs typeface="Arial Unicode MS"/>
              </a:rPr>
              <a:t>∝ </a:t>
            </a:r>
            <a:r>
              <a:rPr lang="en-US" altLang="en-US" sz="2400" dirty="0" err="1" smtClean="0">
                <a:solidFill>
                  <a:srgbClr val="00FF00"/>
                </a:solidFill>
              </a:rPr>
              <a:t>T</a:t>
            </a:r>
            <a:r>
              <a:rPr lang="en-US" altLang="en-US" sz="2400" baseline="-25000" dirty="0" err="1" smtClean="0">
                <a:solidFill>
                  <a:srgbClr val="00FF00"/>
                </a:solidFill>
              </a:rPr>
              <a:t>e</a:t>
            </a:r>
            <a:endParaRPr lang="en-US" altLang="en-US" sz="2400" baseline="-25000" dirty="0">
              <a:solidFill>
                <a:srgbClr val="00FF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l-GR" altLang="en-US" sz="2400" baseline="40000" dirty="0">
              <a:solidFill>
                <a:srgbClr val="00FF00"/>
              </a:solidFill>
            </a:endParaRPr>
          </a:p>
        </p:txBody>
      </p:sp>
      <p:sp>
        <p:nvSpPr>
          <p:cNvPr id="2" name="Flowchart: Process 1"/>
          <p:cNvSpPr/>
          <p:nvPr/>
        </p:nvSpPr>
        <p:spPr bwMode="auto">
          <a:xfrm>
            <a:off x="1752600" y="6172200"/>
            <a:ext cx="2133600" cy="609600"/>
          </a:xfrm>
          <a:prstGeom prst="flowChartProcess">
            <a:avLst/>
          </a:prstGeom>
          <a:solidFill>
            <a:srgbClr val="0070C0"/>
          </a:solidFill>
          <a:ln w="317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" name="Left Brace 3"/>
          <p:cNvSpPr/>
          <p:nvPr/>
        </p:nvSpPr>
        <p:spPr bwMode="auto">
          <a:xfrm rot="16200000">
            <a:off x="5941585" y="3655586"/>
            <a:ext cx="457200" cy="2747229"/>
          </a:xfrm>
          <a:prstGeom prst="leftBrace">
            <a:avLst>
              <a:gd name="adj1" fmla="val 24795"/>
              <a:gd name="adj2" fmla="val 50000"/>
            </a:avLst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86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3" grpId="0"/>
      <p:bldP spid="5134" grpId="0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76200"/>
            <a:ext cx="8610600" cy="9144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Cause of SW positive feedbacks:</a:t>
            </a:r>
            <a:br>
              <a:rPr lang="en-US" sz="2800" dirty="0" smtClean="0">
                <a:solidFill>
                  <a:schemeClr val="bg1"/>
                </a:solidFill>
              </a:rPr>
            </a:br>
            <a:endParaRPr lang="en-US" sz="2800" baseline="300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567" y="4960620"/>
            <a:ext cx="3303233" cy="18973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21561" y="4191000"/>
            <a:ext cx="5513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        SW Water vapor feedback</a:t>
            </a:r>
          </a:p>
          <a:p>
            <a:r>
              <a:rPr lang="en-US" sz="2400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          =   +0.3±0.1 W </a:t>
            </a:r>
            <a:r>
              <a:rPr lang="en-US" sz="2400" dirty="0" smtClean="0">
                <a:solidFill>
                  <a:srgbClr val="4F81BD"/>
                </a:solidFill>
              </a:rPr>
              <a:t>m</a:t>
            </a:r>
            <a:r>
              <a:rPr lang="en-US" sz="2400" baseline="30000" dirty="0" smtClean="0">
                <a:solidFill>
                  <a:srgbClr val="4F81BD"/>
                </a:solidFill>
              </a:rPr>
              <a:t>-2</a:t>
            </a:r>
            <a:r>
              <a:rPr lang="en-US" sz="2400" dirty="0" smtClean="0">
                <a:solidFill>
                  <a:srgbClr val="4F81BD"/>
                </a:solidFill>
              </a:rPr>
              <a:t>K</a:t>
            </a:r>
            <a:r>
              <a:rPr lang="en-US" sz="2400" baseline="30000" dirty="0" smtClean="0">
                <a:solidFill>
                  <a:srgbClr val="4F81BD"/>
                </a:solidFill>
              </a:rPr>
              <a:t>-1</a:t>
            </a:r>
            <a:endParaRPr lang="en-US" sz="2400" dirty="0">
              <a:solidFill>
                <a:srgbClr val="4F81BD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45720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013524"/>
            <a:ext cx="2252062" cy="161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>
            <a:off x="1219200" y="5486400"/>
            <a:ext cx="457200" cy="762000"/>
          </a:xfrm>
          <a:prstGeom prst="ellipse">
            <a:avLst/>
          </a:prstGeom>
          <a:noFill/>
          <a:ln w="47625">
            <a:solidFill>
              <a:srgbClr val="AD15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4073604"/>
            <a:ext cx="411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AD15A2"/>
                </a:solidFill>
              </a:rPr>
              <a:t>Surface albedo feedback  =</a:t>
            </a:r>
          </a:p>
          <a:p>
            <a:r>
              <a:rPr lang="en-US" sz="2400" dirty="0">
                <a:solidFill>
                  <a:srgbClr val="AD15A2"/>
                </a:solidFill>
              </a:rPr>
              <a:t> </a:t>
            </a:r>
            <a:r>
              <a:rPr lang="en-US" sz="2400" dirty="0" smtClean="0">
                <a:solidFill>
                  <a:srgbClr val="AD15A2"/>
                </a:solidFill>
              </a:rPr>
              <a:t>           +0.26 </a:t>
            </a:r>
            <a:r>
              <a:rPr lang="en-US" sz="2400" dirty="0">
                <a:solidFill>
                  <a:srgbClr val="AD15A2"/>
                </a:solidFill>
              </a:rPr>
              <a:t>±</a:t>
            </a:r>
            <a:r>
              <a:rPr lang="en-US" sz="2400" dirty="0" smtClean="0">
                <a:solidFill>
                  <a:srgbClr val="AD15A2"/>
                </a:solidFill>
              </a:rPr>
              <a:t>0.08 W m</a:t>
            </a:r>
            <a:r>
              <a:rPr lang="en-US" sz="2400" baseline="30000" dirty="0" smtClean="0">
                <a:solidFill>
                  <a:srgbClr val="AD15A2"/>
                </a:solidFill>
              </a:rPr>
              <a:t>-2</a:t>
            </a:r>
            <a:r>
              <a:rPr lang="en-US" sz="2400" dirty="0" smtClean="0">
                <a:solidFill>
                  <a:srgbClr val="AD15A2"/>
                </a:solidFill>
              </a:rPr>
              <a:t>K</a:t>
            </a:r>
            <a:r>
              <a:rPr lang="en-US" sz="2400" baseline="30000" dirty="0" smtClean="0">
                <a:solidFill>
                  <a:srgbClr val="AD15A2"/>
                </a:solidFill>
              </a:rPr>
              <a:t>-1</a:t>
            </a:r>
          </a:p>
          <a:p>
            <a:r>
              <a:rPr lang="en-US" dirty="0" smtClean="0">
                <a:solidFill>
                  <a:srgbClr val="AD15A2"/>
                </a:solidFill>
              </a:rPr>
              <a:t>		        Bony et al. (2006)</a:t>
            </a:r>
            <a:endParaRPr lang="en-US" sz="2400" dirty="0" smtClean="0">
              <a:solidFill>
                <a:srgbClr val="AD15A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25452" y="1543084"/>
            <a:ext cx="3922948" cy="171330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25452" y="3256389"/>
            <a:ext cx="3922948" cy="56570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47151" y="3362980"/>
            <a:ext cx="2536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 ocean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87894" y="3189663"/>
            <a:ext cx="1913206" cy="367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5257800" y="2384150"/>
            <a:ext cx="436673" cy="791914"/>
          </a:xfrm>
          <a:prstGeom prst="straightConnector1">
            <a:avLst/>
          </a:prstGeom>
          <a:ln w="34925">
            <a:solidFill>
              <a:srgbClr val="AD15A2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956110" y="3191649"/>
            <a:ext cx="1292290" cy="367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273294" y="204264"/>
            <a:ext cx="1600200" cy="1959402"/>
          </a:xfrm>
          <a:prstGeom prst="straightConnector1">
            <a:avLst/>
          </a:prstGeom>
          <a:ln w="603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5562600" y="2780107"/>
            <a:ext cx="225669" cy="395799"/>
          </a:xfrm>
          <a:prstGeom prst="straightConnector1">
            <a:avLst/>
          </a:prstGeom>
          <a:ln w="34925">
            <a:solidFill>
              <a:srgbClr val="AD15A2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2396366" y="1919003"/>
            <a:ext cx="119575" cy="114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934455" y="1919003"/>
            <a:ext cx="119575" cy="114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3387133" y="1919003"/>
            <a:ext cx="119575" cy="114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16494" y="3134380"/>
            <a:ext cx="2536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 ice</a:t>
            </a:r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8198" name="Picture 819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426" y="2133600"/>
            <a:ext cx="1019174" cy="781575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2635517" y="2147444"/>
            <a:ext cx="119575" cy="114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3113818" y="2147444"/>
            <a:ext cx="119575" cy="114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3592119" y="2090333"/>
            <a:ext cx="119575" cy="1142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2819400" y="1594954"/>
            <a:ext cx="515982" cy="480811"/>
          </a:xfrm>
          <a:prstGeom prst="straightConnector1">
            <a:avLst/>
          </a:prstGeom>
          <a:ln w="6032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03" name="TextBox 8202"/>
          <p:cNvSpPr txBox="1"/>
          <p:nvPr/>
        </p:nvSpPr>
        <p:spPr>
          <a:xfrm>
            <a:off x="2766671" y="1153924"/>
            <a:ext cx="188152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>
                <a:solidFill>
                  <a:srgbClr val="00B0F0"/>
                </a:solidFill>
              </a:rPr>
              <a:t>absorbed</a:t>
            </a:r>
            <a:endParaRPr lang="en-US" sz="2300" dirty="0">
              <a:solidFill>
                <a:srgbClr val="00B0F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906365" y="519988"/>
            <a:ext cx="188152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>
                <a:solidFill>
                  <a:srgbClr val="FF0000"/>
                </a:solidFill>
              </a:rPr>
              <a:t>incident</a:t>
            </a:r>
            <a:endParaRPr lang="en-US" sz="2300" dirty="0">
              <a:solidFill>
                <a:srgbClr val="00B0F0"/>
              </a:solidFill>
            </a:endParaRPr>
          </a:p>
        </p:txBody>
      </p:sp>
      <p:sp>
        <p:nvSpPr>
          <p:cNvPr id="8204" name="TextBox 8203"/>
          <p:cNvSpPr txBox="1"/>
          <p:nvPr/>
        </p:nvSpPr>
        <p:spPr>
          <a:xfrm>
            <a:off x="1337662" y="1752600"/>
            <a:ext cx="1100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  H</a:t>
            </a:r>
            <a:r>
              <a:rPr lang="en-US" baseline="-25000" dirty="0" smtClean="0">
                <a:solidFill>
                  <a:srgbClr val="00B0F0"/>
                </a:solidFill>
              </a:rPr>
              <a:t>2</a:t>
            </a:r>
            <a:r>
              <a:rPr lang="en-US" dirty="0" smtClean="0">
                <a:solidFill>
                  <a:srgbClr val="00B0F0"/>
                </a:solidFill>
              </a:rPr>
              <a:t>0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(vapor)</a:t>
            </a:r>
            <a:endParaRPr lang="en-US" dirty="0">
              <a:solidFill>
                <a:srgbClr val="00B0F0"/>
              </a:solidFill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 flipV="1">
            <a:off x="4053586" y="1183965"/>
            <a:ext cx="507947" cy="1132027"/>
          </a:xfrm>
          <a:prstGeom prst="straightConnector1">
            <a:avLst/>
          </a:prstGeom>
          <a:ln w="6032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519271" y="737664"/>
            <a:ext cx="188152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>
                <a:solidFill>
                  <a:srgbClr val="FF0000"/>
                </a:solidFill>
              </a:rPr>
              <a:t>Reflected</a:t>
            </a:r>
          </a:p>
          <a:p>
            <a:r>
              <a:rPr lang="en-US" sz="2300" dirty="0" smtClean="0">
                <a:solidFill>
                  <a:srgbClr val="FF0000"/>
                </a:solidFill>
              </a:rPr>
              <a:t>  cloud</a:t>
            </a:r>
            <a:endParaRPr lang="en-US" sz="2300" dirty="0">
              <a:solidFill>
                <a:srgbClr val="00B0F0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3025894" y="2566464"/>
            <a:ext cx="618977" cy="782037"/>
          </a:xfrm>
          <a:prstGeom prst="straightConnector1">
            <a:avLst/>
          </a:prstGeom>
          <a:ln w="6032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242671" y="2805988"/>
            <a:ext cx="188152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>
                <a:solidFill>
                  <a:srgbClr val="FF0000"/>
                </a:solidFill>
              </a:rPr>
              <a:t>transmitted</a:t>
            </a:r>
            <a:endParaRPr lang="en-US" sz="2300" dirty="0">
              <a:solidFill>
                <a:srgbClr val="00B0F0"/>
              </a:solidFill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2819400" y="1600200"/>
            <a:ext cx="668382" cy="627965"/>
          </a:xfrm>
          <a:prstGeom prst="straightConnector1">
            <a:avLst/>
          </a:prstGeom>
          <a:ln w="6032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4038600" y="1600200"/>
            <a:ext cx="313285" cy="715793"/>
          </a:xfrm>
          <a:prstGeom prst="straightConnector1">
            <a:avLst/>
          </a:prstGeom>
          <a:ln w="6032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>
            <a:off x="3326005" y="2915175"/>
            <a:ext cx="331595" cy="457662"/>
          </a:xfrm>
          <a:prstGeom prst="straightConnector1">
            <a:avLst/>
          </a:prstGeom>
          <a:ln w="60325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13" name="Rectangle 8212"/>
          <p:cNvSpPr/>
          <p:nvPr/>
        </p:nvSpPr>
        <p:spPr>
          <a:xfrm>
            <a:off x="0" y="4073604"/>
            <a:ext cx="9144000" cy="278439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477000" y="2362200"/>
            <a:ext cx="188152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>
                <a:solidFill>
                  <a:srgbClr val="AD15A2"/>
                </a:solidFill>
              </a:rPr>
              <a:t>Reflected</a:t>
            </a:r>
          </a:p>
          <a:p>
            <a:r>
              <a:rPr lang="en-US" sz="2300" dirty="0" smtClean="0">
                <a:solidFill>
                  <a:srgbClr val="AD15A2"/>
                </a:solidFill>
              </a:rPr>
              <a:t>  surface</a:t>
            </a:r>
            <a:endParaRPr lang="en-US" sz="2300" dirty="0">
              <a:solidFill>
                <a:srgbClr val="AD15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74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28" grpId="0" animBg="1"/>
      <p:bldP spid="30" grpId="0" animBg="1"/>
      <p:bldP spid="82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81000"/>
            <a:ext cx="5172529" cy="4525963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030400"/>
            <a:ext cx="5610225" cy="17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2600" y="670679"/>
            <a:ext cx="3276601" cy="3365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white"/>
                </a:solidFill>
              </a:rPr>
              <a:t>Observations of the co-variability of global mean surface temperature and ASR/OLR give statistically significant estimates of </a:t>
            </a:r>
            <a:r>
              <a:rPr lang="el-GR" sz="2200" dirty="0" smtClean="0">
                <a:solidFill>
                  <a:prstClr val="white"/>
                </a:solidFill>
              </a:rPr>
              <a:t>λ</a:t>
            </a:r>
            <a:r>
              <a:rPr lang="en-US" sz="2200" baseline="-25000" dirty="0" smtClean="0">
                <a:solidFill>
                  <a:prstClr val="white"/>
                </a:solidFill>
              </a:rPr>
              <a:t>SW</a:t>
            </a:r>
            <a:r>
              <a:rPr lang="en-US" sz="2200" dirty="0" smtClean="0">
                <a:solidFill>
                  <a:prstClr val="white"/>
                </a:solidFill>
              </a:rPr>
              <a:t> and </a:t>
            </a:r>
            <a:r>
              <a:rPr lang="el-GR" sz="2200" dirty="0" smtClean="0">
                <a:solidFill>
                  <a:prstClr val="white"/>
                </a:solidFill>
              </a:rPr>
              <a:t>λ</a:t>
            </a:r>
            <a:r>
              <a:rPr lang="en-US" sz="2200" baseline="-25000" dirty="0" smtClean="0">
                <a:solidFill>
                  <a:prstClr val="white"/>
                </a:solidFill>
              </a:rPr>
              <a:t>LW</a:t>
            </a:r>
          </a:p>
          <a:p>
            <a:r>
              <a:rPr lang="en-US" sz="2200" baseline="-25000" dirty="0" smtClean="0">
                <a:solidFill>
                  <a:prstClr val="white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200" dirty="0">
                <a:solidFill>
                  <a:prstClr val="white"/>
                </a:solidFill>
              </a:rPr>
              <a:t>λ</a:t>
            </a:r>
            <a:r>
              <a:rPr lang="en-US" sz="2200" baseline="-25000" dirty="0">
                <a:solidFill>
                  <a:prstClr val="white"/>
                </a:solidFill>
              </a:rPr>
              <a:t>SW</a:t>
            </a:r>
            <a:r>
              <a:rPr lang="en-US" sz="2200" dirty="0">
                <a:solidFill>
                  <a:prstClr val="white"/>
                </a:solidFill>
              </a:rPr>
              <a:t> </a:t>
            </a:r>
            <a:r>
              <a:rPr lang="en-US" sz="2200" dirty="0" smtClean="0">
                <a:solidFill>
                  <a:prstClr val="white"/>
                </a:solidFill>
              </a:rPr>
              <a:t>= 0.8 ± 0.4 W m</a:t>
            </a:r>
            <a:r>
              <a:rPr lang="en-US" sz="2200" baseline="30000" dirty="0" smtClean="0">
                <a:solidFill>
                  <a:prstClr val="white"/>
                </a:solidFill>
              </a:rPr>
              <a:t>-2</a:t>
            </a:r>
            <a:r>
              <a:rPr lang="en-US" sz="2200" dirty="0" smtClean="0">
                <a:solidFill>
                  <a:prstClr val="white"/>
                </a:solidFill>
              </a:rPr>
              <a:t> K</a:t>
            </a:r>
            <a:r>
              <a:rPr lang="en-US" sz="2200" baseline="30000" dirty="0" smtClean="0">
                <a:solidFill>
                  <a:prstClr val="white"/>
                </a:solidFill>
              </a:rPr>
              <a:t>-1</a:t>
            </a:r>
            <a:r>
              <a:rPr lang="en-US" sz="2200" dirty="0" smtClean="0">
                <a:solidFill>
                  <a:prstClr val="white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200" dirty="0" smtClean="0">
                <a:solidFill>
                  <a:prstClr val="white"/>
                </a:solidFill>
              </a:rPr>
              <a:t>λ</a:t>
            </a:r>
            <a:r>
              <a:rPr lang="en-US" sz="2200" baseline="-25000" dirty="0">
                <a:solidFill>
                  <a:prstClr val="white"/>
                </a:solidFill>
              </a:rPr>
              <a:t>LW</a:t>
            </a:r>
            <a:r>
              <a:rPr lang="en-US" sz="2200" dirty="0">
                <a:solidFill>
                  <a:prstClr val="white"/>
                </a:solidFill>
              </a:rPr>
              <a:t> = </a:t>
            </a:r>
            <a:r>
              <a:rPr lang="en-US" sz="2200" dirty="0" smtClean="0">
                <a:solidFill>
                  <a:prstClr val="white"/>
                </a:solidFill>
              </a:rPr>
              <a:t>-2.0 </a:t>
            </a:r>
            <a:r>
              <a:rPr lang="en-US" sz="2200" dirty="0">
                <a:solidFill>
                  <a:prstClr val="white"/>
                </a:solidFill>
              </a:rPr>
              <a:t>± </a:t>
            </a:r>
            <a:r>
              <a:rPr lang="en-US" sz="2200" dirty="0" smtClean="0">
                <a:solidFill>
                  <a:prstClr val="white"/>
                </a:solidFill>
              </a:rPr>
              <a:t>0.3 </a:t>
            </a:r>
            <a:r>
              <a:rPr lang="en-US" sz="2200" dirty="0">
                <a:solidFill>
                  <a:prstClr val="white"/>
                </a:solidFill>
              </a:rPr>
              <a:t>W m</a:t>
            </a:r>
            <a:r>
              <a:rPr lang="en-US" sz="2200" baseline="30000" dirty="0">
                <a:solidFill>
                  <a:prstClr val="white"/>
                </a:solidFill>
              </a:rPr>
              <a:t>-2</a:t>
            </a:r>
            <a:r>
              <a:rPr lang="en-US" sz="2200" dirty="0">
                <a:solidFill>
                  <a:prstClr val="white"/>
                </a:solidFill>
              </a:rPr>
              <a:t> K</a:t>
            </a:r>
            <a:r>
              <a:rPr lang="en-US" sz="2200" baseline="30000" dirty="0">
                <a:solidFill>
                  <a:prstClr val="white"/>
                </a:solidFill>
              </a:rPr>
              <a:t>-1</a:t>
            </a:r>
            <a:r>
              <a:rPr lang="en-US" sz="220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069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Implications for OLR recovery timescale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295400"/>
            <a:ext cx="4495800" cy="4855465"/>
          </a:xfrm>
        </p:spPr>
      </p:pic>
      <p:sp>
        <p:nvSpPr>
          <p:cNvPr id="5" name="TextBox 4"/>
          <p:cNvSpPr txBox="1"/>
          <p:nvPr/>
        </p:nvSpPr>
        <p:spPr>
          <a:xfrm>
            <a:off x="228600" y="1447800"/>
            <a:ext cx="31242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Observational constraints suggest that </a:t>
            </a:r>
            <a:r>
              <a:rPr lang="el-GR" dirty="0" smtClean="0">
                <a:solidFill>
                  <a:prstClr val="white"/>
                </a:solidFill>
              </a:rPr>
              <a:t>τ</a:t>
            </a:r>
            <a:r>
              <a:rPr lang="en-US" baseline="-25000" dirty="0" smtClean="0">
                <a:solidFill>
                  <a:prstClr val="white"/>
                </a:solidFill>
              </a:rPr>
              <a:t>cross </a:t>
            </a:r>
            <a:r>
              <a:rPr lang="en-US" dirty="0" smtClean="0">
                <a:solidFill>
                  <a:prstClr val="white"/>
                </a:solidFill>
              </a:rPr>
              <a:t>is of order decades IN RESPONSE TO LW FORCING 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prstClr val="whit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Assumes an (CMIP5 ensemble average) radiative relaxation timescale (</a:t>
            </a:r>
            <a:r>
              <a:rPr lang="el-GR" dirty="0" smtClean="0">
                <a:solidFill>
                  <a:prstClr val="white"/>
                </a:solidFill>
              </a:rPr>
              <a:t>τ</a:t>
            </a:r>
            <a:r>
              <a:rPr lang="en-US" dirty="0" smtClean="0">
                <a:solidFill>
                  <a:prstClr val="white"/>
                </a:solidFill>
              </a:rPr>
              <a:t>) of 27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aseline="-25000" dirty="0">
              <a:solidFill>
                <a:prstClr val="white"/>
              </a:solidFill>
            </a:endParaRPr>
          </a:p>
          <a:p>
            <a:endParaRPr lang="en-US" baseline="-25000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152400" y="4343400"/>
            <a:ext cx="419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2400" dirty="0" smtClean="0">
                <a:solidFill>
                  <a:prstClr val="white"/>
                </a:solidFill>
              </a:rPr>
              <a:t>τ</a:t>
            </a:r>
            <a:r>
              <a:rPr lang="en-US" sz="2400" baseline="-25000" dirty="0" smtClean="0">
                <a:solidFill>
                  <a:prstClr val="white"/>
                </a:solidFill>
              </a:rPr>
              <a:t>CROSS </a:t>
            </a:r>
            <a:r>
              <a:rPr lang="en-US" sz="2400" dirty="0" smtClean="0">
                <a:solidFill>
                  <a:prstClr val="white"/>
                </a:solidFill>
              </a:rPr>
              <a:t>= </a:t>
            </a:r>
            <a:r>
              <a:rPr lang="el-GR" sz="2400" dirty="0" smtClean="0">
                <a:solidFill>
                  <a:prstClr val="white"/>
                </a:solidFill>
              </a:rPr>
              <a:t>τ</a:t>
            </a:r>
            <a:r>
              <a:rPr lang="en-US" sz="2400" dirty="0" smtClean="0">
                <a:solidFill>
                  <a:prstClr val="white"/>
                </a:solidFill>
              </a:rPr>
              <a:t> ln(-</a:t>
            </a:r>
            <a:r>
              <a:rPr lang="el-GR" sz="2400" dirty="0" smtClean="0">
                <a:solidFill>
                  <a:prstClr val="white"/>
                </a:solidFill>
              </a:rPr>
              <a:t>λ</a:t>
            </a:r>
            <a:r>
              <a:rPr lang="en-US" sz="2400" dirty="0" smtClean="0">
                <a:solidFill>
                  <a:prstClr val="white"/>
                </a:solidFill>
              </a:rPr>
              <a:t> </a:t>
            </a:r>
            <a:r>
              <a:rPr lang="en-US" sz="2400" baseline="-25000" dirty="0" smtClean="0">
                <a:solidFill>
                  <a:prstClr val="white"/>
                </a:solidFill>
              </a:rPr>
              <a:t>LW</a:t>
            </a:r>
            <a:r>
              <a:rPr lang="en-US" sz="2400" dirty="0" smtClean="0">
                <a:solidFill>
                  <a:prstClr val="white"/>
                </a:solidFill>
              </a:rPr>
              <a:t> / </a:t>
            </a:r>
            <a:r>
              <a:rPr lang="el-GR" sz="2400" dirty="0" smtClean="0">
                <a:solidFill>
                  <a:prstClr val="white"/>
                </a:solidFill>
              </a:rPr>
              <a:t>λ</a:t>
            </a:r>
            <a:r>
              <a:rPr lang="en-US" sz="2400" dirty="0" smtClean="0">
                <a:solidFill>
                  <a:prstClr val="white"/>
                </a:solidFill>
              </a:rPr>
              <a:t> </a:t>
            </a:r>
            <a:r>
              <a:rPr lang="en-US" sz="2400" baseline="-25000" dirty="0" smtClean="0">
                <a:solidFill>
                  <a:prstClr val="white"/>
                </a:solidFill>
              </a:rPr>
              <a:t>SW </a:t>
            </a:r>
            <a:r>
              <a:rPr lang="en-US" sz="2400" dirty="0" smtClean="0">
                <a:solidFill>
                  <a:prstClr val="white"/>
                </a:solidFill>
              </a:rPr>
              <a:t>)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2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" y="1066800"/>
            <a:ext cx="3268980" cy="5181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Can we get climate feedbacks from </a:t>
            </a:r>
            <a:r>
              <a:rPr lang="en-US" dirty="0" err="1" smtClean="0">
                <a:solidFill>
                  <a:schemeClr val="bg1"/>
                </a:solidFill>
              </a:rPr>
              <a:t>interannual</a:t>
            </a:r>
            <a:r>
              <a:rPr lang="en-US" dirty="0" smtClean="0">
                <a:solidFill>
                  <a:schemeClr val="bg1"/>
                </a:solidFill>
              </a:rPr>
              <a:t> variability of CERES (and surface temperature)?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455" y="152400"/>
            <a:ext cx="5472545" cy="6019799"/>
          </a:xfrm>
        </p:spPr>
      </p:pic>
    </p:spTree>
    <p:extLst>
      <p:ext uri="{BB962C8B-B14F-4D97-AF65-F5344CB8AC3E}">
        <p14:creationId xmlns:p14="http://schemas.microsoft.com/office/powerpoint/2010/main" val="386983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62200"/>
            <a:ext cx="31242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Radiation causes surface temperature anomalies as well as responds to it– potential to confuse the non-feedback forcing with the feedback.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81000"/>
            <a:ext cx="5638800" cy="6202681"/>
          </a:xfrm>
        </p:spPr>
      </p:pic>
    </p:spTree>
    <p:extLst>
      <p:ext uri="{BB962C8B-B14F-4D97-AF65-F5344CB8AC3E}">
        <p14:creationId xmlns:p14="http://schemas.microsoft.com/office/powerpoint/2010/main" val="271695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3048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Conclusions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85800"/>
            <a:ext cx="2362200" cy="1524000"/>
          </a:xfrm>
        </p:spPr>
      </p:pic>
      <p:sp>
        <p:nvSpPr>
          <p:cNvPr id="5" name="TextBox 4"/>
          <p:cNvSpPr txBox="1"/>
          <p:nvPr/>
        </p:nvSpPr>
        <p:spPr>
          <a:xfrm>
            <a:off x="3505200" y="654784"/>
            <a:ext cx="5181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</a:rPr>
              <a:t>CO2 initiates global warming by decreasing OLR but the TOA energy imbalance is dominated by increased absorbed solar radiation in most climate models – associated with surface albedo  and SW water vapor feedbacks</a:t>
            </a:r>
            <a:endParaRPr lang="en-US" sz="2000" dirty="0">
              <a:solidFill>
                <a:prstClr val="white"/>
              </a:solidFill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356" y="2474976"/>
            <a:ext cx="2012244" cy="21732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0600" y="2819400"/>
            <a:ext cx="518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</a:rPr>
              <a:t>CERES data also suggest a positive shortwave feedback </a:t>
            </a:r>
            <a:r>
              <a:rPr lang="en-US" sz="2000" dirty="0" smtClean="0">
                <a:solidFill>
                  <a:prstClr val="white"/>
                </a:solidFill>
                <a:sym typeface="Wingdings" panose="05000000000000000000" pitchFamily="2" charset="2"/>
              </a:rPr>
              <a:t> global warming will most likely result in enhanced ASR and we should not expect to see reduced OLR from the forcing</a:t>
            </a:r>
            <a:endParaRPr lang="en-US" sz="2000" dirty="0">
              <a:solidFill>
                <a:prstClr val="white"/>
              </a:solidFill>
            </a:endParaRP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267200"/>
            <a:ext cx="2279559" cy="25075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00400" y="5235714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</a:rPr>
              <a:t>Can </a:t>
            </a:r>
            <a:r>
              <a:rPr lang="en-US" sz="2000" dirty="0" err="1" smtClean="0">
                <a:solidFill>
                  <a:prstClr val="white"/>
                </a:solidFill>
              </a:rPr>
              <a:t>interannual</a:t>
            </a:r>
            <a:r>
              <a:rPr lang="en-US" sz="2000" dirty="0" smtClean="0">
                <a:solidFill>
                  <a:prstClr val="white"/>
                </a:solidFill>
              </a:rPr>
              <a:t> variability in CERES tell us anything about climate feedbacks?</a:t>
            </a:r>
            <a:endParaRPr 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48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altLang="en-US" sz="4000" dirty="0">
                <a:solidFill>
                  <a:schemeClr val="bg1"/>
                </a:solidFill>
              </a:rPr>
              <a:t>3</a:t>
            </a:r>
            <a:r>
              <a:rPr lang="en-US" altLang="en-US" sz="4000" dirty="0" smtClean="0">
                <a:solidFill>
                  <a:schemeClr val="bg1"/>
                </a:solidFill>
              </a:rPr>
              <a:t> </a:t>
            </a:r>
            <a:r>
              <a:rPr lang="en-US" altLang="en-US" sz="4000" dirty="0">
                <a:solidFill>
                  <a:schemeClr val="bg1"/>
                </a:solidFill>
              </a:rPr>
              <a:t>: What determines meridional heat transport?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2895600" y="3505200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486400" y="3490913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>
            <a:off x="5715000" y="2667000"/>
            <a:ext cx="381000" cy="7620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flipV="1">
            <a:off x="3352800" y="3048000"/>
            <a:ext cx="152400" cy="38100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 flipV="1">
            <a:off x="6248400" y="3048000"/>
            <a:ext cx="152400" cy="38100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 flipV="1">
            <a:off x="3810000" y="2667000"/>
            <a:ext cx="304800" cy="762000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 flipV="1">
            <a:off x="6629400" y="2895600"/>
            <a:ext cx="228600" cy="533400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3429000" y="4905375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FFFFFF"/>
                </a:solidFill>
              </a:rPr>
              <a:t>Tropics</a:t>
            </a:r>
          </a:p>
        </p:txBody>
      </p:sp>
      <p:sp>
        <p:nvSpPr>
          <p:cNvPr id="44044" name="Text Box 12"/>
          <p:cNvSpPr txBox="1">
            <a:spLocks noChangeArrowheads="1"/>
          </p:cNvSpPr>
          <p:nvPr/>
        </p:nvSpPr>
        <p:spPr bwMode="auto">
          <a:xfrm>
            <a:off x="5715000" y="4876800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FFFFFF"/>
                </a:solidFill>
              </a:rPr>
              <a:t>Extratropics</a:t>
            </a:r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652463" y="3505200"/>
            <a:ext cx="1557337" cy="167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0000"/>
                </a:solidFill>
              </a:rPr>
              <a:t>Incident</a:t>
            </a:r>
            <a:r>
              <a:rPr lang="en-US" altLang="en-US" sz="2400">
                <a:solidFill>
                  <a:srgbClr val="FFFFFF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Reflected</a:t>
            </a:r>
            <a:r>
              <a:rPr lang="en-US" altLang="en-US" sz="2400">
                <a:solidFill>
                  <a:srgbClr val="FFFFFF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FF00"/>
                </a:solidFill>
              </a:rPr>
              <a:t>Emitted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D60093"/>
                </a:solidFill>
              </a:rPr>
              <a:t>Net</a:t>
            </a:r>
          </a:p>
        </p:txBody>
      </p:sp>
      <p:sp>
        <p:nvSpPr>
          <p:cNvPr id="44046" name="Line 14"/>
          <p:cNvSpPr>
            <a:spLocks noChangeShapeType="1"/>
          </p:cNvSpPr>
          <p:nvPr/>
        </p:nvSpPr>
        <p:spPr bwMode="auto">
          <a:xfrm>
            <a:off x="4800600" y="2895600"/>
            <a:ext cx="0" cy="53340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4047" name="Line 15"/>
          <p:cNvSpPr>
            <a:spLocks noChangeShapeType="1"/>
          </p:cNvSpPr>
          <p:nvPr/>
        </p:nvSpPr>
        <p:spPr bwMode="auto">
          <a:xfrm>
            <a:off x="7620000" y="2895600"/>
            <a:ext cx="0" cy="53340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4048" name="Line 16"/>
          <p:cNvSpPr>
            <a:spLocks noChangeShapeType="1"/>
          </p:cNvSpPr>
          <p:nvPr/>
        </p:nvSpPr>
        <p:spPr bwMode="auto">
          <a:xfrm>
            <a:off x="5257800" y="4419600"/>
            <a:ext cx="533400" cy="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>
            <a:off x="2362200" y="1984375"/>
            <a:ext cx="765175" cy="14446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02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4_r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33400"/>
            <a:ext cx="4724400" cy="343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0" y="-476250"/>
            <a:ext cx="9144000" cy="9525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914400"/>
          </a:xfrm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Understanding heat transport</a:t>
            </a:r>
          </a:p>
        </p:txBody>
      </p:sp>
      <p:pic>
        <p:nvPicPr>
          <p:cNvPr id="56325" name="Picture 5" descr="4_rad_shad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33400"/>
            <a:ext cx="4724400" cy="343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6" name="Line 6"/>
          <p:cNvSpPr>
            <a:spLocks noChangeShapeType="1"/>
          </p:cNvSpPr>
          <p:nvPr/>
        </p:nvSpPr>
        <p:spPr bwMode="auto">
          <a:xfrm>
            <a:off x="5029200" y="1981200"/>
            <a:ext cx="99060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6327" name="Line 7"/>
          <p:cNvSpPr>
            <a:spLocks noChangeShapeType="1"/>
          </p:cNvSpPr>
          <p:nvPr/>
        </p:nvSpPr>
        <p:spPr bwMode="auto">
          <a:xfrm flipH="1">
            <a:off x="2971800" y="1981200"/>
            <a:ext cx="91440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5410200" y="14478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CC"/>
                </a:solidFill>
              </a:rPr>
              <a:t>5.8 PW</a:t>
            </a:r>
          </a:p>
        </p:txBody>
      </p:sp>
      <p:sp>
        <p:nvSpPr>
          <p:cNvPr id="56329" name="Line 9"/>
          <p:cNvSpPr>
            <a:spLocks noChangeShapeType="1"/>
          </p:cNvSpPr>
          <p:nvPr/>
        </p:nvSpPr>
        <p:spPr bwMode="auto">
          <a:xfrm>
            <a:off x="0" y="4038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pic>
        <p:nvPicPr>
          <p:cNvPr id="56330" name="Picture 10" descr="4_AS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49725"/>
            <a:ext cx="3724275" cy="27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1" name="Picture 11" descr="4_OL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4191000"/>
            <a:ext cx="3571875" cy="259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32" name="Text Box 12"/>
          <p:cNvSpPr txBox="1">
            <a:spLocks noChangeArrowheads="1"/>
          </p:cNvSpPr>
          <p:nvPr/>
        </p:nvSpPr>
        <p:spPr bwMode="auto">
          <a:xfrm>
            <a:off x="-76200" y="4956175"/>
            <a:ext cx="14890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CC"/>
                </a:solidFill>
              </a:rPr>
              <a:t>    Heat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CC"/>
                </a:solidFill>
              </a:rPr>
              <a:t>Transport</a:t>
            </a:r>
          </a:p>
        </p:txBody>
      </p:sp>
      <p:sp>
        <p:nvSpPr>
          <p:cNvPr id="56333" name="Text Box 13"/>
          <p:cNvSpPr txBox="1">
            <a:spLocks noChangeArrowheads="1"/>
          </p:cNvSpPr>
          <p:nvPr/>
        </p:nvSpPr>
        <p:spPr bwMode="auto">
          <a:xfrm>
            <a:off x="1371600" y="51816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CC"/>
                </a:solidFill>
              </a:rPr>
              <a:t>=</a:t>
            </a:r>
          </a:p>
        </p:txBody>
      </p:sp>
      <p:sp>
        <p:nvSpPr>
          <p:cNvPr id="56334" name="Text Box 14"/>
          <p:cNvSpPr txBox="1">
            <a:spLocks noChangeArrowheads="1"/>
          </p:cNvSpPr>
          <p:nvPr/>
        </p:nvSpPr>
        <p:spPr bwMode="auto">
          <a:xfrm>
            <a:off x="5181600" y="4814888"/>
            <a:ext cx="4572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FF33CC"/>
                </a:solidFill>
              </a:rPr>
              <a:t>-</a:t>
            </a:r>
          </a:p>
        </p:txBody>
      </p:sp>
      <p:sp>
        <p:nvSpPr>
          <p:cNvPr id="56335" name="Text Box 15"/>
          <p:cNvSpPr txBox="1">
            <a:spLocks noChangeArrowheads="1"/>
          </p:cNvSpPr>
          <p:nvPr/>
        </p:nvSpPr>
        <p:spPr bwMode="auto">
          <a:xfrm>
            <a:off x="3886200" y="4535488"/>
            <a:ext cx="1182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8.2 PW</a:t>
            </a:r>
          </a:p>
        </p:txBody>
      </p:sp>
      <p:sp>
        <p:nvSpPr>
          <p:cNvPr id="56336" name="Text Box 16"/>
          <p:cNvSpPr txBox="1">
            <a:spLocks noChangeArrowheads="1"/>
          </p:cNvSpPr>
          <p:nvPr/>
        </p:nvSpPr>
        <p:spPr bwMode="auto">
          <a:xfrm>
            <a:off x="7620000" y="45720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FFFF"/>
                </a:solidFill>
              </a:rPr>
              <a:t>2.4 PW</a:t>
            </a: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3352800" y="4114800"/>
            <a:ext cx="6096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6338" name="Rectangle 18"/>
          <p:cNvSpPr>
            <a:spLocks noChangeArrowheads="1"/>
          </p:cNvSpPr>
          <p:nvPr/>
        </p:nvSpPr>
        <p:spPr bwMode="auto">
          <a:xfrm>
            <a:off x="7162800" y="4191000"/>
            <a:ext cx="6096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6339" name="Text Box 19"/>
          <p:cNvSpPr txBox="1">
            <a:spLocks noChangeArrowheads="1"/>
          </p:cNvSpPr>
          <p:nvPr/>
        </p:nvSpPr>
        <p:spPr bwMode="auto">
          <a:xfrm>
            <a:off x="3124200" y="3962400"/>
            <a:ext cx="2286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333399"/>
                </a:solidFill>
              </a:rPr>
              <a:t>ASR*</a:t>
            </a:r>
          </a:p>
        </p:txBody>
      </p:sp>
      <p:sp>
        <p:nvSpPr>
          <p:cNvPr id="56340" name="Text Box 20"/>
          <p:cNvSpPr txBox="1">
            <a:spLocks noChangeArrowheads="1"/>
          </p:cNvSpPr>
          <p:nvPr/>
        </p:nvSpPr>
        <p:spPr bwMode="auto">
          <a:xfrm>
            <a:off x="6629400" y="3962400"/>
            <a:ext cx="2286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FFFF"/>
                </a:solidFill>
              </a:rPr>
              <a:t>OLR*</a:t>
            </a:r>
          </a:p>
        </p:txBody>
      </p:sp>
      <p:sp>
        <p:nvSpPr>
          <p:cNvPr id="56341" name="Rectangle 21"/>
          <p:cNvSpPr>
            <a:spLocks noChangeArrowheads="1"/>
          </p:cNvSpPr>
          <p:nvPr/>
        </p:nvSpPr>
        <p:spPr bwMode="auto">
          <a:xfrm>
            <a:off x="-76200" y="3962400"/>
            <a:ext cx="9296400" cy="2895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7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6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56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6" grpId="0" animBg="1"/>
      <p:bldP spid="56327" grpId="0" animBg="1"/>
      <p:bldP spid="5634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chemeClr val="bg1"/>
                </a:solidFill>
              </a:rPr>
              <a:t>ASR*, OLR*, MHT, and the </a:t>
            </a:r>
            <a:r>
              <a:rPr lang="en-US" altLang="en-US" sz="4000" dirty="0" smtClean="0">
                <a:solidFill>
                  <a:schemeClr val="bg1"/>
                </a:solidFill>
              </a:rPr>
              <a:t>tropical/</a:t>
            </a:r>
            <a:r>
              <a:rPr lang="en-US" altLang="en-US" sz="4000" dirty="0" err="1" smtClean="0">
                <a:solidFill>
                  <a:schemeClr val="bg1"/>
                </a:solidFill>
              </a:rPr>
              <a:t>extratropical</a:t>
            </a:r>
            <a:r>
              <a:rPr lang="en-US" altLang="en-US" sz="4000" dirty="0" smtClean="0">
                <a:solidFill>
                  <a:schemeClr val="bg1"/>
                </a:solidFill>
              </a:rPr>
              <a:t> </a:t>
            </a:r>
            <a:r>
              <a:rPr lang="en-US" altLang="en-US" sz="4000" dirty="0">
                <a:solidFill>
                  <a:schemeClr val="bg1"/>
                </a:solidFill>
              </a:rPr>
              <a:t>energy budget</a:t>
            </a: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152400" y="6140450"/>
            <a:ext cx="944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FFFFFF"/>
                </a:solidFill>
              </a:rPr>
              <a:t>All arrows are relative to the global average </a:t>
            </a: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3657600" y="3352800"/>
            <a:ext cx="3352800" cy="25146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2" name="Line 6"/>
          <p:cNvSpPr>
            <a:spLocks noChangeShapeType="1"/>
          </p:cNvSpPr>
          <p:nvPr/>
        </p:nvSpPr>
        <p:spPr bwMode="auto">
          <a:xfrm flipH="1" flipV="1">
            <a:off x="3200400" y="1524000"/>
            <a:ext cx="1295400" cy="1828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3" name="Line 7"/>
          <p:cNvSpPr>
            <a:spLocks noChangeShapeType="1"/>
          </p:cNvSpPr>
          <p:nvPr/>
        </p:nvSpPr>
        <p:spPr bwMode="auto">
          <a:xfrm flipH="1">
            <a:off x="5791200" y="2743200"/>
            <a:ext cx="304800" cy="533400"/>
          </a:xfrm>
          <a:prstGeom prst="line">
            <a:avLst/>
          </a:prstGeom>
          <a:noFill/>
          <a:ln w="47625">
            <a:solidFill>
              <a:srgbClr val="00FF00"/>
            </a:solidFill>
            <a:round/>
            <a:headEnd type="triangle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4343400" y="4814888"/>
            <a:ext cx="2971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</a:rPr>
              <a:t>T</a:t>
            </a:r>
            <a:r>
              <a:rPr lang="en-US" altLang="en-US" sz="3600" dirty="0" smtClean="0">
                <a:solidFill>
                  <a:srgbClr val="FFFFFF"/>
                </a:solidFill>
              </a:rPr>
              <a:t>ropics</a:t>
            </a:r>
            <a:endParaRPr lang="en-US" altLang="en-US" sz="3600" dirty="0">
              <a:solidFill>
                <a:srgbClr val="FFFFFF"/>
              </a:solidFill>
            </a:endParaRPr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2209800" y="2096869"/>
            <a:ext cx="2133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0000"/>
                </a:solidFill>
              </a:rPr>
              <a:t>ASR</a:t>
            </a:r>
            <a:r>
              <a:rPr lang="en-US" altLang="en-US" sz="3600" dirty="0" smtClean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5410200" y="1905000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FF00"/>
                </a:solidFill>
              </a:rPr>
              <a:t>OLR*</a:t>
            </a:r>
          </a:p>
        </p:txBody>
      </p:sp>
      <p:sp>
        <p:nvSpPr>
          <p:cNvPr id="60427" name="Line 11"/>
          <p:cNvSpPr>
            <a:spLocks noChangeShapeType="1"/>
          </p:cNvSpPr>
          <p:nvPr/>
        </p:nvSpPr>
        <p:spPr bwMode="auto">
          <a:xfrm>
            <a:off x="6096000" y="4648200"/>
            <a:ext cx="1447800" cy="0"/>
          </a:xfrm>
          <a:prstGeom prst="line">
            <a:avLst/>
          </a:prstGeom>
          <a:noFill/>
          <a:ln w="349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7315200" y="4006850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MHT</a:t>
            </a:r>
          </a:p>
        </p:txBody>
      </p:sp>
      <p:sp>
        <p:nvSpPr>
          <p:cNvPr id="60429" name="Text Box 13"/>
          <p:cNvSpPr txBox="1">
            <a:spLocks noChangeArrowheads="1"/>
          </p:cNvSpPr>
          <p:nvPr/>
        </p:nvSpPr>
        <p:spPr bwMode="auto">
          <a:xfrm>
            <a:off x="6477000" y="5410200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FFFFFF"/>
                </a:solidFill>
              </a:rPr>
              <a:t>To </a:t>
            </a:r>
            <a:r>
              <a:rPr lang="en-US" altLang="en-US" sz="2800" dirty="0" err="1" smtClean="0">
                <a:solidFill>
                  <a:srgbClr val="FFFFFF"/>
                </a:solidFill>
              </a:rPr>
              <a:t>extratropics</a:t>
            </a:r>
            <a:endParaRPr lang="en-US" altLang="en-US" sz="2800" dirty="0">
              <a:solidFill>
                <a:srgbClr val="FFFFFF"/>
              </a:solidFill>
            </a:endParaRPr>
          </a:p>
        </p:txBody>
      </p:sp>
      <p:sp>
        <p:nvSpPr>
          <p:cNvPr id="60431" name="Text Box 15"/>
          <p:cNvSpPr txBox="1">
            <a:spLocks noChangeArrowheads="1"/>
          </p:cNvSpPr>
          <p:nvPr/>
        </p:nvSpPr>
        <p:spPr bwMode="auto">
          <a:xfrm>
            <a:off x="76200" y="3505200"/>
            <a:ext cx="31242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MHT</a:t>
            </a:r>
            <a:r>
              <a:rPr lang="en-US" altLang="en-US" sz="3600" dirty="0">
                <a:solidFill>
                  <a:srgbClr val="FFFFFF"/>
                </a:solidFill>
              </a:rPr>
              <a:t> =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</a:rPr>
              <a:t>  </a:t>
            </a:r>
            <a:r>
              <a:rPr lang="en-US" altLang="en-US" sz="3600" dirty="0">
                <a:solidFill>
                  <a:srgbClr val="FF0000"/>
                </a:solidFill>
              </a:rPr>
              <a:t>ASR*</a:t>
            </a:r>
            <a:r>
              <a:rPr lang="en-US" altLang="en-US" sz="3600" dirty="0">
                <a:solidFill>
                  <a:srgbClr val="FFFFFF"/>
                </a:solidFill>
              </a:rPr>
              <a:t> - </a:t>
            </a:r>
            <a:r>
              <a:rPr lang="en-US" altLang="en-US" sz="3600" dirty="0">
                <a:solidFill>
                  <a:srgbClr val="00FF00"/>
                </a:solidFill>
              </a:rPr>
              <a:t>OLR*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38400" y="26670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8.2 PW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00800" y="244858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FF00"/>
                </a:solidFill>
              </a:rPr>
              <a:t>2.4 PW</a:t>
            </a:r>
            <a:endParaRPr lang="en-US" sz="2800" dirty="0">
              <a:solidFill>
                <a:srgbClr val="00FF00"/>
              </a:solidFill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7315200" y="4692650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 smtClean="0">
                <a:solidFill>
                  <a:srgbClr val="D60093"/>
                </a:solidFill>
              </a:rPr>
              <a:t>5.8 PW</a:t>
            </a:r>
            <a:endParaRPr lang="en-US" altLang="en-US" sz="3600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88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3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-1828800" y="274638"/>
            <a:ext cx="8229600" cy="1143000"/>
          </a:xfrm>
        </p:spPr>
        <p:txBody>
          <a:bodyPr/>
          <a:lstStyle/>
          <a:p>
            <a:r>
              <a:rPr lang="en-US" altLang="en-US" sz="4000" dirty="0">
                <a:solidFill>
                  <a:schemeClr val="bg1"/>
                </a:solidFill>
              </a:rPr>
              <a:t>ASR*, OLR*, </a:t>
            </a:r>
            <a:r>
              <a:rPr lang="en-US" altLang="en-US" sz="4000" dirty="0" smtClean="0">
                <a:solidFill>
                  <a:schemeClr val="bg1"/>
                </a:solidFill>
              </a:rPr>
              <a:t>MHT</a:t>
            </a:r>
            <a:br>
              <a:rPr lang="en-US" altLang="en-US" sz="4000" dirty="0" smtClean="0">
                <a:solidFill>
                  <a:schemeClr val="bg1"/>
                </a:solidFill>
              </a:rPr>
            </a:br>
            <a:r>
              <a:rPr lang="en-US" altLang="en-US" sz="4000" dirty="0" smtClean="0">
                <a:solidFill>
                  <a:schemeClr val="bg1"/>
                </a:solidFill>
              </a:rPr>
              <a:t>Dynamic Limit</a:t>
            </a:r>
            <a:endParaRPr lang="en-US" altLang="en-US" sz="4000" dirty="0">
              <a:solidFill>
                <a:schemeClr val="bg1"/>
              </a:solidFill>
            </a:endParaRP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228600" y="6127750"/>
            <a:ext cx="944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</a:rPr>
              <a:t>All arrows are relative to the global average </a:t>
            </a: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457200" y="3352800"/>
            <a:ext cx="2590800" cy="25146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2" name="Line 6"/>
          <p:cNvSpPr>
            <a:spLocks noChangeShapeType="1"/>
          </p:cNvSpPr>
          <p:nvPr/>
        </p:nvSpPr>
        <p:spPr bwMode="auto">
          <a:xfrm flipH="1" flipV="1">
            <a:off x="0" y="1524000"/>
            <a:ext cx="1295400" cy="1828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685800" y="4814888"/>
            <a:ext cx="2971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</a:rPr>
              <a:t>Tropics</a:t>
            </a:r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1066800" y="1828800"/>
            <a:ext cx="2133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0000"/>
                </a:solidFill>
              </a:rPr>
              <a:t>ASR*</a:t>
            </a:r>
          </a:p>
        </p:txBody>
      </p:sp>
      <p:sp>
        <p:nvSpPr>
          <p:cNvPr id="60427" name="Line 11"/>
          <p:cNvSpPr>
            <a:spLocks noChangeShapeType="1"/>
          </p:cNvSpPr>
          <p:nvPr/>
        </p:nvSpPr>
        <p:spPr bwMode="auto">
          <a:xfrm>
            <a:off x="2057400" y="4648200"/>
            <a:ext cx="1447800" cy="0"/>
          </a:xfrm>
          <a:prstGeom prst="line">
            <a:avLst/>
          </a:prstGeom>
          <a:noFill/>
          <a:ln w="349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2971800" y="4006850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MHT</a:t>
            </a:r>
          </a:p>
        </p:txBody>
      </p:sp>
      <p:sp>
        <p:nvSpPr>
          <p:cNvPr id="60429" name="Text Box 13"/>
          <p:cNvSpPr txBox="1">
            <a:spLocks noChangeArrowheads="1"/>
          </p:cNvSpPr>
          <p:nvPr/>
        </p:nvSpPr>
        <p:spPr bwMode="auto">
          <a:xfrm>
            <a:off x="2514600" y="5410200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FFFF"/>
                </a:solidFill>
              </a:rPr>
              <a:t>To </a:t>
            </a:r>
            <a:r>
              <a:rPr lang="en-US" altLang="en-US" sz="2800" dirty="0" err="1">
                <a:solidFill>
                  <a:srgbClr val="FFFFFF"/>
                </a:solidFill>
              </a:rPr>
              <a:t>extratropics</a:t>
            </a:r>
            <a:endParaRPr lang="en-US" altLang="en-US" sz="2800" dirty="0">
              <a:solidFill>
                <a:srgbClr val="FFFFFF"/>
              </a:solidFill>
            </a:endParaRPr>
          </a:p>
        </p:txBody>
      </p:sp>
      <p:sp>
        <p:nvSpPr>
          <p:cNvPr id="60431" name="Text Box 15"/>
          <p:cNvSpPr txBox="1">
            <a:spLocks noChangeArrowheads="1"/>
          </p:cNvSpPr>
          <p:nvPr/>
        </p:nvSpPr>
        <p:spPr bwMode="auto">
          <a:xfrm>
            <a:off x="5010150" y="228600"/>
            <a:ext cx="31242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MHT</a:t>
            </a:r>
            <a:r>
              <a:rPr lang="en-US" altLang="en-US" sz="3600" dirty="0">
                <a:solidFill>
                  <a:srgbClr val="FFFFFF"/>
                </a:solidFill>
              </a:rPr>
              <a:t> </a:t>
            </a:r>
            <a:r>
              <a:rPr lang="en-US" altLang="en-US" sz="3600" dirty="0" smtClean="0">
                <a:solidFill>
                  <a:srgbClr val="FFFFFF"/>
                </a:solidFill>
              </a:rPr>
              <a:t>= </a:t>
            </a:r>
            <a:r>
              <a:rPr lang="en-US" altLang="en-US" sz="3600" dirty="0" smtClean="0">
                <a:solidFill>
                  <a:srgbClr val="FF0000"/>
                </a:solidFill>
              </a:rPr>
              <a:t>ASR*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3600" dirty="0">
              <a:solidFill>
                <a:srgbClr val="00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" y="2398931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8.2 PW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2971800" y="4692650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 smtClean="0">
                <a:solidFill>
                  <a:srgbClr val="D60093"/>
                </a:solidFill>
              </a:rPr>
              <a:t>8.2 </a:t>
            </a:r>
            <a:r>
              <a:rPr lang="en-US" altLang="en-US" sz="3600" dirty="0">
                <a:solidFill>
                  <a:srgbClr val="D60093"/>
                </a:solidFill>
              </a:rPr>
              <a:t>PW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5105400" y="914400"/>
            <a:ext cx="2895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FF00"/>
                </a:solidFill>
              </a:rPr>
              <a:t>OLR</a:t>
            </a:r>
            <a:r>
              <a:rPr lang="en-US" altLang="en-US" sz="3600" dirty="0" smtClean="0">
                <a:solidFill>
                  <a:srgbClr val="00FF00"/>
                </a:solidFill>
              </a:rPr>
              <a:t>* = 0</a:t>
            </a:r>
            <a:endParaRPr lang="en-US" altLang="en-US" sz="3600" dirty="0">
              <a:solidFill>
                <a:srgbClr val="00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066" y="1752600"/>
            <a:ext cx="4841934" cy="2733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066" y="1752600"/>
            <a:ext cx="4841934" cy="2733675"/>
          </a:xfrm>
          <a:prstGeom prst="rect">
            <a:avLst/>
          </a:prstGeom>
        </p:spPr>
      </p:pic>
      <p:sp>
        <p:nvSpPr>
          <p:cNvPr id="23" name="Line 11"/>
          <p:cNvSpPr>
            <a:spLocks noChangeShapeType="1"/>
          </p:cNvSpPr>
          <p:nvPr/>
        </p:nvSpPr>
        <p:spPr bwMode="auto">
          <a:xfrm flipV="1">
            <a:off x="7467600" y="2438400"/>
            <a:ext cx="723900" cy="0"/>
          </a:xfrm>
          <a:prstGeom prst="line">
            <a:avLst/>
          </a:prstGeom>
          <a:noFill/>
          <a:ln w="349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4" name="Line 11"/>
          <p:cNvSpPr>
            <a:spLocks noChangeShapeType="1"/>
          </p:cNvSpPr>
          <p:nvPr/>
        </p:nvSpPr>
        <p:spPr bwMode="auto">
          <a:xfrm flipH="1" flipV="1">
            <a:off x="5257800" y="2438400"/>
            <a:ext cx="990600" cy="0"/>
          </a:xfrm>
          <a:prstGeom prst="line">
            <a:avLst/>
          </a:prstGeom>
          <a:noFill/>
          <a:ln w="349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600" y="20574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82ADF"/>
                </a:solidFill>
              </a:rPr>
              <a:t>9.0 PW</a:t>
            </a:r>
            <a:endParaRPr lang="en-US" dirty="0">
              <a:solidFill>
                <a:srgbClr val="E82AD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467600" y="20690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82ADF"/>
                </a:solidFill>
              </a:rPr>
              <a:t>8.2 PW</a:t>
            </a:r>
            <a:endParaRPr lang="en-US" dirty="0">
              <a:solidFill>
                <a:srgbClr val="E82A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6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259448"/>
            <a:ext cx="1970881" cy="2550551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067800" cy="1143000"/>
          </a:xfrm>
        </p:spPr>
        <p:txBody>
          <a:bodyPr/>
          <a:lstStyle/>
          <a:p>
            <a:r>
              <a:rPr lang="en-US" altLang="en-US" sz="3600" dirty="0" smtClean="0">
                <a:solidFill>
                  <a:schemeClr val="bg1"/>
                </a:solidFill>
              </a:rPr>
              <a:t>Energy imbalance and temperature change</a:t>
            </a:r>
            <a:endParaRPr lang="en-US" altLang="en-US" sz="3600" baseline="-25000" dirty="0"/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0" y="7620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6019800" y="935182"/>
            <a:ext cx="304800" cy="43641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 flipV="1">
            <a:off x="6705600" y="909362"/>
            <a:ext cx="152400" cy="462238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1600200" y="1219200"/>
            <a:ext cx="2362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FF0000"/>
                </a:solidFill>
              </a:rPr>
              <a:t>ASR </a:t>
            </a:r>
            <a:r>
              <a:rPr lang="en-US" altLang="en-US" sz="2400" dirty="0" smtClean="0">
                <a:solidFill>
                  <a:schemeClr val="bg1"/>
                </a:solidFill>
              </a:rPr>
              <a:t>=</a:t>
            </a: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en-US" sz="2400" dirty="0" smtClean="0">
                <a:solidFill>
                  <a:srgbClr val="00FF00"/>
                </a:solidFill>
              </a:rPr>
              <a:t>OLR</a:t>
            </a:r>
            <a:endParaRPr lang="en-US" altLang="en-US" sz="2400" dirty="0">
              <a:solidFill>
                <a:srgbClr val="00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710625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Unperturbed</a:t>
            </a:r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762000" y="1981200"/>
            <a:ext cx="914400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E82ADF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1676400" y="16764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E82ADF"/>
                </a:solidFill>
              </a:rPr>
              <a:t>Atmospheric Emission Level</a:t>
            </a:r>
            <a:endParaRPr lang="en-US" dirty="0">
              <a:solidFill>
                <a:srgbClr val="E82AD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362200"/>
            <a:ext cx="4114800" cy="1210235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 bwMode="auto">
          <a:xfrm flipV="1">
            <a:off x="304800" y="3505200"/>
            <a:ext cx="8305800" cy="1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1">
                <a:lumMod val="85000"/>
                <a:alpha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Box 32"/>
          <p:cNvSpPr txBox="1"/>
          <p:nvPr/>
        </p:nvSpPr>
        <p:spPr>
          <a:xfrm>
            <a:off x="685800" y="343918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Solar Perturbation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612249"/>
            <a:ext cx="1970881" cy="2550551"/>
          </a:xfrm>
          <a:prstGeom prst="rect">
            <a:avLst/>
          </a:prstGeom>
        </p:spPr>
      </p:pic>
      <p:sp>
        <p:nvSpPr>
          <p:cNvPr id="36" name="Line 8"/>
          <p:cNvSpPr>
            <a:spLocks noChangeShapeType="1"/>
          </p:cNvSpPr>
          <p:nvPr/>
        </p:nvSpPr>
        <p:spPr bwMode="auto">
          <a:xfrm flipV="1">
            <a:off x="1295400" y="4262163"/>
            <a:ext cx="152400" cy="462238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1752600" y="3962400"/>
            <a:ext cx="2362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smtClean="0">
                <a:solidFill>
                  <a:srgbClr val="FF0000"/>
                </a:solidFill>
              </a:rPr>
              <a:t>ASR</a:t>
            </a: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en-US" sz="2400" dirty="0">
                <a:solidFill>
                  <a:schemeClr val="bg1"/>
                </a:solidFill>
              </a:rPr>
              <a:t>&gt;</a:t>
            </a: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en-US" sz="2400" dirty="0" smtClean="0">
                <a:solidFill>
                  <a:srgbClr val="00FF00"/>
                </a:solidFill>
              </a:rPr>
              <a:t>OLR</a:t>
            </a:r>
            <a:endParaRPr lang="en-US" altLang="en-US" sz="2400" dirty="0">
              <a:solidFill>
                <a:srgbClr val="00FF00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648200"/>
            <a:ext cx="1970880" cy="255055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 bwMode="auto">
          <a:xfrm>
            <a:off x="1752600" y="3962400"/>
            <a:ext cx="2514600" cy="762001"/>
          </a:xfrm>
          <a:prstGeom prst="rect">
            <a:avLst/>
          </a:prstGeom>
          <a:solidFill>
            <a:schemeClr val="tx1"/>
          </a:solidFill>
          <a:ln w="317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" name="Text Box 9"/>
          <p:cNvSpPr txBox="1">
            <a:spLocks noChangeArrowheads="1"/>
          </p:cNvSpPr>
          <p:nvPr/>
        </p:nvSpPr>
        <p:spPr bwMode="auto">
          <a:xfrm>
            <a:off x="1371600" y="3962400"/>
            <a:ext cx="3276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smtClean="0">
                <a:solidFill>
                  <a:srgbClr val="FF0000"/>
                </a:solidFill>
              </a:rPr>
              <a:t>ASR</a:t>
            </a: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en-US" sz="3600" dirty="0" smtClean="0">
                <a:solidFill>
                  <a:schemeClr val="bg1"/>
                </a:solidFill>
              </a:rPr>
              <a:t>=</a:t>
            </a:r>
            <a:r>
              <a:rPr lang="en-US" altLang="en-US" sz="3600" dirty="0" smtClean="0">
                <a:solidFill>
                  <a:srgbClr val="FF0000"/>
                </a:solidFill>
              </a:rPr>
              <a:t> </a:t>
            </a:r>
            <a:r>
              <a:rPr lang="en-US" altLang="en-US" sz="3600" dirty="0" smtClean="0">
                <a:solidFill>
                  <a:srgbClr val="00FF00"/>
                </a:solidFill>
              </a:rPr>
              <a:t>OLR</a:t>
            </a:r>
            <a:endParaRPr lang="en-US" altLang="en-US" sz="3600" dirty="0">
              <a:solidFill>
                <a:srgbClr val="00FF00"/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1143000" y="4114800"/>
            <a:ext cx="381000" cy="609600"/>
          </a:xfrm>
          <a:prstGeom prst="rect">
            <a:avLst/>
          </a:prstGeom>
          <a:solidFill>
            <a:schemeClr val="tx1"/>
          </a:solidFill>
          <a:ln w="317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" name="Line 8"/>
          <p:cNvSpPr>
            <a:spLocks noChangeShapeType="1"/>
          </p:cNvSpPr>
          <p:nvPr/>
        </p:nvSpPr>
        <p:spPr bwMode="auto">
          <a:xfrm flipV="1">
            <a:off x="1295400" y="3886200"/>
            <a:ext cx="304800" cy="843238"/>
          </a:xfrm>
          <a:prstGeom prst="line">
            <a:avLst/>
          </a:prstGeom>
          <a:noFill/>
          <a:ln w="603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91000" y="342900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9900"/>
                </a:solidFill>
              </a:rPr>
              <a:t>Greenhouse Perturbation</a:t>
            </a:r>
            <a:endParaRPr lang="en-US" sz="2800" dirty="0">
              <a:solidFill>
                <a:srgbClr val="009900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520" y="4612249"/>
            <a:ext cx="1970880" cy="2550550"/>
          </a:xfrm>
          <a:prstGeom prst="rect">
            <a:avLst/>
          </a:prstGeom>
        </p:spPr>
      </p:pic>
      <p:sp>
        <p:nvSpPr>
          <p:cNvPr id="46" name="Text Box 9"/>
          <p:cNvSpPr txBox="1">
            <a:spLocks noChangeArrowheads="1"/>
          </p:cNvSpPr>
          <p:nvPr/>
        </p:nvSpPr>
        <p:spPr bwMode="auto">
          <a:xfrm>
            <a:off x="4648200" y="6167735"/>
            <a:ext cx="2362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FF0000"/>
                </a:solidFill>
              </a:rPr>
              <a:t>ASR </a:t>
            </a:r>
            <a:r>
              <a:rPr lang="en-US" altLang="en-US" sz="2400" dirty="0">
                <a:solidFill>
                  <a:schemeClr val="bg1"/>
                </a:solidFill>
              </a:rPr>
              <a:t>&gt;</a:t>
            </a: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en-US" sz="1400" dirty="0" smtClean="0">
                <a:solidFill>
                  <a:srgbClr val="00FF00"/>
                </a:solidFill>
              </a:rPr>
              <a:t>OLR</a:t>
            </a:r>
            <a:endParaRPr lang="en-US" altLang="en-US" sz="1400" dirty="0">
              <a:solidFill>
                <a:srgbClr val="00FF00"/>
              </a:solidFill>
            </a:endParaRPr>
          </a:p>
        </p:txBody>
      </p:sp>
      <p:sp>
        <p:nvSpPr>
          <p:cNvPr id="48" name="Line 8"/>
          <p:cNvSpPr>
            <a:spLocks noChangeShapeType="1"/>
          </p:cNvSpPr>
          <p:nvPr/>
        </p:nvSpPr>
        <p:spPr bwMode="auto">
          <a:xfrm flipV="1">
            <a:off x="8153400" y="4572000"/>
            <a:ext cx="76200" cy="152400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612250"/>
            <a:ext cx="1970879" cy="2550550"/>
          </a:xfrm>
          <a:prstGeom prst="rect">
            <a:avLst/>
          </a:prstGeom>
        </p:spPr>
      </p:pic>
      <p:sp>
        <p:nvSpPr>
          <p:cNvPr id="35" name="Line 6"/>
          <p:cNvSpPr>
            <a:spLocks noChangeShapeType="1"/>
          </p:cNvSpPr>
          <p:nvPr/>
        </p:nvSpPr>
        <p:spPr bwMode="auto">
          <a:xfrm>
            <a:off x="381000" y="3886200"/>
            <a:ext cx="533400" cy="83820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47" name="Line 6"/>
          <p:cNvSpPr>
            <a:spLocks noChangeShapeType="1"/>
          </p:cNvSpPr>
          <p:nvPr/>
        </p:nvSpPr>
        <p:spPr bwMode="auto">
          <a:xfrm>
            <a:off x="7467600" y="4287982"/>
            <a:ext cx="304800" cy="43641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4953000" y="6248400"/>
            <a:ext cx="1905000" cy="381000"/>
          </a:xfrm>
          <a:prstGeom prst="rect">
            <a:avLst/>
          </a:prstGeom>
          <a:solidFill>
            <a:schemeClr val="tx1"/>
          </a:solidFill>
          <a:ln w="317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2" name="Text Box 9"/>
          <p:cNvSpPr txBox="1">
            <a:spLocks noChangeArrowheads="1"/>
          </p:cNvSpPr>
          <p:nvPr/>
        </p:nvSpPr>
        <p:spPr bwMode="auto">
          <a:xfrm>
            <a:off x="4572000" y="5939135"/>
            <a:ext cx="2362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FF0000"/>
                </a:solidFill>
              </a:rPr>
              <a:t>ASR </a:t>
            </a:r>
            <a:r>
              <a:rPr lang="en-US" altLang="en-US" sz="2400" dirty="0" smtClean="0">
                <a:solidFill>
                  <a:schemeClr val="bg1"/>
                </a:solidFill>
              </a:rPr>
              <a:t>=</a:t>
            </a:r>
            <a:r>
              <a:rPr lang="en-US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en-US" sz="2400" dirty="0" smtClean="0">
                <a:solidFill>
                  <a:srgbClr val="00FF00"/>
                </a:solidFill>
              </a:rPr>
              <a:t>OLR</a:t>
            </a:r>
            <a:endParaRPr lang="en-US" altLang="en-US" sz="2400" dirty="0">
              <a:solidFill>
                <a:srgbClr val="00FF00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8153400" y="4495800"/>
            <a:ext cx="152400" cy="218209"/>
          </a:xfrm>
          <a:prstGeom prst="rect">
            <a:avLst/>
          </a:prstGeom>
          <a:solidFill>
            <a:schemeClr val="tx1"/>
          </a:solidFill>
          <a:ln w="317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0" name="Line 8"/>
          <p:cNvSpPr>
            <a:spLocks noChangeShapeType="1"/>
          </p:cNvSpPr>
          <p:nvPr/>
        </p:nvSpPr>
        <p:spPr bwMode="auto">
          <a:xfrm flipV="1">
            <a:off x="8153400" y="4262162"/>
            <a:ext cx="152400" cy="462238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239000" y="5177879"/>
            <a:ext cx="6477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CO</a:t>
            </a:r>
            <a:r>
              <a:rPr lang="en-US" sz="1900" baseline="-25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sz="1900" baseline="-250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924800" y="5177879"/>
            <a:ext cx="6477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CO</a:t>
            </a:r>
            <a:r>
              <a:rPr lang="en-US" sz="1900" baseline="-25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sz="1900" baseline="-250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81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6" grpId="0" animBg="1"/>
      <p:bldP spid="37" grpId="0"/>
      <p:bldP spid="20" grpId="0" animBg="1"/>
      <p:bldP spid="41" grpId="0"/>
      <p:bldP spid="21" grpId="0" animBg="1"/>
      <p:bldP spid="43" grpId="0" animBg="1"/>
      <p:bldP spid="44" grpId="0"/>
      <p:bldP spid="46" grpId="0"/>
      <p:bldP spid="48" grpId="0" animBg="1"/>
      <p:bldP spid="35" grpId="0" animBg="1"/>
      <p:bldP spid="47" grpId="0" animBg="1"/>
      <p:bldP spid="22" grpId="0" animBg="1"/>
      <p:bldP spid="52" grpId="0"/>
      <p:bldP spid="23" grpId="0" animBg="1"/>
      <p:bldP spid="50" grpId="0" animBg="1"/>
      <p:bldP spid="54" grpId="0"/>
      <p:bldP spid="5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-1905000" y="76200"/>
            <a:ext cx="8229600" cy="1143000"/>
          </a:xfrm>
        </p:spPr>
        <p:txBody>
          <a:bodyPr/>
          <a:lstStyle/>
          <a:p>
            <a:r>
              <a:rPr lang="en-US" altLang="en-US" sz="4000" dirty="0">
                <a:solidFill>
                  <a:schemeClr val="bg1"/>
                </a:solidFill>
              </a:rPr>
              <a:t>ASR*, OLR*, </a:t>
            </a:r>
            <a:r>
              <a:rPr lang="en-US" altLang="en-US" sz="4000" dirty="0" smtClean="0">
                <a:solidFill>
                  <a:schemeClr val="bg1"/>
                </a:solidFill>
              </a:rPr>
              <a:t>MHT</a:t>
            </a:r>
            <a:br>
              <a:rPr lang="en-US" altLang="en-US" sz="4000" dirty="0" smtClean="0">
                <a:solidFill>
                  <a:schemeClr val="bg1"/>
                </a:solidFill>
              </a:rPr>
            </a:br>
            <a:r>
              <a:rPr lang="en-US" altLang="en-US" sz="4000" dirty="0" smtClean="0">
                <a:solidFill>
                  <a:schemeClr val="bg1"/>
                </a:solidFill>
              </a:rPr>
              <a:t>Radiative Limit</a:t>
            </a:r>
            <a:endParaRPr lang="en-US" altLang="en-US" sz="4000" dirty="0">
              <a:solidFill>
                <a:schemeClr val="bg1"/>
              </a:solidFill>
            </a:endParaRP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152400" y="6140450"/>
            <a:ext cx="944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FFFFFF"/>
                </a:solidFill>
              </a:rPr>
              <a:t>All arrows are relative to the global average </a:t>
            </a: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152400" y="3352800"/>
            <a:ext cx="2770909" cy="25146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2" name="Line 6"/>
          <p:cNvSpPr>
            <a:spLocks noChangeShapeType="1"/>
          </p:cNvSpPr>
          <p:nvPr/>
        </p:nvSpPr>
        <p:spPr bwMode="auto">
          <a:xfrm flipH="1" flipV="1">
            <a:off x="76200" y="1371600"/>
            <a:ext cx="838200" cy="1981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805138" y="4814888"/>
            <a:ext cx="245603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</a:rPr>
              <a:t>Tropics</a:t>
            </a:r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304800" y="1345049"/>
            <a:ext cx="2133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0000"/>
                </a:solidFill>
              </a:rPr>
              <a:t>ASR*</a:t>
            </a:r>
          </a:p>
        </p:txBody>
      </p:sp>
      <p:sp>
        <p:nvSpPr>
          <p:cNvPr id="60427" name="Line 11"/>
          <p:cNvSpPr>
            <a:spLocks noChangeShapeType="1"/>
          </p:cNvSpPr>
          <p:nvPr/>
        </p:nvSpPr>
        <p:spPr bwMode="auto">
          <a:xfrm>
            <a:off x="2895600" y="4648200"/>
            <a:ext cx="125950" cy="0"/>
          </a:xfrm>
          <a:prstGeom prst="line">
            <a:avLst/>
          </a:prstGeom>
          <a:noFill/>
          <a:ln w="349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2895600" y="4006850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MHT</a:t>
            </a:r>
          </a:p>
        </p:txBody>
      </p:sp>
      <p:sp>
        <p:nvSpPr>
          <p:cNvPr id="60429" name="Text Box 13"/>
          <p:cNvSpPr txBox="1">
            <a:spLocks noChangeArrowheads="1"/>
          </p:cNvSpPr>
          <p:nvPr/>
        </p:nvSpPr>
        <p:spPr bwMode="auto">
          <a:xfrm>
            <a:off x="2362200" y="5410200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FFFF"/>
                </a:solidFill>
              </a:rPr>
              <a:t>To </a:t>
            </a:r>
            <a:r>
              <a:rPr lang="en-US" altLang="en-US" sz="2800" dirty="0" err="1">
                <a:solidFill>
                  <a:srgbClr val="FFFFFF"/>
                </a:solidFill>
              </a:rPr>
              <a:t>extratropics</a:t>
            </a:r>
            <a:endParaRPr lang="en-US" altLang="en-US" sz="2800" dirty="0">
              <a:solidFill>
                <a:srgbClr val="FFFFFF"/>
              </a:solidFill>
            </a:endParaRPr>
          </a:p>
        </p:txBody>
      </p:sp>
      <p:sp>
        <p:nvSpPr>
          <p:cNvPr id="60431" name="Text Box 15"/>
          <p:cNvSpPr txBox="1">
            <a:spLocks noChangeArrowheads="1"/>
          </p:cNvSpPr>
          <p:nvPr/>
        </p:nvSpPr>
        <p:spPr bwMode="auto">
          <a:xfrm>
            <a:off x="5105400" y="-98524"/>
            <a:ext cx="33528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MHT</a:t>
            </a:r>
            <a:r>
              <a:rPr lang="en-US" altLang="en-US" sz="3600" dirty="0">
                <a:solidFill>
                  <a:srgbClr val="FFFFFF"/>
                </a:solidFill>
              </a:rPr>
              <a:t> </a:t>
            </a:r>
            <a:r>
              <a:rPr lang="en-US" altLang="en-US" sz="3600" dirty="0" smtClean="0">
                <a:solidFill>
                  <a:srgbClr val="FFFFFF"/>
                </a:solidFill>
              </a:rPr>
              <a:t>= 0 ,</a:t>
            </a:r>
            <a:endParaRPr lang="en-US" altLang="en-US" sz="3600" dirty="0">
              <a:solidFill>
                <a:srgbClr val="FFFFFF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</a:rPr>
              <a:t>  </a:t>
            </a:r>
            <a:r>
              <a:rPr lang="en-US" altLang="en-US" sz="3600" dirty="0">
                <a:solidFill>
                  <a:srgbClr val="FF0000"/>
                </a:solidFill>
              </a:rPr>
              <a:t>ASR</a:t>
            </a:r>
            <a:r>
              <a:rPr lang="en-US" altLang="en-US" sz="3600" dirty="0" smtClean="0">
                <a:solidFill>
                  <a:srgbClr val="FF0000"/>
                </a:solidFill>
              </a:rPr>
              <a:t>* </a:t>
            </a:r>
            <a:r>
              <a:rPr lang="en-US" altLang="en-US" sz="3600" dirty="0">
                <a:solidFill>
                  <a:srgbClr val="FFFFFF"/>
                </a:solidFill>
              </a:rPr>
              <a:t>=</a:t>
            </a:r>
            <a:r>
              <a:rPr lang="en-US" altLang="en-US" sz="3600" dirty="0" smtClean="0">
                <a:solidFill>
                  <a:srgbClr val="FFFFFF"/>
                </a:solidFill>
              </a:rPr>
              <a:t> </a:t>
            </a:r>
            <a:r>
              <a:rPr lang="en-US" altLang="en-US" sz="3600" dirty="0" smtClean="0">
                <a:solidFill>
                  <a:srgbClr val="00FF00"/>
                </a:solidFill>
              </a:rPr>
              <a:t>OLR*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 smtClean="0">
                <a:solidFill>
                  <a:srgbClr val="FF0000"/>
                </a:solidFill>
              </a:rPr>
              <a:t> </a:t>
            </a:r>
            <a:endParaRPr lang="en-US" altLang="en-US" sz="3600" dirty="0">
              <a:solidFill>
                <a:srgbClr val="00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91518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8.2 PW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2895600" y="4692650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0</a:t>
            </a:r>
            <a:r>
              <a:rPr lang="en-US" altLang="en-US" sz="3600" dirty="0" smtClean="0">
                <a:solidFill>
                  <a:srgbClr val="D60093"/>
                </a:solidFill>
              </a:rPr>
              <a:t> </a:t>
            </a:r>
            <a:r>
              <a:rPr lang="en-US" altLang="en-US" sz="3600" dirty="0">
                <a:solidFill>
                  <a:srgbClr val="D60093"/>
                </a:solidFill>
              </a:rPr>
              <a:t>PW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828800" y="2133600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FF00"/>
                </a:solidFill>
              </a:rPr>
              <a:t>OLR*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81200" y="275338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FF00"/>
                </a:solidFill>
              </a:rPr>
              <a:t>8.2 PW</a:t>
            </a:r>
            <a:endParaRPr lang="en-US" sz="2800" dirty="0">
              <a:solidFill>
                <a:srgbClr val="00FF00"/>
              </a:solidFill>
            </a:endParaRPr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flipH="1">
            <a:off x="1447800" y="1600200"/>
            <a:ext cx="838200" cy="1676400"/>
          </a:xfrm>
          <a:prstGeom prst="line">
            <a:avLst/>
          </a:prstGeom>
          <a:noFill/>
          <a:ln w="47625">
            <a:solidFill>
              <a:srgbClr val="00FF00"/>
            </a:solidFill>
            <a:round/>
            <a:headEnd type="triangle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066" y="1524000"/>
            <a:ext cx="4841934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4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3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0" y="-228600"/>
            <a:ext cx="9144000" cy="1104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title"/>
          </p:nvPr>
        </p:nvSpPr>
        <p:spPr>
          <a:xfrm>
            <a:off x="-304800" y="-182563"/>
            <a:ext cx="9829800" cy="1096963"/>
          </a:xfrm>
        </p:spPr>
        <p:txBody>
          <a:bodyPr/>
          <a:lstStyle/>
          <a:p>
            <a:r>
              <a:rPr lang="en-US" altLang="en-US" sz="3600">
                <a:solidFill>
                  <a:schemeClr val="bg1"/>
                </a:solidFill>
              </a:rPr>
              <a:t/>
            </a:r>
            <a:br>
              <a:rPr lang="en-US" altLang="en-US" sz="3600">
                <a:solidFill>
                  <a:schemeClr val="bg1"/>
                </a:solidFill>
              </a:rPr>
            </a:br>
            <a:r>
              <a:rPr lang="en-US" altLang="en-US" sz="3600">
                <a:solidFill>
                  <a:schemeClr val="bg1"/>
                </a:solidFill>
              </a:rPr>
              <a:t>Heat Transport In Climate Models</a:t>
            </a:r>
            <a:br>
              <a:rPr lang="en-US" altLang="en-US" sz="3600">
                <a:solidFill>
                  <a:schemeClr val="bg1"/>
                </a:solidFill>
              </a:rPr>
            </a:br>
            <a:r>
              <a:rPr lang="en-US" altLang="en-US" sz="3600">
                <a:solidFill>
                  <a:schemeClr val="bg1"/>
                </a:solidFill>
              </a:rPr>
              <a:t>(CMIP3)</a:t>
            </a:r>
          </a:p>
        </p:txBody>
      </p:sp>
      <p:sp>
        <p:nvSpPr>
          <p:cNvPr id="54278" name="Line 6"/>
          <p:cNvSpPr>
            <a:spLocks noChangeShapeType="1"/>
          </p:cNvSpPr>
          <p:nvPr/>
        </p:nvSpPr>
        <p:spPr bwMode="auto">
          <a:xfrm>
            <a:off x="5257800" y="6477000"/>
            <a:ext cx="762000" cy="0"/>
          </a:xfrm>
          <a:prstGeom prst="line">
            <a:avLst/>
          </a:prstGeom>
          <a:noFill/>
          <a:ln w="41275">
            <a:solidFill>
              <a:srgbClr val="FF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6172200" y="6186488"/>
            <a:ext cx="2819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FF33CC"/>
                </a:solidFill>
              </a:rPr>
              <a:t>Observations</a:t>
            </a:r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5105400" y="990600"/>
            <a:ext cx="3879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</a:rPr>
              <a:t>Peak Heat Transport Histograms</a:t>
            </a:r>
          </a:p>
        </p:txBody>
      </p:sp>
      <p:pic>
        <p:nvPicPr>
          <p:cNvPr id="54282" name="Picture 10" descr="colored_meridio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289" y="1981200"/>
            <a:ext cx="4876800" cy="354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3" name="Picture 11" descr="colored_hi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3" y="1905000"/>
            <a:ext cx="5024437" cy="365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81" name="Line 9"/>
          <p:cNvSpPr>
            <a:spLocks noChangeShapeType="1"/>
          </p:cNvSpPr>
          <p:nvPr/>
        </p:nvSpPr>
        <p:spPr bwMode="auto">
          <a:xfrm>
            <a:off x="4381500" y="838200"/>
            <a:ext cx="0" cy="601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49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chemeClr val="bg1"/>
                </a:solidFill>
              </a:rPr>
              <a:t>Model heat transport spread in  terms of OLR* and ASR*</a:t>
            </a:r>
          </a:p>
        </p:txBody>
      </p:sp>
      <p:pic>
        <p:nvPicPr>
          <p:cNvPr id="31748" name="Picture 6" descr="ASR_OLR_sca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296400" cy="448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18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5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-381000"/>
            <a:ext cx="8229600" cy="1143000"/>
          </a:xfrm>
        </p:spPr>
        <p:txBody>
          <a:bodyPr/>
          <a:lstStyle/>
          <a:p>
            <a:r>
              <a:rPr lang="en-US" altLang="en-US" sz="3200">
                <a:solidFill>
                  <a:schemeClr val="bg1"/>
                </a:solidFill>
              </a:rPr>
              <a:t>Understanding</a:t>
            </a:r>
            <a:r>
              <a:rPr lang="en-US" altLang="en-US" sz="3200"/>
              <a:t> </a:t>
            </a:r>
            <a:r>
              <a:rPr lang="en-US" altLang="en-US" sz="3200">
                <a:solidFill>
                  <a:schemeClr val="bg1"/>
                </a:solidFill>
              </a:rPr>
              <a:t>ASR*</a:t>
            </a:r>
          </a:p>
        </p:txBody>
      </p:sp>
      <p:sp>
        <p:nvSpPr>
          <p:cNvPr id="66568" name="Line 8"/>
          <p:cNvSpPr>
            <a:spLocks noChangeShapeType="1"/>
          </p:cNvSpPr>
          <p:nvPr/>
        </p:nvSpPr>
        <p:spPr bwMode="auto">
          <a:xfrm>
            <a:off x="0" y="38862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pic>
        <p:nvPicPr>
          <p:cNvPr id="66572" name="Picture 12" descr="incident_AS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1000"/>
            <a:ext cx="4419600" cy="321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3" name="Picture 13" descr="planet_albed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1000"/>
            <a:ext cx="4419600" cy="321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4" name="Picture 14" descr="ASR_partition_meri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46488"/>
            <a:ext cx="4419600" cy="321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5" name="Picture 15" descr="ASR_star_bar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44900"/>
            <a:ext cx="4648200" cy="337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76" name="Text Box 16"/>
          <p:cNvSpPr txBox="1">
            <a:spLocks noChangeArrowheads="1"/>
          </p:cNvSpPr>
          <p:nvPr/>
        </p:nvSpPr>
        <p:spPr bwMode="auto">
          <a:xfrm>
            <a:off x="5943600" y="4267200"/>
            <a:ext cx="838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000000"/>
                </a:solidFill>
              </a:rPr>
              <a:t>SH</a:t>
            </a:r>
          </a:p>
        </p:txBody>
      </p:sp>
      <p:sp>
        <p:nvSpPr>
          <p:cNvPr id="66577" name="Text Box 17"/>
          <p:cNvSpPr txBox="1">
            <a:spLocks noChangeArrowheads="1"/>
          </p:cNvSpPr>
          <p:nvPr/>
        </p:nvSpPr>
        <p:spPr bwMode="auto">
          <a:xfrm>
            <a:off x="7848600" y="4311650"/>
            <a:ext cx="1066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000000"/>
                </a:solidFill>
              </a:rPr>
              <a:t>NH</a:t>
            </a:r>
          </a:p>
        </p:txBody>
      </p:sp>
      <p:sp>
        <p:nvSpPr>
          <p:cNvPr id="66579" name="Rectangle 19"/>
          <p:cNvSpPr>
            <a:spLocks noChangeArrowheads="1"/>
          </p:cNvSpPr>
          <p:nvPr/>
        </p:nvSpPr>
        <p:spPr bwMode="auto">
          <a:xfrm>
            <a:off x="-304800" y="3581400"/>
            <a:ext cx="9829800" cy="342900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54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6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6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" y="-152400"/>
            <a:ext cx="8915400" cy="1143000"/>
          </a:xfrm>
        </p:spPr>
        <p:txBody>
          <a:bodyPr/>
          <a:lstStyle/>
          <a:p>
            <a:r>
              <a:rPr lang="en-US" altLang="en-US" sz="4000" dirty="0">
                <a:solidFill>
                  <a:schemeClr val="bg1"/>
                </a:solidFill>
              </a:rPr>
              <a:t> ASR* and planetary albedo</a:t>
            </a:r>
          </a:p>
        </p:txBody>
      </p:sp>
      <p:pic>
        <p:nvPicPr>
          <p:cNvPr id="68615" name="Picture 7" descr="ASR_albe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74676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54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title"/>
          </p:nvPr>
        </p:nvSpPr>
        <p:spPr>
          <a:xfrm>
            <a:off x="-76200" y="0"/>
            <a:ext cx="9372600" cy="1143000"/>
          </a:xfrm>
        </p:spPr>
        <p:txBody>
          <a:bodyPr/>
          <a:lstStyle/>
          <a:p>
            <a:r>
              <a:rPr lang="en-US" altLang="en-US" sz="3200">
                <a:solidFill>
                  <a:schemeClr val="bg1"/>
                </a:solidFill>
              </a:rPr>
              <a:t>What determines the equator-to-pole contrast of planetary albedo?</a:t>
            </a:r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4038600" y="5867400"/>
            <a:ext cx="1905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Earth’s Surface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15030" y="1600200"/>
            <a:ext cx="7238370" cy="7924800"/>
            <a:chOff x="915030" y="1600200"/>
            <a:chExt cx="7238370" cy="7924800"/>
          </a:xfrm>
        </p:grpSpPr>
        <p:sp>
          <p:nvSpPr>
            <p:cNvPr id="70659" name="Oval 3"/>
            <p:cNvSpPr>
              <a:spLocks noChangeArrowheads="1"/>
            </p:cNvSpPr>
            <p:nvPr/>
          </p:nvSpPr>
          <p:spPr bwMode="auto">
            <a:xfrm>
              <a:off x="1066800" y="3505200"/>
              <a:ext cx="7086600" cy="6019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61" name="Oval 5"/>
            <p:cNvSpPr>
              <a:spLocks noChangeArrowheads="1"/>
            </p:cNvSpPr>
            <p:nvPr/>
          </p:nvSpPr>
          <p:spPr bwMode="auto">
            <a:xfrm>
              <a:off x="2667000" y="4876800"/>
              <a:ext cx="3962400" cy="34290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63" name="Text Box 7"/>
            <p:cNvSpPr txBox="1">
              <a:spLocks noChangeArrowheads="1"/>
            </p:cNvSpPr>
            <p:nvPr/>
          </p:nvSpPr>
          <p:spPr bwMode="auto">
            <a:xfrm>
              <a:off x="1143630" y="5486400"/>
              <a:ext cx="2057400" cy="427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200">
                  <a:solidFill>
                    <a:schemeClr val="tx1"/>
                  </a:solidFill>
                </a:rPr>
                <a:t>Atmosphere</a:t>
              </a:r>
            </a:p>
          </p:txBody>
        </p:sp>
        <p:sp>
          <p:nvSpPr>
            <p:cNvPr id="70664" name="Line 8"/>
            <p:cNvSpPr>
              <a:spLocks noChangeShapeType="1"/>
            </p:cNvSpPr>
            <p:nvPr/>
          </p:nvSpPr>
          <p:spPr bwMode="auto">
            <a:xfrm>
              <a:off x="2134230" y="1600200"/>
              <a:ext cx="1219200" cy="21336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65" name="Text Box 9"/>
            <p:cNvSpPr txBox="1">
              <a:spLocks noChangeArrowheads="1"/>
            </p:cNvSpPr>
            <p:nvPr/>
          </p:nvSpPr>
          <p:spPr bwMode="auto">
            <a:xfrm>
              <a:off x="915030" y="2697163"/>
              <a:ext cx="1981200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200" dirty="0">
                  <a:solidFill>
                    <a:srgbClr val="FF0000"/>
                  </a:solidFill>
                </a:rPr>
                <a:t>Solar Incident</a:t>
              </a:r>
            </a:p>
          </p:txBody>
        </p:sp>
        <p:sp>
          <p:nvSpPr>
            <p:cNvPr id="70666" name="Line 10"/>
            <p:cNvSpPr>
              <a:spLocks noChangeShapeType="1"/>
            </p:cNvSpPr>
            <p:nvPr/>
          </p:nvSpPr>
          <p:spPr bwMode="auto">
            <a:xfrm flipV="1">
              <a:off x="3429630" y="2438400"/>
              <a:ext cx="457200" cy="121920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67" name="Text Box 11"/>
            <p:cNvSpPr txBox="1">
              <a:spLocks noChangeArrowheads="1"/>
            </p:cNvSpPr>
            <p:nvPr/>
          </p:nvSpPr>
          <p:spPr bwMode="auto">
            <a:xfrm>
              <a:off x="3048630" y="1752600"/>
              <a:ext cx="228600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200">
                  <a:solidFill>
                    <a:schemeClr val="accent2"/>
                  </a:solidFill>
                </a:rPr>
                <a:t>Reflected by Atmosphere</a:t>
              </a:r>
            </a:p>
          </p:txBody>
        </p:sp>
        <p:sp>
          <p:nvSpPr>
            <p:cNvPr id="70668" name="Line 12"/>
            <p:cNvSpPr>
              <a:spLocks noChangeShapeType="1"/>
            </p:cNvSpPr>
            <p:nvPr/>
          </p:nvSpPr>
          <p:spPr bwMode="auto">
            <a:xfrm>
              <a:off x="3353430" y="3733800"/>
              <a:ext cx="685800" cy="1143000"/>
            </a:xfrm>
            <a:prstGeom prst="line">
              <a:avLst/>
            </a:prstGeom>
            <a:noFill/>
            <a:ln w="38100">
              <a:solidFill>
                <a:srgbClr val="FF33CC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69" name="Line 13"/>
            <p:cNvSpPr>
              <a:spLocks noChangeShapeType="1"/>
            </p:cNvSpPr>
            <p:nvPr/>
          </p:nvSpPr>
          <p:spPr bwMode="auto">
            <a:xfrm flipV="1">
              <a:off x="4267830" y="4114800"/>
              <a:ext cx="228600" cy="685800"/>
            </a:xfrm>
            <a:prstGeom prst="line">
              <a:avLst/>
            </a:prstGeom>
            <a:noFill/>
            <a:ln w="38100">
              <a:solidFill>
                <a:srgbClr val="FF33CC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70" name="Line 14"/>
            <p:cNvSpPr>
              <a:spLocks noChangeShapeType="1"/>
            </p:cNvSpPr>
            <p:nvPr/>
          </p:nvSpPr>
          <p:spPr bwMode="auto">
            <a:xfrm flipV="1">
              <a:off x="4725030" y="3124200"/>
              <a:ext cx="152400" cy="381000"/>
            </a:xfrm>
            <a:prstGeom prst="line">
              <a:avLst/>
            </a:prstGeom>
            <a:noFill/>
            <a:ln w="38100">
              <a:solidFill>
                <a:srgbClr val="FF33CC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71" name="Text Box 15"/>
            <p:cNvSpPr txBox="1">
              <a:spLocks noChangeArrowheads="1"/>
            </p:cNvSpPr>
            <p:nvPr/>
          </p:nvSpPr>
          <p:spPr bwMode="auto">
            <a:xfrm>
              <a:off x="5182230" y="2819400"/>
              <a:ext cx="175260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200">
                  <a:solidFill>
                    <a:srgbClr val="FF33CC"/>
                  </a:solidFill>
                </a:rPr>
                <a:t>Reflected by Surface</a:t>
              </a:r>
            </a:p>
          </p:txBody>
        </p:sp>
      </p:grpSp>
      <p:sp>
        <p:nvSpPr>
          <p:cNvPr id="70672" name="Line 16"/>
          <p:cNvSpPr>
            <a:spLocks noChangeShapeType="1"/>
          </p:cNvSpPr>
          <p:nvPr/>
        </p:nvSpPr>
        <p:spPr bwMode="auto">
          <a:xfrm>
            <a:off x="0" y="10668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65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7" name="Line 5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476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6773938" cy="554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cap="flat" cmpd="sng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152400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Surface and atmospheric contributions to the equator-to-pole contrast in absorbed shortwave radiation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914400" y="1219200"/>
            <a:ext cx="3539369" cy="2743200"/>
          </a:xfrm>
          <a:prstGeom prst="rect">
            <a:avLst/>
          </a:prstGeom>
          <a:solidFill>
            <a:schemeClr val="tx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419600" y="3657600"/>
            <a:ext cx="207584" cy="304800"/>
          </a:xfrm>
          <a:prstGeom prst="rect">
            <a:avLst/>
          </a:prstGeom>
          <a:solidFill>
            <a:schemeClr val="bg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11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0" y="-76200"/>
            <a:ext cx="9144000" cy="838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altLang="en-US" sz="4000">
                <a:solidFill>
                  <a:schemeClr val="bg1"/>
                </a:solidFill>
              </a:rPr>
              <a:t>Planetary Albedo Partitioning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505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chemeClr val="bg1"/>
                </a:solidFill>
              </a:rPr>
              <a:t>Atmospheric and Surface reflection contribution to ASR*</a:t>
            </a:r>
          </a:p>
        </p:txBody>
      </p:sp>
      <p:sp>
        <p:nvSpPr>
          <p:cNvPr id="76805" name="Line 5"/>
          <p:cNvSpPr>
            <a:spLocks noChangeShapeType="1"/>
          </p:cNvSpPr>
          <p:nvPr/>
        </p:nvSpPr>
        <p:spPr bwMode="auto">
          <a:xfrm>
            <a:off x="0" y="1524000"/>
            <a:ext cx="9144000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867400" y="575446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MHT spread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67400" y="17526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Cloud Reflection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7239000" y="2362200"/>
            <a:ext cx="0" cy="685800"/>
          </a:xfrm>
          <a:prstGeom prst="straightConnector1">
            <a:avLst/>
          </a:prstGeom>
          <a:solidFill>
            <a:schemeClr val="accent1"/>
          </a:solidFill>
          <a:ln w="88900" cap="flat" cmpd="tri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01" y="2362200"/>
            <a:ext cx="4790999" cy="34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 rot="16200000">
            <a:off x="-1186933" y="3777734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Poleward</a:t>
            </a:r>
            <a:r>
              <a:rPr lang="en-US" dirty="0" smtClean="0">
                <a:solidFill>
                  <a:schemeClr val="bg1"/>
                </a:solidFill>
              </a:rPr>
              <a:t> Energy Transport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59436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Equator to pole contrast in clouds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62600" y="3048000"/>
            <a:ext cx="3505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Equator to pole contrast of absorbed shortwave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7239000" y="4419600"/>
            <a:ext cx="0" cy="685800"/>
          </a:xfrm>
          <a:prstGeom prst="straightConnector1">
            <a:avLst/>
          </a:prstGeom>
          <a:solidFill>
            <a:schemeClr val="accent1"/>
          </a:solidFill>
          <a:ln w="88900" cap="flat" cmpd="tri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5562600" y="5105400"/>
            <a:ext cx="350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</a:rPr>
              <a:t>Poleward</a:t>
            </a:r>
            <a:r>
              <a:rPr lang="en-US" sz="2800" dirty="0" smtClean="0">
                <a:solidFill>
                  <a:schemeClr val="bg1"/>
                </a:solidFill>
              </a:rPr>
              <a:t> Energy Transport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6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is the atmosphere heated in the annual average?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203" y="1709738"/>
            <a:ext cx="6167597" cy="431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57800" y="6172200"/>
            <a:ext cx="3276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prstClr val="white"/>
                </a:solidFill>
              </a:rPr>
              <a:t>Kiehl</a:t>
            </a:r>
            <a:r>
              <a:rPr lang="en-US" dirty="0" smtClean="0">
                <a:solidFill>
                  <a:prstClr val="white"/>
                </a:solidFill>
              </a:rPr>
              <a:t> and </a:t>
            </a:r>
            <a:r>
              <a:rPr lang="en-US" dirty="0" err="1" smtClean="0">
                <a:solidFill>
                  <a:prstClr val="white"/>
                </a:solidFill>
              </a:rPr>
              <a:t>Trenberth</a:t>
            </a:r>
            <a:r>
              <a:rPr lang="en-US" dirty="0" smtClean="0">
                <a:solidFill>
                  <a:prstClr val="white"/>
                </a:solidFill>
              </a:rPr>
              <a:t> 1997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447800" y="1938338"/>
            <a:ext cx="1981200" cy="914400"/>
          </a:xfrm>
          <a:prstGeom prst="ellipse">
            <a:avLst/>
          </a:prstGeom>
          <a:noFill/>
          <a:ln>
            <a:solidFill>
              <a:srgbClr val="BA1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469547"/>
            <a:ext cx="2362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BA16A6"/>
                </a:solidFill>
              </a:rPr>
              <a:t>30% reflected</a:t>
            </a:r>
            <a:endParaRPr lang="en-US" sz="2800" dirty="0">
              <a:solidFill>
                <a:srgbClr val="BA16A6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570514" y="3299052"/>
            <a:ext cx="19812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2400" y="2279631"/>
            <a:ext cx="23622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</a:t>
            </a:r>
            <a:r>
              <a:rPr lang="en-US" sz="2800" dirty="0" smtClean="0">
                <a:solidFill>
                  <a:srgbClr val="FF0000"/>
                </a:solidFill>
              </a:rPr>
              <a:t>0% absorbed atmosphere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158318"/>
            <a:ext cx="25908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5</a:t>
            </a:r>
            <a:r>
              <a:rPr lang="en-US" sz="2800" dirty="0" smtClean="0">
                <a:solidFill>
                  <a:srgbClr val="00B050"/>
                </a:solidFill>
              </a:rPr>
              <a:t>0% transmitted</a:t>
            </a:r>
          </a:p>
          <a:p>
            <a:r>
              <a:rPr lang="en-US" sz="2800" dirty="0" smtClean="0">
                <a:solidFill>
                  <a:srgbClr val="00B050"/>
                </a:solidFill>
              </a:rPr>
              <a:t>To surface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438400" y="4224338"/>
            <a:ext cx="1716801" cy="11430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0400" y="4193738"/>
            <a:ext cx="2209800" cy="12926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1F497D"/>
                </a:solidFill>
              </a:rPr>
              <a:t>50% net flux</a:t>
            </a:r>
          </a:p>
          <a:p>
            <a:r>
              <a:rPr lang="en-US" sz="2600" dirty="0" smtClean="0">
                <a:solidFill>
                  <a:srgbClr val="1F497D"/>
                </a:solidFill>
              </a:rPr>
              <a:t>From surface</a:t>
            </a:r>
          </a:p>
          <a:p>
            <a:r>
              <a:rPr lang="en-US" sz="2600" dirty="0" smtClean="0">
                <a:solidFill>
                  <a:srgbClr val="1F497D"/>
                </a:solidFill>
              </a:rPr>
              <a:t>To atmosphere</a:t>
            </a:r>
            <a:endParaRPr lang="en-US" sz="2600" dirty="0">
              <a:solidFill>
                <a:srgbClr val="1F497D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155201" y="4158318"/>
            <a:ext cx="2931399" cy="105662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" y="-133529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4</a:t>
            </a:r>
            <a:r>
              <a:rPr lang="en-US" sz="3600" dirty="0" smtClean="0">
                <a:solidFill>
                  <a:schemeClr val="bg1"/>
                </a:solidFill>
              </a:rPr>
              <a:t>. The seasonal cycle of atmospheric heating and temperature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66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  <p:bldP spid="11" grpId="0" animBg="1"/>
      <p:bldP spid="9" grpId="0" animBg="1"/>
      <p:bldP spid="12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57200" y="-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smtClean="0">
                <a:solidFill>
                  <a:srgbClr val="FFFFFF"/>
                </a:solidFill>
              </a:rPr>
              <a:t>Equator-to-pole </a:t>
            </a:r>
            <a:r>
              <a:rPr lang="en-US" altLang="en-US" sz="3600" dirty="0">
                <a:solidFill>
                  <a:srgbClr val="FFFFFF"/>
                </a:solidFill>
              </a:rPr>
              <a:t>contrast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0" y="8382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685800" y="1066800"/>
            <a:ext cx="7772400" cy="197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15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solidFill>
                  <a:srgbClr val="FFFFFF"/>
                </a:solidFill>
              </a:rPr>
              <a:t>The tropics receive more solar radiation than the high latitudes (</a:t>
            </a:r>
            <a:r>
              <a:rPr lang="en-US" altLang="en-US" sz="2400" dirty="0" err="1">
                <a:solidFill>
                  <a:srgbClr val="FFFFFF"/>
                </a:solidFill>
              </a:rPr>
              <a:t>extratropics</a:t>
            </a:r>
            <a:r>
              <a:rPr lang="en-US" altLang="en-US" sz="2400" dirty="0">
                <a:solidFill>
                  <a:srgbClr val="FFFFFF"/>
                </a:solidFill>
              </a:rPr>
              <a:t>)</a:t>
            </a:r>
          </a:p>
          <a:p>
            <a:pPr fontAlgn="base">
              <a:spcBef>
                <a:spcPct val="15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solidFill>
                  <a:srgbClr val="FFFFFF"/>
                </a:solidFill>
              </a:rPr>
              <a:t>To come to equilibrium, the tropics must either emit excess radiation or transport energy to the </a:t>
            </a:r>
            <a:r>
              <a:rPr lang="en-US" altLang="en-US" sz="2400" dirty="0" err="1">
                <a:solidFill>
                  <a:srgbClr val="FFFFFF"/>
                </a:solidFill>
              </a:rPr>
              <a:t>extratropics</a:t>
            </a:r>
            <a:endParaRPr lang="en-US" altLang="en-US" sz="2400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FFFFFF"/>
              </a:solidFill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2514600" y="4724400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5105400" y="4724400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2057400" y="3200400"/>
            <a:ext cx="765175" cy="14446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78" name="Line 10"/>
          <p:cNvSpPr>
            <a:spLocks noChangeShapeType="1"/>
          </p:cNvSpPr>
          <p:nvPr/>
        </p:nvSpPr>
        <p:spPr bwMode="auto">
          <a:xfrm>
            <a:off x="5334000" y="3886200"/>
            <a:ext cx="381000" cy="7620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 flipV="1">
            <a:off x="2971800" y="4267200"/>
            <a:ext cx="152400" cy="38100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 flipV="1">
            <a:off x="5867400" y="4267200"/>
            <a:ext cx="152400" cy="38100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 flipV="1">
            <a:off x="3429000" y="3886200"/>
            <a:ext cx="304800" cy="762000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 flipV="1">
            <a:off x="6248400" y="4114800"/>
            <a:ext cx="228600" cy="533400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2895600" y="5272087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FFFF"/>
                </a:solidFill>
              </a:rPr>
              <a:t>Tropics</a:t>
            </a: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5486400" y="5348288"/>
            <a:ext cx="2133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FFFFFF"/>
                </a:solidFill>
              </a:rPr>
              <a:t>Extratropics</a:t>
            </a:r>
            <a:endParaRPr lang="en-US" altLang="en-US" sz="2800" dirty="0">
              <a:solidFill>
                <a:srgbClr val="FFFFFF"/>
              </a:solidFill>
            </a:endParaRPr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271463" y="4724400"/>
            <a:ext cx="1557337" cy="167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0000"/>
                </a:solidFill>
              </a:rPr>
              <a:t>Incident</a:t>
            </a:r>
            <a:r>
              <a:rPr lang="en-US" altLang="en-US" sz="2400">
                <a:solidFill>
                  <a:srgbClr val="FFFFFF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Reflected</a:t>
            </a:r>
            <a:r>
              <a:rPr lang="en-US" altLang="en-US" sz="2400">
                <a:solidFill>
                  <a:srgbClr val="FFFFFF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FF00"/>
                </a:solidFill>
              </a:rPr>
              <a:t>Emitted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D60093"/>
                </a:solidFill>
              </a:rPr>
              <a:t>Net</a:t>
            </a:r>
          </a:p>
        </p:txBody>
      </p:sp>
      <p:sp>
        <p:nvSpPr>
          <p:cNvPr id="7188" name="Line 20"/>
          <p:cNvSpPr>
            <a:spLocks noChangeShapeType="1"/>
          </p:cNvSpPr>
          <p:nvPr/>
        </p:nvSpPr>
        <p:spPr bwMode="auto">
          <a:xfrm>
            <a:off x="4419600" y="4114800"/>
            <a:ext cx="0" cy="53340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89" name="Line 21"/>
          <p:cNvSpPr>
            <a:spLocks noChangeShapeType="1"/>
          </p:cNvSpPr>
          <p:nvPr/>
        </p:nvSpPr>
        <p:spPr bwMode="auto">
          <a:xfrm>
            <a:off x="7239000" y="4114800"/>
            <a:ext cx="0" cy="53340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9" name="Flowchart: Process 18"/>
          <p:cNvSpPr/>
          <p:nvPr/>
        </p:nvSpPr>
        <p:spPr bwMode="auto">
          <a:xfrm>
            <a:off x="2514600" y="6096000"/>
            <a:ext cx="2514600" cy="609600"/>
          </a:xfrm>
          <a:prstGeom prst="flowChartProcess">
            <a:avLst/>
          </a:prstGeom>
          <a:solidFill>
            <a:srgbClr val="0070C0"/>
          </a:solidFill>
          <a:ln w="317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Flowchart: Process 19"/>
          <p:cNvSpPr/>
          <p:nvPr/>
        </p:nvSpPr>
        <p:spPr bwMode="auto">
          <a:xfrm>
            <a:off x="5105400" y="6096000"/>
            <a:ext cx="2514600" cy="609600"/>
          </a:xfrm>
          <a:prstGeom prst="flowChartProcess">
            <a:avLst/>
          </a:prstGeom>
          <a:solidFill>
            <a:srgbClr val="0070C0"/>
          </a:solidFill>
          <a:ln w="317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190" name="Line 22"/>
          <p:cNvSpPr>
            <a:spLocks noChangeShapeType="1"/>
          </p:cNvSpPr>
          <p:nvPr/>
        </p:nvSpPr>
        <p:spPr bwMode="auto">
          <a:xfrm>
            <a:off x="4876800" y="6096000"/>
            <a:ext cx="533400" cy="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59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1" grpId="0" animBg="1"/>
      <p:bldP spid="7182" grpId="0" animBg="1"/>
      <p:bldP spid="7188" grpId="0" animBg="1"/>
      <p:bldP spid="7189" grpId="0" animBg="1"/>
      <p:bldP spid="719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Annual mean heating summary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86200" y="46738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BA16A6"/>
                </a:solidFill>
              </a:rPr>
              <a:t>30% reflected</a:t>
            </a:r>
            <a:endParaRPr lang="en-US" sz="2800" dirty="0">
              <a:solidFill>
                <a:srgbClr val="BA16A6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590800" y="0"/>
            <a:ext cx="3061063" cy="5029200"/>
            <a:chOff x="2590800" y="0"/>
            <a:chExt cx="3061063" cy="5029200"/>
          </a:xfrm>
        </p:grpSpPr>
        <p:sp>
          <p:nvSpPr>
            <p:cNvPr id="4" name="Rectangle 3"/>
            <p:cNvSpPr/>
            <p:nvPr/>
          </p:nvSpPr>
          <p:spPr>
            <a:xfrm>
              <a:off x="3048000" y="1778705"/>
              <a:ext cx="2209800" cy="227431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048000" y="4038600"/>
              <a:ext cx="2209800" cy="9906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52800" y="2133600"/>
              <a:ext cx="22990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 smtClean="0">
                <a:solidFill>
                  <a:prstClr val="black"/>
                </a:solidFill>
              </a:endParaRPr>
            </a:p>
            <a:p>
              <a:pPr algn="ctr"/>
              <a:r>
                <a:rPr lang="en-US" sz="2400" dirty="0" smtClean="0">
                  <a:solidFill>
                    <a:prstClr val="black"/>
                  </a:solidFill>
                </a:rPr>
                <a:t>atmosphere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895600" y="4191000"/>
              <a:ext cx="26016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prstClr val="white"/>
                  </a:solidFill>
                </a:rPr>
                <a:t>surface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2590800" y="0"/>
              <a:ext cx="609600" cy="1715557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3276600" y="1843216"/>
              <a:ext cx="685800" cy="2195384"/>
            </a:xfrm>
            <a:prstGeom prst="straightConnector1">
              <a:avLst/>
            </a:prstGeom>
            <a:ln w="34925">
              <a:solidFill>
                <a:srgbClr val="00B050"/>
              </a:solidFill>
              <a:prstDash val="sys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4267200" y="3124200"/>
              <a:ext cx="381000" cy="914401"/>
            </a:xfrm>
            <a:prstGeom prst="straightConnector1">
              <a:avLst/>
            </a:prstGeom>
            <a:ln w="34925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3886200" y="990600"/>
              <a:ext cx="375557" cy="722843"/>
            </a:xfrm>
            <a:prstGeom prst="straightConnector1">
              <a:avLst/>
            </a:prstGeom>
            <a:ln w="34925">
              <a:solidFill>
                <a:srgbClr val="BA16A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261360" y="1713443"/>
              <a:ext cx="914400" cy="754796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5410200" y="1789093"/>
            <a:ext cx="236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</a:t>
            </a:r>
            <a:r>
              <a:rPr lang="en-US" sz="2800" dirty="0" smtClean="0">
                <a:solidFill>
                  <a:srgbClr val="FF0000"/>
                </a:solidFill>
              </a:rPr>
              <a:t>0% absorbed atmosphere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4800" y="2932093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5</a:t>
            </a:r>
            <a:r>
              <a:rPr lang="en-US" sz="2800" dirty="0" smtClean="0">
                <a:solidFill>
                  <a:srgbClr val="00B050"/>
                </a:solidFill>
              </a:rPr>
              <a:t>0% transmitted</a:t>
            </a:r>
          </a:p>
          <a:p>
            <a:r>
              <a:rPr lang="en-US" sz="2800" dirty="0" smtClean="0">
                <a:solidFill>
                  <a:srgbClr val="00B050"/>
                </a:solidFill>
              </a:rPr>
              <a:t>To surface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334000" y="3207603"/>
            <a:ext cx="495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1F497D"/>
                </a:solidFill>
              </a:rPr>
              <a:t>50% net </a:t>
            </a:r>
            <a:r>
              <a:rPr lang="en-US" sz="2400" dirty="0" smtClean="0">
                <a:solidFill>
                  <a:srgbClr val="1F497D"/>
                </a:solidFill>
              </a:rPr>
              <a:t>flux from </a:t>
            </a:r>
            <a:r>
              <a:rPr lang="en-US" sz="2400" dirty="0">
                <a:solidFill>
                  <a:srgbClr val="1F497D"/>
                </a:solidFill>
              </a:rPr>
              <a:t>surface</a:t>
            </a:r>
          </a:p>
          <a:p>
            <a:r>
              <a:rPr lang="en-US" sz="2400" dirty="0" smtClean="0">
                <a:solidFill>
                  <a:srgbClr val="1F497D"/>
                </a:solidFill>
              </a:rPr>
              <a:t>to </a:t>
            </a:r>
            <a:r>
              <a:rPr lang="en-US" sz="2400" dirty="0">
                <a:solidFill>
                  <a:srgbClr val="1F497D"/>
                </a:solidFill>
              </a:rPr>
              <a:t>atmosphere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8600" y="5105400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white"/>
                </a:solidFill>
              </a:rPr>
              <a:t>Surface energy balance requires that the ratio of heating from direct absorption to surface energy </a:t>
            </a:r>
            <a:r>
              <a:rPr lang="en-US" sz="2000" smtClean="0">
                <a:solidFill>
                  <a:prstClr val="white"/>
                </a:solidFill>
              </a:rPr>
              <a:t>fluxes is approximately</a:t>
            </a:r>
            <a:r>
              <a:rPr lang="en-US" sz="2000" dirty="0" smtClean="0">
                <a:solidFill>
                  <a:prstClr val="white"/>
                </a:solidFill>
              </a:rPr>
              <a:t>:</a:t>
            </a:r>
          </a:p>
          <a:p>
            <a:r>
              <a:rPr lang="en-US" sz="2000" dirty="0">
                <a:solidFill>
                  <a:prstClr val="white"/>
                </a:solidFill>
              </a:rPr>
              <a:t>	 </a:t>
            </a:r>
            <a:r>
              <a:rPr lang="en-US" sz="2000" dirty="0" smtClean="0">
                <a:solidFill>
                  <a:prstClr val="white"/>
                </a:solidFill>
              </a:rPr>
              <a:t>       atmospheric absorption (SW) /atmospheric </a:t>
            </a:r>
            <a:r>
              <a:rPr lang="en-US" sz="2000" dirty="0" err="1" smtClean="0">
                <a:solidFill>
                  <a:prstClr val="white"/>
                </a:solidFill>
              </a:rPr>
              <a:t>transmissivity</a:t>
            </a:r>
            <a:r>
              <a:rPr lang="en-US" sz="2000" dirty="0" smtClean="0">
                <a:solidFill>
                  <a:prstClr val="white"/>
                </a:solidFill>
              </a:rPr>
              <a:t>(SW)</a:t>
            </a:r>
          </a:p>
          <a:p>
            <a:r>
              <a:rPr lang="en-US" sz="2000" dirty="0" smtClean="0">
                <a:solidFill>
                  <a:prstClr val="white"/>
                </a:solidFill>
              </a:rPr>
              <a:t>                        =&gt; direct absorption accounts for 30% of atmospheric heating  </a:t>
            </a:r>
            <a:endParaRPr lang="en-US" sz="2000" dirty="0">
              <a:solidFill>
                <a:prstClr val="white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0" y="5105400"/>
            <a:ext cx="9296400" cy="762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294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-1828800" y="-457200"/>
            <a:ext cx="10896600" cy="304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Spatial structure of atmospheric heating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-228600"/>
            <a:ext cx="8991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Spatial structure of atmospheric heating</a:t>
            </a: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28800" y="685800"/>
            <a:ext cx="9067800" cy="6096000"/>
            <a:chOff x="381000" y="685800"/>
            <a:chExt cx="8382000" cy="54864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685800"/>
              <a:ext cx="8382000" cy="54864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419600" y="838200"/>
              <a:ext cx="4343400" cy="5257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200400" y="762000"/>
              <a:ext cx="22860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6362700" y="609600"/>
            <a:ext cx="3009900" cy="6248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95600" y="753465"/>
            <a:ext cx="40642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Annual Average</a:t>
            </a:r>
            <a:endParaRPr lang="en-US" sz="3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50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43000" y="76200"/>
            <a:ext cx="8686800" cy="10207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Limiting models of seasonal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atmospheric heating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2057400"/>
            <a:ext cx="2362200" cy="228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4343400"/>
            <a:ext cx="2362200" cy="2819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62600" y="2540705"/>
            <a:ext cx="2209800" cy="22743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62600" y="4800600"/>
            <a:ext cx="2209800" cy="152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4143" y="5029199"/>
            <a:ext cx="190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DEEP</a:t>
            </a:r>
          </a:p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OCEAN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4143" y="2514600"/>
            <a:ext cx="2090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SW absorbing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atmosphere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62600" y="3124200"/>
            <a:ext cx="2299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SW transparent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atmosphere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10200" y="4953000"/>
            <a:ext cx="2601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Shallow ocean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33400" y="838200"/>
            <a:ext cx="533400" cy="1245305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7696200" y="1295400"/>
            <a:ext cx="533400" cy="1245305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858000" y="2667000"/>
            <a:ext cx="762000" cy="2209800"/>
          </a:xfrm>
          <a:prstGeom prst="straightConnector1">
            <a:avLst/>
          </a:prstGeom>
          <a:ln w="34925">
            <a:solidFill>
              <a:srgbClr val="00B05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066800" y="2133600"/>
            <a:ext cx="990600" cy="2623810"/>
          </a:xfrm>
          <a:prstGeom prst="straightConnector1">
            <a:avLst/>
          </a:prstGeom>
          <a:ln w="34925">
            <a:solidFill>
              <a:srgbClr val="00B05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104900" y="2057400"/>
            <a:ext cx="800100" cy="6096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419600" y="1143000"/>
            <a:ext cx="76200" cy="5943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6362700" y="3955197"/>
            <a:ext cx="266700" cy="845403"/>
          </a:xfrm>
          <a:prstGeom prst="straightConnector1">
            <a:avLst/>
          </a:prstGeom>
          <a:ln w="3492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3" name="Straight Connector 2052"/>
          <p:cNvCxnSpPr/>
          <p:nvPr/>
        </p:nvCxnSpPr>
        <p:spPr>
          <a:xfrm>
            <a:off x="6553200" y="381000"/>
            <a:ext cx="5715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553200" y="762000"/>
            <a:ext cx="571500" cy="0"/>
          </a:xfrm>
          <a:prstGeom prst="line">
            <a:avLst/>
          </a:prstGeom>
          <a:ln w="31750"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54" name="TextBox 2053"/>
          <p:cNvSpPr txBox="1"/>
          <p:nvPr/>
        </p:nvSpPr>
        <p:spPr>
          <a:xfrm>
            <a:off x="7287986" y="762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SW flux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55" name="TextBox 2054"/>
          <p:cNvSpPr txBox="1"/>
          <p:nvPr/>
        </p:nvSpPr>
        <p:spPr>
          <a:xfrm>
            <a:off x="7287986" y="533400"/>
            <a:ext cx="1856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Turbulent + LW</a:t>
            </a:r>
          </a:p>
          <a:p>
            <a:r>
              <a:rPr lang="en-US" dirty="0" smtClean="0">
                <a:solidFill>
                  <a:srgbClr val="1F497D"/>
                </a:solidFill>
              </a:rPr>
              <a:t>Surface flux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7170" y="1427804"/>
            <a:ext cx="3331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BA16A6"/>
                </a:solidFill>
              </a:rPr>
              <a:t>Heated from above</a:t>
            </a:r>
            <a:endParaRPr lang="en-US" sz="2800" dirty="0">
              <a:solidFill>
                <a:srgbClr val="BA16A6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93771" y="1447800"/>
            <a:ext cx="3331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BA16A6"/>
                </a:solidFill>
              </a:rPr>
              <a:t>Heated from below</a:t>
            </a:r>
            <a:endParaRPr lang="en-US" sz="2800" dirty="0">
              <a:solidFill>
                <a:srgbClr val="BA1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18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58762"/>
            <a:ext cx="8686800" cy="10207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Atmospheric energy budget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2286000"/>
            <a:ext cx="2362200" cy="228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4572000"/>
            <a:ext cx="2362200" cy="75479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34143" y="48768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Surface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62600" y="3124200"/>
            <a:ext cx="2299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SW transparent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atmosphere</a:t>
            </a:r>
            <a:endParaRPr lang="en-US" sz="2400" dirty="0">
              <a:solidFill>
                <a:prstClr val="black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838200" y="1066800"/>
            <a:ext cx="533400" cy="1245305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095500" y="3771899"/>
            <a:ext cx="571500" cy="800101"/>
          </a:xfrm>
          <a:prstGeom prst="straightConnector1">
            <a:avLst/>
          </a:prstGeom>
          <a:ln w="34925">
            <a:solidFill>
              <a:schemeClr val="tx2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419600" y="457200"/>
            <a:ext cx="76200" cy="6629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4" name="TextBox 2053"/>
          <p:cNvSpPr txBox="1"/>
          <p:nvPr/>
        </p:nvSpPr>
        <p:spPr>
          <a:xfrm>
            <a:off x="990600" y="9906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Net SW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  TOA 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28600" y="3352800"/>
            <a:ext cx="1143000" cy="0"/>
          </a:xfrm>
          <a:prstGeom prst="straightConnector1">
            <a:avLst/>
          </a:prstGeom>
          <a:ln w="34925">
            <a:solidFill>
              <a:srgbClr val="BA16A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2286000" y="1524000"/>
            <a:ext cx="381000" cy="812096"/>
          </a:xfrm>
          <a:prstGeom prst="straightConnector1">
            <a:avLst/>
          </a:prstGeom>
          <a:ln w="3492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 1"/>
          <p:cNvSpPr txBox="1">
            <a:spLocks/>
          </p:cNvSpPr>
          <p:nvPr/>
        </p:nvSpPr>
        <p:spPr>
          <a:xfrm>
            <a:off x="-457200" y="304800"/>
            <a:ext cx="4038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Conventional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5867400" y="304800"/>
            <a:ext cx="4038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This study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819400" y="10668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</a:rPr>
              <a:t>OLR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-76200" y="2895600"/>
            <a:ext cx="270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BA16A6"/>
                </a:solidFill>
              </a:rPr>
              <a:t>Heat Transport</a:t>
            </a:r>
          </a:p>
          <a:p>
            <a:r>
              <a:rPr lang="en-US" sz="2400" dirty="0" smtClean="0">
                <a:solidFill>
                  <a:srgbClr val="BA16A6"/>
                </a:solidFill>
              </a:rPr>
              <a:t>Divergence</a:t>
            </a:r>
            <a:endParaRPr lang="en-US" sz="2400" dirty="0">
              <a:solidFill>
                <a:srgbClr val="BA16A6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133600" y="3048000"/>
            <a:ext cx="2705100" cy="830997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Net energy flux</a:t>
            </a:r>
          </a:p>
          <a:p>
            <a:r>
              <a:rPr lang="en-US" sz="2400" dirty="0" smtClean="0">
                <a:solidFill>
                  <a:srgbClr val="1F497D"/>
                </a:solidFill>
              </a:rPr>
              <a:t>Through surface</a:t>
            </a:r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1066800" y="3886200"/>
            <a:ext cx="470807" cy="3810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1179291" y="3886200"/>
            <a:ext cx="268509" cy="3048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1154799" y="3886200"/>
            <a:ext cx="293001" cy="32520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76200" y="4110335"/>
            <a:ext cx="2705100" cy="461665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</a:rPr>
              <a:t>Storage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6200" y="5634335"/>
            <a:ext cx="4343400" cy="830997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Net energy flux through surface </a:t>
            </a:r>
            <a:r>
              <a:rPr lang="en-US" sz="2400" dirty="0" smtClean="0">
                <a:solidFill>
                  <a:prstClr val="white"/>
                </a:solidFill>
              </a:rPr>
              <a:t>=</a:t>
            </a:r>
          </a:p>
          <a:p>
            <a:r>
              <a:rPr lang="en-US" sz="2400" dirty="0" smtClean="0">
                <a:solidFill>
                  <a:prstClr val="white"/>
                </a:solidFill>
              </a:rPr>
              <a:t>Solar + turbulent + LW</a:t>
            </a:r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562600" y="2438400"/>
            <a:ext cx="2362200" cy="228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562600" y="4724400"/>
            <a:ext cx="2362200" cy="75479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758543" y="50292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</a:rPr>
              <a:t>Surface</a:t>
            </a:r>
            <a:endParaRPr lang="en-US" sz="2800" dirty="0">
              <a:solidFill>
                <a:prstClr val="white"/>
              </a:solidFill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6019800" y="2209800"/>
            <a:ext cx="381000" cy="5334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V="1">
            <a:off x="6819900" y="4171949"/>
            <a:ext cx="419100" cy="647703"/>
          </a:xfrm>
          <a:prstGeom prst="straightConnector1">
            <a:avLst/>
          </a:prstGeom>
          <a:ln w="34925">
            <a:solidFill>
              <a:schemeClr val="tx2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4800600" y="1295400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Atmospheric SW absorption (SWABS)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4953000" y="3505200"/>
            <a:ext cx="1143000" cy="0"/>
          </a:xfrm>
          <a:prstGeom prst="straightConnector1">
            <a:avLst/>
          </a:prstGeom>
          <a:ln w="34925">
            <a:solidFill>
              <a:srgbClr val="BA16A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7010400" y="1676400"/>
            <a:ext cx="381000" cy="812096"/>
          </a:xfrm>
          <a:prstGeom prst="straightConnector1">
            <a:avLst/>
          </a:prstGeom>
          <a:ln w="3492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4495800" y="3048000"/>
            <a:ext cx="2705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BA16A6"/>
                </a:solidFill>
              </a:rPr>
              <a:t>Heat Transport</a:t>
            </a:r>
          </a:p>
          <a:p>
            <a:r>
              <a:rPr lang="en-US" sz="2400" dirty="0" smtClean="0">
                <a:solidFill>
                  <a:srgbClr val="BA16A6"/>
                </a:solidFill>
              </a:rPr>
              <a:t>Divergence</a:t>
            </a:r>
            <a:endParaRPr lang="en-US" sz="2400" dirty="0">
              <a:solidFill>
                <a:srgbClr val="BA16A6"/>
              </a:solidFill>
            </a:endParaRPr>
          </a:p>
        </p:txBody>
      </p:sp>
      <p:sp>
        <p:nvSpPr>
          <p:cNvPr id="60" name="Oval 59"/>
          <p:cNvSpPr/>
          <p:nvPr/>
        </p:nvSpPr>
        <p:spPr>
          <a:xfrm>
            <a:off x="5791200" y="4038600"/>
            <a:ext cx="470807" cy="3810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 flipV="1">
            <a:off x="5903691" y="4038600"/>
            <a:ext cx="268509" cy="30480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 flipV="1">
            <a:off x="5879199" y="4038600"/>
            <a:ext cx="293001" cy="325204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4800600" y="4262735"/>
            <a:ext cx="2705100" cy="461665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</a:rPr>
              <a:t>Storage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543800" y="129093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92D050"/>
                </a:solidFill>
              </a:rPr>
              <a:t>OLR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553200" y="3283803"/>
            <a:ext cx="2705100" cy="830997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Surface heat</a:t>
            </a:r>
          </a:p>
          <a:p>
            <a:r>
              <a:rPr lang="en-US" sz="2400" dirty="0" smtClean="0">
                <a:solidFill>
                  <a:srgbClr val="1F497D"/>
                </a:solidFill>
              </a:rPr>
              <a:t>Flux (SHF)</a:t>
            </a:r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724400" y="5638800"/>
            <a:ext cx="4343400" cy="1200329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SHF </a:t>
            </a:r>
            <a:r>
              <a:rPr lang="en-US" sz="2400" dirty="0" smtClean="0">
                <a:solidFill>
                  <a:prstClr val="white"/>
                </a:solidFill>
              </a:rPr>
              <a:t>=  turbulent + LW</a:t>
            </a:r>
          </a:p>
          <a:p>
            <a:r>
              <a:rPr lang="en-US" sz="2400" dirty="0" smtClean="0">
                <a:solidFill>
                  <a:prstClr val="white"/>
                </a:solidFill>
              </a:rPr>
              <a:t>=&gt; Energy exchange between surface and atmosphere</a:t>
            </a:r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2050" name="Rectangle 2049"/>
          <p:cNvSpPr/>
          <p:nvPr/>
        </p:nvSpPr>
        <p:spPr>
          <a:xfrm>
            <a:off x="4495800" y="533400"/>
            <a:ext cx="4648200" cy="63057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51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Atmospheric energy budget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456" y="1028700"/>
            <a:ext cx="7057344" cy="87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-76200"/>
            <a:ext cx="8686800" cy="1020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white"/>
                </a:solidFill>
              </a:rPr>
              <a:t>Atmospheric energy budget -- Observations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71600" y="1905000"/>
            <a:ext cx="1257300" cy="461665"/>
          </a:xfrm>
          <a:prstGeom prst="rect">
            <a:avLst/>
          </a:prstGeom>
          <a:noFill/>
          <a:ln w="0"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F0"/>
                </a:solidFill>
              </a:rPr>
              <a:t>Storage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34390" y="1900535"/>
            <a:ext cx="4705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BA16A6"/>
                </a:solidFill>
              </a:rPr>
              <a:t>Heat Transport Divergence</a:t>
            </a:r>
            <a:endParaRPr lang="en-US" sz="2400" dirty="0">
              <a:solidFill>
                <a:srgbClr val="BA16A6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3276600"/>
            <a:ext cx="72675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4419600"/>
            <a:ext cx="74485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7200" y="5105400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Radiative</a:t>
            </a:r>
            <a:r>
              <a:rPr lang="en-US" sz="3200" dirty="0" smtClean="0">
                <a:solidFill>
                  <a:srgbClr val="FF0000"/>
                </a:solidFill>
              </a:rPr>
              <a:t> Fluxes from CERES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62000" y="3048000"/>
            <a:ext cx="7772400" cy="914400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048000" y="1143000"/>
            <a:ext cx="1066800" cy="609600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105400" y="1143000"/>
            <a:ext cx="609600" cy="609600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56388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</a:rPr>
              <a:t>Dynamic fluxes and storage are calculated from ERA-40 reanalysis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371600" y="1143000"/>
            <a:ext cx="1447800" cy="685800"/>
          </a:xfrm>
          <a:prstGeom prst="roundRect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867400" y="1066800"/>
            <a:ext cx="2286000" cy="800100"/>
          </a:xfrm>
          <a:prstGeom prst="roundRect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" y="6167735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Atmos. Surface exchange (SHF) as RESIDUAL</a:t>
            </a:r>
            <a:endParaRPr lang="en-US" sz="3200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267200" y="1219200"/>
            <a:ext cx="685800" cy="533400"/>
          </a:xfrm>
          <a:prstGeom prst="roundRect">
            <a:avLst/>
          </a:prstGeom>
          <a:noFill/>
          <a:ln w="3492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40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  <p:bldP spid="12" grpId="0" animBg="1"/>
      <p:bldP spid="13" grpId="0" animBg="1"/>
      <p:bldP spid="14" grpId="0"/>
      <p:bldP spid="15" grpId="0" animBg="1"/>
      <p:bldP spid="16" grpId="0" animBg="1"/>
      <p:bldP spid="17" grpId="0"/>
      <p:bldP spid="1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38200"/>
            <a:ext cx="3200400" cy="4648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Seasonal Atmospheric Heating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ANNUAL MEAN IS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REMOVED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430" y="457200"/>
            <a:ext cx="5031570" cy="5969659"/>
          </a:xfrm>
        </p:spPr>
      </p:pic>
    </p:spTree>
    <p:extLst>
      <p:ext uri="{BB962C8B-B14F-4D97-AF65-F5344CB8AC3E}">
        <p14:creationId xmlns:p14="http://schemas.microsoft.com/office/powerpoint/2010/main" val="7582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Seasonal Amplitude of heating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828800" y="914400"/>
            <a:ext cx="8229600" cy="502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prstClr val="white"/>
                </a:solidFill>
              </a:rPr>
              <a:t>Define seasonal amplitude as:</a:t>
            </a:r>
          </a:p>
          <a:p>
            <a:endParaRPr lang="en-US" sz="2400" dirty="0">
              <a:solidFill>
                <a:prstClr val="white"/>
              </a:solidFill>
            </a:endParaRPr>
          </a:p>
          <a:p>
            <a:r>
              <a:rPr lang="en-US" sz="2400" dirty="0" smtClean="0">
                <a:solidFill>
                  <a:prstClr val="white"/>
                </a:solidFill>
              </a:rPr>
              <a:t>Amplitude of annual harmonic</a:t>
            </a:r>
          </a:p>
          <a:p>
            <a:r>
              <a:rPr lang="en-US" sz="2400" dirty="0" smtClean="0">
                <a:solidFill>
                  <a:prstClr val="white"/>
                </a:solidFill>
              </a:rPr>
              <a:t>In phase with the insolation</a:t>
            </a:r>
          </a:p>
          <a:p>
            <a:endParaRPr lang="en-US" sz="2400" dirty="0">
              <a:solidFill>
                <a:prstClr val="white"/>
              </a:solidFill>
            </a:endParaRPr>
          </a:p>
          <a:p>
            <a:r>
              <a:rPr lang="en-US" sz="2400" dirty="0" smtClean="0">
                <a:solidFill>
                  <a:prstClr val="white"/>
                </a:solidFill>
              </a:rPr>
              <a:t>Takes into account magnitude </a:t>
            </a:r>
          </a:p>
          <a:p>
            <a:r>
              <a:rPr lang="en-US" sz="2400" dirty="0" smtClean="0">
                <a:solidFill>
                  <a:prstClr val="white"/>
                </a:solidFill>
              </a:rPr>
              <a:t>and phase</a:t>
            </a:r>
          </a:p>
          <a:p>
            <a:endParaRPr lang="en-US" sz="2400" dirty="0">
              <a:solidFill>
                <a:prstClr val="white"/>
              </a:solidFill>
            </a:endParaRPr>
          </a:p>
          <a:p>
            <a:pPr marL="457200" indent="-457200">
              <a:buFont typeface="Symbol"/>
              <a:buChar char="Þ"/>
            </a:pPr>
            <a:r>
              <a:rPr lang="en-US" sz="2400" dirty="0" smtClean="0">
                <a:solidFill>
                  <a:prstClr val="white"/>
                </a:solidFill>
              </a:rPr>
              <a:t>Positive amplifies seasonal cycle</a:t>
            </a:r>
          </a:p>
          <a:p>
            <a:pPr marL="457200" indent="-457200">
              <a:buFont typeface="Symbol"/>
              <a:buChar char="Þ"/>
            </a:pPr>
            <a:r>
              <a:rPr lang="en-US" sz="2400" dirty="0" smtClean="0">
                <a:solidFill>
                  <a:prstClr val="white"/>
                </a:solidFill>
              </a:rPr>
              <a:t>Negative reduces seasonal cycle</a:t>
            </a:r>
            <a:endParaRPr lang="en-US" sz="2400" dirty="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1000" y="533400"/>
            <a:ext cx="8458200" cy="5715000"/>
            <a:chOff x="381000" y="685800"/>
            <a:chExt cx="8382000" cy="54864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685800"/>
              <a:ext cx="8382000" cy="54864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419600" y="838200"/>
              <a:ext cx="4343400" cy="5257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200400" y="762000"/>
              <a:ext cx="2286000" cy="533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685800"/>
            <a:ext cx="4114800" cy="548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69598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Annual Mean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23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883" y="762000"/>
            <a:ext cx="7799917" cy="51054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93688"/>
            <a:ext cx="4191000" cy="627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5791200"/>
            <a:ext cx="8001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prstClr val="white"/>
                </a:solidFill>
              </a:rPr>
              <a:t>=&gt; Solid lines = observations	  			             </a:t>
            </a:r>
          </a:p>
          <a:p>
            <a:r>
              <a:rPr lang="en-US" sz="3600" dirty="0" smtClean="0">
                <a:solidFill>
                  <a:prstClr val="white"/>
                </a:solidFill>
              </a:rPr>
              <a:t>  =&gt; Shading is ±1</a:t>
            </a:r>
            <a:r>
              <a:rPr lang="el-GR" sz="3600" dirty="0" smtClean="0">
                <a:solidFill>
                  <a:prstClr val="white"/>
                </a:solidFill>
              </a:rPr>
              <a:t>σ</a:t>
            </a:r>
            <a:r>
              <a:rPr lang="en-US" sz="3600" dirty="0" smtClean="0">
                <a:solidFill>
                  <a:prstClr val="white"/>
                </a:solidFill>
              </a:rPr>
              <a:t> about CMIP3 ensemble mean</a:t>
            </a:r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-76200"/>
            <a:ext cx="8001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prstClr val="white"/>
                </a:solidFill>
              </a:rPr>
              <a:t>The seasonal heating of the atmosphere in climate models</a:t>
            </a:r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81800" y="914400"/>
            <a:ext cx="1600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89120" y="631448"/>
            <a:ext cx="45262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Seasonal Amplitude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In phase with sun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219200"/>
            <a:ext cx="3657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3DB8"/>
                </a:solidFill>
              </a:rPr>
              <a:t>Surface fluxes </a:t>
            </a:r>
            <a:r>
              <a:rPr lang="en-US" sz="2800" dirty="0" smtClean="0">
                <a:solidFill>
                  <a:schemeClr val="bg1"/>
                </a:solidFill>
              </a:rPr>
              <a:t>and </a:t>
            </a:r>
            <a:r>
              <a:rPr lang="en-US" sz="2800" dirty="0" smtClean="0">
                <a:solidFill>
                  <a:srgbClr val="FF0000"/>
                </a:solidFill>
              </a:rPr>
              <a:t>shortwave absorption</a:t>
            </a:r>
            <a:r>
              <a:rPr lang="en-US" sz="2800" dirty="0" smtClean="0">
                <a:solidFill>
                  <a:schemeClr val="bg1"/>
                </a:solidFill>
              </a:rPr>
              <a:t> are calculated directly from model output 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smtClean="0">
                <a:solidFill>
                  <a:schemeClr val="bg1"/>
                </a:solidFill>
              </a:rPr>
              <a:t>Atmospheric heat transport as a residual</a:t>
            </a:r>
            <a:endParaRPr lang="en-US" sz="2800" dirty="0">
              <a:solidFill>
                <a:srgbClr val="003D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38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Define a seasonal amplitude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-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prstClr val="white"/>
                </a:solidFill>
              </a:rPr>
              <a:t>Vertical structure of SW absorption</a:t>
            </a:r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457200" y="511175"/>
            <a:ext cx="5486400" cy="1089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prstClr val="white"/>
                </a:solidFill>
              </a:rPr>
              <a:t>GFDL Model</a:t>
            </a:r>
          </a:p>
          <a:p>
            <a:r>
              <a:rPr lang="en-US" sz="3600" dirty="0" smtClean="0">
                <a:solidFill>
                  <a:prstClr val="white"/>
                </a:solidFill>
              </a:rPr>
              <a:t>Seasonal amplitude </a:t>
            </a:r>
          </a:p>
          <a:p>
            <a:r>
              <a:rPr lang="en-US" sz="3600" dirty="0" smtClean="0">
                <a:solidFill>
                  <a:prstClr val="white"/>
                </a:solidFill>
              </a:rPr>
              <a:t>In the </a:t>
            </a:r>
            <a:r>
              <a:rPr lang="en-US" sz="3600" dirty="0" err="1" smtClean="0">
                <a:solidFill>
                  <a:prstClr val="white"/>
                </a:solidFill>
              </a:rPr>
              <a:t>extratropics</a:t>
            </a:r>
            <a:endParaRPr lang="en-US" sz="3600" dirty="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1676400"/>
            <a:ext cx="2834640" cy="472440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512" y="1600200"/>
            <a:ext cx="45354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5599112" y="2438400"/>
            <a:ext cx="762000" cy="2362200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00200" y="4114800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E82ADF"/>
                </a:solidFill>
              </a:rPr>
              <a:t>Water </a:t>
            </a:r>
          </a:p>
          <a:p>
            <a:r>
              <a:rPr lang="en-US" sz="2400" dirty="0" smtClean="0">
                <a:solidFill>
                  <a:srgbClr val="E82ADF"/>
                </a:solidFill>
              </a:rPr>
              <a:t>Vapor</a:t>
            </a:r>
            <a:endParaRPr lang="en-US" sz="2400" dirty="0">
              <a:solidFill>
                <a:srgbClr val="E82ADF"/>
              </a:solidFill>
            </a:endParaRP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4648200" y="2590800"/>
            <a:ext cx="381000" cy="2667000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524000" y="2129135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9900"/>
                </a:solidFill>
              </a:rPr>
              <a:t>Ozone</a:t>
            </a:r>
            <a:endParaRPr lang="en-US" sz="24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18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/>
      <p:bldP spid="18" grpId="0" animBg="1"/>
      <p:bldP spid="1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76200" y="-381000"/>
            <a:ext cx="9372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prstClr val="white"/>
                </a:solidFill>
              </a:rPr>
              <a:t>Structure of seasonal amplitude in temperature</a:t>
            </a:r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76200" y="5867400"/>
            <a:ext cx="9448800" cy="1039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prstClr val="white"/>
                </a:solidFill>
              </a:rPr>
              <a:t>Seasonal cycle is surface amplified where the surface heat fluxes contribute to seasonal heating (over land)</a:t>
            </a:r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661" y="838200"/>
            <a:ext cx="5658739" cy="5052446"/>
          </a:xfrm>
        </p:spPr>
      </p:pic>
      <p:sp>
        <p:nvSpPr>
          <p:cNvPr id="2" name="Rectangle 1"/>
          <p:cNvSpPr/>
          <p:nvPr/>
        </p:nvSpPr>
        <p:spPr>
          <a:xfrm>
            <a:off x="1219200" y="3810000"/>
            <a:ext cx="6781800" cy="2209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26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57200" y="-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smtClean="0">
                <a:solidFill>
                  <a:srgbClr val="FFFFFF"/>
                </a:solidFill>
              </a:rPr>
              <a:t>Seasonal Cycle </a:t>
            </a:r>
            <a:endParaRPr lang="en-US" altLang="en-US" sz="4000" dirty="0">
              <a:solidFill>
                <a:srgbClr val="000000"/>
              </a:solidFill>
            </a:endParaRP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0" y="8382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685800" y="1066800"/>
            <a:ext cx="7772400" cy="2363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15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 smtClean="0">
                <a:solidFill>
                  <a:srgbClr val="FFFFFF"/>
                </a:solidFill>
              </a:rPr>
              <a:t> Seasonal variations in solar insolation are of order 1 in the </a:t>
            </a:r>
            <a:r>
              <a:rPr lang="en-US" altLang="en-US" sz="2400" dirty="0" err="1" smtClean="0">
                <a:solidFill>
                  <a:srgbClr val="FFFFFF"/>
                </a:solidFill>
              </a:rPr>
              <a:t>extratropics</a:t>
            </a:r>
            <a:endParaRPr lang="en-US" altLang="en-US" sz="2400" dirty="0">
              <a:solidFill>
                <a:srgbClr val="FFFFFF"/>
              </a:solidFill>
            </a:endParaRPr>
          </a:p>
          <a:p>
            <a:pPr fontAlgn="base">
              <a:spcBef>
                <a:spcPct val="15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 smtClean="0">
                <a:solidFill>
                  <a:srgbClr val="FFFFFF"/>
                </a:solidFill>
              </a:rPr>
              <a:t> How much energy goes into the atmosphere versus the ocean to drive seasonal variations in temperature and circulation?</a:t>
            </a:r>
            <a:endParaRPr lang="en-US" altLang="en-US" sz="2400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FFFFFF"/>
              </a:solidFill>
            </a:endParaRP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4572000" y="4191000"/>
            <a:ext cx="2514600" cy="25146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7178" name="Line 10"/>
          <p:cNvSpPr>
            <a:spLocks noChangeShapeType="1"/>
          </p:cNvSpPr>
          <p:nvPr/>
        </p:nvSpPr>
        <p:spPr bwMode="auto">
          <a:xfrm>
            <a:off x="4343400" y="2971800"/>
            <a:ext cx="533400" cy="121920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1360279" y="4343400"/>
            <a:ext cx="222112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FF0000"/>
                </a:solidFill>
              </a:rPr>
              <a:t>Solar</a:t>
            </a:r>
            <a:r>
              <a:rPr lang="en-US" altLang="en-US" sz="2400" dirty="0" smtClean="0">
                <a:solidFill>
                  <a:srgbClr val="FFFFFF"/>
                </a:solidFill>
              </a:rPr>
              <a:t> </a:t>
            </a:r>
            <a:endParaRPr lang="en-US" altLang="en-US" sz="2400" dirty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333399"/>
                </a:solidFill>
              </a:rPr>
              <a:t>Atmos.-Ocean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333399"/>
                </a:solidFill>
              </a:rPr>
              <a:t>Exchange</a:t>
            </a:r>
            <a:r>
              <a:rPr lang="en-US" altLang="en-US" sz="2400" dirty="0" smtClean="0">
                <a:solidFill>
                  <a:srgbClr val="FFFFFF"/>
                </a:solidFill>
              </a:rPr>
              <a:t> </a:t>
            </a:r>
            <a:endParaRPr lang="en-US" altLang="en-US" sz="2400" dirty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FF00"/>
                </a:solidFill>
              </a:rPr>
              <a:t>Emitted</a:t>
            </a:r>
            <a:endParaRPr lang="en-US" altLang="en-US" sz="3200" dirty="0" smtClean="0">
              <a:solidFill>
                <a:srgbClr val="D60093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D60093"/>
                </a:solidFill>
              </a:rPr>
              <a:t>Heat Transport</a:t>
            </a:r>
            <a:endParaRPr lang="en-US" altLang="en-US" sz="2400" dirty="0">
              <a:solidFill>
                <a:srgbClr val="00FF00"/>
              </a:solidFill>
            </a:endParaRPr>
          </a:p>
        </p:txBody>
      </p:sp>
      <p:sp>
        <p:nvSpPr>
          <p:cNvPr id="20" name="Flowchart: Process 19"/>
          <p:cNvSpPr/>
          <p:nvPr/>
        </p:nvSpPr>
        <p:spPr bwMode="auto">
          <a:xfrm>
            <a:off x="4572000" y="6096000"/>
            <a:ext cx="2514600" cy="609600"/>
          </a:xfrm>
          <a:prstGeom prst="flowChartProcess">
            <a:avLst/>
          </a:prstGeom>
          <a:solidFill>
            <a:srgbClr val="0070C0"/>
          </a:solidFill>
          <a:ln w="317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>
            <a:off x="4724400" y="4267200"/>
            <a:ext cx="685800" cy="5334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2" name="Line 10"/>
          <p:cNvSpPr>
            <a:spLocks noChangeShapeType="1"/>
          </p:cNvSpPr>
          <p:nvPr/>
        </p:nvSpPr>
        <p:spPr bwMode="auto">
          <a:xfrm>
            <a:off x="4648200" y="4267200"/>
            <a:ext cx="762000" cy="1828800"/>
          </a:xfrm>
          <a:prstGeom prst="line">
            <a:avLst/>
          </a:prstGeom>
          <a:noFill/>
          <a:ln w="31750">
            <a:solidFill>
              <a:srgbClr val="FF0000"/>
            </a:solidFill>
            <a:prstDash val="sys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3" name="Line 10"/>
          <p:cNvSpPr>
            <a:spLocks noChangeShapeType="1"/>
          </p:cNvSpPr>
          <p:nvPr/>
        </p:nvSpPr>
        <p:spPr bwMode="auto">
          <a:xfrm flipV="1">
            <a:off x="6400800" y="5703332"/>
            <a:ext cx="76200" cy="545068"/>
          </a:xfrm>
          <a:prstGeom prst="line">
            <a:avLst/>
          </a:prstGeom>
          <a:noFill/>
          <a:ln w="31750">
            <a:solidFill>
              <a:srgbClr val="003DB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29200" y="3037582"/>
            <a:ext cx="243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ExtratropicsSummer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9200" y="473606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Absorbed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05400" y="52578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Transmitted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53000" y="61838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Energy gain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324600" y="4419600"/>
            <a:ext cx="457200" cy="501134"/>
          </a:xfrm>
          <a:prstGeom prst="ellipse">
            <a:avLst/>
          </a:prstGeom>
          <a:noFill/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7" name="Straight Connector 6"/>
          <p:cNvCxnSpPr>
            <a:stCxn id="5" idx="1"/>
            <a:endCxn id="5" idx="5"/>
          </p:cNvCxnSpPr>
          <p:nvPr/>
        </p:nvCxnSpPr>
        <p:spPr bwMode="auto">
          <a:xfrm>
            <a:off x="6391555" y="4492989"/>
            <a:ext cx="323290" cy="354356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Straight Connector 46"/>
          <p:cNvCxnSpPr/>
          <p:nvPr/>
        </p:nvCxnSpPr>
        <p:spPr bwMode="auto">
          <a:xfrm flipV="1">
            <a:off x="6400800" y="4492989"/>
            <a:ext cx="314045" cy="383811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6019800" y="4116324"/>
            <a:ext cx="1066800" cy="379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Heating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7" name="Line 22"/>
          <p:cNvSpPr>
            <a:spLocks noChangeShapeType="1"/>
          </p:cNvSpPr>
          <p:nvPr/>
        </p:nvSpPr>
        <p:spPr bwMode="auto">
          <a:xfrm>
            <a:off x="6781800" y="5334000"/>
            <a:ext cx="762000" cy="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9" name="Line 13"/>
          <p:cNvSpPr>
            <a:spLocks noChangeShapeType="1"/>
          </p:cNvSpPr>
          <p:nvPr/>
        </p:nvSpPr>
        <p:spPr bwMode="auto">
          <a:xfrm flipV="1">
            <a:off x="6934200" y="3124200"/>
            <a:ext cx="533400" cy="10668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2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00200" y="-3048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Conclusions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225469" y="-4320"/>
            <a:ext cx="2461331" cy="4347720"/>
            <a:chOff x="915030" y="1600200"/>
            <a:chExt cx="7238370" cy="7924800"/>
          </a:xfrm>
        </p:grpSpPr>
        <p:sp>
          <p:nvSpPr>
            <p:cNvPr id="17" name="Oval 3"/>
            <p:cNvSpPr>
              <a:spLocks noChangeArrowheads="1"/>
            </p:cNvSpPr>
            <p:nvPr/>
          </p:nvSpPr>
          <p:spPr bwMode="auto">
            <a:xfrm>
              <a:off x="1066800" y="3505200"/>
              <a:ext cx="7086600" cy="60198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8" name="Oval 5"/>
            <p:cNvSpPr>
              <a:spLocks noChangeArrowheads="1"/>
            </p:cNvSpPr>
            <p:nvPr/>
          </p:nvSpPr>
          <p:spPr bwMode="auto">
            <a:xfrm>
              <a:off x="2667000" y="4876800"/>
              <a:ext cx="3962400" cy="342900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1572164" y="4516962"/>
              <a:ext cx="3078986" cy="392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Atmosphere</a:t>
              </a:r>
            </a:p>
          </p:txBody>
        </p:sp>
        <p:sp>
          <p:nvSpPr>
            <p:cNvPr id="20" name="Line 8"/>
            <p:cNvSpPr>
              <a:spLocks noChangeShapeType="1"/>
            </p:cNvSpPr>
            <p:nvPr/>
          </p:nvSpPr>
          <p:spPr bwMode="auto">
            <a:xfrm>
              <a:off x="2134230" y="1600200"/>
              <a:ext cx="1219200" cy="21336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1" name="Text Box 9"/>
            <p:cNvSpPr txBox="1">
              <a:spLocks noChangeArrowheads="1"/>
            </p:cNvSpPr>
            <p:nvPr/>
          </p:nvSpPr>
          <p:spPr bwMode="auto">
            <a:xfrm>
              <a:off x="915030" y="2697163"/>
              <a:ext cx="1981200" cy="6170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Solar Incident</a:t>
              </a:r>
            </a:p>
          </p:txBody>
        </p:sp>
        <p:sp>
          <p:nvSpPr>
            <p:cNvPr id="22" name="Line 10"/>
            <p:cNvSpPr>
              <a:spLocks noChangeShapeType="1"/>
            </p:cNvSpPr>
            <p:nvPr/>
          </p:nvSpPr>
          <p:spPr bwMode="auto">
            <a:xfrm flipV="1">
              <a:off x="3429630" y="2438400"/>
              <a:ext cx="457200" cy="1219200"/>
            </a:xfrm>
            <a:prstGeom prst="line">
              <a:avLst/>
            </a:prstGeom>
            <a:noFill/>
            <a:ln w="38100">
              <a:solidFill>
                <a:srgbClr val="333399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3" name="Text Box 11"/>
            <p:cNvSpPr txBox="1">
              <a:spLocks noChangeArrowheads="1"/>
            </p:cNvSpPr>
            <p:nvPr/>
          </p:nvSpPr>
          <p:spPr bwMode="auto">
            <a:xfrm>
              <a:off x="3048631" y="1752600"/>
              <a:ext cx="3231842" cy="6170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/>
                  <a:cs typeface="Arial"/>
                </a:rPr>
                <a:t>Reflected by Atmosphere</a:t>
              </a:r>
            </a:p>
          </p:txBody>
        </p:sp>
        <p:sp>
          <p:nvSpPr>
            <p:cNvPr id="24" name="Line 12"/>
            <p:cNvSpPr>
              <a:spLocks noChangeShapeType="1"/>
            </p:cNvSpPr>
            <p:nvPr/>
          </p:nvSpPr>
          <p:spPr bwMode="auto">
            <a:xfrm>
              <a:off x="3353430" y="3733800"/>
              <a:ext cx="685800" cy="1143000"/>
            </a:xfrm>
            <a:prstGeom prst="line">
              <a:avLst/>
            </a:prstGeom>
            <a:noFill/>
            <a:ln w="38100">
              <a:solidFill>
                <a:srgbClr val="FF33CC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5" name="Line 13"/>
            <p:cNvSpPr>
              <a:spLocks noChangeShapeType="1"/>
            </p:cNvSpPr>
            <p:nvPr/>
          </p:nvSpPr>
          <p:spPr bwMode="auto">
            <a:xfrm flipV="1">
              <a:off x="4267830" y="4114800"/>
              <a:ext cx="228600" cy="685800"/>
            </a:xfrm>
            <a:prstGeom prst="line">
              <a:avLst/>
            </a:prstGeom>
            <a:noFill/>
            <a:ln w="38100">
              <a:solidFill>
                <a:srgbClr val="FF33CC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6" name="Line 14"/>
            <p:cNvSpPr>
              <a:spLocks noChangeShapeType="1"/>
            </p:cNvSpPr>
            <p:nvPr/>
          </p:nvSpPr>
          <p:spPr bwMode="auto">
            <a:xfrm flipV="1">
              <a:off x="4725030" y="3124200"/>
              <a:ext cx="152400" cy="381000"/>
            </a:xfrm>
            <a:prstGeom prst="line">
              <a:avLst/>
            </a:prstGeom>
            <a:noFill/>
            <a:ln w="38100">
              <a:solidFill>
                <a:srgbClr val="FF33CC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27" name="Text Box 15"/>
            <p:cNvSpPr txBox="1">
              <a:spLocks noChangeArrowheads="1"/>
            </p:cNvSpPr>
            <p:nvPr/>
          </p:nvSpPr>
          <p:spPr bwMode="auto">
            <a:xfrm>
              <a:off x="5182232" y="2819400"/>
              <a:ext cx="2585076" cy="6170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Arial"/>
                  <a:cs typeface="Arial"/>
                </a:rPr>
                <a:t>Reflected by Surface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5791200" y="2133600"/>
            <a:ext cx="3124200" cy="2362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35218" y="457200"/>
            <a:ext cx="541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 smtClean="0">
                <a:solidFill>
                  <a:schemeClr val="bg1"/>
                </a:solidFill>
              </a:rPr>
              <a:t>Global mean planetary albedo is primarily (88%) due to atmospheric reflection and only secondarily (12%) due to surface reflection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         -&gt; Climatology and model spread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81400" y="2113609"/>
            <a:ext cx="5410200" cy="2382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80" dirty="0" smtClean="0">
                <a:solidFill>
                  <a:schemeClr val="bg1"/>
                </a:solidFill>
              </a:rPr>
              <a:t>2. </a:t>
            </a:r>
            <a:r>
              <a:rPr lang="en-US" sz="2080" dirty="0">
                <a:solidFill>
                  <a:schemeClr val="bg1"/>
                </a:solidFill>
              </a:rPr>
              <a:t>Radiative response to increasing CO</a:t>
            </a:r>
            <a:r>
              <a:rPr lang="en-US" sz="2080" baseline="-25000" dirty="0">
                <a:solidFill>
                  <a:schemeClr val="bg1"/>
                </a:solidFill>
              </a:rPr>
              <a:t>2</a:t>
            </a:r>
            <a:r>
              <a:rPr lang="en-US" sz="2080" dirty="0">
                <a:solidFill>
                  <a:schemeClr val="bg1"/>
                </a:solidFill>
              </a:rPr>
              <a:t> is set in motion by decrease in OLR but energy accumulation is due to enhanced </a:t>
            </a:r>
            <a:r>
              <a:rPr lang="en-US" sz="2080" dirty="0" smtClean="0">
                <a:solidFill>
                  <a:schemeClr val="bg1"/>
                </a:solidFill>
              </a:rPr>
              <a:t>ASR. This result is a consequence of two robust positive SW feedbacks:</a:t>
            </a:r>
          </a:p>
          <a:p>
            <a:r>
              <a:rPr lang="en-US" sz="2080" dirty="0" smtClean="0">
                <a:solidFill>
                  <a:schemeClr val="bg1"/>
                </a:solidFill>
              </a:rPr>
              <a:t>-Surface albedo feedback</a:t>
            </a:r>
          </a:p>
          <a:p>
            <a:r>
              <a:rPr lang="en-US" sz="2080" dirty="0" smtClean="0">
                <a:solidFill>
                  <a:schemeClr val="bg1"/>
                </a:solidFill>
              </a:rPr>
              <a:t>-Water vapor absorption of </a:t>
            </a:r>
          </a:p>
        </p:txBody>
      </p:sp>
      <p:pic>
        <p:nvPicPr>
          <p:cNvPr id="32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4114800"/>
            <a:ext cx="2253536" cy="2673686"/>
          </a:xfrm>
        </p:spPr>
      </p:pic>
      <p:sp>
        <p:nvSpPr>
          <p:cNvPr id="33" name="TextBox 32"/>
          <p:cNvSpPr txBox="1"/>
          <p:nvPr/>
        </p:nvSpPr>
        <p:spPr>
          <a:xfrm>
            <a:off x="228600" y="4907340"/>
            <a:ext cx="5410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3</a:t>
            </a:r>
            <a:r>
              <a:rPr lang="en-US" sz="2400" dirty="0" smtClean="0">
                <a:solidFill>
                  <a:schemeClr val="bg1"/>
                </a:solidFill>
              </a:rPr>
              <a:t>. The seasonal heating of the atmosphere is due to shortwave heating of the atmosphere and is opposed by surface fluxes (contrast to annual mean)</a:t>
            </a:r>
          </a:p>
        </p:txBody>
      </p:sp>
      <p:pic>
        <p:nvPicPr>
          <p:cNvPr id="34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6" y="2209800"/>
            <a:ext cx="3239084" cy="208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4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Extras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49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sz="4000">
                <a:solidFill>
                  <a:schemeClr val="bg1"/>
                </a:solidFill>
              </a:rPr>
              <a:t>Histogram of hemispheric average </a:t>
            </a:r>
            <a:br>
              <a:rPr lang="en-US" altLang="en-US" sz="4000">
                <a:solidFill>
                  <a:schemeClr val="bg1"/>
                </a:solidFill>
              </a:rPr>
            </a:br>
            <a:r>
              <a:rPr lang="en-US" altLang="en-US" sz="4000">
                <a:solidFill>
                  <a:schemeClr val="bg1"/>
                </a:solidFill>
              </a:rPr>
              <a:t>planetary albedo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5844" name="Picture 4" descr="both_planet_h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63650"/>
            <a:ext cx="7696200" cy="559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0" y="1371600"/>
            <a:ext cx="2057400" cy="571500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3600">
              <a:solidFill>
                <a:srgbClr val="FFFFFF"/>
              </a:solidFill>
            </a:endParaRPr>
          </a:p>
        </p:txBody>
      </p:sp>
      <p:sp>
        <p:nvSpPr>
          <p:cNvPr id="35847" name="Line 7"/>
          <p:cNvSpPr>
            <a:spLocks noChangeShapeType="1"/>
          </p:cNvSpPr>
          <p:nvPr/>
        </p:nvSpPr>
        <p:spPr bwMode="auto">
          <a:xfrm>
            <a:off x="457200" y="3733800"/>
            <a:ext cx="1219200" cy="0"/>
          </a:xfrm>
          <a:prstGeom prst="line">
            <a:avLst/>
          </a:prstGeom>
          <a:noFill/>
          <a:ln w="317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152400" y="4024313"/>
            <a:ext cx="1981200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Observations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  (CERES)</a:t>
            </a:r>
          </a:p>
        </p:txBody>
      </p:sp>
      <p:sp>
        <p:nvSpPr>
          <p:cNvPr id="35850" name="Line 10"/>
          <p:cNvSpPr>
            <a:spLocks noChangeShapeType="1"/>
          </p:cNvSpPr>
          <p:nvPr/>
        </p:nvSpPr>
        <p:spPr bwMode="auto">
          <a:xfrm>
            <a:off x="4114800" y="2057400"/>
            <a:ext cx="2971800" cy="0"/>
          </a:xfrm>
          <a:prstGeom prst="line">
            <a:avLst/>
          </a:prstGeom>
          <a:noFill/>
          <a:ln w="317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35851" name="Line 11"/>
          <p:cNvSpPr>
            <a:spLocks noChangeShapeType="1"/>
          </p:cNvSpPr>
          <p:nvPr/>
        </p:nvSpPr>
        <p:spPr bwMode="auto">
          <a:xfrm>
            <a:off x="4114800" y="1905000"/>
            <a:ext cx="0" cy="304800"/>
          </a:xfrm>
          <a:prstGeom prst="line">
            <a:avLst/>
          </a:prstGeom>
          <a:noFill/>
          <a:ln w="317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35852" name="Line 12"/>
          <p:cNvSpPr>
            <a:spLocks noChangeShapeType="1"/>
          </p:cNvSpPr>
          <p:nvPr/>
        </p:nvSpPr>
        <p:spPr bwMode="auto">
          <a:xfrm>
            <a:off x="7086600" y="1905000"/>
            <a:ext cx="0" cy="304800"/>
          </a:xfrm>
          <a:prstGeom prst="line">
            <a:avLst/>
          </a:prstGeom>
          <a:noFill/>
          <a:ln w="3175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35853" name="Text Box 13"/>
          <p:cNvSpPr txBox="1">
            <a:spLocks noChangeArrowheads="1"/>
          </p:cNvSpPr>
          <p:nvPr/>
        </p:nvSpPr>
        <p:spPr bwMode="auto">
          <a:xfrm>
            <a:off x="6019800" y="2133600"/>
            <a:ext cx="1828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FF33CC"/>
                </a:solidFill>
              </a:rPr>
              <a:t>10 W m</a:t>
            </a:r>
            <a:r>
              <a:rPr lang="en-US" altLang="en-US" sz="3200" baseline="30000">
                <a:solidFill>
                  <a:srgbClr val="FF33CC"/>
                </a:solidFill>
              </a:rPr>
              <a:t>-2</a:t>
            </a:r>
            <a:endParaRPr lang="en-US" altLang="en-US" sz="3200">
              <a:solidFill>
                <a:srgbClr val="FF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6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0" grpId="0" animBg="1"/>
      <p:bldP spid="35851" grpId="0" animBg="1"/>
      <p:bldP spid="35852" grpId="0" animBg="1"/>
      <p:bldP spid="3585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Hemispheric average planetary albedo partitioning in climate models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Flowchart: Process 4"/>
          <p:cNvSpPr/>
          <p:nvPr/>
        </p:nvSpPr>
        <p:spPr bwMode="auto">
          <a:xfrm>
            <a:off x="76200" y="4724400"/>
            <a:ext cx="9144000" cy="1066800"/>
          </a:xfrm>
          <a:prstGeom prst="flowChartProcess">
            <a:avLst/>
          </a:prstGeom>
          <a:solidFill>
            <a:schemeClr val="tx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571500" marR="0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400" dirty="0">
                <a:solidFill>
                  <a:schemeClr val="bg1"/>
                </a:solidFill>
                <a:latin typeface="Arial" charset="0"/>
                <a:cs typeface="Arial" charset="0"/>
              </a:rPr>
              <a:t>I</a:t>
            </a:r>
            <a:r>
              <a:rPr lang="en-US" sz="2400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nter-model spread in Hemispheric average planetary albedo is a consequence of differences in cloud reflection</a:t>
            </a:r>
          </a:p>
          <a:p>
            <a:pPr marL="571500" marR="0" indent="-571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Surface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rPr>
              <a:t> albedo makes a much smaller contribution to basic state albedo, model bias and inter-model spread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447800"/>
            <a:ext cx="8362950" cy="310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818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</a:rPr>
              <a:t>Inter-hemispheric energy transport and the location of tropical precipitation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0" y="1066800"/>
            <a:ext cx="3902765" cy="2895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033" y="4046220"/>
            <a:ext cx="5459767" cy="28117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67200" y="1349276"/>
            <a:ext cx="48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ITCZ location and atmospheric heat transport across the equator (AHT</a:t>
            </a:r>
            <a:r>
              <a:rPr lang="en-US" sz="2400" baseline="-25000" dirty="0" smtClean="0">
                <a:solidFill>
                  <a:schemeClr val="bg1"/>
                </a:solidFill>
              </a:rPr>
              <a:t>EQ</a:t>
            </a:r>
            <a:r>
              <a:rPr lang="en-US" sz="2400" dirty="0" smtClean="0">
                <a:solidFill>
                  <a:schemeClr val="bg1"/>
                </a:solidFill>
              </a:rPr>
              <a:t>)are both a consequence of the Hadley cell location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-&gt; The atmosphere moves energy away from the ITCZ 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4819471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The inter-model spread in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AHT</a:t>
            </a:r>
            <a:r>
              <a:rPr lang="en-US" sz="2400" baseline="-25000" dirty="0" smtClean="0">
                <a:solidFill>
                  <a:schemeClr val="bg1"/>
                </a:solidFill>
              </a:rPr>
              <a:t>EQ</a:t>
            </a:r>
            <a:r>
              <a:rPr lang="en-US" sz="2400" dirty="0" smtClean="0">
                <a:solidFill>
                  <a:schemeClr val="bg1"/>
                </a:solidFill>
              </a:rPr>
              <a:t> and ITCZ location are strongly correlated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18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304800"/>
            <a:ext cx="8610600" cy="1143000"/>
          </a:xfrm>
        </p:spPr>
        <p:txBody>
          <a:bodyPr/>
          <a:lstStyle/>
          <a:p>
            <a:r>
              <a:rPr lang="en-US" sz="2800" dirty="0">
                <a:solidFill>
                  <a:schemeClr val="bg1"/>
                </a:solidFill>
              </a:rPr>
              <a:t>H</a:t>
            </a:r>
            <a:r>
              <a:rPr lang="en-US" sz="2800" dirty="0" smtClean="0">
                <a:solidFill>
                  <a:schemeClr val="bg1"/>
                </a:solidFill>
              </a:rPr>
              <a:t>emispheric contrast of radiation and ITCZ location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1000" y="953631"/>
            <a:ext cx="4648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ITCZ lives in the hemisphere  where the atmosphere is heated more strongly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-&gt; In observations, the radiative input to each hemisphere is nearly equal and ITCZ is North of the equator because of Northward ocean heat transport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4236184"/>
            <a:ext cx="4038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Model biases is planetary albedo lead to ITCZ biases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-&gt; SH absorbs too much shortwave and ITCZ is too far south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" y="685800"/>
            <a:ext cx="3754755" cy="312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276600"/>
            <a:ext cx="5410200" cy="2786253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 bwMode="auto">
          <a:xfrm>
            <a:off x="76200" y="609600"/>
            <a:ext cx="89916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4419600" y="6248400"/>
            <a:ext cx="3276600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4648200" y="624840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Heating of SH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2133600" y="2077016"/>
            <a:ext cx="381000" cy="589983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3DB8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685800" y="1981200"/>
            <a:ext cx="304800" cy="68579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3DB8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9524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Arctic Planetary Albedo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98637"/>
            <a:ext cx="4525963" cy="4525963"/>
          </a:xfrm>
        </p:spPr>
      </p:pic>
      <p:sp>
        <p:nvSpPr>
          <p:cNvPr id="5" name="TextBox 4"/>
          <p:cNvSpPr txBox="1"/>
          <p:nvPr/>
        </p:nvSpPr>
        <p:spPr>
          <a:xfrm>
            <a:off x="5562600" y="2451080"/>
            <a:ext cx="3429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sz="2400" dirty="0" smtClean="0">
                <a:solidFill>
                  <a:schemeClr val="bg1"/>
                </a:solidFill>
              </a:rPr>
              <a:t>Atmosphere contributes more to climatology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Surface and atmosphere make comparable contributions to </a:t>
            </a:r>
            <a:r>
              <a:rPr lang="en-US" sz="24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interannual</a:t>
            </a:r>
            <a:r>
              <a:rPr lang="en-US" sz="2400" dirty="0" smtClean="0">
                <a:solidFill>
                  <a:schemeClr val="bg1"/>
                </a:solidFill>
                <a:sym typeface="Wingdings" panose="05000000000000000000" pitchFamily="2" charset="2"/>
              </a:rPr>
              <a:t> variability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18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82" y="205582"/>
            <a:ext cx="6423818" cy="6423818"/>
          </a:xfrm>
        </p:spPr>
      </p:pic>
    </p:spTree>
    <p:extLst>
      <p:ext uri="{BB962C8B-B14F-4D97-AF65-F5344CB8AC3E}">
        <p14:creationId xmlns:p14="http://schemas.microsoft.com/office/powerpoint/2010/main" val="33719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Are the radiative feedbacks that operate on inter-annual timescales equivalent to equilibrium feedbacks?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057400"/>
            <a:ext cx="8016465" cy="4525963"/>
          </a:xfrm>
        </p:spPr>
      </p:pic>
      <p:sp>
        <p:nvSpPr>
          <p:cNvPr id="5" name="TextBox 4"/>
          <p:cNvSpPr txBox="1"/>
          <p:nvPr/>
        </p:nvSpPr>
        <p:spPr>
          <a:xfrm>
            <a:off x="5943600" y="4572000"/>
            <a:ext cx="22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SW</a:t>
            </a:r>
          </a:p>
          <a:p>
            <a:r>
              <a:rPr lang="en-US" sz="2800" dirty="0" smtClean="0">
                <a:solidFill>
                  <a:srgbClr val="00B050"/>
                </a:solidFill>
              </a:rPr>
              <a:t>LW </a:t>
            </a:r>
          </a:p>
          <a:p>
            <a:r>
              <a:rPr lang="en-US" sz="2800" dirty="0" smtClean="0"/>
              <a:t>NET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4661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45354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1371600" y="2209800"/>
            <a:ext cx="762000" cy="2362200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675" name="Text Box 27"/>
          <p:cNvSpPr txBox="1">
            <a:spLocks noChangeArrowheads="1"/>
          </p:cNvSpPr>
          <p:nvPr/>
        </p:nvSpPr>
        <p:spPr bwMode="auto">
          <a:xfrm>
            <a:off x="1708150" y="76200"/>
            <a:ext cx="5988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C0504D"/>
                </a:solidFill>
              </a:rPr>
              <a:t>Water Vapor as a SW Absorber</a:t>
            </a:r>
          </a:p>
        </p:txBody>
      </p:sp>
      <p:sp>
        <p:nvSpPr>
          <p:cNvPr id="27679" name="Text Box 31"/>
          <p:cNvSpPr txBox="1">
            <a:spLocks noChangeArrowheads="1"/>
          </p:cNvSpPr>
          <p:nvPr/>
        </p:nvSpPr>
        <p:spPr bwMode="auto">
          <a:xfrm>
            <a:off x="365125" y="6210300"/>
            <a:ext cx="2870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(Figure: Robert Rhode</a:t>
            </a:r>
          </a:p>
          <a:p>
            <a:r>
              <a:rPr lang="en-US">
                <a:solidFill>
                  <a:srgbClr val="000000"/>
                </a:solidFill>
              </a:rPr>
              <a:t>Global Warming Art Project)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0" y="1066800"/>
            <a:ext cx="329184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5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875145"/>
            <a:ext cx="1318469" cy="1706255"/>
          </a:xfrm>
          <a:prstGeom prst="rect">
            <a:avLst/>
          </a:prstGeom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152400"/>
            <a:ext cx="8229600" cy="762000"/>
          </a:xfrm>
        </p:spPr>
        <p:txBody>
          <a:bodyPr/>
          <a:lstStyle/>
          <a:p>
            <a:r>
              <a:rPr lang="en-US" altLang="en-US" sz="3600" dirty="0" smtClean="0">
                <a:solidFill>
                  <a:schemeClr val="bg1"/>
                </a:solidFill>
              </a:rPr>
              <a:t>Outline</a:t>
            </a:r>
            <a:endParaRPr lang="en-US" altLang="en-US" sz="3600" dirty="0">
              <a:solidFill>
                <a:schemeClr val="bg1"/>
              </a:solidFill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133600" y="540603"/>
            <a:ext cx="7162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2400" dirty="0">
                <a:solidFill>
                  <a:srgbClr val="FFFFFF"/>
                </a:solidFill>
              </a:rPr>
              <a:t> What </a:t>
            </a:r>
            <a:r>
              <a:rPr lang="en-US" altLang="en-US" sz="2400" dirty="0" smtClean="0">
                <a:solidFill>
                  <a:srgbClr val="FFFFFF"/>
                </a:solidFill>
              </a:rPr>
              <a:t>determines how much solar radiation is absorbed in the climate system?</a:t>
            </a:r>
            <a:endParaRPr lang="en-US" altLang="en-US" sz="2400" dirty="0">
              <a:solidFill>
                <a:srgbClr val="FFFFFF"/>
              </a:solidFill>
            </a:endParaRPr>
          </a:p>
        </p:txBody>
      </p:sp>
      <p:sp>
        <p:nvSpPr>
          <p:cNvPr id="9247" name="Line 31"/>
          <p:cNvSpPr>
            <a:spLocks noChangeShapeType="1"/>
          </p:cNvSpPr>
          <p:nvPr/>
        </p:nvSpPr>
        <p:spPr bwMode="auto">
          <a:xfrm>
            <a:off x="0" y="4572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9248" name="Text Box 32"/>
          <p:cNvSpPr txBox="1">
            <a:spLocks noChangeArrowheads="1"/>
          </p:cNvSpPr>
          <p:nvPr/>
        </p:nvSpPr>
        <p:spPr bwMode="auto">
          <a:xfrm>
            <a:off x="126139" y="5638800"/>
            <a:ext cx="726526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FFFFFF"/>
                </a:solidFill>
              </a:rPr>
              <a:t>4</a:t>
            </a:r>
            <a:r>
              <a:rPr lang="en-US" altLang="en-US" sz="3000" dirty="0" smtClean="0">
                <a:solidFill>
                  <a:srgbClr val="FFFFFF"/>
                </a:solidFill>
              </a:rPr>
              <a:t>. How do seasonal variations     in solar insolation lead to atmospheric heating?</a:t>
            </a:r>
            <a:endParaRPr lang="en-US" altLang="en-US" sz="3000" dirty="0">
              <a:solidFill>
                <a:srgbClr val="FFFFFF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0" y="381000"/>
            <a:ext cx="2053223" cy="3955882"/>
            <a:chOff x="915030" y="1600200"/>
            <a:chExt cx="7238370" cy="7924800"/>
          </a:xfrm>
        </p:grpSpPr>
        <p:sp>
          <p:nvSpPr>
            <p:cNvPr id="45" name="Oval 3"/>
            <p:cNvSpPr>
              <a:spLocks noChangeArrowheads="1"/>
            </p:cNvSpPr>
            <p:nvPr/>
          </p:nvSpPr>
          <p:spPr bwMode="auto">
            <a:xfrm>
              <a:off x="1066800" y="3505200"/>
              <a:ext cx="7086600" cy="6019800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2667000" y="4876800"/>
              <a:ext cx="3962400" cy="342900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47" name="Text Box 7"/>
            <p:cNvSpPr txBox="1">
              <a:spLocks noChangeArrowheads="1"/>
            </p:cNvSpPr>
            <p:nvPr/>
          </p:nvSpPr>
          <p:spPr bwMode="auto">
            <a:xfrm>
              <a:off x="1572164" y="4516962"/>
              <a:ext cx="3078986" cy="392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Atmosphere</a:t>
              </a:r>
            </a:p>
          </p:txBody>
        </p:sp>
        <p:sp>
          <p:nvSpPr>
            <p:cNvPr id="48" name="Line 8"/>
            <p:cNvSpPr>
              <a:spLocks noChangeShapeType="1"/>
            </p:cNvSpPr>
            <p:nvPr/>
          </p:nvSpPr>
          <p:spPr bwMode="auto">
            <a:xfrm>
              <a:off x="2134230" y="1600200"/>
              <a:ext cx="1219200" cy="21336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49" name="Text Box 9"/>
            <p:cNvSpPr txBox="1">
              <a:spLocks noChangeArrowheads="1"/>
            </p:cNvSpPr>
            <p:nvPr/>
          </p:nvSpPr>
          <p:spPr bwMode="auto">
            <a:xfrm>
              <a:off x="915030" y="2697163"/>
              <a:ext cx="1981200" cy="6170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Arial"/>
                </a:rPr>
                <a:t>Solar Incident</a:t>
              </a:r>
            </a:p>
          </p:txBody>
        </p:sp>
        <p:sp>
          <p:nvSpPr>
            <p:cNvPr id="50" name="Line 10"/>
            <p:cNvSpPr>
              <a:spLocks noChangeShapeType="1"/>
            </p:cNvSpPr>
            <p:nvPr/>
          </p:nvSpPr>
          <p:spPr bwMode="auto">
            <a:xfrm flipV="1">
              <a:off x="3429630" y="2438400"/>
              <a:ext cx="457200" cy="1219200"/>
            </a:xfrm>
            <a:prstGeom prst="line">
              <a:avLst/>
            </a:prstGeom>
            <a:noFill/>
            <a:ln w="38100">
              <a:solidFill>
                <a:srgbClr val="333399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51" name="Text Box 11"/>
            <p:cNvSpPr txBox="1">
              <a:spLocks noChangeArrowheads="1"/>
            </p:cNvSpPr>
            <p:nvPr/>
          </p:nvSpPr>
          <p:spPr bwMode="auto">
            <a:xfrm>
              <a:off x="3048631" y="1752600"/>
              <a:ext cx="3231842" cy="6170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/>
                  <a:cs typeface="Arial"/>
                </a:rPr>
                <a:t>Reflected by Atmosphere</a:t>
              </a:r>
            </a:p>
          </p:txBody>
        </p:sp>
        <p:sp>
          <p:nvSpPr>
            <p:cNvPr id="52" name="Line 12"/>
            <p:cNvSpPr>
              <a:spLocks noChangeShapeType="1"/>
            </p:cNvSpPr>
            <p:nvPr/>
          </p:nvSpPr>
          <p:spPr bwMode="auto">
            <a:xfrm>
              <a:off x="3353430" y="3733800"/>
              <a:ext cx="685800" cy="1143000"/>
            </a:xfrm>
            <a:prstGeom prst="line">
              <a:avLst/>
            </a:prstGeom>
            <a:noFill/>
            <a:ln w="38100">
              <a:solidFill>
                <a:srgbClr val="FF33CC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53" name="Line 13"/>
            <p:cNvSpPr>
              <a:spLocks noChangeShapeType="1"/>
            </p:cNvSpPr>
            <p:nvPr/>
          </p:nvSpPr>
          <p:spPr bwMode="auto">
            <a:xfrm flipV="1">
              <a:off x="4267830" y="4114800"/>
              <a:ext cx="228600" cy="685800"/>
            </a:xfrm>
            <a:prstGeom prst="line">
              <a:avLst/>
            </a:prstGeom>
            <a:noFill/>
            <a:ln w="38100">
              <a:solidFill>
                <a:srgbClr val="FF33CC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54" name="Line 14"/>
            <p:cNvSpPr>
              <a:spLocks noChangeShapeType="1"/>
            </p:cNvSpPr>
            <p:nvPr/>
          </p:nvSpPr>
          <p:spPr bwMode="auto">
            <a:xfrm flipV="1">
              <a:off x="4725030" y="3124200"/>
              <a:ext cx="152400" cy="381000"/>
            </a:xfrm>
            <a:prstGeom prst="line">
              <a:avLst/>
            </a:prstGeom>
            <a:noFill/>
            <a:ln w="38100">
              <a:solidFill>
                <a:srgbClr val="FF33CC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  <p:sp>
          <p:nvSpPr>
            <p:cNvPr id="55" name="Text Box 15"/>
            <p:cNvSpPr txBox="1">
              <a:spLocks noChangeArrowheads="1"/>
            </p:cNvSpPr>
            <p:nvPr/>
          </p:nvSpPr>
          <p:spPr bwMode="auto">
            <a:xfrm>
              <a:off x="5182232" y="2819400"/>
              <a:ext cx="2585076" cy="6170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Arial"/>
                  <a:cs typeface="Arial"/>
                </a:rPr>
                <a:t>Reflected by Surface</a:t>
              </a:r>
            </a:p>
          </p:txBody>
        </p:sp>
      </p:grpSp>
      <p:sp>
        <p:nvSpPr>
          <p:cNvPr id="2" name="Rectangle 1"/>
          <p:cNvSpPr/>
          <p:nvPr/>
        </p:nvSpPr>
        <p:spPr bwMode="auto">
          <a:xfrm>
            <a:off x="-228600" y="1981200"/>
            <a:ext cx="2469225" cy="2355681"/>
          </a:xfrm>
          <a:prstGeom prst="rect">
            <a:avLst/>
          </a:prstGeom>
          <a:solidFill>
            <a:schemeClr val="tx1"/>
          </a:solidFill>
          <a:ln w="3175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245" name="Text Box 29"/>
          <p:cNvSpPr txBox="1">
            <a:spLocks noChangeArrowheads="1"/>
          </p:cNvSpPr>
          <p:nvPr/>
        </p:nvSpPr>
        <p:spPr bwMode="auto">
          <a:xfrm>
            <a:off x="-76200" y="1903274"/>
            <a:ext cx="5410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FFFF"/>
                </a:solidFill>
              </a:rPr>
              <a:t>2. </a:t>
            </a:r>
            <a:r>
              <a:rPr lang="en-US" altLang="en-US" sz="2400" dirty="0" smtClean="0">
                <a:solidFill>
                  <a:srgbClr val="FFFFFF"/>
                </a:solidFill>
              </a:rPr>
              <a:t>How does the absorption of solar radiation change in a warmer world?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FFFFFF"/>
                </a:solidFill>
              </a:rPr>
              <a:t>Shortwave and longwave contributions to global warming </a:t>
            </a:r>
            <a:endParaRPr lang="en-US" altLang="en-US" sz="2400" dirty="0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086600" y="5029200"/>
            <a:ext cx="1905000" cy="1700331"/>
            <a:chOff x="1095141" y="2971800"/>
            <a:chExt cx="2971800" cy="3733800"/>
          </a:xfrm>
        </p:grpSpPr>
        <p:sp>
          <p:nvSpPr>
            <p:cNvPr id="31" name="Rectangle 8"/>
            <p:cNvSpPr>
              <a:spLocks noChangeArrowheads="1"/>
            </p:cNvSpPr>
            <p:nvPr/>
          </p:nvSpPr>
          <p:spPr bwMode="auto">
            <a:xfrm>
              <a:off x="1552341" y="4191000"/>
              <a:ext cx="2514600" cy="2514600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 dirty="0">
                <a:solidFill>
                  <a:srgbClr val="FFFFFF"/>
                </a:solidFill>
              </a:endParaRPr>
            </a:p>
          </p:txBody>
        </p:sp>
        <p:sp>
          <p:nvSpPr>
            <p:cNvPr id="32" name="Line 10"/>
            <p:cNvSpPr>
              <a:spLocks noChangeShapeType="1"/>
            </p:cNvSpPr>
            <p:nvPr/>
          </p:nvSpPr>
          <p:spPr bwMode="auto">
            <a:xfrm>
              <a:off x="1095141" y="2971800"/>
              <a:ext cx="533400" cy="1219200"/>
            </a:xfrm>
            <a:prstGeom prst="line">
              <a:avLst/>
            </a:prstGeom>
            <a:noFill/>
            <a:ln w="444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33" name="Flowchart: Process 32"/>
            <p:cNvSpPr/>
            <p:nvPr/>
          </p:nvSpPr>
          <p:spPr bwMode="auto">
            <a:xfrm>
              <a:off x="1552341" y="6096000"/>
              <a:ext cx="2514600" cy="609600"/>
            </a:xfrm>
            <a:prstGeom prst="flowChartProcess">
              <a:avLst/>
            </a:prstGeom>
            <a:solidFill>
              <a:srgbClr val="0070C0"/>
            </a:solidFill>
            <a:ln w="317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34" name="Line 10"/>
            <p:cNvSpPr>
              <a:spLocks noChangeShapeType="1"/>
            </p:cNvSpPr>
            <p:nvPr/>
          </p:nvSpPr>
          <p:spPr bwMode="auto">
            <a:xfrm>
              <a:off x="1704741" y="4267200"/>
              <a:ext cx="685800" cy="53340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35" name="Line 10"/>
            <p:cNvSpPr>
              <a:spLocks noChangeShapeType="1"/>
            </p:cNvSpPr>
            <p:nvPr/>
          </p:nvSpPr>
          <p:spPr bwMode="auto">
            <a:xfrm>
              <a:off x="1628541" y="4267200"/>
              <a:ext cx="762000" cy="182880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prstDash val="sys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36" name="Line 10"/>
            <p:cNvSpPr>
              <a:spLocks noChangeShapeType="1"/>
            </p:cNvSpPr>
            <p:nvPr/>
          </p:nvSpPr>
          <p:spPr bwMode="auto">
            <a:xfrm flipV="1">
              <a:off x="3381141" y="5703332"/>
              <a:ext cx="76200" cy="545068"/>
            </a:xfrm>
            <a:prstGeom prst="line">
              <a:avLst/>
            </a:prstGeom>
            <a:noFill/>
            <a:ln w="31750">
              <a:solidFill>
                <a:srgbClr val="003DB8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FFFFFF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780940" y="3377625"/>
              <a:ext cx="2133600" cy="843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3304941" y="4419600"/>
              <a:ext cx="457200" cy="501134"/>
            </a:xfrm>
            <a:prstGeom prst="ellipse">
              <a:avLst/>
            </a:prstGeom>
            <a:noFill/>
            <a:ln w="317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" charset="0"/>
              </a:endParaRPr>
            </a:p>
          </p:txBody>
        </p:sp>
        <p:cxnSp>
          <p:nvCxnSpPr>
            <p:cNvPr id="41" name="Straight Connector 40"/>
            <p:cNvCxnSpPr>
              <a:stCxn id="40" idx="1"/>
              <a:endCxn id="40" idx="5"/>
            </p:cNvCxnSpPr>
            <p:nvPr/>
          </p:nvCxnSpPr>
          <p:spPr bwMode="auto">
            <a:xfrm>
              <a:off x="3371896" y="4492989"/>
              <a:ext cx="323290" cy="354356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Straight Connector 41"/>
            <p:cNvCxnSpPr/>
            <p:nvPr/>
          </p:nvCxnSpPr>
          <p:spPr bwMode="auto">
            <a:xfrm flipV="1">
              <a:off x="3381141" y="4492989"/>
              <a:ext cx="314045" cy="383811"/>
            </a:xfrm>
            <a:prstGeom prst="line">
              <a:avLst/>
            </a:prstGeom>
            <a:solidFill>
              <a:schemeClr val="accent1"/>
            </a:solidFill>
            <a:ln w="317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3" name="TextBox 42"/>
            <p:cNvSpPr txBox="1"/>
            <p:nvPr/>
          </p:nvSpPr>
          <p:spPr>
            <a:xfrm>
              <a:off x="3000142" y="4116323"/>
              <a:ext cx="1066799" cy="5325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531" y="1903274"/>
            <a:ext cx="1318469" cy="170625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905000"/>
            <a:ext cx="1318469" cy="17062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57800" y="3352800"/>
            <a:ext cx="1043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3DB8"/>
                </a:solidFill>
              </a:rPr>
              <a:t>Unperturbed</a:t>
            </a:r>
            <a:endParaRPr lang="en-US" sz="1200" dirty="0">
              <a:solidFill>
                <a:srgbClr val="003DB8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477000" y="3352800"/>
            <a:ext cx="1043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Solar forced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643069" y="3352800"/>
            <a:ext cx="1043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9900"/>
                </a:solidFill>
              </a:rPr>
              <a:t>Greenhouse</a:t>
            </a:r>
            <a:endParaRPr lang="en-US" sz="1200" dirty="0">
              <a:solidFill>
                <a:srgbClr val="009900"/>
              </a:solidFill>
            </a:endParaRPr>
          </a:p>
        </p:txBody>
      </p:sp>
      <p:sp>
        <p:nvSpPr>
          <p:cNvPr id="60" name="Line 6"/>
          <p:cNvSpPr>
            <a:spLocks noChangeShapeType="1"/>
          </p:cNvSpPr>
          <p:nvPr/>
        </p:nvSpPr>
        <p:spPr bwMode="auto">
          <a:xfrm>
            <a:off x="5334000" y="1473620"/>
            <a:ext cx="304800" cy="43641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1" name="Line 8"/>
          <p:cNvSpPr>
            <a:spLocks noChangeShapeType="1"/>
          </p:cNvSpPr>
          <p:nvPr/>
        </p:nvSpPr>
        <p:spPr bwMode="auto">
          <a:xfrm flipV="1">
            <a:off x="5791200" y="1447800"/>
            <a:ext cx="152400" cy="462238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2" name="Line 6"/>
          <p:cNvSpPr>
            <a:spLocks noChangeShapeType="1"/>
          </p:cNvSpPr>
          <p:nvPr/>
        </p:nvSpPr>
        <p:spPr bwMode="auto">
          <a:xfrm>
            <a:off x="6423869" y="2046760"/>
            <a:ext cx="510331" cy="777678"/>
          </a:xfrm>
          <a:prstGeom prst="line">
            <a:avLst/>
          </a:prstGeom>
          <a:noFill/>
          <a:ln w="539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3" name="Line 8"/>
          <p:cNvSpPr>
            <a:spLocks noChangeShapeType="1"/>
          </p:cNvSpPr>
          <p:nvPr/>
        </p:nvSpPr>
        <p:spPr bwMode="auto">
          <a:xfrm flipV="1">
            <a:off x="7086600" y="1524000"/>
            <a:ext cx="152400" cy="462238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4" name="Line 6"/>
          <p:cNvSpPr>
            <a:spLocks noChangeShapeType="1"/>
          </p:cNvSpPr>
          <p:nvPr/>
        </p:nvSpPr>
        <p:spPr bwMode="auto">
          <a:xfrm>
            <a:off x="7772400" y="1549820"/>
            <a:ext cx="304800" cy="43641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5" name="Line 8"/>
          <p:cNvSpPr>
            <a:spLocks noChangeShapeType="1"/>
          </p:cNvSpPr>
          <p:nvPr/>
        </p:nvSpPr>
        <p:spPr bwMode="auto">
          <a:xfrm flipV="1">
            <a:off x="8229600" y="1752600"/>
            <a:ext cx="76200" cy="233638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6200" y="3255071"/>
            <a:ext cx="3090940" cy="2231329"/>
          </a:xfrm>
          <a:prstGeom prst="rect">
            <a:avLst/>
          </a:prstGeom>
        </p:spPr>
      </p:pic>
      <p:sp>
        <p:nvSpPr>
          <p:cNvPr id="84" name="Oval 30"/>
          <p:cNvSpPr>
            <a:spLocks noChangeArrowheads="1"/>
          </p:cNvSpPr>
          <p:nvPr/>
        </p:nvSpPr>
        <p:spPr bwMode="auto">
          <a:xfrm>
            <a:off x="1371600" y="4419600"/>
            <a:ext cx="609600" cy="685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0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85" name="Text Box 34"/>
          <p:cNvSpPr txBox="1">
            <a:spLocks noChangeArrowheads="1"/>
          </p:cNvSpPr>
          <p:nvPr/>
        </p:nvSpPr>
        <p:spPr bwMode="auto">
          <a:xfrm>
            <a:off x="228600" y="5119688"/>
            <a:ext cx="1143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FFFFFF"/>
                </a:solidFill>
              </a:rPr>
              <a:t>Tropics</a:t>
            </a:r>
          </a:p>
        </p:txBody>
      </p:sp>
      <p:sp>
        <p:nvSpPr>
          <p:cNvPr id="86" name="Text Box 35"/>
          <p:cNvSpPr txBox="1">
            <a:spLocks noChangeArrowheads="1"/>
          </p:cNvSpPr>
          <p:nvPr/>
        </p:nvSpPr>
        <p:spPr bwMode="auto">
          <a:xfrm>
            <a:off x="1676400" y="5119688"/>
            <a:ext cx="152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 err="1">
                <a:solidFill>
                  <a:srgbClr val="FFFFFF"/>
                </a:solidFill>
              </a:rPr>
              <a:t>Extratropics</a:t>
            </a:r>
            <a:endParaRPr lang="en-US" altLang="en-US" dirty="0">
              <a:solidFill>
                <a:srgbClr val="FFFFFF"/>
              </a:solidFill>
            </a:endParaRPr>
          </a:p>
        </p:txBody>
      </p:sp>
      <p:sp>
        <p:nvSpPr>
          <p:cNvPr id="87" name="Text Box 29"/>
          <p:cNvSpPr txBox="1">
            <a:spLocks noChangeArrowheads="1"/>
          </p:cNvSpPr>
          <p:nvPr/>
        </p:nvSpPr>
        <p:spPr bwMode="auto">
          <a:xfrm>
            <a:off x="3352800" y="4114800"/>
            <a:ext cx="56388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600" dirty="0">
                <a:solidFill>
                  <a:srgbClr val="FFFFFF"/>
                </a:solidFill>
              </a:rPr>
              <a:t>3</a:t>
            </a:r>
            <a:r>
              <a:rPr lang="en-US" altLang="en-US" sz="2600" dirty="0" smtClean="0">
                <a:solidFill>
                  <a:srgbClr val="FFFFFF"/>
                </a:solidFill>
              </a:rPr>
              <a:t>. </a:t>
            </a:r>
            <a:r>
              <a:rPr lang="en-US" altLang="en-US" sz="2600" dirty="0">
                <a:solidFill>
                  <a:srgbClr val="FFFFFF"/>
                </a:solidFill>
              </a:rPr>
              <a:t>What determines the meridional heat transport in the climate system? </a:t>
            </a:r>
          </a:p>
        </p:txBody>
      </p:sp>
    </p:spTree>
    <p:extLst>
      <p:ext uri="{BB962C8B-B14F-4D97-AF65-F5344CB8AC3E}">
        <p14:creationId xmlns:p14="http://schemas.microsoft.com/office/powerpoint/2010/main" val="405311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-304800"/>
            <a:ext cx="9372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Heat capacity: 4XCO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4267200"/>
            <a:ext cx="883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Heat capacity increases with time as energy penetrates into the ocean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In first couple decades, energy is within the first couple 100 m of ocean and system e-folds to radiative equilibrium in about a decade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0"/>
            <a:ext cx="9144000" cy="2438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600200"/>
            <a:ext cx="3429000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2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57200" y="-2286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smtClean="0">
                <a:solidFill>
                  <a:srgbClr val="FFFFFF"/>
                </a:solidFill>
              </a:rPr>
              <a:t>Equator-to-pole </a:t>
            </a:r>
            <a:r>
              <a:rPr lang="en-US" altLang="en-US" sz="3600" dirty="0">
                <a:solidFill>
                  <a:srgbClr val="FFFFFF"/>
                </a:solidFill>
              </a:rPr>
              <a:t>contrast</a:t>
            </a:r>
            <a:r>
              <a:rPr lang="en-US" altLang="en-US" sz="40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0" y="8382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685800" y="1066800"/>
            <a:ext cx="7772400" cy="197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15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solidFill>
                  <a:srgbClr val="FFFFFF"/>
                </a:solidFill>
              </a:rPr>
              <a:t>The tropics receive more solar radiation than the high latitudes (</a:t>
            </a:r>
            <a:r>
              <a:rPr lang="en-US" altLang="en-US" sz="2400" dirty="0" err="1">
                <a:solidFill>
                  <a:srgbClr val="FFFFFF"/>
                </a:solidFill>
              </a:rPr>
              <a:t>extratropics</a:t>
            </a:r>
            <a:r>
              <a:rPr lang="en-US" altLang="en-US" sz="2400" dirty="0">
                <a:solidFill>
                  <a:srgbClr val="FFFFFF"/>
                </a:solidFill>
              </a:rPr>
              <a:t>)</a:t>
            </a:r>
          </a:p>
          <a:p>
            <a:pPr fontAlgn="base">
              <a:spcBef>
                <a:spcPct val="1500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solidFill>
                  <a:srgbClr val="FFFFFF"/>
                </a:solidFill>
              </a:rPr>
              <a:t>To come to equilibrium, the tropics must either emit excess radiation or transport energy to the </a:t>
            </a:r>
            <a:r>
              <a:rPr lang="en-US" altLang="en-US" sz="2400" dirty="0" err="1">
                <a:solidFill>
                  <a:srgbClr val="FFFFFF"/>
                </a:solidFill>
              </a:rPr>
              <a:t>extratropics</a:t>
            </a:r>
            <a:endParaRPr lang="en-US" altLang="en-US" sz="2400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FFFFFF"/>
              </a:solidFill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2514600" y="4724400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5105400" y="4724400"/>
            <a:ext cx="25146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2057400" y="3200400"/>
            <a:ext cx="765175" cy="144462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78" name="Line 10"/>
          <p:cNvSpPr>
            <a:spLocks noChangeShapeType="1"/>
          </p:cNvSpPr>
          <p:nvPr/>
        </p:nvSpPr>
        <p:spPr bwMode="auto">
          <a:xfrm>
            <a:off x="5334000" y="3886200"/>
            <a:ext cx="381000" cy="7620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 flipV="1">
            <a:off x="2971800" y="4267200"/>
            <a:ext cx="152400" cy="38100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 flipV="1">
            <a:off x="5867400" y="4267200"/>
            <a:ext cx="152400" cy="38100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 flipV="1">
            <a:off x="3429000" y="3886200"/>
            <a:ext cx="304800" cy="762000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 flipV="1">
            <a:off x="6248400" y="4114800"/>
            <a:ext cx="228600" cy="533400"/>
          </a:xfrm>
          <a:prstGeom prst="line">
            <a:avLst/>
          </a:prstGeom>
          <a:noFill/>
          <a:ln w="34925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2895600" y="5272087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FFFF"/>
                </a:solidFill>
              </a:rPr>
              <a:t>Tropics</a:t>
            </a:r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5486400" y="5348288"/>
            <a:ext cx="2133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FFFFFF"/>
                </a:solidFill>
              </a:rPr>
              <a:t>Extratropics</a:t>
            </a:r>
            <a:endParaRPr lang="en-US" altLang="en-US" sz="2800" dirty="0">
              <a:solidFill>
                <a:srgbClr val="FFFFFF"/>
              </a:solidFill>
            </a:endParaRPr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271463" y="4724400"/>
            <a:ext cx="1557337" cy="167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0000"/>
                </a:solidFill>
              </a:rPr>
              <a:t>Incident</a:t>
            </a:r>
            <a:r>
              <a:rPr lang="en-US" altLang="en-US" sz="2400">
                <a:solidFill>
                  <a:srgbClr val="FFFFFF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Reflected</a:t>
            </a:r>
            <a:r>
              <a:rPr lang="en-US" altLang="en-US" sz="2400">
                <a:solidFill>
                  <a:srgbClr val="FFFFFF"/>
                </a:solidFill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FF00"/>
                </a:solidFill>
              </a:rPr>
              <a:t>Emitted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D60093"/>
                </a:solidFill>
              </a:rPr>
              <a:t>Net</a:t>
            </a:r>
          </a:p>
        </p:txBody>
      </p:sp>
      <p:sp>
        <p:nvSpPr>
          <p:cNvPr id="7188" name="Line 20"/>
          <p:cNvSpPr>
            <a:spLocks noChangeShapeType="1"/>
          </p:cNvSpPr>
          <p:nvPr/>
        </p:nvSpPr>
        <p:spPr bwMode="auto">
          <a:xfrm>
            <a:off x="4419600" y="4114800"/>
            <a:ext cx="0" cy="53340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189" name="Line 21"/>
          <p:cNvSpPr>
            <a:spLocks noChangeShapeType="1"/>
          </p:cNvSpPr>
          <p:nvPr/>
        </p:nvSpPr>
        <p:spPr bwMode="auto">
          <a:xfrm>
            <a:off x="7239000" y="4114800"/>
            <a:ext cx="0" cy="53340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9" name="Flowchart: Process 18"/>
          <p:cNvSpPr/>
          <p:nvPr/>
        </p:nvSpPr>
        <p:spPr bwMode="auto">
          <a:xfrm>
            <a:off x="2514600" y="6096000"/>
            <a:ext cx="2514600" cy="609600"/>
          </a:xfrm>
          <a:prstGeom prst="flowChartProcess">
            <a:avLst/>
          </a:prstGeom>
          <a:solidFill>
            <a:srgbClr val="0070C0"/>
          </a:solidFill>
          <a:ln w="317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Flowchart: Process 19"/>
          <p:cNvSpPr/>
          <p:nvPr/>
        </p:nvSpPr>
        <p:spPr bwMode="auto">
          <a:xfrm>
            <a:off x="5105400" y="6096000"/>
            <a:ext cx="2514600" cy="609600"/>
          </a:xfrm>
          <a:prstGeom prst="flowChartProcess">
            <a:avLst/>
          </a:prstGeom>
          <a:solidFill>
            <a:srgbClr val="0070C0"/>
          </a:solidFill>
          <a:ln w="31750" cap="flat" cmpd="sng" algn="ctr">
            <a:solidFill>
              <a:schemeClr val="accent3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190" name="Line 22"/>
          <p:cNvSpPr>
            <a:spLocks noChangeShapeType="1"/>
          </p:cNvSpPr>
          <p:nvPr/>
        </p:nvSpPr>
        <p:spPr bwMode="auto">
          <a:xfrm>
            <a:off x="4876800" y="6096000"/>
            <a:ext cx="533400" cy="0"/>
          </a:xfrm>
          <a:prstGeom prst="line">
            <a:avLst/>
          </a:prstGeom>
          <a:noFill/>
          <a:ln w="76200" cmpd="tri">
            <a:solidFill>
              <a:srgbClr val="D6009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66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1" grpId="0" animBg="1"/>
      <p:bldP spid="7182" grpId="0" animBg="1"/>
      <p:bldP spid="7188" grpId="0" animBg="1"/>
      <p:bldP spid="7189" grpId="0" animBg="1"/>
      <p:bldP spid="719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4_r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33400"/>
            <a:ext cx="4724400" cy="343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0" y="-476250"/>
            <a:ext cx="9144000" cy="9525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914400"/>
          </a:xfrm>
        </p:spPr>
        <p:txBody>
          <a:bodyPr/>
          <a:lstStyle/>
          <a:p>
            <a:r>
              <a:rPr lang="en-US" altLang="en-US">
                <a:solidFill>
                  <a:schemeClr val="bg1"/>
                </a:solidFill>
              </a:rPr>
              <a:t>Understanding heat transport</a:t>
            </a:r>
          </a:p>
        </p:txBody>
      </p:sp>
      <p:pic>
        <p:nvPicPr>
          <p:cNvPr id="56325" name="Picture 5" descr="4_rad_shad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33400"/>
            <a:ext cx="4724400" cy="343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6" name="Line 6"/>
          <p:cNvSpPr>
            <a:spLocks noChangeShapeType="1"/>
          </p:cNvSpPr>
          <p:nvPr/>
        </p:nvSpPr>
        <p:spPr bwMode="auto">
          <a:xfrm>
            <a:off x="5029200" y="1981200"/>
            <a:ext cx="99060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6327" name="Line 7"/>
          <p:cNvSpPr>
            <a:spLocks noChangeShapeType="1"/>
          </p:cNvSpPr>
          <p:nvPr/>
        </p:nvSpPr>
        <p:spPr bwMode="auto">
          <a:xfrm flipH="1">
            <a:off x="2971800" y="1981200"/>
            <a:ext cx="914400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5410200" y="14478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CC"/>
                </a:solidFill>
              </a:rPr>
              <a:t>5.8 PW</a:t>
            </a:r>
          </a:p>
        </p:txBody>
      </p:sp>
      <p:sp>
        <p:nvSpPr>
          <p:cNvPr id="56329" name="Line 9"/>
          <p:cNvSpPr>
            <a:spLocks noChangeShapeType="1"/>
          </p:cNvSpPr>
          <p:nvPr/>
        </p:nvSpPr>
        <p:spPr bwMode="auto">
          <a:xfrm>
            <a:off x="0" y="40386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pic>
        <p:nvPicPr>
          <p:cNvPr id="56330" name="Picture 10" descr="4_AS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49725"/>
            <a:ext cx="3724275" cy="270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1" name="Picture 11" descr="4_OL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4191000"/>
            <a:ext cx="3571875" cy="259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32" name="Text Box 12"/>
          <p:cNvSpPr txBox="1">
            <a:spLocks noChangeArrowheads="1"/>
          </p:cNvSpPr>
          <p:nvPr/>
        </p:nvSpPr>
        <p:spPr bwMode="auto">
          <a:xfrm>
            <a:off x="-76200" y="4956175"/>
            <a:ext cx="14890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CC"/>
                </a:solidFill>
              </a:rPr>
              <a:t>    Heat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CC"/>
                </a:solidFill>
              </a:rPr>
              <a:t>Transport</a:t>
            </a:r>
          </a:p>
        </p:txBody>
      </p:sp>
      <p:sp>
        <p:nvSpPr>
          <p:cNvPr id="56333" name="Text Box 13"/>
          <p:cNvSpPr txBox="1">
            <a:spLocks noChangeArrowheads="1"/>
          </p:cNvSpPr>
          <p:nvPr/>
        </p:nvSpPr>
        <p:spPr bwMode="auto">
          <a:xfrm>
            <a:off x="1371600" y="51816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33CC"/>
                </a:solidFill>
              </a:rPr>
              <a:t>=</a:t>
            </a:r>
          </a:p>
        </p:txBody>
      </p:sp>
      <p:sp>
        <p:nvSpPr>
          <p:cNvPr id="56334" name="Text Box 14"/>
          <p:cNvSpPr txBox="1">
            <a:spLocks noChangeArrowheads="1"/>
          </p:cNvSpPr>
          <p:nvPr/>
        </p:nvSpPr>
        <p:spPr bwMode="auto">
          <a:xfrm>
            <a:off x="5181600" y="4814888"/>
            <a:ext cx="4572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FF33CC"/>
                </a:solidFill>
              </a:rPr>
              <a:t>-</a:t>
            </a:r>
          </a:p>
        </p:txBody>
      </p:sp>
      <p:sp>
        <p:nvSpPr>
          <p:cNvPr id="56335" name="Text Box 15"/>
          <p:cNvSpPr txBox="1">
            <a:spLocks noChangeArrowheads="1"/>
          </p:cNvSpPr>
          <p:nvPr/>
        </p:nvSpPr>
        <p:spPr bwMode="auto">
          <a:xfrm>
            <a:off x="3886200" y="4535488"/>
            <a:ext cx="1182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333399"/>
                </a:solidFill>
              </a:rPr>
              <a:t>8.2 PW</a:t>
            </a:r>
          </a:p>
        </p:txBody>
      </p:sp>
      <p:sp>
        <p:nvSpPr>
          <p:cNvPr id="56336" name="Text Box 16"/>
          <p:cNvSpPr txBox="1">
            <a:spLocks noChangeArrowheads="1"/>
          </p:cNvSpPr>
          <p:nvPr/>
        </p:nvSpPr>
        <p:spPr bwMode="auto">
          <a:xfrm>
            <a:off x="7620000" y="45720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FFFF"/>
                </a:solidFill>
              </a:rPr>
              <a:t>2.4 PW</a:t>
            </a:r>
          </a:p>
        </p:txBody>
      </p:sp>
      <p:sp>
        <p:nvSpPr>
          <p:cNvPr id="56337" name="Rectangle 17"/>
          <p:cNvSpPr>
            <a:spLocks noChangeArrowheads="1"/>
          </p:cNvSpPr>
          <p:nvPr/>
        </p:nvSpPr>
        <p:spPr bwMode="auto">
          <a:xfrm>
            <a:off x="3352800" y="4114800"/>
            <a:ext cx="6096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6338" name="Rectangle 18"/>
          <p:cNvSpPr>
            <a:spLocks noChangeArrowheads="1"/>
          </p:cNvSpPr>
          <p:nvPr/>
        </p:nvSpPr>
        <p:spPr bwMode="auto">
          <a:xfrm>
            <a:off x="7162800" y="4191000"/>
            <a:ext cx="6096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6339" name="Text Box 19"/>
          <p:cNvSpPr txBox="1">
            <a:spLocks noChangeArrowheads="1"/>
          </p:cNvSpPr>
          <p:nvPr/>
        </p:nvSpPr>
        <p:spPr bwMode="auto">
          <a:xfrm>
            <a:off x="3124200" y="3962400"/>
            <a:ext cx="2286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333399"/>
                </a:solidFill>
              </a:rPr>
              <a:t>ASR*</a:t>
            </a:r>
          </a:p>
        </p:txBody>
      </p:sp>
      <p:sp>
        <p:nvSpPr>
          <p:cNvPr id="56340" name="Text Box 20"/>
          <p:cNvSpPr txBox="1">
            <a:spLocks noChangeArrowheads="1"/>
          </p:cNvSpPr>
          <p:nvPr/>
        </p:nvSpPr>
        <p:spPr bwMode="auto">
          <a:xfrm>
            <a:off x="6629400" y="3962400"/>
            <a:ext cx="2286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FFFF"/>
                </a:solidFill>
              </a:rPr>
              <a:t>OLR*</a:t>
            </a:r>
          </a:p>
        </p:txBody>
      </p:sp>
      <p:sp>
        <p:nvSpPr>
          <p:cNvPr id="56341" name="Rectangle 21"/>
          <p:cNvSpPr>
            <a:spLocks noChangeArrowheads="1"/>
          </p:cNvSpPr>
          <p:nvPr/>
        </p:nvSpPr>
        <p:spPr bwMode="auto">
          <a:xfrm>
            <a:off x="-76200" y="3962400"/>
            <a:ext cx="9296400" cy="2895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01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6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56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6" grpId="0" animBg="1"/>
      <p:bldP spid="56327" grpId="0" animBg="1"/>
      <p:bldP spid="5634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solidFill>
                  <a:schemeClr val="bg1"/>
                </a:solidFill>
              </a:rPr>
              <a:t>ASR*, OLR*, MHT, and the </a:t>
            </a:r>
            <a:r>
              <a:rPr lang="en-US" altLang="en-US" sz="4000" dirty="0" smtClean="0">
                <a:solidFill>
                  <a:schemeClr val="bg1"/>
                </a:solidFill>
              </a:rPr>
              <a:t>tropical/</a:t>
            </a:r>
            <a:r>
              <a:rPr lang="en-US" altLang="en-US" sz="4000" dirty="0" err="1" smtClean="0">
                <a:solidFill>
                  <a:schemeClr val="bg1"/>
                </a:solidFill>
              </a:rPr>
              <a:t>extratropical</a:t>
            </a:r>
            <a:r>
              <a:rPr lang="en-US" altLang="en-US" sz="4000" dirty="0" smtClean="0">
                <a:solidFill>
                  <a:schemeClr val="bg1"/>
                </a:solidFill>
              </a:rPr>
              <a:t> </a:t>
            </a:r>
            <a:r>
              <a:rPr lang="en-US" altLang="en-US" sz="4000" dirty="0">
                <a:solidFill>
                  <a:schemeClr val="bg1"/>
                </a:solidFill>
              </a:rPr>
              <a:t>energy budget</a:t>
            </a: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152400" y="6140450"/>
            <a:ext cx="944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FFFFFF"/>
                </a:solidFill>
              </a:rPr>
              <a:t>All arrows are relative to the global average </a:t>
            </a: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3657600" y="3352800"/>
            <a:ext cx="3352800" cy="25146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2" name="Line 6"/>
          <p:cNvSpPr>
            <a:spLocks noChangeShapeType="1"/>
          </p:cNvSpPr>
          <p:nvPr/>
        </p:nvSpPr>
        <p:spPr bwMode="auto">
          <a:xfrm flipH="1" flipV="1">
            <a:off x="3200400" y="1524000"/>
            <a:ext cx="1295400" cy="1828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3" name="Line 7"/>
          <p:cNvSpPr>
            <a:spLocks noChangeShapeType="1"/>
          </p:cNvSpPr>
          <p:nvPr/>
        </p:nvSpPr>
        <p:spPr bwMode="auto">
          <a:xfrm flipH="1">
            <a:off x="5791200" y="2743200"/>
            <a:ext cx="304800" cy="533400"/>
          </a:xfrm>
          <a:prstGeom prst="line">
            <a:avLst/>
          </a:prstGeom>
          <a:noFill/>
          <a:ln w="47625">
            <a:solidFill>
              <a:srgbClr val="00FF00"/>
            </a:solidFill>
            <a:round/>
            <a:headEnd type="triangle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4343400" y="4814888"/>
            <a:ext cx="2971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</a:rPr>
              <a:t>T</a:t>
            </a:r>
            <a:r>
              <a:rPr lang="en-US" altLang="en-US" sz="3600" dirty="0" smtClean="0">
                <a:solidFill>
                  <a:srgbClr val="FFFFFF"/>
                </a:solidFill>
              </a:rPr>
              <a:t>ropics</a:t>
            </a:r>
            <a:endParaRPr lang="en-US" altLang="en-US" sz="3600" dirty="0">
              <a:solidFill>
                <a:srgbClr val="FFFFFF"/>
              </a:solidFill>
            </a:endParaRPr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2209800" y="2096869"/>
            <a:ext cx="2133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0000"/>
                </a:solidFill>
              </a:rPr>
              <a:t>ASR</a:t>
            </a:r>
            <a:r>
              <a:rPr lang="en-US" altLang="en-US" sz="3600" dirty="0" smtClean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5410200" y="1905000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FF00"/>
                </a:solidFill>
              </a:rPr>
              <a:t>OLR*</a:t>
            </a:r>
          </a:p>
        </p:txBody>
      </p:sp>
      <p:sp>
        <p:nvSpPr>
          <p:cNvPr id="60427" name="Line 11"/>
          <p:cNvSpPr>
            <a:spLocks noChangeShapeType="1"/>
          </p:cNvSpPr>
          <p:nvPr/>
        </p:nvSpPr>
        <p:spPr bwMode="auto">
          <a:xfrm>
            <a:off x="6096000" y="4648200"/>
            <a:ext cx="1447800" cy="0"/>
          </a:xfrm>
          <a:prstGeom prst="line">
            <a:avLst/>
          </a:prstGeom>
          <a:noFill/>
          <a:ln w="349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7315200" y="4006850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MHT</a:t>
            </a:r>
          </a:p>
        </p:txBody>
      </p:sp>
      <p:sp>
        <p:nvSpPr>
          <p:cNvPr id="60429" name="Text Box 13"/>
          <p:cNvSpPr txBox="1">
            <a:spLocks noChangeArrowheads="1"/>
          </p:cNvSpPr>
          <p:nvPr/>
        </p:nvSpPr>
        <p:spPr bwMode="auto">
          <a:xfrm>
            <a:off x="6477000" y="5410200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FFFFFF"/>
                </a:solidFill>
              </a:rPr>
              <a:t>To </a:t>
            </a:r>
            <a:r>
              <a:rPr lang="en-US" altLang="en-US" sz="2800" dirty="0" err="1" smtClean="0">
                <a:solidFill>
                  <a:srgbClr val="FFFFFF"/>
                </a:solidFill>
              </a:rPr>
              <a:t>extratropics</a:t>
            </a:r>
            <a:endParaRPr lang="en-US" altLang="en-US" sz="2800" dirty="0">
              <a:solidFill>
                <a:srgbClr val="FFFFFF"/>
              </a:solidFill>
            </a:endParaRPr>
          </a:p>
        </p:txBody>
      </p:sp>
      <p:sp>
        <p:nvSpPr>
          <p:cNvPr id="60431" name="Text Box 15"/>
          <p:cNvSpPr txBox="1">
            <a:spLocks noChangeArrowheads="1"/>
          </p:cNvSpPr>
          <p:nvPr/>
        </p:nvSpPr>
        <p:spPr bwMode="auto">
          <a:xfrm>
            <a:off x="76200" y="3505200"/>
            <a:ext cx="31242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MHT</a:t>
            </a:r>
            <a:r>
              <a:rPr lang="en-US" altLang="en-US" sz="3600" dirty="0">
                <a:solidFill>
                  <a:srgbClr val="FFFFFF"/>
                </a:solidFill>
              </a:rPr>
              <a:t> =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</a:rPr>
              <a:t>  </a:t>
            </a:r>
            <a:r>
              <a:rPr lang="en-US" altLang="en-US" sz="3600" dirty="0">
                <a:solidFill>
                  <a:srgbClr val="FF0000"/>
                </a:solidFill>
              </a:rPr>
              <a:t>ASR*</a:t>
            </a:r>
            <a:r>
              <a:rPr lang="en-US" altLang="en-US" sz="3600" dirty="0">
                <a:solidFill>
                  <a:srgbClr val="FFFFFF"/>
                </a:solidFill>
              </a:rPr>
              <a:t> - </a:t>
            </a:r>
            <a:r>
              <a:rPr lang="en-US" altLang="en-US" sz="3600" dirty="0">
                <a:solidFill>
                  <a:srgbClr val="00FF00"/>
                </a:solidFill>
              </a:rPr>
              <a:t>OLR*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38400" y="26670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8.2 PW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00800" y="244858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FF00"/>
                </a:solidFill>
              </a:rPr>
              <a:t>2.4 PW</a:t>
            </a:r>
            <a:endParaRPr lang="en-US" sz="2800" dirty="0">
              <a:solidFill>
                <a:srgbClr val="00FF00"/>
              </a:solidFill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7315200" y="4692650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 smtClean="0">
                <a:solidFill>
                  <a:srgbClr val="D60093"/>
                </a:solidFill>
              </a:rPr>
              <a:t>5.8 PW</a:t>
            </a:r>
            <a:endParaRPr lang="en-US" altLang="en-US" sz="3600" dirty="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83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31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-1828800" y="274638"/>
            <a:ext cx="8229600" cy="1143000"/>
          </a:xfrm>
        </p:spPr>
        <p:txBody>
          <a:bodyPr/>
          <a:lstStyle/>
          <a:p>
            <a:r>
              <a:rPr lang="en-US" altLang="en-US" sz="4000" dirty="0">
                <a:solidFill>
                  <a:schemeClr val="bg1"/>
                </a:solidFill>
              </a:rPr>
              <a:t>ASR*, OLR*, </a:t>
            </a:r>
            <a:r>
              <a:rPr lang="en-US" altLang="en-US" sz="4000" dirty="0" smtClean="0">
                <a:solidFill>
                  <a:schemeClr val="bg1"/>
                </a:solidFill>
              </a:rPr>
              <a:t>MHT</a:t>
            </a:r>
            <a:br>
              <a:rPr lang="en-US" altLang="en-US" sz="4000" dirty="0" smtClean="0">
                <a:solidFill>
                  <a:schemeClr val="bg1"/>
                </a:solidFill>
              </a:rPr>
            </a:br>
            <a:r>
              <a:rPr lang="en-US" altLang="en-US" sz="4000" dirty="0" smtClean="0">
                <a:solidFill>
                  <a:schemeClr val="bg1"/>
                </a:solidFill>
              </a:rPr>
              <a:t>Dynamic Limit</a:t>
            </a:r>
            <a:endParaRPr lang="en-US" altLang="en-US" sz="4000" dirty="0">
              <a:solidFill>
                <a:schemeClr val="bg1"/>
              </a:solidFill>
            </a:endParaRP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228600" y="6127750"/>
            <a:ext cx="944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</a:rPr>
              <a:t>All arrows are relative to the global average </a:t>
            </a: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457200" y="3352800"/>
            <a:ext cx="2590800" cy="25146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2" name="Line 6"/>
          <p:cNvSpPr>
            <a:spLocks noChangeShapeType="1"/>
          </p:cNvSpPr>
          <p:nvPr/>
        </p:nvSpPr>
        <p:spPr bwMode="auto">
          <a:xfrm flipH="1" flipV="1">
            <a:off x="0" y="1524000"/>
            <a:ext cx="1295400" cy="1828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685800" y="4814888"/>
            <a:ext cx="2971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</a:rPr>
              <a:t>Tropics</a:t>
            </a:r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1066800" y="1828800"/>
            <a:ext cx="2133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0000"/>
                </a:solidFill>
              </a:rPr>
              <a:t>ASR*</a:t>
            </a:r>
          </a:p>
        </p:txBody>
      </p:sp>
      <p:sp>
        <p:nvSpPr>
          <p:cNvPr id="60427" name="Line 11"/>
          <p:cNvSpPr>
            <a:spLocks noChangeShapeType="1"/>
          </p:cNvSpPr>
          <p:nvPr/>
        </p:nvSpPr>
        <p:spPr bwMode="auto">
          <a:xfrm>
            <a:off x="2057400" y="4648200"/>
            <a:ext cx="1447800" cy="0"/>
          </a:xfrm>
          <a:prstGeom prst="line">
            <a:avLst/>
          </a:prstGeom>
          <a:noFill/>
          <a:ln w="349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2971800" y="4006850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MHT</a:t>
            </a:r>
          </a:p>
        </p:txBody>
      </p:sp>
      <p:sp>
        <p:nvSpPr>
          <p:cNvPr id="60429" name="Text Box 13"/>
          <p:cNvSpPr txBox="1">
            <a:spLocks noChangeArrowheads="1"/>
          </p:cNvSpPr>
          <p:nvPr/>
        </p:nvSpPr>
        <p:spPr bwMode="auto">
          <a:xfrm>
            <a:off x="2514600" y="5410200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FFFF"/>
                </a:solidFill>
              </a:rPr>
              <a:t>To </a:t>
            </a:r>
            <a:r>
              <a:rPr lang="en-US" altLang="en-US" sz="2800" dirty="0" err="1">
                <a:solidFill>
                  <a:srgbClr val="FFFFFF"/>
                </a:solidFill>
              </a:rPr>
              <a:t>extratropics</a:t>
            </a:r>
            <a:endParaRPr lang="en-US" altLang="en-US" sz="2800" dirty="0">
              <a:solidFill>
                <a:srgbClr val="FFFFFF"/>
              </a:solidFill>
            </a:endParaRPr>
          </a:p>
        </p:txBody>
      </p:sp>
      <p:sp>
        <p:nvSpPr>
          <p:cNvPr id="60431" name="Text Box 15"/>
          <p:cNvSpPr txBox="1">
            <a:spLocks noChangeArrowheads="1"/>
          </p:cNvSpPr>
          <p:nvPr/>
        </p:nvSpPr>
        <p:spPr bwMode="auto">
          <a:xfrm>
            <a:off x="5010150" y="228600"/>
            <a:ext cx="31242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MHT</a:t>
            </a:r>
            <a:r>
              <a:rPr lang="en-US" altLang="en-US" sz="3600" dirty="0">
                <a:solidFill>
                  <a:srgbClr val="FFFFFF"/>
                </a:solidFill>
              </a:rPr>
              <a:t> </a:t>
            </a:r>
            <a:r>
              <a:rPr lang="en-US" altLang="en-US" sz="3600" dirty="0" smtClean="0">
                <a:solidFill>
                  <a:srgbClr val="FFFFFF"/>
                </a:solidFill>
              </a:rPr>
              <a:t>= </a:t>
            </a:r>
            <a:r>
              <a:rPr lang="en-US" altLang="en-US" sz="3600" dirty="0" smtClean="0">
                <a:solidFill>
                  <a:srgbClr val="FF0000"/>
                </a:solidFill>
              </a:rPr>
              <a:t>ASR*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sz="3600" dirty="0">
              <a:solidFill>
                <a:srgbClr val="00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" y="2398931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8.2 PW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2971800" y="4692650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 smtClean="0">
                <a:solidFill>
                  <a:srgbClr val="D60093"/>
                </a:solidFill>
              </a:rPr>
              <a:t>8.2 </a:t>
            </a:r>
            <a:r>
              <a:rPr lang="en-US" altLang="en-US" sz="3600" dirty="0">
                <a:solidFill>
                  <a:srgbClr val="D60093"/>
                </a:solidFill>
              </a:rPr>
              <a:t>PW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5105400" y="914400"/>
            <a:ext cx="2895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FF00"/>
                </a:solidFill>
              </a:rPr>
              <a:t>OLR</a:t>
            </a:r>
            <a:r>
              <a:rPr lang="en-US" altLang="en-US" sz="3600" dirty="0" smtClean="0">
                <a:solidFill>
                  <a:srgbClr val="00FF00"/>
                </a:solidFill>
              </a:rPr>
              <a:t>* = 0</a:t>
            </a:r>
            <a:endParaRPr lang="en-US" altLang="en-US" sz="3600" dirty="0">
              <a:solidFill>
                <a:srgbClr val="00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066" y="1752600"/>
            <a:ext cx="4841934" cy="2733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066" y="1752600"/>
            <a:ext cx="4841934" cy="2733675"/>
          </a:xfrm>
          <a:prstGeom prst="rect">
            <a:avLst/>
          </a:prstGeom>
        </p:spPr>
      </p:pic>
      <p:sp>
        <p:nvSpPr>
          <p:cNvPr id="23" name="Line 11"/>
          <p:cNvSpPr>
            <a:spLocks noChangeShapeType="1"/>
          </p:cNvSpPr>
          <p:nvPr/>
        </p:nvSpPr>
        <p:spPr bwMode="auto">
          <a:xfrm flipV="1">
            <a:off x="7467600" y="2438400"/>
            <a:ext cx="723900" cy="0"/>
          </a:xfrm>
          <a:prstGeom prst="line">
            <a:avLst/>
          </a:prstGeom>
          <a:noFill/>
          <a:ln w="349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24" name="Line 11"/>
          <p:cNvSpPr>
            <a:spLocks noChangeShapeType="1"/>
          </p:cNvSpPr>
          <p:nvPr/>
        </p:nvSpPr>
        <p:spPr bwMode="auto">
          <a:xfrm flipH="1" flipV="1">
            <a:off x="5257800" y="2438400"/>
            <a:ext cx="990600" cy="0"/>
          </a:xfrm>
          <a:prstGeom prst="line">
            <a:avLst/>
          </a:prstGeom>
          <a:noFill/>
          <a:ln w="349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600" y="20574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82ADF"/>
                </a:solidFill>
              </a:rPr>
              <a:t>9.0 PW</a:t>
            </a:r>
            <a:endParaRPr lang="en-US" dirty="0">
              <a:solidFill>
                <a:srgbClr val="E82AD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467600" y="20690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E82ADF"/>
                </a:solidFill>
              </a:rPr>
              <a:t>8.2 PW</a:t>
            </a:r>
            <a:endParaRPr lang="en-US" dirty="0">
              <a:solidFill>
                <a:srgbClr val="E82A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73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-1905000" y="76200"/>
            <a:ext cx="8229600" cy="1143000"/>
          </a:xfrm>
        </p:spPr>
        <p:txBody>
          <a:bodyPr/>
          <a:lstStyle/>
          <a:p>
            <a:r>
              <a:rPr lang="en-US" altLang="en-US" sz="4000" dirty="0">
                <a:solidFill>
                  <a:schemeClr val="bg1"/>
                </a:solidFill>
              </a:rPr>
              <a:t>ASR*, OLR*, </a:t>
            </a:r>
            <a:r>
              <a:rPr lang="en-US" altLang="en-US" sz="4000" dirty="0" smtClean="0">
                <a:solidFill>
                  <a:schemeClr val="bg1"/>
                </a:solidFill>
              </a:rPr>
              <a:t>MHT</a:t>
            </a:r>
            <a:br>
              <a:rPr lang="en-US" altLang="en-US" sz="4000" dirty="0" smtClean="0">
                <a:solidFill>
                  <a:schemeClr val="bg1"/>
                </a:solidFill>
              </a:rPr>
            </a:br>
            <a:r>
              <a:rPr lang="en-US" altLang="en-US" sz="4000" dirty="0" smtClean="0">
                <a:solidFill>
                  <a:schemeClr val="bg1"/>
                </a:solidFill>
              </a:rPr>
              <a:t>Radiative Limit</a:t>
            </a:r>
            <a:endParaRPr lang="en-US" altLang="en-US" sz="4000" dirty="0">
              <a:solidFill>
                <a:schemeClr val="bg1"/>
              </a:solidFill>
            </a:endParaRP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152400" y="6140450"/>
            <a:ext cx="944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FFFFFF"/>
                </a:solidFill>
              </a:rPr>
              <a:t>All arrows are relative to the global average </a:t>
            </a: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152400" y="3352800"/>
            <a:ext cx="2770909" cy="25146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2" name="Line 6"/>
          <p:cNvSpPr>
            <a:spLocks noChangeShapeType="1"/>
          </p:cNvSpPr>
          <p:nvPr/>
        </p:nvSpPr>
        <p:spPr bwMode="auto">
          <a:xfrm flipH="1" flipV="1">
            <a:off x="76200" y="1371600"/>
            <a:ext cx="838200" cy="1981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805138" y="4814888"/>
            <a:ext cx="245603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</a:rPr>
              <a:t>Tropics</a:t>
            </a:r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304800" y="1345049"/>
            <a:ext cx="2133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0000"/>
                </a:solidFill>
              </a:rPr>
              <a:t>ASR*</a:t>
            </a:r>
          </a:p>
        </p:txBody>
      </p:sp>
      <p:sp>
        <p:nvSpPr>
          <p:cNvPr id="60427" name="Line 11"/>
          <p:cNvSpPr>
            <a:spLocks noChangeShapeType="1"/>
          </p:cNvSpPr>
          <p:nvPr/>
        </p:nvSpPr>
        <p:spPr bwMode="auto">
          <a:xfrm>
            <a:off x="2895600" y="4648200"/>
            <a:ext cx="125950" cy="0"/>
          </a:xfrm>
          <a:prstGeom prst="line">
            <a:avLst/>
          </a:prstGeom>
          <a:noFill/>
          <a:ln w="349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2895600" y="4006850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MHT</a:t>
            </a:r>
          </a:p>
        </p:txBody>
      </p:sp>
      <p:sp>
        <p:nvSpPr>
          <p:cNvPr id="60429" name="Text Box 13"/>
          <p:cNvSpPr txBox="1">
            <a:spLocks noChangeArrowheads="1"/>
          </p:cNvSpPr>
          <p:nvPr/>
        </p:nvSpPr>
        <p:spPr bwMode="auto">
          <a:xfrm>
            <a:off x="2362200" y="5410200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FFFF"/>
                </a:solidFill>
              </a:rPr>
              <a:t>To </a:t>
            </a:r>
            <a:r>
              <a:rPr lang="en-US" altLang="en-US" sz="2800" dirty="0" err="1">
                <a:solidFill>
                  <a:srgbClr val="FFFFFF"/>
                </a:solidFill>
              </a:rPr>
              <a:t>extratropics</a:t>
            </a:r>
            <a:endParaRPr lang="en-US" altLang="en-US" sz="2800" dirty="0">
              <a:solidFill>
                <a:srgbClr val="FFFFFF"/>
              </a:solidFill>
            </a:endParaRPr>
          </a:p>
        </p:txBody>
      </p:sp>
      <p:sp>
        <p:nvSpPr>
          <p:cNvPr id="60431" name="Text Box 15"/>
          <p:cNvSpPr txBox="1">
            <a:spLocks noChangeArrowheads="1"/>
          </p:cNvSpPr>
          <p:nvPr/>
        </p:nvSpPr>
        <p:spPr bwMode="auto">
          <a:xfrm>
            <a:off x="5105400" y="-98524"/>
            <a:ext cx="33528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MHT</a:t>
            </a:r>
            <a:r>
              <a:rPr lang="en-US" altLang="en-US" sz="3600" dirty="0">
                <a:solidFill>
                  <a:srgbClr val="FFFFFF"/>
                </a:solidFill>
              </a:rPr>
              <a:t> </a:t>
            </a:r>
            <a:r>
              <a:rPr lang="en-US" altLang="en-US" sz="3600" dirty="0" smtClean="0">
                <a:solidFill>
                  <a:srgbClr val="FFFFFF"/>
                </a:solidFill>
              </a:rPr>
              <a:t>= 0 ,</a:t>
            </a:r>
            <a:endParaRPr lang="en-US" altLang="en-US" sz="3600" dirty="0">
              <a:solidFill>
                <a:srgbClr val="FFFFFF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FFFFFF"/>
                </a:solidFill>
              </a:rPr>
              <a:t>  </a:t>
            </a:r>
            <a:r>
              <a:rPr lang="en-US" altLang="en-US" sz="3600" dirty="0">
                <a:solidFill>
                  <a:srgbClr val="FF0000"/>
                </a:solidFill>
              </a:rPr>
              <a:t>ASR</a:t>
            </a:r>
            <a:r>
              <a:rPr lang="en-US" altLang="en-US" sz="3600" dirty="0" smtClean="0">
                <a:solidFill>
                  <a:srgbClr val="FF0000"/>
                </a:solidFill>
              </a:rPr>
              <a:t>* </a:t>
            </a:r>
            <a:r>
              <a:rPr lang="en-US" altLang="en-US" sz="3600" dirty="0">
                <a:solidFill>
                  <a:srgbClr val="FFFFFF"/>
                </a:solidFill>
              </a:rPr>
              <a:t>=</a:t>
            </a:r>
            <a:r>
              <a:rPr lang="en-US" altLang="en-US" sz="3600" dirty="0" smtClean="0">
                <a:solidFill>
                  <a:srgbClr val="FFFFFF"/>
                </a:solidFill>
              </a:rPr>
              <a:t> </a:t>
            </a:r>
            <a:r>
              <a:rPr lang="en-US" altLang="en-US" sz="3600" dirty="0" smtClean="0">
                <a:solidFill>
                  <a:srgbClr val="00FF00"/>
                </a:solidFill>
              </a:rPr>
              <a:t>OLR*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 smtClean="0">
                <a:solidFill>
                  <a:srgbClr val="FF0000"/>
                </a:solidFill>
              </a:rPr>
              <a:t> </a:t>
            </a:r>
            <a:endParaRPr lang="en-US" altLang="en-US" sz="3600" dirty="0">
              <a:solidFill>
                <a:srgbClr val="00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91518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8.2 PW</a:t>
            </a: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2895600" y="4692650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D60093"/>
                </a:solidFill>
              </a:rPr>
              <a:t>0</a:t>
            </a:r>
            <a:r>
              <a:rPr lang="en-US" altLang="en-US" sz="3600" dirty="0" smtClean="0">
                <a:solidFill>
                  <a:srgbClr val="D60093"/>
                </a:solidFill>
              </a:rPr>
              <a:t> </a:t>
            </a:r>
            <a:r>
              <a:rPr lang="en-US" altLang="en-US" sz="3600" dirty="0">
                <a:solidFill>
                  <a:srgbClr val="D60093"/>
                </a:solidFill>
              </a:rPr>
              <a:t>PW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828800" y="2133600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FF00"/>
                </a:solidFill>
              </a:rPr>
              <a:t>OLR*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81200" y="275338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FF00"/>
                </a:solidFill>
              </a:rPr>
              <a:t>8.2 PW</a:t>
            </a:r>
            <a:endParaRPr lang="en-US" sz="2800" dirty="0">
              <a:solidFill>
                <a:srgbClr val="00FF00"/>
              </a:solidFill>
            </a:endParaRPr>
          </a:p>
        </p:txBody>
      </p:sp>
      <p:sp>
        <p:nvSpPr>
          <p:cNvPr id="17" name="Line 7"/>
          <p:cNvSpPr>
            <a:spLocks noChangeShapeType="1"/>
          </p:cNvSpPr>
          <p:nvPr/>
        </p:nvSpPr>
        <p:spPr bwMode="auto">
          <a:xfrm flipH="1">
            <a:off x="1447800" y="1600200"/>
            <a:ext cx="838200" cy="1676400"/>
          </a:xfrm>
          <a:prstGeom prst="line">
            <a:avLst/>
          </a:prstGeom>
          <a:noFill/>
          <a:ln w="47625">
            <a:solidFill>
              <a:srgbClr val="00FF00"/>
            </a:solidFill>
            <a:round/>
            <a:headEnd type="triangle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066" y="1524000"/>
            <a:ext cx="4841934" cy="273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3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31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0" y="-228600"/>
            <a:ext cx="9144000" cy="11049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title"/>
          </p:nvPr>
        </p:nvSpPr>
        <p:spPr>
          <a:xfrm>
            <a:off x="-304800" y="-182563"/>
            <a:ext cx="9829800" cy="1096963"/>
          </a:xfrm>
        </p:spPr>
        <p:txBody>
          <a:bodyPr/>
          <a:lstStyle/>
          <a:p>
            <a:r>
              <a:rPr lang="en-US" altLang="en-US" sz="3600">
                <a:solidFill>
                  <a:schemeClr val="bg1"/>
                </a:solidFill>
              </a:rPr>
              <a:t/>
            </a:r>
            <a:br>
              <a:rPr lang="en-US" altLang="en-US" sz="3600">
                <a:solidFill>
                  <a:schemeClr val="bg1"/>
                </a:solidFill>
              </a:rPr>
            </a:br>
            <a:r>
              <a:rPr lang="en-US" altLang="en-US" sz="3600">
                <a:solidFill>
                  <a:schemeClr val="bg1"/>
                </a:solidFill>
              </a:rPr>
              <a:t>Heat Transport In Climate Models</a:t>
            </a:r>
            <a:br>
              <a:rPr lang="en-US" altLang="en-US" sz="3600">
                <a:solidFill>
                  <a:schemeClr val="bg1"/>
                </a:solidFill>
              </a:rPr>
            </a:br>
            <a:r>
              <a:rPr lang="en-US" altLang="en-US" sz="3600">
                <a:solidFill>
                  <a:schemeClr val="bg1"/>
                </a:solidFill>
              </a:rPr>
              <a:t>(CMIP3)</a:t>
            </a:r>
          </a:p>
        </p:txBody>
      </p:sp>
      <p:sp>
        <p:nvSpPr>
          <p:cNvPr id="54278" name="Line 6"/>
          <p:cNvSpPr>
            <a:spLocks noChangeShapeType="1"/>
          </p:cNvSpPr>
          <p:nvPr/>
        </p:nvSpPr>
        <p:spPr bwMode="auto">
          <a:xfrm>
            <a:off x="5257800" y="6477000"/>
            <a:ext cx="762000" cy="0"/>
          </a:xfrm>
          <a:prstGeom prst="line">
            <a:avLst/>
          </a:prstGeom>
          <a:noFill/>
          <a:ln w="41275">
            <a:solidFill>
              <a:srgbClr val="FF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6172200" y="6186488"/>
            <a:ext cx="2819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FF33CC"/>
                </a:solidFill>
              </a:rPr>
              <a:t>Observations</a:t>
            </a:r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5105400" y="990600"/>
            <a:ext cx="3879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solidFill>
                  <a:srgbClr val="000000"/>
                </a:solidFill>
              </a:rPr>
              <a:t>Peak Heat Transport Histograms</a:t>
            </a:r>
          </a:p>
        </p:txBody>
      </p:sp>
      <p:pic>
        <p:nvPicPr>
          <p:cNvPr id="54282" name="Picture 10" descr="colored_meridio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289" y="1981200"/>
            <a:ext cx="4876800" cy="354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3" name="Picture 11" descr="colored_hi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3" y="1905000"/>
            <a:ext cx="5024437" cy="365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81" name="Line 9"/>
          <p:cNvSpPr>
            <a:spLocks noChangeShapeType="1"/>
          </p:cNvSpPr>
          <p:nvPr/>
        </p:nvSpPr>
        <p:spPr bwMode="auto">
          <a:xfrm>
            <a:off x="4381500" y="838200"/>
            <a:ext cx="0" cy="601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69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chemeClr val="bg1"/>
                </a:solidFill>
              </a:rPr>
              <a:t>Model heat transport spread in  terms of OLR* and ASR*</a:t>
            </a:r>
          </a:p>
        </p:txBody>
      </p:sp>
      <p:pic>
        <p:nvPicPr>
          <p:cNvPr id="31748" name="Picture 6" descr="ASR_OLR_sca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296400" cy="448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832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5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-381000"/>
            <a:ext cx="8229600" cy="1143000"/>
          </a:xfrm>
        </p:spPr>
        <p:txBody>
          <a:bodyPr/>
          <a:lstStyle/>
          <a:p>
            <a:r>
              <a:rPr lang="en-US" altLang="en-US" sz="3200">
                <a:solidFill>
                  <a:schemeClr val="bg1"/>
                </a:solidFill>
              </a:rPr>
              <a:t>Understanding</a:t>
            </a:r>
            <a:r>
              <a:rPr lang="en-US" altLang="en-US" sz="3200"/>
              <a:t> </a:t>
            </a:r>
            <a:r>
              <a:rPr lang="en-US" altLang="en-US" sz="3200">
                <a:solidFill>
                  <a:schemeClr val="bg1"/>
                </a:solidFill>
              </a:rPr>
              <a:t>ASR*</a:t>
            </a:r>
          </a:p>
        </p:txBody>
      </p:sp>
      <p:sp>
        <p:nvSpPr>
          <p:cNvPr id="66568" name="Line 8"/>
          <p:cNvSpPr>
            <a:spLocks noChangeShapeType="1"/>
          </p:cNvSpPr>
          <p:nvPr/>
        </p:nvSpPr>
        <p:spPr bwMode="auto">
          <a:xfrm>
            <a:off x="0" y="38862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pic>
        <p:nvPicPr>
          <p:cNvPr id="66572" name="Picture 12" descr="incident_AS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1000"/>
            <a:ext cx="4419600" cy="321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3" name="Picture 13" descr="planet_albed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1000"/>
            <a:ext cx="4419600" cy="321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4" name="Picture 14" descr="ASR_partition_meri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646488"/>
            <a:ext cx="4419600" cy="321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75" name="Picture 15" descr="ASR_star_bar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44900"/>
            <a:ext cx="4648200" cy="337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76" name="Text Box 16"/>
          <p:cNvSpPr txBox="1">
            <a:spLocks noChangeArrowheads="1"/>
          </p:cNvSpPr>
          <p:nvPr/>
        </p:nvSpPr>
        <p:spPr bwMode="auto">
          <a:xfrm>
            <a:off x="5943600" y="4267200"/>
            <a:ext cx="838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000000"/>
                </a:solidFill>
              </a:rPr>
              <a:t>SH</a:t>
            </a:r>
          </a:p>
        </p:txBody>
      </p:sp>
      <p:sp>
        <p:nvSpPr>
          <p:cNvPr id="66577" name="Text Box 17"/>
          <p:cNvSpPr txBox="1">
            <a:spLocks noChangeArrowheads="1"/>
          </p:cNvSpPr>
          <p:nvPr/>
        </p:nvSpPr>
        <p:spPr bwMode="auto">
          <a:xfrm>
            <a:off x="7848600" y="4311650"/>
            <a:ext cx="1066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000000"/>
                </a:solidFill>
              </a:rPr>
              <a:t>NH</a:t>
            </a:r>
          </a:p>
        </p:txBody>
      </p:sp>
      <p:sp>
        <p:nvSpPr>
          <p:cNvPr id="66579" name="Rectangle 19"/>
          <p:cNvSpPr>
            <a:spLocks noChangeArrowheads="1"/>
          </p:cNvSpPr>
          <p:nvPr/>
        </p:nvSpPr>
        <p:spPr bwMode="auto">
          <a:xfrm>
            <a:off x="-304800" y="3581400"/>
            <a:ext cx="9829800" cy="342900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2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6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6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9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" y="-152400"/>
            <a:ext cx="8915400" cy="1143000"/>
          </a:xfrm>
        </p:spPr>
        <p:txBody>
          <a:bodyPr/>
          <a:lstStyle/>
          <a:p>
            <a:r>
              <a:rPr lang="en-US" altLang="en-US" sz="4000" dirty="0">
                <a:solidFill>
                  <a:schemeClr val="bg1"/>
                </a:solidFill>
              </a:rPr>
              <a:t> ASR* and planetary albedo</a:t>
            </a:r>
          </a:p>
        </p:txBody>
      </p:sp>
      <p:pic>
        <p:nvPicPr>
          <p:cNvPr id="68615" name="Picture 7" descr="ASR_albe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7467600" cy="542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199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76200" y="76200"/>
            <a:ext cx="9144000" cy="1295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5" name="Oval 3"/>
          <p:cNvSpPr>
            <a:spLocks noChangeArrowheads="1"/>
          </p:cNvSpPr>
          <p:nvPr/>
        </p:nvSpPr>
        <p:spPr bwMode="auto">
          <a:xfrm>
            <a:off x="1066800" y="3505200"/>
            <a:ext cx="7086600" cy="6019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>
          <a:xfrm>
            <a:off x="-76200" y="0"/>
            <a:ext cx="9372600" cy="1143000"/>
          </a:xfrm>
        </p:spPr>
        <p:txBody>
          <a:bodyPr/>
          <a:lstStyle/>
          <a:p>
            <a:r>
              <a:rPr lang="en-US" altLang="en-US" sz="3200" dirty="0" smtClean="0">
                <a:solidFill>
                  <a:schemeClr val="bg1"/>
                </a:solidFill>
              </a:rPr>
              <a:t>1 </a:t>
            </a:r>
            <a:r>
              <a:rPr lang="en-US" altLang="en-US" sz="3200" dirty="0">
                <a:solidFill>
                  <a:schemeClr val="bg1"/>
                </a:solidFill>
              </a:rPr>
              <a:t>: What determines the Earth’s planetary albedo? (solar radiation reflected at top of atmosphere)</a:t>
            </a:r>
          </a:p>
        </p:txBody>
      </p:sp>
      <p:sp>
        <p:nvSpPr>
          <p:cNvPr id="13317" name="Oval 5"/>
          <p:cNvSpPr>
            <a:spLocks noChangeArrowheads="1"/>
          </p:cNvSpPr>
          <p:nvPr/>
        </p:nvSpPr>
        <p:spPr bwMode="auto">
          <a:xfrm>
            <a:off x="2667000" y="4876800"/>
            <a:ext cx="3962400" cy="34290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4038600" y="5867400"/>
            <a:ext cx="1905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Earth’s Surface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1143000" y="5486400"/>
            <a:ext cx="20574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>
                <a:solidFill>
                  <a:schemeClr val="tx1"/>
                </a:solidFill>
              </a:rPr>
              <a:t>Atmosphere</a:t>
            </a: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2133600" y="1600200"/>
            <a:ext cx="1219200" cy="2133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914400" y="2697163"/>
            <a:ext cx="19812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>
                <a:solidFill>
                  <a:srgbClr val="FF0000"/>
                </a:solidFill>
              </a:rPr>
              <a:t>Solar Incident</a:t>
            </a:r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V="1">
            <a:off x="3429000" y="2438400"/>
            <a:ext cx="457200" cy="1219200"/>
          </a:xfrm>
          <a:prstGeom prst="lin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3048000" y="1752600"/>
            <a:ext cx="2286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>
                <a:solidFill>
                  <a:schemeClr val="accent2"/>
                </a:solidFill>
              </a:rPr>
              <a:t>Reflected by Atmosphere</a:t>
            </a:r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>
            <a:off x="3352800" y="3733800"/>
            <a:ext cx="685800" cy="1143000"/>
          </a:xfrm>
          <a:prstGeom prst="line">
            <a:avLst/>
          </a:prstGeom>
          <a:noFill/>
          <a:ln w="38100">
            <a:solidFill>
              <a:srgbClr val="FF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 flipV="1">
            <a:off x="4267200" y="4114800"/>
            <a:ext cx="228600" cy="685800"/>
          </a:xfrm>
          <a:prstGeom prst="line">
            <a:avLst/>
          </a:prstGeom>
          <a:noFill/>
          <a:ln w="38100">
            <a:solidFill>
              <a:srgbClr val="FF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 flipV="1">
            <a:off x="4724400" y="3124200"/>
            <a:ext cx="152400" cy="381000"/>
          </a:xfrm>
          <a:prstGeom prst="line">
            <a:avLst/>
          </a:prstGeom>
          <a:noFill/>
          <a:ln w="38100">
            <a:solidFill>
              <a:srgbClr val="FF33CC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5181600" y="2819400"/>
            <a:ext cx="1752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>
                <a:solidFill>
                  <a:srgbClr val="FF33CC"/>
                </a:solidFill>
              </a:rPr>
              <a:t>Reflected by Surface</a:t>
            </a:r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>
            <a:off x="0" y="10668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3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660" name="Rectangle 4"/>
          <p:cNvSpPr>
            <a:spLocks noGrp="1" noChangeArrowheads="1"/>
          </p:cNvSpPr>
          <p:nvPr>
            <p:ph type="title"/>
          </p:nvPr>
        </p:nvSpPr>
        <p:spPr>
          <a:xfrm>
            <a:off x="-76200" y="0"/>
            <a:ext cx="9372600" cy="1143000"/>
          </a:xfrm>
        </p:spPr>
        <p:txBody>
          <a:bodyPr/>
          <a:lstStyle/>
          <a:p>
            <a:r>
              <a:rPr lang="en-US" altLang="en-US" sz="3200">
                <a:solidFill>
                  <a:schemeClr val="bg1"/>
                </a:solidFill>
              </a:rPr>
              <a:t>What determines the equator-to-pole contrast of planetary albedo?</a:t>
            </a:r>
          </a:p>
        </p:txBody>
      </p:sp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4038600" y="5867400"/>
            <a:ext cx="1905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/>
              <a:t>Earth’s Surface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915030" y="1600200"/>
            <a:ext cx="7238370" cy="7924800"/>
            <a:chOff x="915030" y="1600200"/>
            <a:chExt cx="7238370" cy="7924800"/>
          </a:xfrm>
        </p:grpSpPr>
        <p:sp>
          <p:nvSpPr>
            <p:cNvPr id="70659" name="Oval 3"/>
            <p:cNvSpPr>
              <a:spLocks noChangeArrowheads="1"/>
            </p:cNvSpPr>
            <p:nvPr/>
          </p:nvSpPr>
          <p:spPr bwMode="auto">
            <a:xfrm>
              <a:off x="1066800" y="3505200"/>
              <a:ext cx="7086600" cy="60198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61" name="Oval 5"/>
            <p:cNvSpPr>
              <a:spLocks noChangeArrowheads="1"/>
            </p:cNvSpPr>
            <p:nvPr/>
          </p:nvSpPr>
          <p:spPr bwMode="auto">
            <a:xfrm>
              <a:off x="2667000" y="4876800"/>
              <a:ext cx="3962400" cy="34290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663" name="Text Box 7"/>
            <p:cNvSpPr txBox="1">
              <a:spLocks noChangeArrowheads="1"/>
            </p:cNvSpPr>
            <p:nvPr/>
          </p:nvSpPr>
          <p:spPr bwMode="auto">
            <a:xfrm>
              <a:off x="1143630" y="5486400"/>
              <a:ext cx="2057400" cy="427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200">
                  <a:solidFill>
                    <a:schemeClr val="tx1"/>
                  </a:solidFill>
                </a:rPr>
                <a:t>Atmosphere</a:t>
              </a:r>
            </a:p>
          </p:txBody>
        </p:sp>
        <p:sp>
          <p:nvSpPr>
            <p:cNvPr id="70664" name="Line 8"/>
            <p:cNvSpPr>
              <a:spLocks noChangeShapeType="1"/>
            </p:cNvSpPr>
            <p:nvPr/>
          </p:nvSpPr>
          <p:spPr bwMode="auto">
            <a:xfrm>
              <a:off x="2134230" y="1600200"/>
              <a:ext cx="1219200" cy="21336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65" name="Text Box 9"/>
            <p:cNvSpPr txBox="1">
              <a:spLocks noChangeArrowheads="1"/>
            </p:cNvSpPr>
            <p:nvPr/>
          </p:nvSpPr>
          <p:spPr bwMode="auto">
            <a:xfrm>
              <a:off x="915030" y="2697163"/>
              <a:ext cx="1981200" cy="427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200" dirty="0">
                  <a:solidFill>
                    <a:srgbClr val="FF0000"/>
                  </a:solidFill>
                </a:rPr>
                <a:t>Solar Incident</a:t>
              </a:r>
            </a:p>
          </p:txBody>
        </p:sp>
        <p:sp>
          <p:nvSpPr>
            <p:cNvPr id="70666" name="Line 10"/>
            <p:cNvSpPr>
              <a:spLocks noChangeShapeType="1"/>
            </p:cNvSpPr>
            <p:nvPr/>
          </p:nvSpPr>
          <p:spPr bwMode="auto">
            <a:xfrm flipV="1">
              <a:off x="3429630" y="2438400"/>
              <a:ext cx="457200" cy="121920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67" name="Text Box 11"/>
            <p:cNvSpPr txBox="1">
              <a:spLocks noChangeArrowheads="1"/>
            </p:cNvSpPr>
            <p:nvPr/>
          </p:nvSpPr>
          <p:spPr bwMode="auto">
            <a:xfrm>
              <a:off x="3048630" y="1752600"/>
              <a:ext cx="228600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200">
                  <a:solidFill>
                    <a:schemeClr val="accent2"/>
                  </a:solidFill>
                </a:rPr>
                <a:t>Reflected by Atmosphere</a:t>
              </a:r>
            </a:p>
          </p:txBody>
        </p:sp>
        <p:sp>
          <p:nvSpPr>
            <p:cNvPr id="70668" name="Line 12"/>
            <p:cNvSpPr>
              <a:spLocks noChangeShapeType="1"/>
            </p:cNvSpPr>
            <p:nvPr/>
          </p:nvSpPr>
          <p:spPr bwMode="auto">
            <a:xfrm>
              <a:off x="3353430" y="3733800"/>
              <a:ext cx="685800" cy="1143000"/>
            </a:xfrm>
            <a:prstGeom prst="line">
              <a:avLst/>
            </a:prstGeom>
            <a:noFill/>
            <a:ln w="38100">
              <a:solidFill>
                <a:srgbClr val="FF33CC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69" name="Line 13"/>
            <p:cNvSpPr>
              <a:spLocks noChangeShapeType="1"/>
            </p:cNvSpPr>
            <p:nvPr/>
          </p:nvSpPr>
          <p:spPr bwMode="auto">
            <a:xfrm flipV="1">
              <a:off x="4267830" y="4114800"/>
              <a:ext cx="228600" cy="685800"/>
            </a:xfrm>
            <a:prstGeom prst="line">
              <a:avLst/>
            </a:prstGeom>
            <a:noFill/>
            <a:ln w="38100">
              <a:solidFill>
                <a:srgbClr val="FF33CC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70" name="Line 14"/>
            <p:cNvSpPr>
              <a:spLocks noChangeShapeType="1"/>
            </p:cNvSpPr>
            <p:nvPr/>
          </p:nvSpPr>
          <p:spPr bwMode="auto">
            <a:xfrm flipV="1">
              <a:off x="4725030" y="3124200"/>
              <a:ext cx="152400" cy="381000"/>
            </a:xfrm>
            <a:prstGeom prst="line">
              <a:avLst/>
            </a:prstGeom>
            <a:noFill/>
            <a:ln w="38100">
              <a:solidFill>
                <a:srgbClr val="FF33CC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671" name="Text Box 15"/>
            <p:cNvSpPr txBox="1">
              <a:spLocks noChangeArrowheads="1"/>
            </p:cNvSpPr>
            <p:nvPr/>
          </p:nvSpPr>
          <p:spPr bwMode="auto">
            <a:xfrm>
              <a:off x="5182230" y="2819400"/>
              <a:ext cx="1752600" cy="76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200">
                  <a:solidFill>
                    <a:srgbClr val="FF33CC"/>
                  </a:solidFill>
                </a:rPr>
                <a:t>Reflected by Surface</a:t>
              </a:r>
            </a:p>
          </p:txBody>
        </p:sp>
      </p:grpSp>
      <p:sp>
        <p:nvSpPr>
          <p:cNvPr id="70672" name="Line 16"/>
          <p:cNvSpPr>
            <a:spLocks noChangeShapeType="1"/>
          </p:cNvSpPr>
          <p:nvPr/>
        </p:nvSpPr>
        <p:spPr bwMode="auto">
          <a:xfrm>
            <a:off x="0" y="10668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87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7" name="Line 5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476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6773938" cy="5545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 cap="flat" cmpd="sng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152400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Surface and atmospheric contributions to the equator-to-pole contrast in absorbed shortwave radiation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914400" y="1219200"/>
            <a:ext cx="3539369" cy="2743200"/>
          </a:xfrm>
          <a:prstGeom prst="rect">
            <a:avLst/>
          </a:prstGeom>
          <a:solidFill>
            <a:schemeClr val="tx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419600" y="3657600"/>
            <a:ext cx="207584" cy="304800"/>
          </a:xfrm>
          <a:prstGeom prst="rect">
            <a:avLst/>
          </a:prstGeom>
          <a:solidFill>
            <a:schemeClr val="bg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1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0" y="-76200"/>
            <a:ext cx="9144000" cy="838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altLang="en-US" sz="4000">
                <a:solidFill>
                  <a:schemeClr val="bg1"/>
                </a:solidFill>
              </a:rPr>
              <a:t>Planetary Albedo Partitioning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505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2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chemeClr val="bg1"/>
                </a:solidFill>
              </a:rPr>
              <a:t>Atmospheric and Surface reflection contribution to ASR*</a:t>
            </a:r>
          </a:p>
        </p:txBody>
      </p:sp>
      <p:sp>
        <p:nvSpPr>
          <p:cNvPr id="76805" name="Line 5"/>
          <p:cNvSpPr>
            <a:spLocks noChangeShapeType="1"/>
          </p:cNvSpPr>
          <p:nvPr/>
        </p:nvSpPr>
        <p:spPr bwMode="auto">
          <a:xfrm>
            <a:off x="0" y="1524000"/>
            <a:ext cx="9144000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867400" y="575446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MHT spread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67400" y="17526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Cloud Reflection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7239000" y="2362200"/>
            <a:ext cx="0" cy="685800"/>
          </a:xfrm>
          <a:prstGeom prst="straightConnector1">
            <a:avLst/>
          </a:prstGeom>
          <a:solidFill>
            <a:schemeClr val="accent1"/>
          </a:solidFill>
          <a:ln w="88900" cap="flat" cmpd="tri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01" y="2362200"/>
            <a:ext cx="4790999" cy="34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 rot="16200000">
            <a:off x="-1186933" y="3777734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Poleward</a:t>
            </a:r>
            <a:r>
              <a:rPr lang="en-US" dirty="0" smtClean="0">
                <a:solidFill>
                  <a:schemeClr val="bg1"/>
                </a:solidFill>
              </a:rPr>
              <a:t> Energy Transport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594360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Equator to pole contrast in clouds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62600" y="3048000"/>
            <a:ext cx="3505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Equator to pole contrast of absorbed shortwave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7239000" y="4419600"/>
            <a:ext cx="0" cy="685800"/>
          </a:xfrm>
          <a:prstGeom prst="straightConnector1">
            <a:avLst/>
          </a:prstGeom>
          <a:solidFill>
            <a:schemeClr val="accent1"/>
          </a:solidFill>
          <a:ln w="88900" cap="flat" cmpd="tri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5562600" y="5105400"/>
            <a:ext cx="350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</a:rPr>
              <a:t>Poleward</a:t>
            </a:r>
            <a:r>
              <a:rPr lang="en-US" sz="2800" dirty="0" smtClean="0">
                <a:solidFill>
                  <a:schemeClr val="bg1"/>
                </a:solidFill>
              </a:rPr>
              <a:t> Energy Transport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08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Define a seasonal amplitude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-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prstClr val="white"/>
                </a:solidFill>
              </a:rPr>
              <a:t>Vertical structure of SW absorption</a:t>
            </a:r>
            <a:endParaRPr lang="en-US" sz="3600" dirty="0">
              <a:solidFill>
                <a:prstClr val="white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222" y="1924717"/>
            <a:ext cx="4207178" cy="454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708222" y="5636292"/>
            <a:ext cx="4207178" cy="840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3600" y="5570272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50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53200" y="5560092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100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10200" y="5867400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Heating Rate (W m</a:t>
            </a:r>
            <a:r>
              <a:rPr lang="en-US" sz="2800" baseline="30000" dirty="0" smtClean="0">
                <a:solidFill>
                  <a:srgbClr val="FF0000"/>
                </a:solidFill>
              </a:rPr>
              <a:t>-2</a:t>
            </a:r>
            <a:r>
              <a:rPr lang="en-US" sz="2800" dirty="0" smtClean="0">
                <a:solidFill>
                  <a:srgbClr val="FF0000"/>
                </a:solidFill>
              </a:rPr>
              <a:t> 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91400" y="5570272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150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457200" y="511175"/>
            <a:ext cx="5486400" cy="1089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prstClr val="white"/>
                </a:solidFill>
              </a:rPr>
              <a:t>GFDL Model</a:t>
            </a:r>
          </a:p>
          <a:p>
            <a:r>
              <a:rPr lang="en-US" sz="3600" dirty="0" smtClean="0">
                <a:solidFill>
                  <a:prstClr val="white"/>
                </a:solidFill>
              </a:rPr>
              <a:t>Seasonal amplitude </a:t>
            </a:r>
          </a:p>
          <a:p>
            <a:r>
              <a:rPr lang="en-US" sz="3600" dirty="0" smtClean="0">
                <a:solidFill>
                  <a:prstClr val="white"/>
                </a:solidFill>
              </a:rPr>
              <a:t>In the </a:t>
            </a:r>
            <a:r>
              <a:rPr lang="en-US" sz="3600" dirty="0" err="1" smtClean="0">
                <a:solidFill>
                  <a:prstClr val="white"/>
                </a:solidFill>
              </a:rPr>
              <a:t>extratropics</a:t>
            </a:r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962400" y="609600"/>
            <a:ext cx="5486400" cy="1089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prstClr val="white"/>
                </a:solidFill>
              </a:rPr>
              <a:t>Chou Lee (1996)</a:t>
            </a:r>
          </a:p>
          <a:p>
            <a:r>
              <a:rPr lang="en-US" sz="3600" dirty="0" smtClean="0">
                <a:solidFill>
                  <a:prstClr val="white"/>
                </a:solidFill>
              </a:rPr>
              <a:t>Water vapor absorption</a:t>
            </a:r>
          </a:p>
          <a:p>
            <a:r>
              <a:rPr lang="en-US" sz="3600" dirty="0" smtClean="0">
                <a:solidFill>
                  <a:prstClr val="white"/>
                </a:solidFill>
              </a:rPr>
              <a:t>In the summer</a:t>
            </a:r>
            <a:endParaRPr lang="en-US" sz="3600" dirty="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1676400"/>
            <a:ext cx="283464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7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  <p:bldP spid="7" grpId="0"/>
      <p:bldP spid="8" grpId="0"/>
      <p:bldP spid="1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doubling expectations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Summer schematic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2753380"/>
            <a:ext cx="4343400" cy="2286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9600" y="5039380"/>
            <a:ext cx="4343400" cy="75479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5181600"/>
            <a:ext cx="3233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Open ocean</a:t>
            </a:r>
            <a:endParaRPr lang="en-US" sz="2800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866900" y="2438400"/>
            <a:ext cx="266700" cy="7620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066800" y="4114800"/>
            <a:ext cx="457200" cy="914400"/>
          </a:xfrm>
          <a:prstGeom prst="straightConnector1">
            <a:avLst/>
          </a:prstGeom>
          <a:ln w="34925">
            <a:solidFill>
              <a:schemeClr val="tx2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514600" y="4953000"/>
            <a:ext cx="2438400" cy="490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3276600" y="4064705"/>
            <a:ext cx="685800" cy="888295"/>
          </a:xfrm>
          <a:prstGeom prst="straightConnector1">
            <a:avLst/>
          </a:prstGeom>
          <a:ln w="34925">
            <a:solidFill>
              <a:schemeClr val="tx2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096000" y="2209800"/>
            <a:ext cx="291193" cy="304800"/>
          </a:xfrm>
          <a:prstGeom prst="straightConnector1">
            <a:avLst/>
          </a:prstGeom>
          <a:ln w="3492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096000" y="2743200"/>
            <a:ext cx="304800" cy="3048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629400" y="21336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Surface flux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05600" y="26670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SWABS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419600" y="4953000"/>
            <a:ext cx="533400" cy="490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667000" y="496318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Sea ice</a:t>
            </a:r>
            <a:endParaRPr lang="en-US" sz="2800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762000" y="2959387"/>
            <a:ext cx="1066800" cy="2069813"/>
          </a:xfrm>
          <a:prstGeom prst="straightConnector1">
            <a:avLst/>
          </a:prstGeom>
          <a:ln w="60325">
            <a:solidFill>
              <a:schemeClr val="tx2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752600" y="1524000"/>
            <a:ext cx="838200" cy="1828800"/>
          </a:xfrm>
          <a:prstGeom prst="straightConnector1">
            <a:avLst/>
          </a:prstGeom>
          <a:ln w="603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4610100" y="4648199"/>
            <a:ext cx="190500" cy="304802"/>
          </a:xfrm>
          <a:prstGeom prst="straightConnector1">
            <a:avLst/>
          </a:prstGeom>
          <a:ln w="34925">
            <a:solidFill>
              <a:schemeClr val="tx2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2133600" y="3352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2819400" y="3352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2438400" y="3657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3048000" y="36576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3396343" y="33528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657600" y="3581400"/>
            <a:ext cx="152400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5334000" y="4092476"/>
            <a:ext cx="373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Moistening and melting</a:t>
            </a:r>
          </a:p>
          <a:p>
            <a:pPr marL="285750" indent="-285750">
              <a:buFont typeface="Symbol"/>
              <a:buChar char="Þ"/>
            </a:pPr>
            <a:r>
              <a:rPr lang="en-US" sz="2400" dirty="0" smtClean="0">
                <a:solidFill>
                  <a:schemeClr val="bg1"/>
                </a:solidFill>
              </a:rPr>
              <a:t>Mores seasonal energy input directly into the atmosphere (SWABS)</a:t>
            </a:r>
          </a:p>
          <a:p>
            <a:pPr marL="285750" indent="-285750">
              <a:buFont typeface="Symbol"/>
              <a:buChar char="Þ"/>
            </a:pPr>
            <a:r>
              <a:rPr lang="en-US" sz="2400" dirty="0" smtClean="0">
                <a:solidFill>
                  <a:schemeClr val="bg1"/>
                </a:solidFill>
              </a:rPr>
              <a:t> Less seasonal energy input at the surface (SHF)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33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8229600" cy="5110162"/>
          </a:xfrm>
        </p:spPr>
      </p:pic>
    </p:spTree>
    <p:extLst>
      <p:ext uri="{BB962C8B-B14F-4D97-AF65-F5344CB8AC3E}">
        <p14:creationId xmlns:p14="http://schemas.microsoft.com/office/powerpoint/2010/main" val="257325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45354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1371600" y="2209800"/>
            <a:ext cx="762000" cy="2362200"/>
          </a:xfrm>
          <a:prstGeom prst="rect">
            <a:avLst/>
          </a:prstGeom>
          <a:noFill/>
          <a:ln w="28575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675" name="Text Box 27"/>
          <p:cNvSpPr txBox="1">
            <a:spLocks noChangeArrowheads="1"/>
          </p:cNvSpPr>
          <p:nvPr/>
        </p:nvSpPr>
        <p:spPr bwMode="auto">
          <a:xfrm>
            <a:off x="1708150" y="76200"/>
            <a:ext cx="5988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C0504D"/>
                </a:solidFill>
              </a:rPr>
              <a:t>Water Vapor as a SW Absorber</a:t>
            </a:r>
          </a:p>
        </p:txBody>
      </p:sp>
      <p:sp>
        <p:nvSpPr>
          <p:cNvPr id="27679" name="Text Box 31"/>
          <p:cNvSpPr txBox="1">
            <a:spLocks noChangeArrowheads="1"/>
          </p:cNvSpPr>
          <p:nvPr/>
        </p:nvSpPr>
        <p:spPr bwMode="auto">
          <a:xfrm>
            <a:off x="365125" y="6210300"/>
            <a:ext cx="2870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(Figure: Robert Rhode</a:t>
            </a:r>
          </a:p>
          <a:p>
            <a:r>
              <a:rPr lang="en-US">
                <a:solidFill>
                  <a:srgbClr val="000000"/>
                </a:solidFill>
              </a:rPr>
              <a:t>Global Warming Art Project)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0" y="1066800"/>
            <a:ext cx="329184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3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38" y="76200"/>
            <a:ext cx="8488362" cy="4244181"/>
          </a:xfrm>
        </p:spPr>
      </p:pic>
      <p:sp>
        <p:nvSpPr>
          <p:cNvPr id="5" name="TextBox 4"/>
          <p:cNvSpPr txBox="1"/>
          <p:nvPr/>
        </p:nvSpPr>
        <p:spPr>
          <a:xfrm>
            <a:off x="228600" y="4876800"/>
            <a:ext cx="8001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Reflects the combined contributions of:</a:t>
            </a:r>
          </a:p>
          <a:p>
            <a:pPr marL="342900" indent="-342900">
              <a:buAutoNum type="arabicPeriod"/>
            </a:pPr>
            <a:r>
              <a:rPr lang="en-US" sz="2200" dirty="0" smtClean="0">
                <a:solidFill>
                  <a:schemeClr val="bg1"/>
                </a:solidFill>
              </a:rPr>
              <a:t>Melting sea ice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	=&gt; reduced seasonal cycle of temperature at the surface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2. Increased SWABS due to atmospheric moistening</a:t>
            </a:r>
          </a:p>
          <a:p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smtClean="0">
                <a:solidFill>
                  <a:schemeClr val="bg1"/>
                </a:solidFill>
              </a:rPr>
              <a:t>                =&gt; enhanced seasonal cycle of temperature aloft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200"/>
            <a:ext cx="8534400" cy="704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9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Meridional structure of atmospheric attenuation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788" y="2057400"/>
            <a:ext cx="4924425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44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209800" y="1066800"/>
            <a:ext cx="9144000" cy="1295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9067800" cy="685800"/>
          </a:xfrm>
        </p:spPr>
        <p:txBody>
          <a:bodyPr/>
          <a:lstStyle/>
          <a:p>
            <a:r>
              <a:rPr lang="en-US" altLang="en-US" sz="3200">
                <a:solidFill>
                  <a:schemeClr val="bg1"/>
                </a:solidFill>
              </a:rPr>
              <a:t>Simplified (isotropic) shortwave radiation model</a:t>
            </a:r>
          </a:p>
        </p:txBody>
      </p:sp>
      <p:pic>
        <p:nvPicPr>
          <p:cNvPr id="17412" name="Picture 4" descr="cartoon_ed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00200"/>
            <a:ext cx="7315200" cy="504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6934200" y="4800600"/>
            <a:ext cx="2438400" cy="1371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6629400" y="5715000"/>
            <a:ext cx="7620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7391400" y="3048000"/>
            <a:ext cx="20574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4724400" y="3048000"/>
            <a:ext cx="5334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4876800" y="3048000"/>
            <a:ext cx="1295400" cy="1447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18" name="Rectangle 10"/>
          <p:cNvSpPr>
            <a:spLocks noChangeArrowheads="1"/>
          </p:cNvSpPr>
          <p:nvPr/>
        </p:nvSpPr>
        <p:spPr bwMode="auto">
          <a:xfrm>
            <a:off x="3810000" y="4800600"/>
            <a:ext cx="1524000" cy="1752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19" name="Rectangle 11"/>
          <p:cNvSpPr>
            <a:spLocks noChangeArrowheads="1"/>
          </p:cNvSpPr>
          <p:nvPr/>
        </p:nvSpPr>
        <p:spPr bwMode="auto">
          <a:xfrm>
            <a:off x="2438400" y="4800600"/>
            <a:ext cx="1524000" cy="1752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20" name="Rectangle 12"/>
          <p:cNvSpPr>
            <a:spLocks noChangeArrowheads="1"/>
          </p:cNvSpPr>
          <p:nvPr/>
        </p:nvSpPr>
        <p:spPr bwMode="auto">
          <a:xfrm>
            <a:off x="2438400" y="3048000"/>
            <a:ext cx="1828800" cy="167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21" name="Rectangle 13"/>
          <p:cNvSpPr>
            <a:spLocks noChangeArrowheads="1"/>
          </p:cNvSpPr>
          <p:nvPr/>
        </p:nvSpPr>
        <p:spPr bwMode="auto">
          <a:xfrm>
            <a:off x="6324600" y="4800600"/>
            <a:ext cx="9906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22" name="Rectangle 14"/>
          <p:cNvSpPr>
            <a:spLocks noChangeArrowheads="1"/>
          </p:cNvSpPr>
          <p:nvPr/>
        </p:nvSpPr>
        <p:spPr bwMode="auto">
          <a:xfrm>
            <a:off x="5334000" y="4800600"/>
            <a:ext cx="1524000" cy="1295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23" name="Rectangle 15"/>
          <p:cNvSpPr>
            <a:spLocks noChangeArrowheads="1"/>
          </p:cNvSpPr>
          <p:nvPr/>
        </p:nvSpPr>
        <p:spPr bwMode="auto">
          <a:xfrm>
            <a:off x="3733800" y="4800600"/>
            <a:ext cx="10668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24" name="Rectangle 16"/>
          <p:cNvSpPr>
            <a:spLocks noChangeArrowheads="1"/>
          </p:cNvSpPr>
          <p:nvPr/>
        </p:nvSpPr>
        <p:spPr bwMode="auto">
          <a:xfrm>
            <a:off x="3962400" y="5334000"/>
            <a:ext cx="533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25" name="Line 17"/>
          <p:cNvSpPr>
            <a:spLocks noChangeShapeType="1"/>
          </p:cNvSpPr>
          <p:nvPr/>
        </p:nvSpPr>
        <p:spPr bwMode="auto">
          <a:xfrm>
            <a:off x="0" y="685800"/>
            <a:ext cx="9140825" cy="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26" name="Rectangle 18"/>
          <p:cNvSpPr>
            <a:spLocks noChangeArrowheads="1"/>
          </p:cNvSpPr>
          <p:nvPr/>
        </p:nvSpPr>
        <p:spPr bwMode="auto">
          <a:xfrm>
            <a:off x="6324600" y="6019800"/>
            <a:ext cx="457200" cy="533400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FFFFFF"/>
              </a:solidFill>
            </a:endParaRPr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0" y="1920875"/>
            <a:ext cx="2200275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S = incident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0000"/>
                </a:solidFill>
              </a:rPr>
              <a:t>R =     cloud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0000"/>
                </a:solidFill>
              </a:rPr>
              <a:t>        reflection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0000"/>
                </a:solidFill>
              </a:rPr>
              <a:t>A = absorption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2400">
                <a:solidFill>
                  <a:srgbClr val="FFFFFF"/>
                </a:solidFill>
              </a:rPr>
              <a:t>α</a:t>
            </a:r>
            <a:r>
              <a:rPr lang="en-US" altLang="en-US" sz="2400">
                <a:solidFill>
                  <a:srgbClr val="FFFFFF"/>
                </a:solidFill>
              </a:rPr>
              <a:t> = surface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      albedo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0000"/>
                </a:solidFill>
              </a:rPr>
              <a:t>(UNKNOWNS)</a:t>
            </a:r>
            <a:endParaRPr lang="el-GR" altLang="en-US" sz="240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srgbClr val="FFFFFF"/>
              </a:solidFill>
            </a:endParaRPr>
          </a:p>
        </p:txBody>
      </p:sp>
      <p:sp>
        <p:nvSpPr>
          <p:cNvPr id="2" name="Oval 1"/>
          <p:cNvSpPr/>
          <p:nvPr/>
        </p:nvSpPr>
        <p:spPr bwMode="auto">
          <a:xfrm rot="1114605">
            <a:off x="3205680" y="2769117"/>
            <a:ext cx="1143000" cy="2133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0" cap="flat" cmpd="sng" algn="ctr">
            <a:solidFill>
              <a:srgbClr val="003DB8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69559" y="1524000"/>
            <a:ext cx="1526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3DB8"/>
                </a:solidFill>
              </a:rPr>
              <a:t>Atmospheric</a:t>
            </a:r>
          </a:p>
          <a:p>
            <a:pPr algn="ctr"/>
            <a:r>
              <a:rPr lang="en-US" dirty="0" smtClean="0">
                <a:solidFill>
                  <a:srgbClr val="003DB8"/>
                </a:solidFill>
              </a:rPr>
              <a:t>Contribution</a:t>
            </a:r>
          </a:p>
          <a:p>
            <a:pPr algn="ctr"/>
            <a:r>
              <a:rPr lang="en-US" dirty="0" smtClean="0">
                <a:solidFill>
                  <a:srgbClr val="003DB8"/>
                </a:solidFill>
              </a:rPr>
              <a:t>To planetary </a:t>
            </a:r>
          </a:p>
          <a:p>
            <a:pPr algn="ctr"/>
            <a:r>
              <a:rPr lang="en-US" dirty="0" smtClean="0">
                <a:solidFill>
                  <a:srgbClr val="003DB8"/>
                </a:solidFill>
              </a:rPr>
              <a:t>Albedo</a:t>
            </a:r>
            <a:endParaRPr lang="en-US" dirty="0">
              <a:solidFill>
                <a:srgbClr val="003DB8"/>
              </a:solidFill>
            </a:endParaRPr>
          </a:p>
        </p:txBody>
      </p:sp>
      <p:sp>
        <p:nvSpPr>
          <p:cNvPr id="22" name="Oval 21"/>
          <p:cNvSpPr/>
          <p:nvPr/>
        </p:nvSpPr>
        <p:spPr bwMode="auto">
          <a:xfrm rot="1114605">
            <a:off x="4691580" y="2727226"/>
            <a:ext cx="1405991" cy="2133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0" cap="flat" cmpd="sng" algn="ctr">
            <a:solidFill>
              <a:srgbClr val="E82ADF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15000" y="1524000"/>
            <a:ext cx="1526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E82ADF"/>
                </a:solidFill>
              </a:rPr>
              <a:t>Surface</a:t>
            </a:r>
          </a:p>
          <a:p>
            <a:pPr algn="ctr"/>
            <a:r>
              <a:rPr lang="en-US" dirty="0" smtClean="0">
                <a:solidFill>
                  <a:srgbClr val="E82ADF"/>
                </a:solidFill>
              </a:rPr>
              <a:t>Contribution</a:t>
            </a:r>
          </a:p>
          <a:p>
            <a:pPr algn="ctr"/>
            <a:r>
              <a:rPr lang="en-US" dirty="0" smtClean="0">
                <a:solidFill>
                  <a:srgbClr val="E82ADF"/>
                </a:solidFill>
              </a:rPr>
              <a:t>To planetary </a:t>
            </a:r>
          </a:p>
          <a:p>
            <a:pPr algn="ctr"/>
            <a:r>
              <a:rPr lang="en-US" dirty="0" smtClean="0">
                <a:solidFill>
                  <a:srgbClr val="E82ADF"/>
                </a:solidFill>
              </a:rPr>
              <a:t>Albedo</a:t>
            </a:r>
            <a:endParaRPr lang="en-US" dirty="0">
              <a:solidFill>
                <a:srgbClr val="E82AD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nimBg="1"/>
      <p:bldP spid="17414" grpId="0" animBg="1"/>
      <p:bldP spid="17415" grpId="0" animBg="1"/>
      <p:bldP spid="17416" grpId="0" animBg="1"/>
      <p:bldP spid="17417" grpId="0" animBg="1"/>
      <p:bldP spid="17418" grpId="0" animBg="1"/>
      <p:bldP spid="17419" grpId="0" animBg="1"/>
      <p:bldP spid="17420" grpId="0" animBg="1"/>
      <p:bldP spid="17421" grpId="0" animBg="1"/>
      <p:bldP spid="17422" grpId="0" animBg="1"/>
      <p:bldP spid="17423" grpId="0" animBg="1"/>
      <p:bldP spid="17424" grpId="0" animBg="1"/>
      <p:bldP spid="17426" grpId="0" animBg="1"/>
      <p:bldP spid="2" grpId="0" animBg="1"/>
      <p:bldP spid="3" grpId="0"/>
      <p:bldP spid="22" grpId="0" animBg="1"/>
      <p:bldP spid="2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Planetary Albedo and Surface Albedo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0"/>
            <a:ext cx="6834837" cy="490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811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Meridional profile of albedo in all </a:t>
            </a:r>
            <a:r>
              <a:rPr lang="en-US" dirty="0" err="1" smtClean="0">
                <a:solidFill>
                  <a:schemeClr val="bg1"/>
                </a:solidFill>
              </a:rPr>
              <a:t>simiulations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5959877" cy="525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194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Inter-model spread in albedo by region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705600" cy="489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62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2XCO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Planetary Albedo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84" y="2285999"/>
            <a:ext cx="7756716" cy="3204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02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2XCO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Planetary Albedo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8372475" cy="396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583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Planetary Albedo Partitioning Error Bars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50" y="1493837"/>
            <a:ext cx="7063550" cy="5135563"/>
          </a:xfrm>
        </p:spPr>
      </p:pic>
    </p:spTree>
    <p:extLst>
      <p:ext uri="{BB962C8B-B14F-4D97-AF65-F5344CB8AC3E}">
        <p14:creationId xmlns:p14="http://schemas.microsoft.com/office/powerpoint/2010/main" val="199479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380066"/>
            <a:ext cx="6477000" cy="5325534"/>
          </a:xfrm>
        </p:spPr>
      </p:pic>
      <p:sp>
        <p:nvSpPr>
          <p:cNvPr id="5" name="TextBox 4"/>
          <p:cNvSpPr txBox="1"/>
          <p:nvPr/>
        </p:nvSpPr>
        <p:spPr>
          <a:xfrm>
            <a:off x="609600" y="2286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Planetary Albedo Partition: Sensitivity to shortwave absorption assumptions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27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228600" y="-31750"/>
            <a:ext cx="89916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FFFFFF"/>
                </a:solidFill>
              </a:rPr>
              <a:t>What determines OLR*?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FFFFFF"/>
                </a:solidFill>
              </a:rPr>
              <a:t>Why don’t differences in ASR* and OLR* compensate for each other?</a:t>
            </a:r>
          </a:p>
        </p:txBody>
      </p:sp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133600"/>
            <a:ext cx="4495800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5638800" y="6248400"/>
            <a:ext cx="426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(Kiehl, 1994)</a:t>
            </a:r>
          </a:p>
        </p:txBody>
      </p:sp>
      <p:sp>
        <p:nvSpPr>
          <p:cNvPr id="82951" name="Text Box 7"/>
          <p:cNvSpPr txBox="1">
            <a:spLocks noChangeArrowheads="1"/>
          </p:cNvSpPr>
          <p:nvPr/>
        </p:nvSpPr>
        <p:spPr bwMode="auto">
          <a:xfrm>
            <a:off x="76200" y="3490913"/>
            <a:ext cx="5181600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Longwave Cloud Forcing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FFFFFF"/>
                </a:solidFill>
              </a:rPr>
              <a:t>LWCF = OLR</a:t>
            </a:r>
            <a:r>
              <a:rPr lang="en-US" altLang="en-US" sz="2400" baseline="-25000">
                <a:solidFill>
                  <a:srgbClr val="FFFFFF"/>
                </a:solidFill>
              </a:rPr>
              <a:t>CLEAR</a:t>
            </a:r>
            <a:r>
              <a:rPr lang="en-US" altLang="en-US" sz="2400">
                <a:solidFill>
                  <a:srgbClr val="FFFFFF"/>
                </a:solidFill>
              </a:rPr>
              <a:t> - OLR</a:t>
            </a:r>
          </a:p>
        </p:txBody>
      </p:sp>
    </p:spTree>
    <p:extLst>
      <p:ext uri="{BB962C8B-B14F-4D97-AF65-F5344CB8AC3E}">
        <p14:creationId xmlns:p14="http://schemas.microsoft.com/office/powerpoint/2010/main" val="17065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-304800"/>
            <a:ext cx="9372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Heat capacity: 4XCO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8600" y="4267200"/>
            <a:ext cx="883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Heat capacity increases with time as energy penetrates into the ocean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In first couple decades, energy is within the first couple 100 m of ocean and system e-folds to radiative equilibrium in about a decade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24000"/>
            <a:ext cx="9144000" cy="2438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600200"/>
            <a:ext cx="3429000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09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304800"/>
            <a:ext cx="8839200" cy="1143000"/>
          </a:xfrm>
        </p:spPr>
        <p:txBody>
          <a:bodyPr>
            <a:noAutofit/>
          </a:bodyPr>
          <a:lstStyle/>
          <a:p>
            <a:r>
              <a:rPr lang="en-US" sz="3300" dirty="0" smtClean="0">
                <a:solidFill>
                  <a:schemeClr val="bg1"/>
                </a:solidFill>
              </a:rPr>
              <a:t>How fast does the system approach equilibrium?</a:t>
            </a:r>
            <a:endParaRPr lang="en-US" sz="33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70532" y="1524000"/>
            <a:ext cx="5556932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60" dirty="0" smtClean="0">
                <a:solidFill>
                  <a:schemeClr val="bg1"/>
                </a:solidFill>
              </a:rPr>
              <a:t>C = 250 m (30 W m</a:t>
            </a:r>
            <a:r>
              <a:rPr lang="en-US" sz="1760" baseline="30000" dirty="0" smtClean="0">
                <a:solidFill>
                  <a:schemeClr val="bg1"/>
                </a:solidFill>
              </a:rPr>
              <a:t>-2</a:t>
            </a:r>
            <a:r>
              <a:rPr lang="en-US" sz="1760" dirty="0" smtClean="0">
                <a:solidFill>
                  <a:schemeClr val="bg1"/>
                </a:solidFill>
              </a:rPr>
              <a:t>year K</a:t>
            </a:r>
            <a:r>
              <a:rPr lang="en-US" sz="1760" baseline="30000" dirty="0" smtClean="0">
                <a:solidFill>
                  <a:schemeClr val="bg1"/>
                </a:solidFill>
              </a:rPr>
              <a:t>-1</a:t>
            </a:r>
            <a:r>
              <a:rPr lang="en-US" sz="1760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sz="1760" dirty="0">
                <a:solidFill>
                  <a:schemeClr val="bg1"/>
                </a:solidFill>
              </a:rPr>
              <a:t> </a:t>
            </a:r>
            <a:r>
              <a:rPr lang="en-US" sz="1760" dirty="0" smtClean="0">
                <a:solidFill>
                  <a:schemeClr val="bg1"/>
                </a:solidFill>
              </a:rPr>
              <a:t>      the ensemble average for first </a:t>
            </a:r>
          </a:p>
          <a:p>
            <a:r>
              <a:rPr lang="en-US" sz="1760" dirty="0">
                <a:solidFill>
                  <a:schemeClr val="bg1"/>
                </a:solidFill>
              </a:rPr>
              <a:t> </a:t>
            </a:r>
            <a:r>
              <a:rPr lang="en-US" sz="1760" dirty="0" smtClean="0">
                <a:solidFill>
                  <a:schemeClr val="bg1"/>
                </a:solidFill>
              </a:rPr>
              <a:t>      century after forcing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60" dirty="0" smtClean="0">
                <a:solidFill>
                  <a:schemeClr val="bg1"/>
                </a:solidFill>
              </a:rPr>
              <a:t>λ</a:t>
            </a:r>
            <a:r>
              <a:rPr lang="en-US" sz="1760" baseline="-25000" dirty="0" smtClean="0">
                <a:solidFill>
                  <a:schemeClr val="bg1"/>
                </a:solidFill>
              </a:rPr>
              <a:t>LW</a:t>
            </a:r>
            <a:r>
              <a:rPr lang="en-US" sz="1760" dirty="0" smtClean="0">
                <a:solidFill>
                  <a:schemeClr val="bg1"/>
                </a:solidFill>
              </a:rPr>
              <a:t> = -1.7 W m</a:t>
            </a:r>
            <a:r>
              <a:rPr lang="en-US" sz="1760" baseline="30000" dirty="0" smtClean="0">
                <a:solidFill>
                  <a:schemeClr val="bg1"/>
                </a:solidFill>
              </a:rPr>
              <a:t>-2 </a:t>
            </a:r>
            <a:r>
              <a:rPr lang="en-US" sz="1760" dirty="0" smtClean="0">
                <a:solidFill>
                  <a:schemeClr val="bg1"/>
                </a:solidFill>
              </a:rPr>
              <a:t>K</a:t>
            </a:r>
            <a:r>
              <a:rPr lang="en-US" sz="1760" baseline="30000" dirty="0" smtClean="0">
                <a:solidFill>
                  <a:schemeClr val="bg1"/>
                </a:solidFill>
              </a:rPr>
              <a:t>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760" dirty="0" smtClean="0">
                <a:solidFill>
                  <a:schemeClr val="bg1"/>
                </a:solidFill>
              </a:rPr>
              <a:t>λ</a:t>
            </a:r>
            <a:r>
              <a:rPr lang="en-US" sz="1760" baseline="-25000" dirty="0" smtClean="0">
                <a:solidFill>
                  <a:schemeClr val="bg1"/>
                </a:solidFill>
              </a:rPr>
              <a:t>SW</a:t>
            </a:r>
            <a:r>
              <a:rPr lang="en-US" sz="1760" dirty="0" smtClean="0">
                <a:solidFill>
                  <a:schemeClr val="bg1"/>
                </a:solidFill>
              </a:rPr>
              <a:t> = +0.6 W m</a:t>
            </a:r>
            <a:r>
              <a:rPr lang="en-US" sz="1760" baseline="30000" dirty="0" smtClean="0">
                <a:solidFill>
                  <a:schemeClr val="bg1"/>
                </a:solidFill>
              </a:rPr>
              <a:t>-2 </a:t>
            </a:r>
            <a:r>
              <a:rPr lang="en-US" sz="1760" dirty="0" smtClean="0">
                <a:solidFill>
                  <a:schemeClr val="bg1"/>
                </a:solidFill>
              </a:rPr>
              <a:t>K</a:t>
            </a:r>
            <a:r>
              <a:rPr lang="en-US" sz="1760" baseline="30000" dirty="0" smtClean="0">
                <a:solidFill>
                  <a:schemeClr val="bg1"/>
                </a:solidFill>
              </a:rPr>
              <a:t>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60" baseline="300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60" baseline="30000" dirty="0" smtClean="0">
              <a:solidFill>
                <a:schemeClr val="bg1"/>
              </a:solidFill>
            </a:endParaRPr>
          </a:p>
          <a:p>
            <a:endParaRPr lang="en-US" sz="1760" baseline="30000" dirty="0" smtClean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1" y="914400"/>
            <a:ext cx="281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Ensemble average forcing and feedbacks </a:t>
            </a:r>
            <a:endParaRPr lang="en-US" sz="2000" baseline="30000" dirty="0">
              <a:solidFill>
                <a:schemeClr val="bg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762001"/>
            <a:ext cx="5178994" cy="302108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33400" y="3657600"/>
                <a:ext cx="1879682" cy="6182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𝐶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𝑆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𝐹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λ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𝑆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3657600"/>
                <a:ext cx="1879682" cy="61824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-76200" y="3276600"/>
            <a:ext cx="4419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energy imbalance equation: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426720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Has the solution: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57200" y="4500823"/>
                <a:ext cx="4495800" cy="833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T</a:t>
                </a:r>
                <a:r>
                  <a:rPr lang="en-US" baseline="-25000" dirty="0" smtClean="0">
                    <a:solidFill>
                      <a:schemeClr val="bg1"/>
                    </a:solidFill>
                  </a:rPr>
                  <a:t>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t</m:t>
                        </m:r>
                      </m:e>
                    </m:d>
                    <m:r>
                      <a:rPr lang="en-US" i="1" smtClean="0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r>
                      <a:rPr lang="en-US" b="0" i="1" baseline="-25000" smtClean="0">
                        <a:solidFill>
                          <a:schemeClr val="bg1"/>
                        </a:solidFill>
                        <a:latin typeface="Cambria Math"/>
                      </a:rPr>
                      <m:t>  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𝐹</m:t>
                        </m:r>
                      </m:num>
                      <m:den>
                        <m:r>
                          <m:rPr>
                            <m:nor/>
                          </m:rPr>
                          <a:rPr lang="el-GR" dirty="0">
                            <a:solidFill>
                              <a:schemeClr val="bg1"/>
                            </a:solidFill>
                          </a:rPr>
                          <m:t>λ</m:t>
                        </m:r>
                      </m:den>
                    </m:f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n-US" b="0" i="1" baseline="-2500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f>
                              <m:fPr>
                                <m:ctrlP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𝑡</m:t>
                                </m:r>
                                <m:r>
                                  <m:rPr>
                                    <m:sty m:val="p"/>
                                  </m:rPr>
                                  <a:rPr lang="el-GR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λ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𝐶</m:t>
                                </m:r>
                              </m:den>
                            </m:f>
                          </m:sup>
                        </m:sSup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 </m:t>
                        </m:r>
                      </m:e>
                    </m:d>
                    <m:r>
                      <a:rPr lang="en-US" i="1">
                        <a:solidFill>
                          <a:schemeClr val="bg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𝑒𝑞</m:t>
                        </m:r>
                      </m:sub>
                    </m:sSub>
                    <m:r>
                      <a:rPr lang="en-US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/>
                      </a:rPr>
                      <m:t>(1−</m:t>
                    </m:r>
                    <m:sSup>
                      <m:sSup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𝑡</m:t>
                            </m:r>
                          </m:num>
                          <m:den>
                            <m:r>
                              <a:rPr lang="el-GR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𝜏</m:t>
                            </m:r>
                          </m:den>
                        </m:f>
                      </m:sup>
                    </m:sSup>
                    <m:r>
                      <a:rPr lang="en-US" i="1">
                        <a:solidFill>
                          <a:schemeClr val="bg1"/>
                        </a:solidFill>
                        <a:latin typeface="Cambria Math"/>
                      </a:rPr>
                      <m:t> )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500823"/>
                <a:ext cx="4495800" cy="833177"/>
              </a:xfrm>
              <a:prstGeom prst="rect">
                <a:avLst/>
              </a:prstGeom>
              <a:blipFill rotWithShape="1">
                <a:blip r:embed="rId4"/>
                <a:stretch>
                  <a:fillRect l="-10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52400" y="5334000"/>
                <a:ext cx="5562600" cy="1518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With the characteristic timescale (</a:t>
                </a:r>
                <a:r>
                  <a:rPr lang="el-GR" dirty="0" smtClean="0">
                    <a:solidFill>
                      <a:schemeClr val="bg1"/>
                    </a:solidFill>
                  </a:rPr>
                  <a:t>τ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)</a:t>
                </a:r>
              </a:p>
              <a:p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  <a:r>
                  <a:rPr lang="el-GR" sz="2400" dirty="0" smtClean="0">
                    <a:solidFill>
                      <a:schemeClr val="bg1"/>
                    </a:solidFill>
                  </a:rPr>
                  <a:t>τ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𝐶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4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λ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schemeClr val="bg1"/>
                    </a:solidFill>
                  </a:rPr>
                  <a:t> =</a:t>
                </a:r>
                <a:r>
                  <a:rPr lang="en-US" sz="24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𝐶</m:t>
                        </m:r>
                      </m:num>
                      <m:den>
                        <m:sSub>
                          <m:sSubPr>
                            <m:ctrlPr>
                              <a:rPr lang="el-GR" sz="240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40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λ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𝑆𝑊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λ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𝐿𝑊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 smtClean="0">
                    <a:solidFill>
                      <a:schemeClr val="bg1"/>
                    </a:solidFill>
                  </a:rPr>
                  <a:t> </a:t>
                </a:r>
              </a:p>
              <a:p>
                <a:r>
                  <a:rPr lang="en-US" sz="2400" dirty="0">
                    <a:solidFill>
                      <a:schemeClr val="bg1"/>
                    </a:solidFill>
                  </a:rPr>
                  <a:t> </a:t>
                </a:r>
                <a:r>
                  <a:rPr lang="en-US" sz="2400" dirty="0" smtClean="0">
                    <a:solidFill>
                      <a:schemeClr val="bg1"/>
                    </a:solidFill>
                  </a:rPr>
                  <a:t>          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30 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𝑊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−2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𝑦𝑒𝑎𝑟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 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𝐾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−1 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1.1 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𝑊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 </m:t>
                        </m:r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−2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𝐾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−1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 smtClean="0">
                    <a:solidFill>
                      <a:schemeClr val="bg1"/>
                    </a:solidFill>
                  </a:rPr>
                  <a:t> = 27 years</a:t>
                </a:r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5334000"/>
                <a:ext cx="5562600" cy="1518173"/>
              </a:xfrm>
              <a:prstGeom prst="rect">
                <a:avLst/>
              </a:prstGeom>
              <a:blipFill rotWithShape="1">
                <a:blip r:embed="rId5"/>
                <a:stretch>
                  <a:fillRect l="-876" t="-2008" b="-3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5867400" y="4473476"/>
            <a:ext cx="3276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Key point: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OLR returns to unperturbed value in of order the radiative relaxation timescale of the system </a:t>
            </a:r>
            <a:r>
              <a:rPr lang="en-US" sz="24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decades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031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1750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3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8187</TotalTime>
  <Words>4300</Words>
  <Application>Microsoft Office PowerPoint</Application>
  <PresentationFormat>On-screen Show (4:3)</PresentationFormat>
  <Paragraphs>888</Paragraphs>
  <Slides>113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113</vt:i4>
      </vt:variant>
    </vt:vector>
  </HeadingPairs>
  <TitlesOfParts>
    <vt:vector size="132" baseType="lpstr">
      <vt:lpstr>Arial Unicode MS</vt:lpstr>
      <vt:lpstr>Arial</vt:lpstr>
      <vt:lpstr>Calibri</vt:lpstr>
      <vt:lpstr>Cambria Math</vt:lpstr>
      <vt:lpstr>Symbol</vt:lpstr>
      <vt:lpstr>Wingdings</vt:lpstr>
      <vt:lpstr>Office Theme</vt:lpstr>
      <vt:lpstr>Default Design</vt:lpstr>
      <vt:lpstr>1_Default Design</vt:lpstr>
      <vt:lpstr>2_Default Design</vt:lpstr>
      <vt:lpstr>3_Default Design</vt:lpstr>
      <vt:lpstr>5_Default Design</vt:lpstr>
      <vt:lpstr>6_Default Design</vt:lpstr>
      <vt:lpstr>7_Default Design</vt:lpstr>
      <vt:lpstr>8_Default Design</vt:lpstr>
      <vt:lpstr>14_Default Design</vt:lpstr>
      <vt:lpstr>1_Office Theme</vt:lpstr>
      <vt:lpstr>2_Office Theme</vt:lpstr>
      <vt:lpstr>3_Office Theme</vt:lpstr>
      <vt:lpstr>The absorption of solar radiation in the climate system</vt:lpstr>
      <vt:lpstr>How much solar radiation is absorbed and reflected by the climate system</vt:lpstr>
      <vt:lpstr>Global mean energy balance</vt:lpstr>
      <vt:lpstr>Energy imbalance and temperature change</vt:lpstr>
      <vt:lpstr>PowerPoint Presentation</vt:lpstr>
      <vt:lpstr>PowerPoint Presentation</vt:lpstr>
      <vt:lpstr>Outline</vt:lpstr>
      <vt:lpstr>1 : What determines the Earth’s planetary albedo? (solar radiation reflected at top of atmosphere)</vt:lpstr>
      <vt:lpstr>Simplified (isotropic) shortwave radiation model</vt:lpstr>
      <vt:lpstr> Partitioning of planetary albedo into atmospheric and surface components</vt:lpstr>
      <vt:lpstr>Observed (CERES) surface and atmospheric contribution to planetary albedo</vt:lpstr>
      <vt:lpstr>Observed Surface and atmospheric contribution to planetary albedo</vt:lpstr>
      <vt:lpstr>Observed Global Mean Planetary Albedo and it atmospheric/surface Partitioning</vt:lpstr>
      <vt:lpstr>Planetary Albedo Partitioning: Comparison of models (CMIP3 pre-industrial) and observations (CERES)</vt:lpstr>
      <vt:lpstr>Shortwave and longwave contributions to global warming</vt:lpstr>
      <vt:lpstr>Top of Atmosphere Radiative response to greenhouse and shortwave forcing </vt:lpstr>
      <vt:lpstr>Proposed solution – Positive SW feedback</vt:lpstr>
      <vt:lpstr>Proposed solution – Positive SW feedback</vt:lpstr>
      <vt:lpstr>Proposed solution – Positive SW feedback</vt:lpstr>
      <vt:lpstr>Proposed solution – Positive SW feedback</vt:lpstr>
      <vt:lpstr>How to reconcile this – response to greenhouse forcing with a shortwave feedback</vt:lpstr>
      <vt:lpstr>Time evolution of OLR response to greenhouse forcing with SW feedback</vt:lpstr>
      <vt:lpstr>Inter-model spread in TOA response</vt:lpstr>
      <vt:lpstr>Linear Feedback model</vt:lpstr>
      <vt:lpstr>Backing out Forcing and feedbacks from instantaneous 4XCO2 increase runs</vt:lpstr>
      <vt:lpstr>Linear Feedback model works</vt:lpstr>
      <vt:lpstr>Ensemble average OLR recovery timescale</vt:lpstr>
      <vt:lpstr>Climate model differences in OLR response time</vt:lpstr>
      <vt:lpstr>Sensitivity of τCROSS to feedback parameters</vt:lpstr>
      <vt:lpstr>Cause of SW positive feedbacks: </vt:lpstr>
      <vt:lpstr>PowerPoint Presentation</vt:lpstr>
      <vt:lpstr>Implications for OLR recovery timescale</vt:lpstr>
      <vt:lpstr>Can we get climate feedbacks from interannual variability of CERES (and surface temperature)?  </vt:lpstr>
      <vt:lpstr>Radiation causes surface temperature anomalies as well as responds to it– potential to confuse the non-feedback forcing with the feedback.</vt:lpstr>
      <vt:lpstr>Conclusions</vt:lpstr>
      <vt:lpstr>3 : What determines meridional heat transport?</vt:lpstr>
      <vt:lpstr>Understanding heat transport</vt:lpstr>
      <vt:lpstr>ASR*, OLR*, MHT, and the tropical/extratropical energy budget</vt:lpstr>
      <vt:lpstr>ASR*, OLR*, MHT Dynamic Limit</vt:lpstr>
      <vt:lpstr>ASR*, OLR*, MHT Radiative Limit</vt:lpstr>
      <vt:lpstr> Heat Transport In Climate Models (CMIP3)</vt:lpstr>
      <vt:lpstr>Model heat transport spread in  terms of OLR* and ASR*</vt:lpstr>
      <vt:lpstr>Understanding ASR*</vt:lpstr>
      <vt:lpstr> ASR* and planetary albedo</vt:lpstr>
      <vt:lpstr>What determines the equator-to-pole contrast of planetary albedo?</vt:lpstr>
      <vt:lpstr>PowerPoint Presentation</vt:lpstr>
      <vt:lpstr>Planetary Albedo Partitioning</vt:lpstr>
      <vt:lpstr>Atmospheric and Surface reflection contribution to ASR*</vt:lpstr>
      <vt:lpstr>How is the atmosphere heated in the annual average?</vt:lpstr>
      <vt:lpstr>Annual mean heating summary</vt:lpstr>
      <vt:lpstr>Spatial structure of atmospheric heating</vt:lpstr>
      <vt:lpstr>Limiting models of seasonal  atmospheric heating</vt:lpstr>
      <vt:lpstr>Atmospheric energy budget</vt:lpstr>
      <vt:lpstr>Atmospheric energy budget</vt:lpstr>
      <vt:lpstr>Seasonal Atmospheric Heating  ANNUAL MEAN IS REMOVED</vt:lpstr>
      <vt:lpstr>Seasonal Amplitude of heating</vt:lpstr>
      <vt:lpstr>PowerPoint Presentation</vt:lpstr>
      <vt:lpstr>Define a seasonal amplitude</vt:lpstr>
      <vt:lpstr>PowerPoint Presentation</vt:lpstr>
      <vt:lpstr>Conclusions</vt:lpstr>
      <vt:lpstr>Extras</vt:lpstr>
      <vt:lpstr>Histogram of hemispheric average  planetary albedo</vt:lpstr>
      <vt:lpstr>Hemispheric average planetary albedo partitioning in climate models</vt:lpstr>
      <vt:lpstr>Inter-hemispheric energy transport and the location of tropical precipitation</vt:lpstr>
      <vt:lpstr>Hemispheric contrast of radiation and ITCZ location</vt:lpstr>
      <vt:lpstr>Arctic Planetary Albedo</vt:lpstr>
      <vt:lpstr>PowerPoint Presentation</vt:lpstr>
      <vt:lpstr>Are the radiative feedbacks that operate on inter-annual timescales equivalent to equilibrium feedbacks?</vt:lpstr>
      <vt:lpstr>PowerPoint Presentation</vt:lpstr>
      <vt:lpstr>Heat capacity: 4XCO2</vt:lpstr>
      <vt:lpstr>PowerPoint Presentation</vt:lpstr>
      <vt:lpstr>Understanding heat transport</vt:lpstr>
      <vt:lpstr>ASR*, OLR*, MHT, and the tropical/extratropical energy budget</vt:lpstr>
      <vt:lpstr>ASR*, OLR*, MHT Dynamic Limit</vt:lpstr>
      <vt:lpstr>ASR*, OLR*, MHT Radiative Limit</vt:lpstr>
      <vt:lpstr> Heat Transport In Climate Models (CMIP3)</vt:lpstr>
      <vt:lpstr>Model heat transport spread in  terms of OLR* and ASR*</vt:lpstr>
      <vt:lpstr>Understanding ASR*</vt:lpstr>
      <vt:lpstr> ASR* and planetary albedo</vt:lpstr>
      <vt:lpstr>What determines the equator-to-pole contrast of planetary albedo?</vt:lpstr>
      <vt:lpstr>PowerPoint Presentation</vt:lpstr>
      <vt:lpstr>Planetary Albedo Partitioning</vt:lpstr>
      <vt:lpstr>Atmospheric and Surface reflection contribution to ASR*</vt:lpstr>
      <vt:lpstr>Define a seasonal amplitude</vt:lpstr>
      <vt:lpstr>CO2 doubling expectations Summer schematic</vt:lpstr>
      <vt:lpstr>PowerPoint Presentation</vt:lpstr>
      <vt:lpstr>PowerPoint Presentation</vt:lpstr>
      <vt:lpstr>PowerPoint Presentation</vt:lpstr>
      <vt:lpstr>Meridional structure of atmospheric attenuation</vt:lpstr>
      <vt:lpstr>Planetary Albedo and Surface Albedo</vt:lpstr>
      <vt:lpstr>Meridional profile of albedo in all simiulations</vt:lpstr>
      <vt:lpstr>Inter-model spread in albedo by region</vt:lpstr>
      <vt:lpstr>2XCO2 Planetary Albedo</vt:lpstr>
      <vt:lpstr>2XCO2 Planetary Albedo</vt:lpstr>
      <vt:lpstr>Planetary Albedo Partitioning Error Bars</vt:lpstr>
      <vt:lpstr>PowerPoint Presentation</vt:lpstr>
      <vt:lpstr>PowerPoint Presentation</vt:lpstr>
      <vt:lpstr>Heat capacity: 4XCO2</vt:lpstr>
      <vt:lpstr>How fast does the system approach equilibrium?</vt:lpstr>
      <vt:lpstr>What parameter controls inter-GCM spread in TOA response?</vt:lpstr>
      <vt:lpstr>τcross dependence on feedback parameters</vt:lpstr>
      <vt:lpstr>How fast does the system approach equilibrium?</vt:lpstr>
      <vt:lpstr>What parameter controls inter-GCM spread in TOA response?</vt:lpstr>
      <vt:lpstr>τcross dependence on feedback parameters</vt:lpstr>
      <vt:lpstr>Sensitivity of τCROSS to feedback parameters</vt:lpstr>
      <vt:lpstr>What parameter controls inter-GCM spread in TOA response?</vt:lpstr>
      <vt:lpstr>PowerPoint Presentation</vt:lpstr>
      <vt:lpstr>SW and LW Feedbacks and Forcing: 4XCO2</vt:lpstr>
      <vt:lpstr>PowerPoint Presentation</vt:lpstr>
      <vt:lpstr>Are the radiative feedbacks that operate on inter-annual timescales equivalent to equilibrium feedbacks?</vt:lpstr>
      <vt:lpstr>LW Feedback parameter from observations</vt:lpstr>
      <vt:lpstr>SW Feedback parameter from observations</vt:lpstr>
      <vt:lpstr>Hemispheric Contrast Of TOA Radiation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Scale Energy Fluxes: Comparison of Observational Estimates and Model Simulations</dc:title>
  <dc:creator>thedhoe</dc:creator>
  <cp:lastModifiedBy>Aaron Donohoe</cp:lastModifiedBy>
  <cp:revision>99</cp:revision>
  <dcterms:created xsi:type="dcterms:W3CDTF">2014-04-07T14:52:22Z</dcterms:created>
  <dcterms:modified xsi:type="dcterms:W3CDTF">2015-10-02T08:52:00Z</dcterms:modified>
</cp:coreProperties>
</file>