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56" r:id="rId9"/>
    <p:sldMasterId id="2147483828" r:id="rId10"/>
    <p:sldMasterId id="2147483840" r:id="rId11"/>
    <p:sldMasterId id="2147483852" r:id="rId12"/>
    <p:sldMasterId id="2147483864" r:id="rId13"/>
    <p:sldMasterId id="2147483876" r:id="rId14"/>
    <p:sldMasterId id="2147483888" r:id="rId15"/>
    <p:sldMasterId id="2147483900" r:id="rId16"/>
  </p:sldMasterIdLst>
  <p:notesMasterIdLst>
    <p:notesMasterId r:id="rId105"/>
  </p:notesMasterIdLst>
  <p:sldIdLst>
    <p:sldId id="256" r:id="rId17"/>
    <p:sldId id="327" r:id="rId18"/>
    <p:sldId id="258" r:id="rId19"/>
    <p:sldId id="328" r:id="rId20"/>
    <p:sldId id="260" r:id="rId21"/>
    <p:sldId id="261" r:id="rId22"/>
    <p:sldId id="326" r:id="rId23"/>
    <p:sldId id="263" r:id="rId24"/>
    <p:sldId id="322" r:id="rId25"/>
    <p:sldId id="265" r:id="rId26"/>
    <p:sldId id="266" r:id="rId27"/>
    <p:sldId id="267" r:id="rId28"/>
    <p:sldId id="272" r:id="rId29"/>
    <p:sldId id="339" r:id="rId30"/>
    <p:sldId id="336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52" r:id="rId39"/>
    <p:sldId id="348" r:id="rId40"/>
    <p:sldId id="349" r:id="rId41"/>
    <p:sldId id="350" r:id="rId42"/>
    <p:sldId id="351" r:id="rId43"/>
    <p:sldId id="295" r:id="rId44"/>
    <p:sldId id="296" r:id="rId45"/>
    <p:sldId id="297" r:id="rId46"/>
    <p:sldId id="298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13" r:id="rId55"/>
    <p:sldId id="273" r:id="rId56"/>
    <p:sldId id="331" r:id="rId57"/>
    <p:sldId id="332" r:id="rId58"/>
    <p:sldId id="333" r:id="rId59"/>
    <p:sldId id="334" r:id="rId60"/>
    <p:sldId id="335" r:id="rId61"/>
    <p:sldId id="329" r:id="rId62"/>
    <p:sldId id="366" r:id="rId63"/>
    <p:sldId id="367" r:id="rId64"/>
    <p:sldId id="368" r:id="rId65"/>
    <p:sldId id="369" r:id="rId66"/>
    <p:sldId id="370" r:id="rId67"/>
    <p:sldId id="371" r:id="rId68"/>
    <p:sldId id="372" r:id="rId69"/>
    <p:sldId id="373" r:id="rId70"/>
    <p:sldId id="374" r:id="rId71"/>
    <p:sldId id="375" r:id="rId72"/>
    <p:sldId id="376" r:id="rId73"/>
    <p:sldId id="377" r:id="rId74"/>
    <p:sldId id="308" r:id="rId75"/>
    <p:sldId id="318" r:id="rId76"/>
    <p:sldId id="319" r:id="rId77"/>
    <p:sldId id="320" r:id="rId78"/>
    <p:sldId id="321" r:id="rId79"/>
    <p:sldId id="288" r:id="rId80"/>
    <p:sldId id="290" r:id="rId81"/>
    <p:sldId id="291" r:id="rId82"/>
    <p:sldId id="292" r:id="rId83"/>
    <p:sldId id="293" r:id="rId84"/>
    <p:sldId id="294" r:id="rId85"/>
    <p:sldId id="269" r:id="rId86"/>
    <p:sldId id="270" r:id="rId87"/>
    <p:sldId id="286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78" r:id="rId101"/>
    <p:sldId id="379" r:id="rId102"/>
    <p:sldId id="380" r:id="rId103"/>
    <p:sldId id="289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DB8"/>
    <a:srgbClr val="E82ADF"/>
    <a:srgbClr val="00FF00"/>
    <a:srgbClr val="00DA00"/>
    <a:srgbClr val="00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theme" Target="theme/theme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tableStyles" Target="tableStyles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4297C-BF52-403D-A87B-6A5D68EB2A1E}" type="slidenum">
              <a:rPr lang="en-US" altLang="en-US">
                <a:solidFill>
                  <a:prstClr val="black"/>
                </a:solidFill>
              </a:rPr>
              <a:pPr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D9202D-609B-4FE5-AD69-CE1E7E53D265}" type="slidenum">
              <a:rPr lang="en-US" altLang="en-US">
                <a:solidFill>
                  <a:prstClr val="white"/>
                </a:solidFill>
              </a:rPr>
              <a:pPr/>
              <a:t>11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552A0E-D91C-45DD-9550-83DCD4380470}" type="slidenum">
              <a:rPr lang="en-US" altLang="en-US">
                <a:solidFill>
                  <a:prstClr val="white"/>
                </a:solidFill>
              </a:rPr>
              <a:pPr/>
              <a:t>12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0.298 = 0.262 + 0.036</a:t>
            </a:r>
          </a:p>
          <a:p>
            <a:r>
              <a:rPr lang="en-US" altLang="en-US"/>
              <a:t>100% = 88% + 12%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BA64B-4A30-4A07-B2BA-1A77756F4E8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14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7.5 meters per W m^-2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16BEF-417E-4363-BA09-9114756D609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95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98937-FE2F-43EC-BDDF-64F4AD7202D5}" type="slidenum">
              <a:rPr lang="en-US" altLang="en-US">
                <a:solidFill>
                  <a:prstClr val="white"/>
                </a:solidFill>
              </a:rPr>
              <a:pPr/>
              <a:t>41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2 sigma = 0.016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BCE31-EA66-456A-8C64-A9381D5861D5}" type="slidenum">
              <a:rPr lang="en-US" altLang="en-US">
                <a:solidFill>
                  <a:prstClr val="white"/>
                </a:solidFill>
              </a:rPr>
              <a:pPr/>
              <a:t>46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AD926-01C5-4110-ACD8-4262DBB9D1F4}" type="slidenum">
              <a:rPr lang="en-US" altLang="en-US">
                <a:solidFill>
                  <a:prstClr val="white"/>
                </a:solidFill>
              </a:rPr>
              <a:pPr/>
              <a:t>47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NH = 8.2 - 2.4 = 5.8</a:t>
            </a:r>
          </a:p>
          <a:p>
            <a:r>
              <a:rPr lang="en-US" altLang="en-US"/>
              <a:t>SH = 9.0 – 3.2 = 5.8</a:t>
            </a:r>
          </a:p>
          <a:p>
            <a:r>
              <a:rPr lang="en-US" altLang="en-US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48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49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50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48ECE-33AD-4542-869D-37004E33D8D1}" type="slidenum">
              <a:rPr lang="en-US" altLang="en-US">
                <a:solidFill>
                  <a:prstClr val="white"/>
                </a:solidFill>
              </a:rPr>
              <a:pPr/>
              <a:t>51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Spread – 2 sigma SH = 1.1 PW NH = 0.8 PW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3685FE-1BE9-4892-A977-50DB40F0901E}" type="slidenum">
              <a:rPr lang="en-US" altLang="en-US" sz="1200" smtClean="0">
                <a:solidFill>
                  <a:schemeClr val="tx1"/>
                </a:solidFill>
              </a:rPr>
              <a:pPr eaLnBrk="1" hangingPunct="1"/>
              <a:t>52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ASR and MHT R^2 (slope) /// NH = 0.57 (0.64) , SH = 0.85 (0.85)</a:t>
            </a:r>
          </a:p>
          <a:p>
            <a:pPr eaLnBrk="1" hangingPunct="1"/>
            <a:r>
              <a:rPr lang="en-US" altLang="en-US" smtClean="0"/>
              <a:t>OLR* is insignificant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946D-A15F-4CB9-9769-D332DCC1132C}" type="slidenum">
              <a:rPr lang="en-US" altLang="en-US">
                <a:solidFill>
                  <a:prstClr val="white"/>
                </a:solidFill>
              </a:rPr>
              <a:pPr/>
              <a:t>53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ASR = incident + albedo</a:t>
            </a:r>
          </a:p>
          <a:p>
            <a:r>
              <a:rPr lang="en-US" altLang="en-US"/>
              <a:t>NH // 8.2 = 5.3 + 2.9</a:t>
            </a:r>
          </a:p>
          <a:p>
            <a:r>
              <a:rPr lang="en-US" altLang="en-US"/>
              <a:t>SH \\\ 9.0 = 5.3 + 3.7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5D73E-164C-4017-A6CA-6DAB4A5995B0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ASR* and albedo spread correlated with R^2 0.99</a:t>
            </a:r>
          </a:p>
          <a:p>
            <a:r>
              <a:rPr lang="en-US" altLang="en-US"/>
              <a:t>Same correlations as before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26731-CC78-4E5D-949C-CA420316E45C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55AA1-D8FC-4E4C-B83E-5C7FFE3E61FE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BA64B-4A30-4A07-B2BA-1A77756F4E83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008BA-5ADD-4A94-B09F-7F6B24804C29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R^2   NH \\\ </a:t>
            </a:r>
            <a:r>
              <a:rPr lang="en-US" altLang="en-US" dirty="0" smtClean="0"/>
              <a:t>0.63            </a:t>
            </a:r>
            <a:r>
              <a:rPr lang="en-US" altLang="en-US" dirty="0"/>
              <a:t>SH \\\\ </a:t>
            </a:r>
            <a:r>
              <a:rPr lang="en-US" altLang="en-US" dirty="0" smtClean="0"/>
              <a:t>0.84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024D5-F645-4DE8-96F9-8B21B9356618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84A49-3F27-4FED-A94A-16AA332CA9EA}" type="slidenum">
              <a:rPr lang="en-US" altLang="en-US">
                <a:solidFill>
                  <a:prstClr val="white"/>
                </a:solidFill>
              </a:rPr>
              <a:pPr/>
              <a:t>72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16BEF-417E-4363-BA09-9114756D609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BCE31-EA66-456A-8C64-A9381D5861D5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06FC1-A925-497F-B6E6-8E2A3DE41F60}" type="slidenum">
              <a:rPr lang="en-US" altLang="en-US">
                <a:solidFill>
                  <a:prstClr val="white"/>
                </a:solidFill>
              </a:rPr>
              <a:pPr/>
              <a:t>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4297C-BF52-403D-A87B-6A5D68EB2A1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49CE4-FDB4-498B-A53D-EE73797626BC}" type="slidenum">
              <a:rPr lang="en-US" altLang="en-US">
                <a:solidFill>
                  <a:prstClr val="white"/>
                </a:solidFill>
              </a:rPr>
              <a:pPr/>
              <a:t>10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23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92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662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854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516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14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887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147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524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40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7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5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153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091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418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68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83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869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084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063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92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01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13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32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783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21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08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474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553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696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318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309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88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73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936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979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360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842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517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656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887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44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982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476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486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005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945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23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33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453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256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856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9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98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668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889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701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212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038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092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885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637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050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23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551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5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340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356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180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126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737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361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41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511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24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14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181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641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198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315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768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93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32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11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9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3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94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24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76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57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66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5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46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5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7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0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71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07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16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91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82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07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85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67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2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9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85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6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8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35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71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96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10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64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30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8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77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84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21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75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41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323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85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8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3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23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18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64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69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07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992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437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097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501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5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824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7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15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81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9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33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07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96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09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5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8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74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93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30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43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58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136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148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903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046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02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436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422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78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213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326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30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24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86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769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0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0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4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5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5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9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3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1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7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2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9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0.png"/><Relationship Id="rId5" Type="http://schemas.openxmlformats.org/officeDocument/2006/relationships/image" Target="../media/image20.png"/><Relationship Id="rId10" Type="http://schemas.openxmlformats.org/officeDocument/2006/relationships/image" Target="../media/image91.jpe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0.png"/><Relationship Id="rId5" Type="http://schemas.openxmlformats.org/officeDocument/2006/relationships/image" Target="../media/image20.png"/><Relationship Id="rId10" Type="http://schemas.openxmlformats.org/officeDocument/2006/relationships/image" Target="../media/image91.jpe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0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0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absorption of solar radiation in the climate system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7086600" cy="1905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Aaron Donohoe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Applied Physics Lab – University of Washington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JPL Seminar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April 9, 2015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9448800" cy="1249363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Observed (CERES) surface and atmospheric contribution to planetary albedo</a:t>
            </a:r>
          </a:p>
        </p:txBody>
      </p:sp>
      <p:pic>
        <p:nvPicPr>
          <p:cNvPr id="27652" name="Picture 4" descr="4-map-cr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613"/>
            <a:ext cx="9296400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572000" y="1905000"/>
            <a:ext cx="4572000" cy="495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  <a:noFill/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Surface and atmospheric contribution to planetary albedo</a:t>
            </a:r>
          </a:p>
        </p:txBody>
      </p:sp>
      <p:pic>
        <p:nvPicPr>
          <p:cNvPr id="29700" name="Picture 4" descr="observed_planetary_albedo_part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4457700" cy="31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Surface_and_effective_albe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97678"/>
            <a:ext cx="4648200" cy="33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803900" y="1974850"/>
            <a:ext cx="1447800" cy="76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410200" y="1371600"/>
            <a:ext cx="2133600" cy="152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133600" y="4267200"/>
            <a:ext cx="381000" cy="2209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457200" y="46926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baseline="-25000" dirty="0">
                <a:solidFill>
                  <a:srgbClr val="000000"/>
                </a:solidFill>
              </a:rPr>
              <a:t>P,SURF </a:t>
            </a:r>
            <a:r>
              <a:rPr lang="en-US" altLang="en-US" sz="2400" dirty="0">
                <a:solidFill>
                  <a:srgbClr val="000000"/>
                </a:solidFill>
              </a:rPr>
              <a:t>= </a:t>
            </a: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dirty="0">
                <a:solidFill>
                  <a:srgbClr val="000000"/>
                </a:solidFill>
              </a:rPr>
              <a:t>(1-R-A)</a:t>
            </a:r>
            <a:r>
              <a:rPr lang="en-US" altLang="en-US" sz="2400" baseline="30000" dirty="0">
                <a:solidFill>
                  <a:srgbClr val="000000"/>
                </a:solidFill>
              </a:rPr>
              <a:t>2</a:t>
            </a:r>
            <a:r>
              <a:rPr lang="en-US" altLang="en-US" sz="3600" dirty="0">
                <a:solidFill>
                  <a:srgbClr val="D60093"/>
                </a:solidFill>
              </a:rPr>
              <a:t> 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1828800" y="5334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(1-</a:t>
            </a: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dirty="0">
                <a:solidFill>
                  <a:srgbClr val="000000"/>
                </a:solidFill>
              </a:rPr>
              <a:t>R)</a:t>
            </a:r>
            <a:endParaRPr lang="el-GR" altLang="en-US" sz="2400" dirty="0">
              <a:solidFill>
                <a:srgbClr val="000000"/>
              </a:solidFill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1828800" y="537845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5791200" y="4038600"/>
            <a:ext cx="2133600" cy="3810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400800" y="4690646"/>
            <a:ext cx="2057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1500" dirty="0">
                <a:solidFill>
                  <a:srgbClr val="000000"/>
                </a:solidFill>
              </a:rPr>
              <a:t>α</a:t>
            </a:r>
            <a:r>
              <a:rPr lang="en-US" altLang="en-US" sz="1500" baseline="-25000" dirty="0">
                <a:solidFill>
                  <a:srgbClr val="000000"/>
                </a:solidFill>
              </a:rPr>
              <a:t>P,SURF</a:t>
            </a:r>
            <a:r>
              <a:rPr lang="en-US" altLang="en-US" sz="2400" baseline="-25000" dirty="0">
                <a:solidFill>
                  <a:srgbClr val="000000"/>
                </a:solidFill>
              </a:rPr>
              <a:t> </a:t>
            </a:r>
            <a:endParaRPr lang="en-US" altLang="en-US" sz="2400" baseline="-25000" dirty="0" smtClean="0">
              <a:solidFill>
                <a:srgbClr val="000000"/>
              </a:solidFill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400800" y="434340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1500" dirty="0" smtClean="0">
                <a:solidFill>
                  <a:srgbClr val="000000"/>
                </a:solidFill>
              </a:rPr>
              <a:t>α</a:t>
            </a:r>
            <a:r>
              <a:rPr lang="en-US" altLang="en-US" sz="1500" dirty="0" smtClean="0">
                <a:solidFill>
                  <a:srgbClr val="000000"/>
                </a:solidFill>
              </a:rPr>
              <a:t> (surface albedo)</a:t>
            </a:r>
            <a:r>
              <a:rPr lang="en-US" altLang="en-US" sz="1500" baseline="-2500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 </a:t>
            </a:r>
            <a:endParaRPr lang="el-GR" altLang="en-US" sz="24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6286500" y="44958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286500" y="48006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lowchart: Process 5"/>
          <p:cNvSpPr/>
          <p:nvPr/>
        </p:nvSpPr>
        <p:spPr bwMode="auto">
          <a:xfrm>
            <a:off x="5486400" y="3276600"/>
            <a:ext cx="2667000" cy="5334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087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albedo and surface contribution to planetary albedo (</a:t>
            </a:r>
            <a:r>
              <a:rPr lang="el-GR" dirty="0" smtClean="0"/>
              <a:t>α</a:t>
            </a:r>
            <a:r>
              <a:rPr lang="en-US" dirty="0" smtClean="0"/>
              <a:t> and </a:t>
            </a:r>
            <a:r>
              <a:rPr lang="el-GR" dirty="0" smtClean="0"/>
              <a:t>α</a:t>
            </a:r>
            <a:r>
              <a:rPr lang="en-US" baseline="-25000" dirty="0" smtClean="0"/>
              <a:t>P,SURF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457700" y="3810000"/>
            <a:ext cx="43053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7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Global Mean Planetary Albedo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and it atmospheric/surface Partitioning</a:t>
            </a:r>
          </a:p>
        </p:txBody>
      </p:sp>
      <p:pic>
        <p:nvPicPr>
          <p:cNvPr id="31750" name="Picture 6" descr="global_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9296400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Planetary Albedo </a:t>
            </a:r>
            <a:r>
              <a:rPr lang="en-US" altLang="en-US" sz="4000" dirty="0" smtClean="0">
                <a:solidFill>
                  <a:schemeClr val="bg1"/>
                </a:solidFill>
              </a:rPr>
              <a:t>Partitioning: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r>
              <a:rPr lang="en-US" altLang="en-US" sz="4000" dirty="0" smtClean="0">
                <a:solidFill>
                  <a:schemeClr val="bg1"/>
                </a:solidFill>
              </a:rPr>
              <a:t>Comparison of models (CMIP3 pre-industrial) and observations (CERES)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5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59448"/>
            <a:ext cx="1970881" cy="2550551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r>
              <a:rPr lang="en-US" altLang="en-US" sz="2400" dirty="0" smtClean="0">
                <a:solidFill>
                  <a:schemeClr val="bg1"/>
                </a:solidFill>
              </a:rPr>
              <a:t>Shortwave and longwave contributions to </a:t>
            </a:r>
            <a:br>
              <a:rPr lang="en-US" altLang="en-US" sz="2400" dirty="0" smtClean="0">
                <a:solidFill>
                  <a:schemeClr val="bg1"/>
                </a:solidFill>
              </a:rPr>
            </a:br>
            <a:r>
              <a:rPr lang="en-US" altLang="en-US" sz="2400" dirty="0" smtClean="0">
                <a:solidFill>
                  <a:schemeClr val="bg1"/>
                </a:solidFill>
              </a:rPr>
              <a:t>global warming under increased CO</a:t>
            </a:r>
            <a:r>
              <a:rPr lang="en-US" altLang="en-US" sz="2400" baseline="-25000" dirty="0" smtClean="0">
                <a:solidFill>
                  <a:schemeClr val="bg1"/>
                </a:solidFill>
              </a:rPr>
              <a:t>2</a:t>
            </a:r>
            <a:endParaRPr lang="en-US" altLang="en-US" sz="24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9351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6705600" y="9093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00200" y="1219200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 smtClean="0">
                <a:solidFill>
                  <a:schemeClr val="bg1"/>
                </a:solidFill>
              </a:rPr>
              <a:t>=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7106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Unperturbed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62000" y="1981200"/>
            <a:ext cx="9144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676400" y="167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Atmospheric Emission Level</a:t>
            </a:r>
            <a:endParaRPr lang="en-US" dirty="0">
              <a:solidFill>
                <a:srgbClr val="E82AD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62200"/>
            <a:ext cx="4114800" cy="121023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304800" y="3505200"/>
            <a:ext cx="8305800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85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85800" y="34391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Solar Perturbation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12249"/>
            <a:ext cx="1970881" cy="2550551"/>
          </a:xfrm>
          <a:prstGeom prst="rect">
            <a:avLst/>
          </a:prstGeom>
        </p:spPr>
      </p:pic>
      <p:sp>
        <p:nvSpPr>
          <p:cNvPr id="36" name="Line 8"/>
          <p:cNvSpPr>
            <a:spLocks noChangeShapeType="1"/>
          </p:cNvSpPr>
          <p:nvPr/>
        </p:nvSpPr>
        <p:spPr bwMode="auto">
          <a:xfrm flipV="1">
            <a:off x="1295400" y="4262163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1752600" y="3962400"/>
            <a:ext cx="236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1970880" cy="255055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1752600" y="3962400"/>
            <a:ext cx="2514600" cy="762001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371600" y="396240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</a:rPr>
              <a:t>=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smtClean="0">
                <a:solidFill>
                  <a:srgbClr val="00FF00"/>
                </a:solidFill>
              </a:rPr>
              <a:t>OLR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143000" y="4114800"/>
            <a:ext cx="381000" cy="6096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V="1">
            <a:off x="1295400" y="3886200"/>
            <a:ext cx="304800" cy="843238"/>
          </a:xfrm>
          <a:prstGeom prst="line">
            <a:avLst/>
          </a:prstGeom>
          <a:noFill/>
          <a:ln w="603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0" y="3429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</a:rPr>
              <a:t>Greenhouse Perturbation</a:t>
            </a:r>
            <a:endParaRPr lang="en-US" sz="2800" dirty="0">
              <a:solidFill>
                <a:srgbClr val="0099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20" y="4612249"/>
            <a:ext cx="1970880" cy="2550550"/>
          </a:xfrm>
          <a:prstGeom prst="rect">
            <a:avLst/>
          </a:prstGeom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648200" y="61677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1400" dirty="0" smtClean="0">
                <a:solidFill>
                  <a:srgbClr val="00FF00"/>
                </a:solidFill>
              </a:rPr>
              <a:t>OLR</a:t>
            </a:r>
            <a:endParaRPr lang="en-US" altLang="en-US" sz="1400" dirty="0">
              <a:solidFill>
                <a:srgbClr val="00FF00"/>
              </a:solidFill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V="1">
            <a:off x="8153400" y="4572000"/>
            <a:ext cx="76200" cy="152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612250"/>
            <a:ext cx="1970879" cy="2550550"/>
          </a:xfrm>
          <a:prstGeom prst="rect">
            <a:avLst/>
          </a:prstGeom>
        </p:spPr>
      </p:pic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381000" y="3886200"/>
            <a:ext cx="533400" cy="8382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7467600" y="42879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953000" y="6248400"/>
            <a:ext cx="1905000" cy="3810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4572000" y="59391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 smtClean="0">
                <a:solidFill>
                  <a:schemeClr val="bg1"/>
                </a:solidFill>
              </a:rPr>
              <a:t>=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8153400" y="4495800"/>
            <a:ext cx="152400" cy="218209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V="1">
            <a:off x="8153400" y="42621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390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9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sz="1900" baseline="-25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9248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9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sz="1900" baseline="-25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4760" y="0"/>
            <a:ext cx="75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64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7" grpId="0"/>
      <p:bldP spid="20" grpId="0" animBg="1"/>
      <p:bldP spid="41" grpId="0"/>
      <p:bldP spid="21" grpId="0" animBg="1"/>
      <p:bldP spid="43" grpId="0" animBg="1"/>
      <p:bldP spid="44" grpId="0"/>
      <p:bldP spid="46" grpId="0"/>
      <p:bldP spid="48" grpId="0" animBg="1"/>
      <p:bldP spid="35" grpId="0" animBg="1"/>
      <p:bldP spid="47" grpId="0" animBg="1"/>
      <p:bldP spid="22" grpId="0" animBg="1"/>
      <p:bldP spid="52" grpId="0"/>
      <p:bldP spid="23" grpId="0" animBg="1"/>
      <p:bldP spid="50" grpId="0" animBg="1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747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Top of Atmosphere Radiative response to greenhouse and shortwave forcing 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1422"/>
            <a:ext cx="7288009" cy="5075578"/>
          </a:xfrm>
        </p:spPr>
      </p:pic>
      <p:sp>
        <p:nvSpPr>
          <p:cNvPr id="3" name="TextBox 2"/>
          <p:cNvSpPr txBox="1"/>
          <p:nvPr/>
        </p:nvSpPr>
        <p:spPr>
          <a:xfrm>
            <a:off x="533400" y="6477034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OLR returns to unperturbed value in 20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962400"/>
            <a:ext cx="8458200" cy="304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6300" y="3962400"/>
            <a:ext cx="4229100" cy="25146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How to reconcile this – response to greenhouse forcing with a shortwave feedback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51207" y="3061855"/>
            <a:ext cx="2514600" cy="1614054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898807" y="2438400"/>
            <a:ext cx="304800" cy="623455"/>
          </a:xfrm>
          <a:prstGeom prst="line">
            <a:avLst/>
          </a:prstGeom>
          <a:noFill/>
          <a:ln w="34925">
            <a:solidFill>
              <a:srgbClr val="00FF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-228600" y="1607403"/>
            <a:ext cx="289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Greenhouse forcing F</a:t>
            </a:r>
            <a:r>
              <a:rPr lang="en-US" altLang="en-US" sz="2400" baseline="-25000" dirty="0" smtClean="0">
                <a:solidFill>
                  <a:srgbClr val="00FF00"/>
                </a:solidFill>
              </a:rPr>
              <a:t>LW</a:t>
            </a:r>
            <a:r>
              <a:rPr lang="en-US" altLang="en-US" sz="2400" dirty="0" smtClean="0">
                <a:solidFill>
                  <a:srgbClr val="00FF00"/>
                </a:solidFill>
              </a:rPr>
              <a:t>= 4 W m</a:t>
            </a:r>
            <a:r>
              <a:rPr lang="en-US" altLang="en-US" sz="2400" baseline="30000" dirty="0" smtClean="0">
                <a:solidFill>
                  <a:srgbClr val="00FF00"/>
                </a:solidFill>
              </a:rPr>
              <a:t>-2</a:t>
            </a:r>
            <a:endParaRPr lang="en-US" altLang="en-US" sz="2400" baseline="30000" dirty="0">
              <a:solidFill>
                <a:srgbClr val="00FF00"/>
              </a:solidFill>
            </a:endParaRPr>
          </a:p>
        </p:txBody>
      </p:sp>
      <p:sp>
        <p:nvSpPr>
          <p:cNvPr id="15" name="Flowchart: Process 14"/>
          <p:cNvSpPr/>
          <p:nvPr/>
        </p:nvSpPr>
        <p:spPr bwMode="auto">
          <a:xfrm>
            <a:off x="1051207" y="4197672"/>
            <a:ext cx="2514600" cy="478238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9538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LW feedback only</a:t>
            </a:r>
            <a:endParaRPr lang="en-US" sz="3600" dirty="0">
              <a:solidFill>
                <a:srgbClr val="00B0F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886200" y="1237565"/>
            <a:ext cx="0" cy="5303222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4800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Forcing    =   response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5181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        F</a:t>
            </a:r>
            <a:r>
              <a:rPr lang="en-US" sz="2400" baseline="-25000" dirty="0" smtClean="0">
                <a:solidFill>
                  <a:srgbClr val="00B050"/>
                </a:solidFill>
              </a:rPr>
              <a:t>LW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 =  -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l-GR" sz="2400" dirty="0" smtClean="0">
                <a:solidFill>
                  <a:srgbClr val="AD15A2"/>
                </a:solidFill>
              </a:rPr>
              <a:t>Δ</a:t>
            </a:r>
            <a:r>
              <a:rPr lang="en-US" sz="2400" dirty="0" smtClean="0">
                <a:solidFill>
                  <a:srgbClr val="AD15A2"/>
                </a:solidFill>
              </a:rPr>
              <a:t>T 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4607" y="3581400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AD15A2"/>
                </a:solidFill>
              </a:rPr>
              <a:t>Δ</a:t>
            </a:r>
            <a:r>
              <a:rPr lang="en-US" sz="3200" dirty="0" smtClean="0">
                <a:solidFill>
                  <a:srgbClr val="AD15A2"/>
                </a:solidFill>
              </a:rPr>
              <a:t>T= 2K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60153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AD15A2"/>
                </a:solidFill>
              </a:rPr>
              <a:t>Δ</a:t>
            </a:r>
            <a:r>
              <a:rPr lang="en-US" sz="2400" dirty="0" smtClean="0">
                <a:solidFill>
                  <a:srgbClr val="AD15A2"/>
                </a:solidFill>
              </a:rPr>
              <a:t>T =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baseline="-25000" dirty="0">
                <a:solidFill>
                  <a:srgbClr val="00B050"/>
                </a:solidFill>
              </a:rPr>
              <a:t>LW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/-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n-US" sz="2400" dirty="0" smtClean="0">
                <a:solidFill>
                  <a:prstClr val="white"/>
                </a:solidFill>
              </a:rPr>
              <a:t>= </a:t>
            </a:r>
            <a:r>
              <a:rPr lang="en-US" sz="2400" dirty="0" smtClean="0">
                <a:solidFill>
                  <a:srgbClr val="AD15A2"/>
                </a:solidFill>
              </a:rPr>
              <a:t>2 K </a:t>
            </a:r>
            <a:r>
              <a:rPr lang="en-US" sz="2400" baseline="-25000" dirty="0" smtClean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srgbClr val="AD15A2"/>
                </a:solidFill>
              </a:rPr>
              <a:t> 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56343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 if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n-US" sz="2400" dirty="0" smtClean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= -2 W m </a:t>
            </a:r>
            <a:r>
              <a:rPr lang="en-US" sz="2400" baseline="30000" dirty="0" smtClean="0">
                <a:solidFill>
                  <a:prstClr val="white"/>
                </a:solidFill>
              </a:rPr>
              <a:t>-2 </a:t>
            </a:r>
            <a:r>
              <a:rPr lang="en-US" sz="2400" dirty="0" smtClean="0">
                <a:solidFill>
                  <a:prstClr val="white"/>
                </a:solidFill>
              </a:rPr>
              <a:t>K </a:t>
            </a:r>
            <a:r>
              <a:rPr lang="en-US" sz="2400" baseline="30000" dirty="0" smtClean="0">
                <a:solidFill>
                  <a:prstClr val="white"/>
                </a:solidFill>
              </a:rPr>
              <a:t>-1</a:t>
            </a:r>
            <a:endParaRPr lang="en-US" sz="2400" baseline="30000" dirty="0">
              <a:solidFill>
                <a:prstClr val="white"/>
              </a:solidFill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V="1">
            <a:off x="2171789" y="2507673"/>
            <a:ext cx="251018" cy="540327"/>
          </a:xfrm>
          <a:prstGeom prst="line">
            <a:avLst/>
          </a:prstGeom>
          <a:noFill/>
          <a:ln w="34925">
            <a:solidFill>
              <a:srgbClr val="00FF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5462" y="2211630"/>
            <a:ext cx="1290738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  -</a:t>
            </a: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>
                <a:solidFill>
                  <a:prstClr val="white"/>
                </a:solidFill>
              </a:rPr>
              <a:t>LW </a:t>
            </a:r>
            <a:r>
              <a:rPr lang="el-GR" sz="2200" dirty="0">
                <a:solidFill>
                  <a:srgbClr val="AD15A2"/>
                </a:solidFill>
              </a:rPr>
              <a:t>Δ</a:t>
            </a:r>
            <a:r>
              <a:rPr lang="en-US" sz="2200" dirty="0" smtClean="0">
                <a:solidFill>
                  <a:srgbClr val="AD15A2"/>
                </a:solidFill>
              </a:rPr>
              <a:t>T </a:t>
            </a:r>
          </a:p>
          <a:p>
            <a:r>
              <a:rPr lang="en-US" altLang="en-US" sz="2200" dirty="0" smtClean="0">
                <a:solidFill>
                  <a:srgbClr val="00FF00"/>
                </a:solidFill>
              </a:rPr>
              <a:t>= </a:t>
            </a:r>
            <a:r>
              <a:rPr lang="en-US" altLang="en-US" sz="2200" dirty="0">
                <a:solidFill>
                  <a:srgbClr val="00FF00"/>
                </a:solidFill>
              </a:rPr>
              <a:t>4 W m</a:t>
            </a:r>
            <a:r>
              <a:rPr lang="en-US" altLang="en-US" sz="2200" baseline="30000" dirty="0">
                <a:solidFill>
                  <a:srgbClr val="00FF00"/>
                </a:solidFill>
              </a:rPr>
              <a:t>-2</a:t>
            </a:r>
          </a:p>
          <a:p>
            <a:endParaRPr lang="en-US" dirty="0" smtClean="0">
              <a:solidFill>
                <a:srgbClr val="AD15A2"/>
              </a:solidFill>
            </a:endParaRPr>
          </a:p>
          <a:p>
            <a:endParaRPr lang="en-US" dirty="0" smtClean="0">
              <a:solidFill>
                <a:srgbClr val="AD15A2"/>
              </a:solidFill>
            </a:endParaRPr>
          </a:p>
          <a:p>
            <a:r>
              <a:rPr lang="en-US" dirty="0" smtClean="0">
                <a:solidFill>
                  <a:srgbClr val="AD15A2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419600" y="2957945"/>
            <a:ext cx="3048000" cy="1614054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 bwMode="auto">
          <a:xfrm>
            <a:off x="4419600" y="4093762"/>
            <a:ext cx="3048000" cy="478238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733799" y="1524000"/>
            <a:ext cx="14120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 F</a:t>
            </a:r>
            <a:r>
              <a:rPr lang="en-US" altLang="en-US" sz="2400" baseline="-25000" dirty="0" smtClean="0">
                <a:solidFill>
                  <a:srgbClr val="00FF00"/>
                </a:solidFill>
              </a:rPr>
              <a:t>LW</a:t>
            </a:r>
            <a:r>
              <a:rPr lang="en-US" altLang="en-US" sz="2400" dirty="0">
                <a:solidFill>
                  <a:srgbClr val="00FF00"/>
                </a:solidFill>
              </a:rPr>
              <a:t>=  </a:t>
            </a:r>
            <a:r>
              <a:rPr lang="en-US" altLang="en-US" sz="2400" dirty="0" smtClean="0">
                <a:solidFill>
                  <a:srgbClr val="00FF00"/>
                </a:solidFill>
              </a:rPr>
              <a:t>     4 </a:t>
            </a:r>
            <a:r>
              <a:rPr lang="en-US" altLang="en-US" sz="2400" dirty="0">
                <a:solidFill>
                  <a:srgbClr val="00FF00"/>
                </a:solidFill>
              </a:rPr>
              <a:t>W m</a:t>
            </a:r>
            <a:r>
              <a:rPr lang="en-US" altLang="en-US" sz="2400" baseline="30000" dirty="0">
                <a:solidFill>
                  <a:srgbClr val="00FF00"/>
                </a:solidFill>
              </a:rPr>
              <a:t>-2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aseline="30000" dirty="0">
              <a:solidFill>
                <a:srgbClr val="00FF00"/>
              </a:solidFill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4419600" y="2286000"/>
            <a:ext cx="304800" cy="611833"/>
          </a:xfrm>
          <a:prstGeom prst="line">
            <a:avLst/>
          </a:prstGeom>
          <a:noFill/>
          <a:ln w="34925">
            <a:solidFill>
              <a:srgbClr val="00FF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67200" y="10300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LW and SW feedback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53000" y="464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Forcing    =   response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3000" y="50247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        F</a:t>
            </a:r>
            <a:r>
              <a:rPr lang="en-US" sz="2400" baseline="-25000" dirty="0" smtClean="0">
                <a:solidFill>
                  <a:srgbClr val="00B050"/>
                </a:solidFill>
              </a:rPr>
              <a:t>LW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 =  -(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n-US" sz="2400" dirty="0" smtClean="0">
                <a:solidFill>
                  <a:prstClr val="white"/>
                </a:solidFill>
              </a:rPr>
              <a:t>+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SW </a:t>
            </a:r>
            <a:r>
              <a:rPr lang="en-US" sz="2400" dirty="0" smtClean="0">
                <a:solidFill>
                  <a:prstClr val="white"/>
                </a:solidFill>
              </a:rPr>
              <a:t>) </a:t>
            </a:r>
            <a:r>
              <a:rPr lang="el-GR" sz="2400" dirty="0" smtClean="0">
                <a:solidFill>
                  <a:srgbClr val="AD15A2"/>
                </a:solidFill>
              </a:rPr>
              <a:t>Δ</a:t>
            </a:r>
            <a:r>
              <a:rPr lang="en-US" sz="2400" dirty="0" smtClean="0">
                <a:solidFill>
                  <a:srgbClr val="AD15A2"/>
                </a:solidFill>
              </a:rPr>
              <a:t>T 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3000" y="60915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AD15A2"/>
                </a:solidFill>
              </a:rPr>
              <a:t>Δ</a:t>
            </a:r>
            <a:r>
              <a:rPr lang="en-US" sz="2400" dirty="0" smtClean="0">
                <a:solidFill>
                  <a:srgbClr val="AD15A2"/>
                </a:solidFill>
              </a:rPr>
              <a:t>T =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baseline="-25000" dirty="0">
                <a:solidFill>
                  <a:srgbClr val="00B050"/>
                </a:solidFill>
              </a:rPr>
              <a:t>LW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/-(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n-US" sz="2400" dirty="0" smtClean="0">
                <a:solidFill>
                  <a:prstClr val="white"/>
                </a:solidFill>
              </a:rPr>
              <a:t>+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>
                <a:solidFill>
                  <a:prstClr val="white"/>
                </a:solidFill>
              </a:rPr>
              <a:t>SW </a:t>
            </a:r>
            <a:r>
              <a:rPr lang="en-US" sz="2400" dirty="0">
                <a:solidFill>
                  <a:prstClr val="white"/>
                </a:solidFill>
              </a:rPr>
              <a:t>) </a:t>
            </a:r>
            <a:r>
              <a:rPr lang="en-US" sz="2400" dirty="0" smtClean="0">
                <a:solidFill>
                  <a:prstClr val="white"/>
                </a:solidFill>
              </a:rPr>
              <a:t>= </a:t>
            </a:r>
            <a:r>
              <a:rPr lang="en-US" sz="2400" dirty="0">
                <a:solidFill>
                  <a:srgbClr val="AD15A2"/>
                </a:solidFill>
              </a:rPr>
              <a:t>4</a:t>
            </a:r>
            <a:r>
              <a:rPr lang="en-US" sz="2400" dirty="0" smtClean="0">
                <a:solidFill>
                  <a:srgbClr val="AD15A2"/>
                </a:solidFill>
              </a:rPr>
              <a:t> K </a:t>
            </a:r>
            <a:r>
              <a:rPr lang="en-US" sz="2400" baseline="-25000" dirty="0" smtClean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srgbClr val="AD15A2"/>
                </a:solidFill>
              </a:rPr>
              <a:t> 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7800" y="5486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 if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>
                <a:solidFill>
                  <a:prstClr val="white"/>
                </a:solidFill>
              </a:rPr>
              <a:t>S</a:t>
            </a:r>
            <a:r>
              <a:rPr lang="en-US" sz="2400" baseline="-25000" dirty="0" smtClean="0">
                <a:solidFill>
                  <a:prstClr val="white"/>
                </a:solidFill>
              </a:rPr>
              <a:t>W </a:t>
            </a:r>
            <a:r>
              <a:rPr lang="en-US" sz="2400" dirty="0" smtClean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= +1 W m </a:t>
            </a:r>
            <a:r>
              <a:rPr lang="en-US" sz="2400" baseline="30000" dirty="0" smtClean="0">
                <a:solidFill>
                  <a:prstClr val="white"/>
                </a:solidFill>
              </a:rPr>
              <a:t>-2 </a:t>
            </a:r>
            <a:r>
              <a:rPr lang="en-US" sz="2400" dirty="0" smtClean="0">
                <a:solidFill>
                  <a:prstClr val="white"/>
                </a:solidFill>
              </a:rPr>
              <a:t>K </a:t>
            </a:r>
            <a:r>
              <a:rPr lang="en-US" sz="2400" baseline="30000" dirty="0" smtClean="0">
                <a:solidFill>
                  <a:prstClr val="white"/>
                </a:solidFill>
              </a:rPr>
              <a:t>-1</a:t>
            </a:r>
            <a:endParaRPr lang="en-US" sz="2400" baseline="30000" dirty="0">
              <a:solidFill>
                <a:prstClr val="white"/>
              </a:solidFill>
            </a:endParaRPr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 flipV="1">
            <a:off x="7386738" y="1447800"/>
            <a:ext cx="690462" cy="1510144"/>
          </a:xfrm>
          <a:prstGeom prst="line">
            <a:avLst/>
          </a:prstGeom>
          <a:noFill/>
          <a:ln w="34925">
            <a:solidFill>
              <a:srgbClr val="00FF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77062" y="1900297"/>
            <a:ext cx="1290738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  </a:t>
            </a: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>
                <a:solidFill>
                  <a:prstClr val="white"/>
                </a:solidFill>
              </a:rPr>
              <a:t>LW </a:t>
            </a:r>
            <a:r>
              <a:rPr lang="el-GR" sz="2200" dirty="0">
                <a:solidFill>
                  <a:srgbClr val="AD15A2"/>
                </a:solidFill>
              </a:rPr>
              <a:t>Δ</a:t>
            </a:r>
            <a:r>
              <a:rPr lang="en-US" sz="2200" dirty="0" smtClean="0">
                <a:solidFill>
                  <a:srgbClr val="AD15A2"/>
                </a:solidFill>
              </a:rPr>
              <a:t>T </a:t>
            </a:r>
          </a:p>
          <a:p>
            <a:r>
              <a:rPr lang="en-US" altLang="en-US" sz="2200" dirty="0" smtClean="0">
                <a:solidFill>
                  <a:srgbClr val="00FF00"/>
                </a:solidFill>
              </a:rPr>
              <a:t>= 8 </a:t>
            </a:r>
            <a:r>
              <a:rPr lang="en-US" altLang="en-US" sz="2200" dirty="0">
                <a:solidFill>
                  <a:srgbClr val="00FF00"/>
                </a:solidFill>
              </a:rPr>
              <a:t>W m</a:t>
            </a:r>
            <a:r>
              <a:rPr lang="en-US" altLang="en-US" sz="2200" baseline="30000" dirty="0">
                <a:solidFill>
                  <a:srgbClr val="00FF00"/>
                </a:solidFill>
              </a:rPr>
              <a:t>-2</a:t>
            </a:r>
          </a:p>
          <a:p>
            <a:endParaRPr lang="en-US" dirty="0" smtClean="0">
              <a:solidFill>
                <a:srgbClr val="AD15A2"/>
              </a:solidFill>
            </a:endParaRPr>
          </a:p>
          <a:p>
            <a:endParaRPr lang="en-US" dirty="0" smtClean="0">
              <a:solidFill>
                <a:srgbClr val="AD15A2"/>
              </a:solidFill>
            </a:endParaRPr>
          </a:p>
          <a:p>
            <a:r>
              <a:rPr lang="en-US" dirty="0" smtClean="0">
                <a:solidFill>
                  <a:srgbClr val="AD15A2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57800" y="3581400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AD15A2"/>
                </a:solidFill>
              </a:rPr>
              <a:t>Δ</a:t>
            </a:r>
            <a:r>
              <a:rPr lang="en-US" sz="3200" dirty="0" smtClean="0">
                <a:solidFill>
                  <a:srgbClr val="AD15A2"/>
                </a:solidFill>
              </a:rPr>
              <a:t>T= 4K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5795862" y="2278796"/>
            <a:ext cx="376338" cy="616803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91062" y="1600200"/>
            <a:ext cx="14431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  </a:t>
            </a: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 smtClean="0">
                <a:solidFill>
                  <a:prstClr val="white"/>
                </a:solidFill>
              </a:rPr>
              <a:t>SW </a:t>
            </a:r>
            <a:r>
              <a:rPr lang="el-GR" sz="2200" dirty="0">
                <a:solidFill>
                  <a:srgbClr val="AD15A2"/>
                </a:solidFill>
              </a:rPr>
              <a:t>Δ</a:t>
            </a:r>
            <a:r>
              <a:rPr lang="en-US" sz="2200" dirty="0" smtClean="0">
                <a:solidFill>
                  <a:srgbClr val="AD15A2"/>
                </a:solidFill>
              </a:rPr>
              <a:t>T </a:t>
            </a:r>
          </a:p>
          <a:p>
            <a:r>
              <a:rPr lang="en-US" altLang="en-US" sz="2200" dirty="0" smtClean="0">
                <a:solidFill>
                  <a:srgbClr val="FF0000"/>
                </a:solidFill>
              </a:rPr>
              <a:t>= 4 </a:t>
            </a:r>
            <a:r>
              <a:rPr lang="en-US" altLang="en-US" sz="2200" dirty="0">
                <a:solidFill>
                  <a:srgbClr val="FF0000"/>
                </a:solidFill>
              </a:rPr>
              <a:t>W </a:t>
            </a:r>
            <a:r>
              <a:rPr lang="en-US" altLang="en-US" sz="2200" dirty="0" smtClean="0">
                <a:solidFill>
                  <a:srgbClr val="FF0000"/>
                </a:solidFill>
              </a:rPr>
              <a:t>m</a:t>
            </a:r>
            <a:r>
              <a:rPr lang="en-US" altLang="en-US" sz="2200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AD15A2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93" y="3236893"/>
            <a:ext cx="1584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B050"/>
                </a:solidFill>
              </a:rPr>
              <a:t>Δ</a:t>
            </a:r>
            <a:r>
              <a:rPr lang="en-US" sz="2800" dirty="0" smtClean="0">
                <a:solidFill>
                  <a:srgbClr val="00B050"/>
                </a:solidFill>
              </a:rPr>
              <a:t>OLR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 = 0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11693" y="2895600"/>
            <a:ext cx="2308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rgbClr val="00B050"/>
                </a:solidFill>
              </a:rPr>
              <a:t>Δ</a:t>
            </a:r>
            <a:r>
              <a:rPr lang="en-US" sz="2800" dirty="0" smtClean="0">
                <a:solidFill>
                  <a:srgbClr val="00B050"/>
                </a:solidFill>
              </a:rPr>
              <a:t>OLR=</a:t>
            </a:r>
          </a:p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-F</a:t>
            </a:r>
            <a:r>
              <a:rPr lang="en-US" sz="2800" baseline="-25000" dirty="0" smtClean="0">
                <a:solidFill>
                  <a:srgbClr val="00B050"/>
                </a:solidFill>
              </a:rPr>
              <a:t>LW</a:t>
            </a:r>
            <a:r>
              <a:rPr lang="en-US" sz="2800" dirty="0" smtClean="0">
                <a:solidFill>
                  <a:srgbClr val="00B050"/>
                </a:solidFill>
              </a:rPr>
              <a:t> + </a:t>
            </a:r>
            <a:r>
              <a:rPr lang="en-US" sz="2800" dirty="0">
                <a:solidFill>
                  <a:prstClr val="white"/>
                </a:solidFill>
              </a:rPr>
              <a:t>-</a:t>
            </a:r>
            <a:r>
              <a:rPr lang="el-GR" sz="2800" dirty="0">
                <a:solidFill>
                  <a:prstClr val="white"/>
                </a:solidFill>
              </a:rPr>
              <a:t>λ</a:t>
            </a:r>
            <a:r>
              <a:rPr lang="en-US" sz="2800" baseline="-25000" dirty="0">
                <a:solidFill>
                  <a:prstClr val="white"/>
                </a:solidFill>
              </a:rPr>
              <a:t>LW </a:t>
            </a:r>
            <a:r>
              <a:rPr lang="el-GR" sz="2800" dirty="0">
                <a:solidFill>
                  <a:srgbClr val="AD15A2"/>
                </a:solidFill>
              </a:rPr>
              <a:t>Δ</a:t>
            </a:r>
            <a:r>
              <a:rPr lang="en-US" sz="2800" dirty="0">
                <a:solidFill>
                  <a:srgbClr val="AD15A2"/>
                </a:solidFill>
              </a:rPr>
              <a:t>T</a:t>
            </a:r>
            <a:r>
              <a:rPr lang="en-US" sz="2800" dirty="0" smtClean="0">
                <a:solidFill>
                  <a:srgbClr val="00B050"/>
                </a:solidFill>
              </a:rPr>
              <a:t>                 </a:t>
            </a:r>
            <a:r>
              <a:rPr lang="en-US" sz="2800" dirty="0" smtClean="0">
                <a:solidFill>
                  <a:prstClr val="white"/>
                </a:solidFill>
              </a:rPr>
              <a:t>=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Δ</a:t>
            </a:r>
            <a:r>
              <a:rPr lang="en-US" sz="2800" dirty="0" smtClean="0">
                <a:solidFill>
                  <a:srgbClr val="FF0000"/>
                </a:solidFill>
              </a:rPr>
              <a:t>ASR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1030069"/>
            <a:ext cx="5105400" cy="57517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 animBg="1"/>
      <p:bldP spid="6" grpId="0"/>
      <p:bldP spid="32" grpId="0"/>
      <p:bldP spid="33" grpId="0"/>
      <p:bldP spid="34" grpId="0" animBg="1"/>
      <p:bldP spid="35" grpId="0"/>
      <p:bldP spid="36" grpId="0"/>
      <p:bldP spid="37" grpId="0" animBg="1"/>
      <p:bldP spid="38" grpId="0"/>
      <p:bldP spid="12" grpId="0"/>
      <p:bldP spid="39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 evolution of OLR response to greenhouse forcing with SW feedback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676400"/>
            <a:ext cx="6252839" cy="3220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28149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OLR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2053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ASR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3886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F</a:t>
            </a:r>
            <a:r>
              <a:rPr lang="en-US" sz="2400" baseline="-25000" dirty="0" smtClean="0">
                <a:solidFill>
                  <a:srgbClr val="00B050"/>
                </a:solidFill>
              </a:rPr>
              <a:t>LW</a:t>
            </a:r>
            <a:endParaRPr 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15240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OLR must go from –FLW at time 0 to FLW in the equilibrium response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marL="342900" indent="-342900">
              <a:buFont typeface="Wingdings"/>
              <a:buChar char="à"/>
            </a:pPr>
            <a:r>
              <a:rPr lang="en-US" sz="2000" dirty="0" smtClean="0">
                <a:solidFill>
                  <a:prstClr val="white"/>
                </a:solidFill>
              </a:rPr>
              <a:t>OLR returns to unperturbed value </a:t>
            </a:r>
            <a:r>
              <a:rPr lang="en-US" sz="2400" i="1" dirty="0" smtClean="0">
                <a:solidFill>
                  <a:prstClr val="white"/>
                </a:solidFill>
              </a:rPr>
              <a:t>when half of the equilibrium temperature change occurs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marL="457200" indent="-457200">
              <a:buFont typeface="Wingdings"/>
              <a:buChar char="à"/>
            </a:pPr>
            <a:endParaRPr lang="en-US" sz="28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86200" y="4908561"/>
                <a:ext cx="187968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i="1" smtClean="0">
                          <a:solidFill>
                            <a:prstClr val="white"/>
                          </a:solidFill>
                          <a:latin typeface="Cambria Math"/>
                        </a:rPr>
                        <m:t>λ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908561"/>
                <a:ext cx="1879682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-224783" y="5027184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The energy imbalance equation: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09800" y="5415223"/>
                <a:ext cx="4495800" cy="83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prstClr val="white"/>
                    </a:solidFill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r>
                      <a:rPr lang="en-US" i="1" baseline="-25000" smtClean="0">
                        <a:solidFill>
                          <a:prstClr val="white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prstClr val="white"/>
                            </a:solidFill>
                          </a:rPr>
                          <m:t>λ</m:t>
                        </m:r>
                      </m:den>
                    </m:f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 baseline="-25000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λ</m:t>
                                </m:r>
                              </m:num>
                              <m:den>
                                <m:r>
                                  <a:rPr lang="en-US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den>
                            </m:f>
                          </m:sup>
                        </m:sSup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𝑒𝑞</m:t>
                        </m:r>
                      </m:sub>
                    </m:sSub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prstClr val="white"/>
                        </a:solidFill>
                        <a:latin typeface="Cambria Math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i="1">
                        <a:solidFill>
                          <a:prstClr val="white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415223"/>
                <a:ext cx="4495800" cy="833177"/>
              </a:xfrm>
              <a:prstGeom prst="rect">
                <a:avLst/>
              </a:prstGeom>
              <a:blipFill rotWithShape="1">
                <a:blip r:embed="rId4"/>
                <a:stretch>
                  <a:fillRect l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8578" y="5915883"/>
                <a:ext cx="8610600" cy="94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With the characteristic timescale (</a:t>
                </a:r>
                <a:r>
                  <a:rPr lang="el-GR" dirty="0" smtClean="0">
                    <a:solidFill>
                      <a:prstClr val="white"/>
                    </a:solidFill>
                  </a:rPr>
                  <a:t>τ</a:t>
                </a:r>
                <a:r>
                  <a:rPr lang="en-US" dirty="0" smtClean="0">
                    <a:solidFill>
                      <a:prstClr val="white"/>
                    </a:solidFill>
                  </a:rPr>
                  <a:t>)</a:t>
                </a:r>
              </a:p>
              <a:p>
                <a:r>
                  <a:rPr lang="en-US" sz="2400" dirty="0" smtClean="0">
                    <a:solidFill>
                      <a:prstClr val="white"/>
                    </a:solidFill>
                  </a:rPr>
                  <a:t> </a:t>
                </a:r>
                <a:r>
                  <a:rPr lang="el-GR" sz="2400" dirty="0" smtClean="0">
                    <a:solidFill>
                      <a:prstClr val="white"/>
                    </a:solidFill>
                  </a:rPr>
                  <a:t>τ</a:t>
                </a:r>
                <a:r>
                  <a:rPr lang="en-US" sz="2400" dirty="0" smtClean="0">
                    <a:solidFill>
                      <a:prstClr val="white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white"/>
                    </a:solidFill>
                  </a:rPr>
                  <a:t> =</a:t>
                </a:r>
                <a:r>
                  <a:rPr lang="en-US" sz="2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sSub>
                          <m:sSubPr>
                            <m:ctrlPr>
                              <a:rPr lang="el-GR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𝑆𝑊</m:t>
                            </m:r>
                          </m:sub>
                        </m:sSub>
                        <m: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𝐿𝑊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white"/>
                    </a:solidFill>
                  </a:rPr>
                  <a:t>  = 30 years (for 150 meter deep ocean)</a:t>
                </a:r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78" y="5915883"/>
                <a:ext cx="8610600" cy="942117"/>
              </a:xfrm>
              <a:prstGeom prst="rect">
                <a:avLst/>
              </a:prstGeom>
              <a:blipFill rotWithShape="1">
                <a:blip r:embed="rId5"/>
                <a:stretch>
                  <a:fillRect l="-566" t="-3226" b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72383" y="5562600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Has the solution: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Inter-model spread in TOA response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896142"/>
            <a:ext cx="48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The TOA response to greenhouse forcing differs a lot between GCMs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OLR returns to unperturbed values (</a:t>
            </a:r>
            <a:r>
              <a:rPr lang="el-GR" sz="2200" dirty="0" smtClean="0">
                <a:solidFill>
                  <a:prstClr val="white"/>
                </a:solidFill>
              </a:rPr>
              <a:t>Τ</a:t>
            </a:r>
            <a:r>
              <a:rPr lang="en-US" sz="2200" baseline="-25000" dirty="0" smtClean="0">
                <a:solidFill>
                  <a:prstClr val="white"/>
                </a:solidFill>
              </a:rPr>
              <a:t>CROSS</a:t>
            </a:r>
            <a:r>
              <a:rPr lang="en-US" sz="2200" dirty="0" smtClean="0">
                <a:solidFill>
                  <a:prstClr val="white"/>
                </a:solidFill>
              </a:rPr>
              <a:t>)  within 5 years for some GCMs and not at all for others (bi-modal)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On average, </a:t>
            </a:r>
            <a:r>
              <a:rPr lang="el-GR" sz="2200" dirty="0" smtClean="0">
                <a:solidFill>
                  <a:prstClr val="white"/>
                </a:solidFill>
              </a:rPr>
              <a:t>Τ</a:t>
            </a:r>
            <a:r>
              <a:rPr lang="en-US" sz="2200" baseline="-25000" dirty="0" smtClean="0">
                <a:solidFill>
                  <a:prstClr val="white"/>
                </a:solidFill>
              </a:rPr>
              <a:t>CROSS</a:t>
            </a:r>
            <a:r>
              <a:rPr lang="en-US" sz="2200" dirty="0" smtClean="0">
                <a:solidFill>
                  <a:prstClr val="white"/>
                </a:solidFill>
              </a:rPr>
              <a:t> = 19 years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0"/>
            <a:ext cx="8001000" cy="253999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33800"/>
            <a:ext cx="3608888" cy="27397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705600" y="4419600"/>
            <a:ext cx="152400" cy="2286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4191000"/>
            <a:ext cx="124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Ensemble mean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0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Linear Feedback model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3" y="1828800"/>
            <a:ext cx="61298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3011031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white"/>
                </a:solidFill>
              </a:rPr>
              <a:t>C = heat capacity of climate system. Time dependent – meters of ocean</a:t>
            </a:r>
            <a:r>
              <a:rPr lang="en-US" sz="2100" baseline="30000" dirty="0" smtClean="0">
                <a:solidFill>
                  <a:prstClr val="white"/>
                </a:solidFill>
              </a:rPr>
              <a:t> </a:t>
            </a:r>
            <a:endParaRPr lang="en-US" sz="2100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white"/>
                </a:solidFill>
              </a:rPr>
              <a:t>T</a:t>
            </a:r>
            <a:r>
              <a:rPr lang="en-US" sz="2100" baseline="-25000" dirty="0" smtClean="0">
                <a:solidFill>
                  <a:prstClr val="white"/>
                </a:solidFill>
              </a:rPr>
              <a:t>S</a:t>
            </a:r>
            <a:r>
              <a:rPr lang="en-US" sz="2100" dirty="0" smtClean="0">
                <a:solidFill>
                  <a:prstClr val="white"/>
                </a:solidFill>
              </a:rPr>
              <a:t> = Global mean surface temperature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white"/>
                </a:solidFill>
              </a:rPr>
              <a:t>F</a:t>
            </a:r>
            <a:r>
              <a:rPr lang="en-US" sz="2100" baseline="-25000" dirty="0" smtClean="0">
                <a:solidFill>
                  <a:prstClr val="white"/>
                </a:solidFill>
              </a:rPr>
              <a:t>SW </a:t>
            </a:r>
            <a:r>
              <a:rPr lang="en-US" sz="2100" dirty="0">
                <a:solidFill>
                  <a:prstClr val="white"/>
                </a:solidFill>
              </a:rPr>
              <a:t> </a:t>
            </a:r>
            <a:r>
              <a:rPr lang="en-US" sz="2100" dirty="0" smtClean="0">
                <a:solidFill>
                  <a:prstClr val="white"/>
                </a:solidFill>
              </a:rPr>
              <a:t>and F</a:t>
            </a:r>
            <a:r>
              <a:rPr lang="en-US" sz="2100" baseline="-25000" dirty="0" smtClean="0">
                <a:solidFill>
                  <a:prstClr val="white"/>
                </a:solidFill>
              </a:rPr>
              <a:t>LW</a:t>
            </a:r>
            <a:r>
              <a:rPr lang="en-US" sz="2100" dirty="0" smtClean="0">
                <a:solidFill>
                  <a:prstClr val="white"/>
                </a:solidFill>
              </a:rPr>
              <a:t> are the SW and LW radiative forcing (including fast cloud response to radiative forcing – W m</a:t>
            </a:r>
            <a:r>
              <a:rPr lang="en-US" sz="2100" baseline="30000" dirty="0" smtClean="0">
                <a:solidFill>
                  <a:prstClr val="white"/>
                </a:solidFill>
              </a:rPr>
              <a:t>-2</a:t>
            </a:r>
            <a:r>
              <a:rPr lang="en-US" sz="2100" dirty="0" smtClean="0">
                <a:solidFill>
                  <a:prstClr val="white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100" dirty="0" smtClean="0">
                <a:solidFill>
                  <a:prstClr val="white"/>
                </a:solidFill>
              </a:rPr>
              <a:t>λ</a:t>
            </a:r>
            <a:r>
              <a:rPr lang="en-US" sz="2100" baseline="-25000" dirty="0" smtClean="0">
                <a:solidFill>
                  <a:prstClr val="white"/>
                </a:solidFill>
              </a:rPr>
              <a:t>LW</a:t>
            </a:r>
            <a:r>
              <a:rPr lang="en-US" sz="2100" dirty="0" smtClean="0">
                <a:solidFill>
                  <a:prstClr val="white"/>
                </a:solidFill>
              </a:rPr>
              <a:t> and </a:t>
            </a:r>
            <a:r>
              <a:rPr lang="el-GR" sz="2100" dirty="0" smtClean="0">
                <a:solidFill>
                  <a:prstClr val="white"/>
                </a:solidFill>
              </a:rPr>
              <a:t>λ</a:t>
            </a:r>
            <a:r>
              <a:rPr lang="en-US" sz="2100" baseline="-25000" dirty="0" smtClean="0">
                <a:solidFill>
                  <a:prstClr val="white"/>
                </a:solidFill>
              </a:rPr>
              <a:t>SW</a:t>
            </a:r>
            <a:r>
              <a:rPr lang="en-US" sz="2100" dirty="0" smtClean="0">
                <a:solidFill>
                  <a:prstClr val="white"/>
                </a:solidFill>
              </a:rPr>
              <a:t> are the LW and SW feedback parameters. W m</a:t>
            </a:r>
            <a:r>
              <a:rPr lang="en-US" sz="2100" baseline="30000" dirty="0" smtClean="0">
                <a:solidFill>
                  <a:prstClr val="white"/>
                </a:solidFill>
              </a:rPr>
              <a:t>-2 </a:t>
            </a:r>
            <a:r>
              <a:rPr lang="en-US" sz="2100" dirty="0" smtClean="0">
                <a:solidFill>
                  <a:prstClr val="white"/>
                </a:solidFill>
              </a:rPr>
              <a:t>K</a:t>
            </a:r>
            <a:r>
              <a:rPr lang="en-US" sz="2100" baseline="30000" dirty="0" smtClean="0">
                <a:solidFill>
                  <a:prstClr val="white"/>
                </a:solidFill>
              </a:rPr>
              <a:t>-1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aseline="30000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white"/>
                </a:solidFill>
              </a:rPr>
              <a:t>Given above parameters and T</a:t>
            </a:r>
            <a:r>
              <a:rPr lang="en-US" sz="2100" baseline="-25000" dirty="0" smtClean="0">
                <a:solidFill>
                  <a:prstClr val="white"/>
                </a:solidFill>
              </a:rPr>
              <a:t>S</a:t>
            </a:r>
            <a:r>
              <a:rPr lang="en-US" sz="2100" dirty="0" smtClean="0">
                <a:solidFill>
                  <a:prstClr val="white"/>
                </a:solidFill>
              </a:rPr>
              <a:t> , we can predict the TOA response</a:t>
            </a:r>
            <a:endParaRPr lang="en-US" sz="2100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00675"/>
            <a:ext cx="500591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295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Energy Change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997803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AD15A2"/>
              </a:solidFill>
            </a:endParaRPr>
          </a:p>
          <a:p>
            <a:r>
              <a:rPr lang="en-US" sz="2400" dirty="0" smtClean="0">
                <a:solidFill>
                  <a:srgbClr val="AD15A2"/>
                </a:solidFill>
              </a:rPr>
              <a:t>Forcing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 rot="5400000" flipV="1">
            <a:off x="1676400" y="1393383"/>
            <a:ext cx="381000" cy="1143000"/>
          </a:xfrm>
          <a:prstGeom prst="leftBrace">
            <a:avLst>
              <a:gd name="adj1" fmla="val 8333"/>
              <a:gd name="adj2" fmla="val 47403"/>
            </a:avLst>
          </a:prstGeom>
          <a:ln w="31750">
            <a:solidFill>
              <a:srgbClr val="FF0000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 rot="5400000" flipV="1">
            <a:off x="3344333" y="1227667"/>
            <a:ext cx="381000" cy="1430866"/>
          </a:xfrm>
          <a:prstGeom prst="leftBrace">
            <a:avLst>
              <a:gd name="adj1" fmla="val 8333"/>
              <a:gd name="adj2" fmla="val 47403"/>
            </a:avLst>
          </a:prstGeom>
          <a:ln w="31750">
            <a:solidFill>
              <a:srgbClr val="AD15A2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 rot="5400000" flipV="1">
            <a:off x="5571067" y="1227667"/>
            <a:ext cx="381000" cy="1430866"/>
          </a:xfrm>
          <a:prstGeom prst="leftBrace">
            <a:avLst>
              <a:gd name="adj1" fmla="val 8333"/>
              <a:gd name="adj2" fmla="val 47403"/>
            </a:avLst>
          </a:prstGeom>
          <a:ln w="31750">
            <a:solidFill>
              <a:srgbClr val="0000D8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9978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AD15A2"/>
              </a:solidFill>
            </a:endParaRPr>
          </a:p>
          <a:p>
            <a:r>
              <a:rPr lang="en-US" sz="2400" dirty="0" smtClean="0">
                <a:solidFill>
                  <a:srgbClr val="0000D8"/>
                </a:solidFill>
              </a:rPr>
              <a:t>Feedbacks</a:t>
            </a:r>
            <a:endParaRPr lang="en-US" sz="2400" dirty="0">
              <a:solidFill>
                <a:srgbClr val="0000D8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5400000" flipV="1">
            <a:off x="4306456" y="38100"/>
            <a:ext cx="381000" cy="2438400"/>
          </a:xfrm>
          <a:prstGeom prst="leftBrace">
            <a:avLst>
              <a:gd name="adj1" fmla="val 8333"/>
              <a:gd name="adj2" fmla="val 47403"/>
            </a:avLst>
          </a:prstGeom>
          <a:ln w="31750">
            <a:solidFill>
              <a:srgbClr val="00B050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312003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AD15A2"/>
              </a:solidFill>
            </a:endParaRPr>
          </a:p>
          <a:p>
            <a:r>
              <a:rPr lang="en-US" sz="2400" dirty="0" smtClean="0">
                <a:solidFill>
                  <a:srgbClr val="00B050"/>
                </a:solidFill>
              </a:rPr>
              <a:t>Top of atmosphere (TOA) radiation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762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668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 dirty="0" smtClean="0">
                <a:solidFill>
                  <a:schemeClr val="bg1"/>
                </a:solidFill>
              </a:rPr>
              <a:t>How much solar radiation is absorbed and reflected by the climate system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2667000" y="48768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</a:rPr>
              <a:t>Earth’s Surface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029200" y="4343400"/>
            <a:ext cx="2057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33600" y="1600200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914400" y="2697163"/>
            <a:ext cx="1981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429000" y="2438400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0" y="17526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3399"/>
                </a:solidFill>
              </a:rPr>
              <a:t>Reflected by Atmosphere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33528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42672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47244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181600" y="28194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33CC"/>
                </a:solidFill>
              </a:rPr>
              <a:t>Reflected by Surface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5177135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Surface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Backing out Forcing and feedbacks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from instantaneous 4XCO2 increase runs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045095"/>
            <a:ext cx="8534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prstClr val="white"/>
                </a:solidFill>
              </a:rPr>
              <a:t>Feedbacks parameters (</a:t>
            </a:r>
            <a:r>
              <a:rPr lang="el-GR" sz="2300" dirty="0" smtClean="0">
                <a:solidFill>
                  <a:prstClr val="white"/>
                </a:solidFill>
              </a:rPr>
              <a:t>λ</a:t>
            </a:r>
            <a:r>
              <a:rPr lang="en-US" sz="2300" baseline="-25000" dirty="0" smtClean="0">
                <a:solidFill>
                  <a:prstClr val="white"/>
                </a:solidFill>
              </a:rPr>
              <a:t>LW</a:t>
            </a:r>
            <a:r>
              <a:rPr lang="en-US" sz="2300" dirty="0" smtClean="0">
                <a:solidFill>
                  <a:prstClr val="white"/>
                </a:solidFill>
              </a:rPr>
              <a:t> and </a:t>
            </a:r>
            <a:r>
              <a:rPr lang="el-GR" sz="2300" dirty="0" smtClean="0">
                <a:solidFill>
                  <a:prstClr val="white"/>
                </a:solidFill>
              </a:rPr>
              <a:t>λ</a:t>
            </a:r>
            <a:r>
              <a:rPr lang="en-US" sz="2300" baseline="-25000" dirty="0" smtClean="0">
                <a:solidFill>
                  <a:prstClr val="white"/>
                </a:solidFill>
              </a:rPr>
              <a:t>SW</a:t>
            </a:r>
            <a:r>
              <a:rPr lang="en-US" sz="2300" dirty="0" smtClean="0">
                <a:solidFill>
                  <a:prstClr val="white"/>
                </a:solidFill>
              </a:rPr>
              <a:t>) are the slope of –OLR and ASR vs. T</a:t>
            </a:r>
            <a:r>
              <a:rPr lang="en-US" sz="2300" baseline="-25000" dirty="0" smtClean="0">
                <a:solidFill>
                  <a:prstClr val="white"/>
                </a:solidFill>
              </a:rPr>
              <a:t>S </a:t>
            </a:r>
            <a:r>
              <a:rPr lang="en-US" sz="2300" dirty="0" smtClean="0">
                <a:solidFill>
                  <a:prstClr val="white"/>
                </a:solidFill>
              </a:rPr>
              <a:t>(W m</a:t>
            </a:r>
            <a:r>
              <a:rPr lang="en-US" sz="2300" baseline="30000" dirty="0" smtClean="0">
                <a:solidFill>
                  <a:prstClr val="white"/>
                </a:solidFill>
              </a:rPr>
              <a:t>-2 </a:t>
            </a:r>
            <a:r>
              <a:rPr lang="en-US" sz="2300" dirty="0" smtClean="0">
                <a:solidFill>
                  <a:prstClr val="white"/>
                </a:solidFill>
              </a:rPr>
              <a:t>K</a:t>
            </a:r>
            <a:r>
              <a:rPr lang="en-US" sz="2300" baseline="30000" dirty="0" smtClean="0">
                <a:solidFill>
                  <a:prstClr val="white"/>
                </a:solidFill>
              </a:rPr>
              <a:t>-1</a:t>
            </a:r>
            <a:r>
              <a:rPr lang="en-US" sz="2300" dirty="0" smtClean="0">
                <a:solidFill>
                  <a:prstClr val="white"/>
                </a:solidFill>
              </a:rPr>
              <a:t>)</a:t>
            </a:r>
            <a:r>
              <a:rPr lang="en-US" sz="2300" baseline="30000" dirty="0" smtClean="0">
                <a:solidFill>
                  <a:prstClr val="white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prstClr val="white"/>
                </a:solidFill>
              </a:rPr>
              <a:t>Forcing (F</a:t>
            </a:r>
            <a:r>
              <a:rPr lang="en-US" sz="2300" baseline="-25000" dirty="0" smtClean="0">
                <a:solidFill>
                  <a:prstClr val="white"/>
                </a:solidFill>
              </a:rPr>
              <a:t>SW </a:t>
            </a:r>
            <a:r>
              <a:rPr lang="en-US" sz="2300" dirty="0" smtClean="0">
                <a:solidFill>
                  <a:prstClr val="white"/>
                </a:solidFill>
              </a:rPr>
              <a:t> and F</a:t>
            </a:r>
            <a:r>
              <a:rPr lang="en-US" sz="2300" baseline="-25000" dirty="0" smtClean="0">
                <a:solidFill>
                  <a:prstClr val="white"/>
                </a:solidFill>
              </a:rPr>
              <a:t>LW</a:t>
            </a:r>
            <a:r>
              <a:rPr lang="en-US" sz="2300" dirty="0" smtClean="0">
                <a:solidFill>
                  <a:prstClr val="white"/>
                </a:solidFill>
              </a:rPr>
              <a:t>) is the intercept (W m</a:t>
            </a:r>
            <a:r>
              <a:rPr lang="en-US" sz="2300" baseline="30000" dirty="0" smtClean="0">
                <a:solidFill>
                  <a:prstClr val="white"/>
                </a:solidFill>
              </a:rPr>
              <a:t>-2 </a:t>
            </a:r>
            <a:r>
              <a:rPr lang="en-US" sz="2300" dirty="0" smtClean="0">
                <a:solidFill>
                  <a:prstClr val="white"/>
                </a:solidFill>
              </a:rPr>
              <a:t>) . Includes rapid cloud response to CO</a:t>
            </a:r>
            <a:r>
              <a:rPr lang="en-US" sz="2300" baseline="-25000" dirty="0" smtClean="0">
                <a:solidFill>
                  <a:prstClr val="white"/>
                </a:solidFill>
              </a:rPr>
              <a:t>2</a:t>
            </a:r>
            <a:r>
              <a:rPr lang="en-US" sz="2300" dirty="0" smtClean="0">
                <a:solidFill>
                  <a:prstClr val="white"/>
                </a:solidFill>
              </a:rPr>
              <a:t> (Gregory and Webb)</a:t>
            </a:r>
            <a:endParaRPr lang="en-US" sz="2300" baseline="-250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3832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CNRM model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295401"/>
            <a:ext cx="4333567" cy="312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33" y="1295400"/>
            <a:ext cx="433356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8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Linear Feedback model works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296" y="3886200"/>
            <a:ext cx="49171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The TOA response in each model (and ensemble average) – solid lines– is well replicated by the linear feedback model</a:t>
            </a:r>
          </a:p>
          <a:p>
            <a:endParaRPr lang="en-US" sz="2200" dirty="0" smtClean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What parameters (forcing, feedbacks, heat capacity) set the mean radiative response and its variations across models?</a:t>
            </a:r>
          </a:p>
          <a:p>
            <a:endParaRPr lang="en-US" sz="22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91000"/>
            <a:ext cx="3291840" cy="6858000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912114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458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Ensemble average OLR recovery timescale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85801"/>
            <a:ext cx="4032932" cy="2601892"/>
          </a:xfrm>
        </p:spPr>
      </p:pic>
      <p:sp>
        <p:nvSpPr>
          <p:cNvPr id="7" name="TextBox 6"/>
          <p:cNvSpPr txBox="1"/>
          <p:nvPr/>
        </p:nvSpPr>
        <p:spPr>
          <a:xfrm>
            <a:off x="152400" y="1600200"/>
            <a:ext cx="5556932" cy="108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prstClr val="white"/>
                </a:solidFill>
              </a:rPr>
              <a:t>λ</a:t>
            </a:r>
            <a:r>
              <a:rPr lang="en-US" sz="1760" baseline="-25000" dirty="0" smtClean="0">
                <a:solidFill>
                  <a:prstClr val="white"/>
                </a:solidFill>
              </a:rPr>
              <a:t>LW</a:t>
            </a:r>
            <a:r>
              <a:rPr lang="en-US" sz="1760" dirty="0" smtClean="0">
                <a:solidFill>
                  <a:prstClr val="white"/>
                </a:solidFill>
              </a:rPr>
              <a:t> = -1.7 W m</a:t>
            </a:r>
            <a:r>
              <a:rPr lang="en-US" sz="1760" baseline="30000" dirty="0" smtClean="0">
                <a:solidFill>
                  <a:prstClr val="white"/>
                </a:solidFill>
              </a:rPr>
              <a:t>-2 </a:t>
            </a:r>
            <a:r>
              <a:rPr lang="en-US" sz="1760" dirty="0" smtClean="0">
                <a:solidFill>
                  <a:prstClr val="white"/>
                </a:solidFill>
              </a:rPr>
              <a:t>K</a:t>
            </a:r>
            <a:r>
              <a:rPr lang="en-US" sz="1760" baseline="30000" dirty="0" smtClean="0">
                <a:solidFill>
                  <a:prstClr val="white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prstClr val="white"/>
                </a:solidFill>
              </a:rPr>
              <a:t>λ</a:t>
            </a:r>
            <a:r>
              <a:rPr lang="en-US" sz="1760" baseline="-25000" dirty="0" smtClean="0">
                <a:solidFill>
                  <a:prstClr val="white"/>
                </a:solidFill>
              </a:rPr>
              <a:t>SW</a:t>
            </a:r>
            <a:r>
              <a:rPr lang="en-US" sz="1760" dirty="0" smtClean="0">
                <a:solidFill>
                  <a:prstClr val="white"/>
                </a:solidFill>
              </a:rPr>
              <a:t> = +0.6 W m</a:t>
            </a:r>
            <a:r>
              <a:rPr lang="en-US" sz="1760" baseline="30000" dirty="0" smtClean="0">
                <a:solidFill>
                  <a:prstClr val="white"/>
                </a:solidFill>
              </a:rPr>
              <a:t>-2 </a:t>
            </a:r>
            <a:r>
              <a:rPr lang="en-US" sz="1760" dirty="0" smtClean="0">
                <a:solidFill>
                  <a:prstClr val="white"/>
                </a:solidFill>
              </a:rPr>
              <a:t>K</a:t>
            </a:r>
            <a:r>
              <a:rPr lang="en-US" sz="1760" baseline="30000" dirty="0" smtClean="0">
                <a:solidFill>
                  <a:prstClr val="white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F</a:t>
            </a:r>
            <a:r>
              <a:rPr lang="en-US" sz="1600" baseline="-25000" dirty="0" smtClean="0">
                <a:solidFill>
                  <a:prstClr val="white"/>
                </a:solidFill>
              </a:rPr>
              <a:t>LW</a:t>
            </a:r>
            <a:r>
              <a:rPr lang="en-US" sz="1600" dirty="0" smtClean="0">
                <a:solidFill>
                  <a:prstClr val="white"/>
                </a:solidFill>
              </a:rPr>
              <a:t> = + 6.1</a:t>
            </a:r>
            <a:r>
              <a:rPr lang="en-US" sz="1760" dirty="0" smtClean="0">
                <a:solidFill>
                  <a:prstClr val="white"/>
                </a:solidFill>
              </a:rPr>
              <a:t> W m</a:t>
            </a:r>
            <a:r>
              <a:rPr lang="en-US" sz="1760" baseline="30000" dirty="0" smtClean="0">
                <a:solidFill>
                  <a:prstClr val="white"/>
                </a:solidFill>
              </a:rPr>
              <a:t>-2</a:t>
            </a:r>
          </a:p>
          <a:p>
            <a:endParaRPr lang="en-US" sz="1760" baseline="30000" dirty="0" smtClean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49133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ASR in new equilibrium = T</a:t>
            </a:r>
            <a:r>
              <a:rPr lang="en-US" sz="2400" baseline="-25000" dirty="0" smtClean="0">
                <a:solidFill>
                  <a:prstClr val="white"/>
                </a:solidFill>
              </a:rPr>
              <a:t>EQ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>
                <a:solidFill>
                  <a:prstClr val="white"/>
                </a:solidFill>
              </a:rPr>
              <a:t>S</a:t>
            </a:r>
            <a:r>
              <a:rPr lang="en-US" sz="2400" baseline="-25000" dirty="0" smtClean="0">
                <a:solidFill>
                  <a:prstClr val="white"/>
                </a:solidFill>
              </a:rPr>
              <a:t>W</a:t>
            </a:r>
            <a:r>
              <a:rPr lang="en-US" sz="2400" dirty="0" smtClean="0">
                <a:solidFill>
                  <a:prstClr val="white"/>
                </a:solidFill>
              </a:rPr>
              <a:t> = 4 W m</a:t>
            </a:r>
            <a:r>
              <a:rPr lang="en-US" sz="2400" baseline="30000" dirty="0" smtClean="0">
                <a:solidFill>
                  <a:prstClr val="white"/>
                </a:solidFill>
              </a:rPr>
              <a:t>-2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136" y="5081469"/>
            <a:ext cx="830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To come to equilibrium, OLR must go from - F</a:t>
            </a:r>
            <a:r>
              <a:rPr lang="en-US" sz="2400" baseline="-25000" dirty="0" smtClean="0">
                <a:solidFill>
                  <a:prstClr val="white"/>
                </a:solidFill>
              </a:rPr>
              <a:t>LW</a:t>
            </a:r>
            <a:r>
              <a:rPr lang="en-US" sz="2400" dirty="0" smtClean="0">
                <a:solidFill>
                  <a:prstClr val="white"/>
                </a:solidFill>
              </a:rPr>
              <a:t> = - 6.1</a:t>
            </a:r>
            <a:r>
              <a:rPr lang="en-US" sz="2800" dirty="0" smtClean="0">
                <a:solidFill>
                  <a:prstClr val="white"/>
                </a:solidFill>
              </a:rPr>
              <a:t> W m</a:t>
            </a:r>
            <a:r>
              <a:rPr lang="en-US" sz="2800" baseline="30000" dirty="0" smtClean="0">
                <a:solidFill>
                  <a:prstClr val="white"/>
                </a:solidFill>
              </a:rPr>
              <a:t>-2</a:t>
            </a:r>
            <a:r>
              <a:rPr lang="en-US" sz="2400" dirty="0" smtClean="0">
                <a:solidFill>
                  <a:prstClr val="white"/>
                </a:solidFill>
              </a:rPr>
              <a:t> to T</a:t>
            </a:r>
            <a:r>
              <a:rPr lang="en-US" sz="2400" baseline="-25000" dirty="0" smtClean="0">
                <a:solidFill>
                  <a:prstClr val="white"/>
                </a:solidFill>
              </a:rPr>
              <a:t>EQ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</a:t>
            </a:r>
            <a:r>
              <a:rPr lang="en-US" sz="2400" dirty="0" smtClean="0">
                <a:solidFill>
                  <a:prstClr val="white"/>
                </a:solidFill>
              </a:rPr>
              <a:t> = +4 W m</a:t>
            </a:r>
            <a:r>
              <a:rPr lang="en-US" sz="2400" baseline="30000" dirty="0" smtClean="0">
                <a:solidFill>
                  <a:prstClr val="white"/>
                </a:solidFill>
              </a:rPr>
              <a:t>-2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OLR must change by 10 W m</a:t>
            </a:r>
            <a:r>
              <a:rPr lang="en-US" sz="2400" baseline="30000" dirty="0" smtClean="0">
                <a:solidFill>
                  <a:prstClr val="white"/>
                </a:solidFill>
              </a:rPr>
              <a:t>-2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to come to equilibrium </a:t>
            </a:r>
          </a:p>
          <a:p>
            <a:r>
              <a:rPr lang="en-US" sz="2400" dirty="0" smtClean="0">
                <a:solidFill>
                  <a:prstClr val="white"/>
                </a:solidFill>
                <a:sym typeface="Wingdings" panose="05000000000000000000" pitchFamily="2" charset="2"/>
              </a:rPr>
              <a:t>    OLR </a:t>
            </a:r>
            <a:r>
              <a:rPr lang="en-US" sz="2400" dirty="0" smtClean="0">
                <a:solidFill>
                  <a:prstClr val="white"/>
                </a:solidFill>
              </a:rPr>
              <a:t>crosses zero about 60% of the way the equilibrium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1" y="914400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Ensemble average forcing and feedbacks </a:t>
            </a:r>
            <a:endParaRPr lang="en-US" sz="2000" baseline="300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95600" y="3857113"/>
                <a:ext cx="2716340" cy="48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prstClr val="white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prstClr val="white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prstClr val="white"/>
                            </a:solidFill>
                          </a:rPr>
                          <m:t>LW</m:t>
                        </m:r>
                        <m:r>
                          <m:rPr>
                            <m:nor/>
                          </m:rPr>
                          <a:rPr lang="en-US" baseline="-25000" dirty="0" smtClean="0">
                            <a:solidFill>
                              <a:prstClr val="white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 smtClean="0">
                            <a:solidFill>
                              <a:prstClr val="white"/>
                            </a:solidFill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prstClr val="white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 smtClean="0">
                            <a:solidFill>
                              <a:prstClr val="white"/>
                            </a:solidFill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prstClr val="white"/>
                            </a:solidFill>
                          </a:rPr>
                          <m:t>W</m:t>
                        </m:r>
                      </m:den>
                    </m:f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 =6</m:t>
                    </m:r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𝐾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857113"/>
                <a:ext cx="2716340" cy="486287"/>
              </a:xfrm>
              <a:prstGeom prst="rect">
                <a:avLst/>
              </a:prstGeom>
              <a:blipFill rotWithShape="1">
                <a:blip r:embed="rId4"/>
                <a:stretch>
                  <a:fillRect l="-1794"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146266" y="3491125"/>
            <a:ext cx="3568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equilibrium temperature change</a:t>
            </a:r>
            <a:endParaRPr lang="en-US" sz="2000" baseline="30000" dirty="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00400" y="2819400"/>
            <a:ext cx="5181600" cy="0"/>
          </a:xfrm>
          <a:prstGeom prst="line">
            <a:avLst/>
          </a:prstGeom>
          <a:ln w="412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48000" y="1295400"/>
            <a:ext cx="5181600" cy="0"/>
          </a:xfrm>
          <a:prstGeom prst="line">
            <a:avLst/>
          </a:prstGeom>
          <a:ln w="412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96914" y="2895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OLR at time = 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1295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OLR at equilibrium 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2202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Climate model differences in OLR response time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3832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CNRM model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0652"/>
            <a:ext cx="2973789" cy="2143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77559"/>
            <a:ext cx="295951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1" idx="2"/>
          </p:cNvCxnSpPr>
          <p:nvPr/>
        </p:nvCxnSpPr>
        <p:spPr>
          <a:xfrm flipH="1">
            <a:off x="1447800" y="2824547"/>
            <a:ext cx="496295" cy="1366453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44696" y="2743200"/>
            <a:ext cx="722904" cy="1361306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8458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Sensitivity of </a:t>
            </a:r>
            <a:r>
              <a:rPr lang="el-GR" sz="3300" dirty="0" smtClean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 </a:t>
            </a:r>
            <a:r>
              <a:rPr lang="en-US" sz="3300" dirty="0" smtClean="0">
                <a:solidFill>
                  <a:schemeClr val="bg1"/>
                </a:solidFill>
              </a:rPr>
              <a:t>to feedback parameters</a:t>
            </a:r>
            <a:endParaRPr lang="en-US" sz="33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099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If F</a:t>
            </a:r>
            <a:r>
              <a:rPr lang="en-US" sz="2400" baseline="-25000" dirty="0" smtClean="0">
                <a:solidFill>
                  <a:prstClr val="white"/>
                </a:solidFill>
              </a:rPr>
              <a:t>SW</a:t>
            </a:r>
            <a:r>
              <a:rPr lang="en-US" sz="2400" dirty="0" smtClean="0">
                <a:solidFill>
                  <a:prstClr val="white"/>
                </a:solidFill>
              </a:rPr>
              <a:t> = 0 (simplification):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4800" y="18288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 smtClean="0">
                <a:solidFill>
                  <a:prstClr val="white"/>
                </a:solidFill>
              </a:rPr>
              <a:t>τ</a:t>
            </a:r>
            <a:r>
              <a:rPr lang="en-US" sz="2800" baseline="-25000" dirty="0" smtClean="0">
                <a:solidFill>
                  <a:prstClr val="white"/>
                </a:solidFill>
              </a:rPr>
              <a:t>CROSS </a:t>
            </a:r>
            <a:r>
              <a:rPr lang="en-US" sz="2800" dirty="0" smtClean="0">
                <a:solidFill>
                  <a:prstClr val="white"/>
                </a:solidFill>
              </a:rPr>
              <a:t>= </a:t>
            </a:r>
            <a:r>
              <a:rPr lang="el-GR" sz="2800" dirty="0" smtClean="0">
                <a:solidFill>
                  <a:prstClr val="white"/>
                </a:solidFill>
              </a:rPr>
              <a:t>τ</a:t>
            </a:r>
            <a:r>
              <a:rPr lang="en-US" sz="2800" dirty="0" smtClean="0">
                <a:solidFill>
                  <a:prstClr val="white"/>
                </a:solidFill>
              </a:rPr>
              <a:t> ln(-</a:t>
            </a:r>
            <a:r>
              <a:rPr lang="el-GR" sz="2800" dirty="0" smtClean="0">
                <a:solidFill>
                  <a:prstClr val="white"/>
                </a:solidFill>
              </a:rPr>
              <a:t>λ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baseline="-25000" dirty="0" smtClean="0">
                <a:solidFill>
                  <a:prstClr val="white"/>
                </a:solidFill>
              </a:rPr>
              <a:t>LW</a:t>
            </a:r>
            <a:r>
              <a:rPr lang="en-US" sz="2800" dirty="0" smtClean="0">
                <a:solidFill>
                  <a:prstClr val="white"/>
                </a:solidFill>
              </a:rPr>
              <a:t> / </a:t>
            </a:r>
            <a:r>
              <a:rPr lang="el-GR" sz="2800" dirty="0" smtClean="0">
                <a:solidFill>
                  <a:prstClr val="white"/>
                </a:solidFill>
              </a:rPr>
              <a:t>λ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baseline="-25000" dirty="0" smtClean="0">
                <a:solidFill>
                  <a:prstClr val="white"/>
                </a:solidFill>
              </a:rPr>
              <a:t>SW </a:t>
            </a:r>
            <a:r>
              <a:rPr lang="en-US" sz="2800" dirty="0" smtClean="0">
                <a:solidFill>
                  <a:prstClr val="white"/>
                </a:solidFill>
              </a:rPr>
              <a:t>)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6477000" y="2362200"/>
            <a:ext cx="304800" cy="3429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3733800"/>
            <a:ext cx="2286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95065"/>
            <a:ext cx="5257800" cy="567842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858000" y="2743200"/>
            <a:ext cx="304800" cy="3429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9050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C00"/>
                </a:solidFill>
              </a:rPr>
              <a:t>Ensemble Average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657600"/>
            <a:ext cx="3276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rgbClr val="FF0000"/>
                </a:solidFill>
              </a:rPr>
              <a:t>τ</a:t>
            </a:r>
            <a:r>
              <a:rPr lang="en-US" sz="2200" baseline="-25000" dirty="0" smtClean="0">
                <a:solidFill>
                  <a:srgbClr val="FF0000"/>
                </a:solidFill>
              </a:rPr>
              <a:t>cross</a:t>
            </a:r>
            <a:r>
              <a:rPr lang="en-US" sz="2200" dirty="0" smtClean="0">
                <a:solidFill>
                  <a:srgbClr val="FF0000"/>
                </a:solidFill>
              </a:rPr>
              <a:t> is determined by the OLR value demanded in the new equilibrium </a:t>
            </a:r>
          </a:p>
          <a:p>
            <a:pPr marL="342900" indent="-342900">
              <a:buFont typeface="Wingdings"/>
              <a:buChar char="à"/>
            </a:pPr>
            <a:r>
              <a:rPr lang="en-US" sz="2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Set by relative magnitudes of </a:t>
            </a:r>
            <a:r>
              <a:rPr lang="el-GR" sz="2200" dirty="0">
                <a:solidFill>
                  <a:srgbClr val="FF0000"/>
                </a:solidFill>
              </a:rPr>
              <a:t>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aseline="-25000" dirty="0">
                <a:solidFill>
                  <a:srgbClr val="FF0000"/>
                </a:solidFill>
              </a:rPr>
              <a:t>LW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      and </a:t>
            </a:r>
            <a:r>
              <a:rPr lang="el-GR" sz="2200" dirty="0">
                <a:solidFill>
                  <a:srgbClr val="FF0000"/>
                </a:solidFill>
              </a:rPr>
              <a:t>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aseline="-25000" dirty="0">
                <a:solidFill>
                  <a:srgbClr val="FF0000"/>
                </a:solidFill>
              </a:rPr>
              <a:t>SW </a:t>
            </a:r>
            <a:endParaRPr lang="en-US" sz="2200" baseline="-250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/>
              <a:buChar char="à"/>
            </a:pPr>
            <a:r>
              <a:rPr lang="en-US" sz="2200" dirty="0" smtClean="0">
                <a:solidFill>
                  <a:srgbClr val="FF0000"/>
                </a:solidFill>
              </a:rPr>
              <a:t>HAS STEEP GRADIENTS IN VICINITY OF </a:t>
            </a:r>
            <a:r>
              <a:rPr lang="el-GR" sz="2200" dirty="0" smtClean="0">
                <a:solidFill>
                  <a:srgbClr val="FF0000"/>
                </a:solidFill>
              </a:rPr>
              <a:t>λ</a:t>
            </a:r>
            <a:r>
              <a:rPr lang="en-US" sz="2200" baseline="-25000" dirty="0" smtClean="0">
                <a:solidFill>
                  <a:srgbClr val="FF0000"/>
                </a:solidFill>
              </a:rPr>
              <a:t>SW</a:t>
            </a:r>
            <a:r>
              <a:rPr lang="en-US" sz="2200" dirty="0" smtClean="0">
                <a:solidFill>
                  <a:srgbClr val="FF0000"/>
                </a:solidFill>
              </a:rPr>
              <a:t>=0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6106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Cause of SW positive feedbacks: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baseline="30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67" y="4960620"/>
            <a:ext cx="3303233" cy="1897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1561" y="4191000"/>
            <a:ext cx="551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SW Water vapor feedback</a:t>
            </a: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=   +0.3±0.1 W </a:t>
            </a:r>
            <a:r>
              <a:rPr lang="en-US" sz="2400" dirty="0" smtClean="0">
                <a:solidFill>
                  <a:schemeClr val="accent1"/>
                </a:solidFill>
              </a:rPr>
              <a:t>m</a:t>
            </a:r>
            <a:r>
              <a:rPr lang="en-US" sz="2400" baseline="30000" dirty="0" smtClean="0">
                <a:solidFill>
                  <a:schemeClr val="accent1"/>
                </a:solidFill>
              </a:rPr>
              <a:t>-2</a:t>
            </a:r>
            <a:r>
              <a:rPr lang="en-US" sz="2400" dirty="0" smtClean="0">
                <a:solidFill>
                  <a:schemeClr val="accent1"/>
                </a:solidFill>
              </a:rPr>
              <a:t>K</a:t>
            </a:r>
            <a:r>
              <a:rPr lang="en-US" sz="2400" baseline="30000" dirty="0" smtClean="0">
                <a:solidFill>
                  <a:schemeClr val="accent1"/>
                </a:solidFill>
              </a:rPr>
              <a:t>-1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13524"/>
            <a:ext cx="2252062" cy="16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219200" y="5486400"/>
            <a:ext cx="457200" cy="762000"/>
          </a:xfrm>
          <a:prstGeom prst="ellipse">
            <a:avLst/>
          </a:prstGeom>
          <a:noFill/>
          <a:ln w="47625">
            <a:solidFill>
              <a:srgbClr val="AD15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0" y="4073604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D15A2"/>
                </a:solidFill>
              </a:rPr>
              <a:t>Surface albedo feedback  =</a:t>
            </a:r>
          </a:p>
          <a:p>
            <a:r>
              <a:rPr lang="en-US" sz="2400" dirty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srgbClr val="AD15A2"/>
                </a:solidFill>
              </a:rPr>
              <a:t>           +0.26 </a:t>
            </a:r>
            <a:r>
              <a:rPr lang="en-US" sz="2400" dirty="0">
                <a:solidFill>
                  <a:srgbClr val="AD15A2"/>
                </a:solidFill>
              </a:rPr>
              <a:t>±</a:t>
            </a:r>
            <a:r>
              <a:rPr lang="en-US" sz="2400" dirty="0" smtClean="0">
                <a:solidFill>
                  <a:srgbClr val="AD15A2"/>
                </a:solidFill>
              </a:rPr>
              <a:t>0.08 W m</a:t>
            </a:r>
            <a:r>
              <a:rPr lang="en-US" sz="2400" baseline="30000" dirty="0" smtClean="0">
                <a:solidFill>
                  <a:srgbClr val="AD15A2"/>
                </a:solidFill>
              </a:rPr>
              <a:t>-2</a:t>
            </a:r>
            <a:r>
              <a:rPr lang="en-US" sz="2400" dirty="0" smtClean="0">
                <a:solidFill>
                  <a:srgbClr val="AD15A2"/>
                </a:solidFill>
              </a:rPr>
              <a:t>K</a:t>
            </a:r>
            <a:r>
              <a:rPr lang="en-US" sz="2400" baseline="30000" dirty="0" smtClean="0">
                <a:solidFill>
                  <a:srgbClr val="AD15A2"/>
                </a:solidFill>
              </a:rPr>
              <a:t>-1</a:t>
            </a:r>
          </a:p>
          <a:p>
            <a:r>
              <a:rPr lang="en-US" dirty="0" smtClean="0">
                <a:solidFill>
                  <a:srgbClr val="AD15A2"/>
                </a:solidFill>
              </a:rPr>
              <a:t>		        Bony et al. (2006)</a:t>
            </a:r>
            <a:endParaRPr lang="en-US" sz="2400" dirty="0" smtClean="0">
              <a:solidFill>
                <a:srgbClr val="AD15A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25452" y="1543084"/>
            <a:ext cx="3922948" cy="1713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25452" y="3256389"/>
            <a:ext cx="3922948" cy="5657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47151" y="3362980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ocean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7894" y="3189663"/>
            <a:ext cx="1913206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257800" y="2384150"/>
            <a:ext cx="436673" cy="791914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56110" y="3191649"/>
            <a:ext cx="1292290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73294" y="204264"/>
            <a:ext cx="1600200" cy="1959402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562600" y="2780107"/>
            <a:ext cx="225669" cy="395799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396366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34455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387133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016494" y="3134380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ice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198" name="Picture 81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6" y="2133600"/>
            <a:ext cx="1019174" cy="781575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635517" y="2147444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13818" y="2147444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592119" y="209033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819400" y="1594954"/>
            <a:ext cx="515982" cy="480811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TextBox 8202"/>
          <p:cNvSpPr txBox="1"/>
          <p:nvPr/>
        </p:nvSpPr>
        <p:spPr>
          <a:xfrm>
            <a:off x="2766671" y="1153924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00B0F0"/>
                </a:solidFill>
              </a:rPr>
              <a:t>absorbed</a:t>
            </a:r>
            <a:endParaRPr lang="en-US" sz="2300" dirty="0">
              <a:solidFill>
                <a:srgbClr val="00B0F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06365" y="519988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FF0000"/>
                </a:solidFill>
              </a:rPr>
              <a:t>incident</a:t>
            </a:r>
            <a:endParaRPr lang="en-US" sz="2300" dirty="0">
              <a:solidFill>
                <a:srgbClr val="00B0F0"/>
              </a:solidFill>
            </a:endParaRPr>
          </a:p>
        </p:txBody>
      </p:sp>
      <p:sp>
        <p:nvSpPr>
          <p:cNvPr id="8204" name="TextBox 8203"/>
          <p:cNvSpPr txBox="1"/>
          <p:nvPr/>
        </p:nvSpPr>
        <p:spPr>
          <a:xfrm>
            <a:off x="1337662" y="1752600"/>
            <a:ext cx="110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  H</a:t>
            </a:r>
            <a:r>
              <a:rPr lang="en-US" baseline="-25000" dirty="0" smtClean="0">
                <a:solidFill>
                  <a:srgbClr val="00B0F0"/>
                </a:solidFill>
              </a:rPr>
              <a:t>2</a:t>
            </a:r>
            <a:r>
              <a:rPr lang="en-US" dirty="0" smtClean="0">
                <a:solidFill>
                  <a:srgbClr val="00B0F0"/>
                </a:solidFill>
              </a:rPr>
              <a:t>0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(vapor)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053586" y="1183965"/>
            <a:ext cx="507947" cy="1132027"/>
          </a:xfrm>
          <a:prstGeom prst="straightConnector1">
            <a:avLst/>
          </a:prstGeom>
          <a:ln w="603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519271" y="737664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FF0000"/>
                </a:solidFill>
              </a:rPr>
              <a:t>Reflected</a:t>
            </a:r>
          </a:p>
          <a:p>
            <a:r>
              <a:rPr lang="en-US" sz="2300" dirty="0" smtClean="0">
                <a:solidFill>
                  <a:srgbClr val="FF0000"/>
                </a:solidFill>
              </a:rPr>
              <a:t>  cloud</a:t>
            </a:r>
            <a:endParaRPr lang="en-US" sz="2300" dirty="0">
              <a:solidFill>
                <a:srgbClr val="00B0F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25894" y="2566464"/>
            <a:ext cx="618977" cy="782037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42671" y="2805988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FF0000"/>
                </a:solidFill>
              </a:rPr>
              <a:t>transmitted</a:t>
            </a:r>
            <a:endParaRPr lang="en-US" sz="2300" dirty="0">
              <a:solidFill>
                <a:srgbClr val="00B0F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819400" y="1600200"/>
            <a:ext cx="668382" cy="627965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038600" y="1600200"/>
            <a:ext cx="313285" cy="715793"/>
          </a:xfrm>
          <a:prstGeom prst="straightConnector1">
            <a:avLst/>
          </a:prstGeom>
          <a:ln w="603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3326005" y="2915175"/>
            <a:ext cx="331595" cy="457662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3" name="Rectangle 8212"/>
          <p:cNvSpPr/>
          <p:nvPr/>
        </p:nvSpPr>
        <p:spPr>
          <a:xfrm>
            <a:off x="0" y="4073604"/>
            <a:ext cx="9144000" cy="27843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477000" y="2362200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AD15A2"/>
                </a:solidFill>
              </a:rPr>
              <a:t>Reflected</a:t>
            </a:r>
          </a:p>
          <a:p>
            <a:r>
              <a:rPr lang="en-US" sz="2300" dirty="0" smtClean="0">
                <a:solidFill>
                  <a:srgbClr val="AD15A2"/>
                </a:solidFill>
              </a:rPr>
              <a:t>  surface</a:t>
            </a:r>
            <a:endParaRPr lang="en-US" sz="2300" dirty="0">
              <a:solidFill>
                <a:srgbClr val="AD15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30" grpId="0" animBg="1"/>
      <p:bldP spid="82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5172529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30400"/>
            <a:ext cx="5610225" cy="17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670679"/>
            <a:ext cx="3276601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Observations of the co-variability of global mean surface temperature and ASR/OLR give statistically significant estimates of </a:t>
            </a:r>
            <a:r>
              <a:rPr lang="el-GR" sz="2200" dirty="0" smtClean="0">
                <a:solidFill>
                  <a:schemeClr val="bg1"/>
                </a:solidFill>
              </a:rPr>
              <a:t>λ</a:t>
            </a:r>
            <a:r>
              <a:rPr lang="en-US" sz="2200" baseline="-25000" dirty="0" smtClean="0">
                <a:solidFill>
                  <a:schemeClr val="bg1"/>
                </a:solidFill>
              </a:rPr>
              <a:t>SW</a:t>
            </a:r>
            <a:r>
              <a:rPr lang="en-US" sz="2200" dirty="0" smtClean="0">
                <a:solidFill>
                  <a:schemeClr val="bg1"/>
                </a:solidFill>
              </a:rPr>
              <a:t> and </a:t>
            </a:r>
            <a:r>
              <a:rPr lang="el-GR" sz="2200" dirty="0" smtClean="0">
                <a:solidFill>
                  <a:schemeClr val="bg1"/>
                </a:solidFill>
              </a:rPr>
              <a:t>λ</a:t>
            </a:r>
            <a:r>
              <a:rPr lang="en-US" sz="2200" baseline="-25000" dirty="0" smtClean="0">
                <a:solidFill>
                  <a:schemeClr val="bg1"/>
                </a:solidFill>
              </a:rPr>
              <a:t>LW</a:t>
            </a:r>
          </a:p>
          <a:p>
            <a:r>
              <a:rPr lang="en-US" sz="2200" baseline="-25000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chemeClr val="bg1"/>
                </a:solidFill>
              </a:rPr>
              <a:t>λ</a:t>
            </a:r>
            <a:r>
              <a:rPr lang="en-US" sz="2200" baseline="-25000" dirty="0">
                <a:solidFill>
                  <a:schemeClr val="bg1"/>
                </a:solidFill>
              </a:rPr>
              <a:t>SW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= 0.8 ± 0.4 W m</a:t>
            </a:r>
            <a:r>
              <a:rPr lang="en-US" sz="2200" baseline="30000" dirty="0" smtClean="0">
                <a:solidFill>
                  <a:schemeClr val="bg1"/>
                </a:solidFill>
              </a:rPr>
              <a:t>-2</a:t>
            </a:r>
            <a:r>
              <a:rPr lang="en-US" sz="2200" dirty="0" smtClean="0">
                <a:solidFill>
                  <a:schemeClr val="bg1"/>
                </a:solidFill>
              </a:rPr>
              <a:t> K</a:t>
            </a:r>
            <a:r>
              <a:rPr lang="en-US" sz="2200" baseline="30000" dirty="0" smtClean="0">
                <a:solidFill>
                  <a:schemeClr val="bg1"/>
                </a:solidFill>
              </a:rPr>
              <a:t>-1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schemeClr val="bg1"/>
                </a:solidFill>
              </a:rPr>
              <a:t>λ</a:t>
            </a:r>
            <a:r>
              <a:rPr lang="en-US" sz="2200" baseline="-25000" dirty="0">
                <a:solidFill>
                  <a:schemeClr val="bg1"/>
                </a:solidFill>
              </a:rPr>
              <a:t>LW</a:t>
            </a:r>
            <a:r>
              <a:rPr lang="en-US" sz="2200" dirty="0">
                <a:solidFill>
                  <a:schemeClr val="bg1"/>
                </a:solidFill>
              </a:rPr>
              <a:t> = </a:t>
            </a:r>
            <a:r>
              <a:rPr lang="en-US" sz="2200" dirty="0" smtClean="0">
                <a:solidFill>
                  <a:schemeClr val="bg1"/>
                </a:solidFill>
              </a:rPr>
              <a:t>-2.0 </a:t>
            </a:r>
            <a:r>
              <a:rPr lang="en-US" sz="2200" dirty="0">
                <a:solidFill>
                  <a:schemeClr val="bg1"/>
                </a:solidFill>
              </a:rPr>
              <a:t>± </a:t>
            </a:r>
            <a:r>
              <a:rPr lang="en-US" sz="2200" dirty="0" smtClean="0">
                <a:solidFill>
                  <a:schemeClr val="bg1"/>
                </a:solidFill>
              </a:rPr>
              <a:t>0.3 </a:t>
            </a:r>
            <a:r>
              <a:rPr lang="en-US" sz="2200" dirty="0">
                <a:solidFill>
                  <a:schemeClr val="bg1"/>
                </a:solidFill>
              </a:rPr>
              <a:t>W m</a:t>
            </a:r>
            <a:r>
              <a:rPr lang="en-US" sz="2200" baseline="30000" dirty="0">
                <a:solidFill>
                  <a:schemeClr val="bg1"/>
                </a:solidFill>
              </a:rPr>
              <a:t>-2</a:t>
            </a:r>
            <a:r>
              <a:rPr lang="en-US" sz="2200" dirty="0">
                <a:solidFill>
                  <a:schemeClr val="bg1"/>
                </a:solidFill>
              </a:rPr>
              <a:t> K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2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Implications for OLR recovery timescale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95400"/>
            <a:ext cx="4495800" cy="4855465"/>
          </a:xfrm>
        </p:spPr>
      </p:pic>
      <p:sp>
        <p:nvSpPr>
          <p:cNvPr id="5" name="TextBox 4"/>
          <p:cNvSpPr txBox="1"/>
          <p:nvPr/>
        </p:nvSpPr>
        <p:spPr>
          <a:xfrm>
            <a:off x="228600" y="1447800"/>
            <a:ext cx="3124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Observational constraints suggest that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 </a:t>
            </a:r>
            <a:r>
              <a:rPr lang="en-US" dirty="0" smtClean="0">
                <a:solidFill>
                  <a:schemeClr val="bg1"/>
                </a:solidFill>
              </a:rPr>
              <a:t>is of order decades IN RESPONSE TO LW FORCING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Assumes an (CMIP5 ensemble average) radiative relaxation timescale (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) of 27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>
              <a:solidFill>
                <a:schemeClr val="bg1"/>
              </a:solidFill>
            </a:endParaRPr>
          </a:p>
          <a:p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52400" y="43434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dirty="0" smtClean="0">
                <a:solidFill>
                  <a:schemeClr val="bg1"/>
                </a:solidFill>
              </a:rPr>
              <a:t>τ</a:t>
            </a:r>
            <a:r>
              <a:rPr lang="en-US" sz="2400" baseline="-25000" dirty="0" smtClean="0">
                <a:solidFill>
                  <a:schemeClr val="bg1"/>
                </a:solidFill>
              </a:rPr>
              <a:t>CROSS </a:t>
            </a:r>
            <a:r>
              <a:rPr lang="en-US" sz="2400" dirty="0" smtClean="0">
                <a:solidFill>
                  <a:schemeClr val="bg1"/>
                </a:solidFill>
              </a:rPr>
              <a:t>= </a:t>
            </a:r>
            <a:r>
              <a:rPr lang="el-GR" sz="2400" dirty="0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ln(-</a:t>
            </a:r>
            <a:r>
              <a:rPr lang="el-GR" sz="2400" dirty="0" smtClean="0">
                <a:solidFill>
                  <a:schemeClr val="bg1"/>
                </a:solidFill>
              </a:rPr>
              <a:t>λ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aseline="-25000" dirty="0" smtClean="0">
                <a:solidFill>
                  <a:schemeClr val="bg1"/>
                </a:solidFill>
              </a:rPr>
              <a:t>LW</a:t>
            </a:r>
            <a:r>
              <a:rPr lang="en-US" sz="2400" dirty="0" smtClean="0">
                <a:solidFill>
                  <a:schemeClr val="bg1"/>
                </a:solidFill>
              </a:rPr>
              <a:t> / </a:t>
            </a:r>
            <a:r>
              <a:rPr lang="el-GR" sz="2400" dirty="0" smtClean="0">
                <a:solidFill>
                  <a:schemeClr val="bg1"/>
                </a:solidFill>
              </a:rPr>
              <a:t>λ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aseline="-25000" dirty="0" smtClean="0">
                <a:solidFill>
                  <a:schemeClr val="bg1"/>
                </a:solidFill>
              </a:rPr>
              <a:t>SW 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is the atmosphere heated in the annual average?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03" y="1709738"/>
            <a:ext cx="6167597" cy="43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61722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white"/>
                </a:solidFill>
              </a:rPr>
              <a:t>Kiehl</a:t>
            </a:r>
            <a:r>
              <a:rPr lang="en-US" dirty="0" smtClean="0">
                <a:solidFill>
                  <a:prstClr val="white"/>
                </a:solidFill>
              </a:rPr>
              <a:t> and </a:t>
            </a:r>
            <a:r>
              <a:rPr lang="en-US" dirty="0" err="1" smtClean="0">
                <a:solidFill>
                  <a:prstClr val="white"/>
                </a:solidFill>
              </a:rPr>
              <a:t>Trenberth</a:t>
            </a:r>
            <a:r>
              <a:rPr lang="en-US" dirty="0" smtClean="0">
                <a:solidFill>
                  <a:prstClr val="white"/>
                </a:solidFill>
              </a:rPr>
              <a:t> 1997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47800" y="1938338"/>
            <a:ext cx="1981200" cy="914400"/>
          </a:xfrm>
          <a:prstGeom prst="ellipse">
            <a:avLst/>
          </a:prstGeom>
          <a:noFill/>
          <a:ln>
            <a:solidFill>
              <a:srgbClr val="BA1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469547"/>
            <a:ext cx="2362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6A6"/>
                </a:solidFill>
              </a:rPr>
              <a:t>30% reflected</a:t>
            </a:r>
            <a:endParaRPr lang="en-US" sz="2800" dirty="0">
              <a:solidFill>
                <a:srgbClr val="BA16A6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70514" y="3299052"/>
            <a:ext cx="1981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2279631"/>
            <a:ext cx="2362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0% absorbed atmosphere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158318"/>
            <a:ext cx="2590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5</a:t>
            </a:r>
            <a:r>
              <a:rPr lang="en-US" sz="2800" dirty="0" smtClean="0">
                <a:solidFill>
                  <a:srgbClr val="00B050"/>
                </a:solidFill>
              </a:rPr>
              <a:t>0% transmitted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To surface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38400" y="4224338"/>
            <a:ext cx="1716801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4193738"/>
            <a:ext cx="220980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1F497D"/>
                </a:solidFill>
              </a:rPr>
              <a:t>50% net flux</a:t>
            </a:r>
          </a:p>
          <a:p>
            <a:r>
              <a:rPr lang="en-US" sz="2600" dirty="0" smtClean="0">
                <a:solidFill>
                  <a:srgbClr val="1F497D"/>
                </a:solidFill>
              </a:rPr>
              <a:t>From surface</a:t>
            </a:r>
          </a:p>
          <a:p>
            <a:r>
              <a:rPr lang="en-US" sz="2600" dirty="0" smtClean="0">
                <a:solidFill>
                  <a:srgbClr val="1F497D"/>
                </a:solidFill>
              </a:rPr>
              <a:t>To atmosphere</a:t>
            </a:r>
            <a:endParaRPr lang="en-US" sz="2600" dirty="0">
              <a:solidFill>
                <a:srgbClr val="1F497D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55201" y="4158318"/>
            <a:ext cx="2931399" cy="105662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-133529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3. The seasonal cycle of atmospheric heating and temperature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1" grpId="0" animBg="1"/>
      <p:bldP spid="9" grpId="0" animBg="1"/>
      <p:bldP spid="12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Annual mean heating 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6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6A6"/>
                </a:solidFill>
              </a:rPr>
              <a:t>30% reflected</a:t>
            </a:r>
            <a:endParaRPr lang="en-US" sz="2800" dirty="0">
              <a:solidFill>
                <a:srgbClr val="BA16A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90800" y="0"/>
            <a:ext cx="3061063" cy="5029200"/>
            <a:chOff x="2590800" y="0"/>
            <a:chExt cx="3061063" cy="5029200"/>
          </a:xfrm>
        </p:grpSpPr>
        <p:sp>
          <p:nvSpPr>
            <p:cNvPr id="4" name="Rectangle 3"/>
            <p:cNvSpPr/>
            <p:nvPr/>
          </p:nvSpPr>
          <p:spPr>
            <a:xfrm>
              <a:off x="3048000" y="1778705"/>
              <a:ext cx="2209800" cy="22743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48000" y="4038600"/>
              <a:ext cx="2209800" cy="9906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52800" y="2133600"/>
              <a:ext cx="22990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atmosphere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5600" y="4191000"/>
              <a:ext cx="26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</a:rPr>
                <a:t>surface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590800" y="0"/>
              <a:ext cx="609600" cy="171555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276600" y="1843216"/>
              <a:ext cx="685800" cy="2195384"/>
            </a:xfrm>
            <a:prstGeom prst="straightConnector1">
              <a:avLst/>
            </a:prstGeom>
            <a:ln w="34925">
              <a:solidFill>
                <a:srgbClr val="00B05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267200" y="3124200"/>
              <a:ext cx="381000" cy="914401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886200" y="990600"/>
              <a:ext cx="375557" cy="722843"/>
            </a:xfrm>
            <a:prstGeom prst="straightConnector1">
              <a:avLst/>
            </a:prstGeom>
            <a:ln w="34925">
              <a:solidFill>
                <a:srgbClr val="BA16A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61360" y="1713443"/>
              <a:ext cx="914400" cy="75479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410200" y="1789093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0% absorbed atmosphere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2932093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5</a:t>
            </a:r>
            <a:r>
              <a:rPr lang="en-US" sz="2800" dirty="0" smtClean="0">
                <a:solidFill>
                  <a:srgbClr val="00B050"/>
                </a:solidFill>
              </a:rPr>
              <a:t>0% transmitted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To surface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34000" y="3207603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50% net </a:t>
            </a:r>
            <a:r>
              <a:rPr lang="en-US" sz="2400" dirty="0" smtClean="0">
                <a:solidFill>
                  <a:srgbClr val="1F497D"/>
                </a:solidFill>
              </a:rPr>
              <a:t>flux from </a:t>
            </a:r>
            <a:r>
              <a:rPr lang="en-US" sz="2400" dirty="0">
                <a:solidFill>
                  <a:srgbClr val="1F497D"/>
                </a:solidFill>
              </a:rPr>
              <a:t>surface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to </a:t>
            </a:r>
            <a:r>
              <a:rPr lang="en-US" sz="2400" dirty="0">
                <a:solidFill>
                  <a:srgbClr val="1F497D"/>
                </a:solidFill>
              </a:rPr>
              <a:t>atmosphere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8600" y="51054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Surface energy balance requires that the ratio of heating from direct absorption to surface energy </a:t>
            </a:r>
            <a:r>
              <a:rPr lang="en-US" sz="2000" smtClean="0">
                <a:solidFill>
                  <a:prstClr val="white"/>
                </a:solidFill>
              </a:rPr>
              <a:t>fluxes is approximately</a:t>
            </a:r>
            <a:r>
              <a:rPr lang="en-US" sz="2000" dirty="0" smtClean="0">
                <a:solidFill>
                  <a:prstClr val="white"/>
                </a:solidFill>
              </a:rPr>
              <a:t>:</a:t>
            </a:r>
          </a:p>
          <a:p>
            <a:r>
              <a:rPr lang="en-US" sz="2000" dirty="0">
                <a:solidFill>
                  <a:prstClr val="white"/>
                </a:solidFill>
              </a:rPr>
              <a:t>	 </a:t>
            </a:r>
            <a:r>
              <a:rPr lang="en-US" sz="2000" dirty="0" smtClean="0">
                <a:solidFill>
                  <a:prstClr val="white"/>
                </a:solidFill>
              </a:rPr>
              <a:t>       atmospheric absorption (SW) /atmospheric </a:t>
            </a:r>
            <a:r>
              <a:rPr lang="en-US" sz="2000" dirty="0" err="1" smtClean="0">
                <a:solidFill>
                  <a:prstClr val="white"/>
                </a:solidFill>
              </a:rPr>
              <a:t>transmissivity</a:t>
            </a:r>
            <a:r>
              <a:rPr lang="en-US" sz="2000" dirty="0" smtClean="0">
                <a:solidFill>
                  <a:prstClr val="white"/>
                </a:solidFill>
              </a:rPr>
              <a:t>(SW)</a:t>
            </a:r>
          </a:p>
          <a:p>
            <a:r>
              <a:rPr lang="en-US" sz="2000" dirty="0" smtClean="0">
                <a:solidFill>
                  <a:prstClr val="white"/>
                </a:solidFill>
              </a:rPr>
              <a:t>                        =&gt; direct absorption accounts for 30% of atmospheric heating  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5105400"/>
            <a:ext cx="9296400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9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Global mean energy balance</a:t>
            </a:r>
            <a:endParaRPr lang="en-US" altLang="en-US" sz="40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1676400"/>
          </a:xfrm>
        </p:spPr>
        <p:txBody>
          <a:bodyPr/>
          <a:lstStyle/>
          <a:p>
            <a:r>
              <a:rPr lang="en-US" altLang="en-US" sz="2400" dirty="0">
                <a:solidFill>
                  <a:schemeClr val="bg1"/>
                </a:solidFill>
              </a:rPr>
              <a:t>The Earth receives energy from the sun (and reflects back some portion of it)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To come into energy balance (equilibrium) the Earth must emit the same amount of energy it receives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52600" y="4724400"/>
            <a:ext cx="2133600" cy="2057400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219200" y="3429000"/>
            <a:ext cx="76200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2209800" y="4267200"/>
            <a:ext cx="228600" cy="4572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3505200" y="39624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0" y="3657600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Solar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752600" y="3505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429000" y="3505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133600" y="51816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Earth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732338" y="4419600"/>
            <a:ext cx="425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– </a:t>
            </a: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= </a:t>
            </a: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495800" y="5257800"/>
            <a:ext cx="4949221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0000"/>
                </a:solidFill>
              </a:rPr>
              <a:t>Absorbed Solar Radiation (ASR)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   Emitted radiation= OLR </a:t>
            </a:r>
            <a:r>
              <a:rPr lang="en-US" altLang="en-US" sz="3600" dirty="0" smtClean="0">
                <a:solidFill>
                  <a:srgbClr val="00FF00"/>
                </a:solidFill>
                <a:latin typeface="Arial Unicode MS"/>
                <a:ea typeface="Arial Unicode MS"/>
                <a:cs typeface="Arial Unicode MS"/>
              </a:rPr>
              <a:t>∝ </a:t>
            </a:r>
            <a:r>
              <a:rPr lang="en-US" altLang="en-US" sz="2400" dirty="0" err="1" smtClean="0">
                <a:solidFill>
                  <a:srgbClr val="00FF00"/>
                </a:solidFill>
              </a:rPr>
              <a:t>T</a:t>
            </a:r>
            <a:r>
              <a:rPr lang="en-US" altLang="en-US" sz="2400" baseline="-25000" dirty="0" err="1" smtClean="0">
                <a:solidFill>
                  <a:srgbClr val="00FF00"/>
                </a:solidFill>
              </a:rPr>
              <a:t>e</a:t>
            </a:r>
            <a:endParaRPr lang="en-US" altLang="en-US" sz="2400" baseline="-25000" dirty="0">
              <a:solidFill>
                <a:srgbClr val="00FF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l-GR" altLang="en-US" sz="2400" baseline="40000" dirty="0">
              <a:solidFill>
                <a:srgbClr val="00FF00"/>
              </a:solidFill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1752600" y="6172200"/>
            <a:ext cx="2133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Left Brace 3"/>
          <p:cNvSpPr/>
          <p:nvPr/>
        </p:nvSpPr>
        <p:spPr bwMode="auto">
          <a:xfrm rot="16200000">
            <a:off x="5941585" y="3655586"/>
            <a:ext cx="457200" cy="2747229"/>
          </a:xfrm>
          <a:prstGeom prst="leftBrace">
            <a:avLst>
              <a:gd name="adj1" fmla="val 24795"/>
              <a:gd name="adj2" fmla="val 50000"/>
            </a:avLst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  <p:bldP spid="5134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-1828800" y="-457200"/>
            <a:ext cx="10896600" cy="304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Spatial structure of atmospheric heating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286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Spatial structure of atmospheric heating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0" y="685800"/>
            <a:ext cx="9067800" cy="6096000"/>
            <a:chOff x="381000" y="685800"/>
            <a:chExt cx="8382000" cy="548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685800"/>
              <a:ext cx="8382000" cy="54864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19600" y="838200"/>
              <a:ext cx="4343400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00400" y="762000"/>
              <a:ext cx="2286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362700" y="609600"/>
            <a:ext cx="30099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753465"/>
            <a:ext cx="406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Annual Average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76200"/>
            <a:ext cx="86868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Limiting models of seasonal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atmospheric heating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343400"/>
            <a:ext cx="2362200" cy="2819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2540705"/>
            <a:ext cx="2209800" cy="2274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600" y="4800600"/>
            <a:ext cx="2209800" cy="152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43" y="5029199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DEEP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OCEAN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4143" y="2514600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SW absorbing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atmosphere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3124200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SW transparent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atmosphere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4953000"/>
            <a:ext cx="260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Shallow ocean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3400" y="8382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696200" y="12954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2667000"/>
            <a:ext cx="762000" cy="2209800"/>
          </a:xfrm>
          <a:prstGeom prst="straightConnector1">
            <a:avLst/>
          </a:prstGeom>
          <a:ln w="3492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66800" y="2133600"/>
            <a:ext cx="990600" cy="2623810"/>
          </a:xfrm>
          <a:prstGeom prst="straightConnector1">
            <a:avLst/>
          </a:prstGeom>
          <a:ln w="3492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04900" y="2057400"/>
            <a:ext cx="800100" cy="609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1143000"/>
            <a:ext cx="76200" cy="594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362700" y="3955197"/>
            <a:ext cx="266700" cy="845403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/>
          <p:cNvCxnSpPr/>
          <p:nvPr/>
        </p:nvCxnSpPr>
        <p:spPr>
          <a:xfrm>
            <a:off x="6553200" y="381000"/>
            <a:ext cx="5715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53200" y="762000"/>
            <a:ext cx="5715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7287986" y="76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SW flux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55" name="TextBox 2054"/>
          <p:cNvSpPr txBox="1"/>
          <p:nvPr/>
        </p:nvSpPr>
        <p:spPr>
          <a:xfrm>
            <a:off x="7287986" y="533400"/>
            <a:ext cx="185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Turbulent + LW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Surface flux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7170" y="1427804"/>
            <a:ext cx="333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6A6"/>
                </a:solidFill>
              </a:rPr>
              <a:t>Heated from above</a:t>
            </a:r>
            <a:endParaRPr lang="en-US" sz="2800" dirty="0">
              <a:solidFill>
                <a:srgbClr val="BA16A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93771" y="1447800"/>
            <a:ext cx="333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6A6"/>
                </a:solidFill>
              </a:rPr>
              <a:t>Heated from below</a:t>
            </a:r>
            <a:endParaRPr lang="en-US" sz="2800" dirty="0">
              <a:solidFill>
                <a:srgbClr val="BA1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58762"/>
            <a:ext cx="8686800" cy="1020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Atmospheric energy budget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2860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572000"/>
            <a:ext cx="23622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43" y="4876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Surface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3124200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SW transparent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atmosphere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38200" y="10668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95500" y="3771899"/>
            <a:ext cx="571500" cy="800101"/>
          </a:xfrm>
          <a:prstGeom prst="straightConnector1">
            <a:avLst/>
          </a:prstGeom>
          <a:ln w="3492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457200"/>
            <a:ext cx="76200" cy="662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990600" y="990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Net SW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TOA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8600" y="3352800"/>
            <a:ext cx="1143000" cy="0"/>
          </a:xfrm>
          <a:prstGeom prst="straightConnector1">
            <a:avLst/>
          </a:prstGeom>
          <a:ln w="34925">
            <a:solidFill>
              <a:srgbClr val="BA16A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286000" y="1524000"/>
            <a:ext cx="381000" cy="812096"/>
          </a:xfrm>
          <a:prstGeom prst="straightConnector1">
            <a:avLst/>
          </a:prstGeom>
          <a:ln w="349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-457200" y="304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Conventional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867400" y="304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This study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19400" y="1066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OLR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76200" y="2895600"/>
            <a:ext cx="270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A16A6"/>
                </a:solidFill>
              </a:rPr>
              <a:t>Heat Transport</a:t>
            </a:r>
          </a:p>
          <a:p>
            <a:r>
              <a:rPr lang="en-US" sz="2400" dirty="0" smtClean="0">
                <a:solidFill>
                  <a:srgbClr val="BA16A6"/>
                </a:solidFill>
              </a:rPr>
              <a:t>Divergence</a:t>
            </a:r>
            <a:endParaRPr lang="en-US" sz="2400" dirty="0">
              <a:solidFill>
                <a:srgbClr val="BA16A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33600" y="3048000"/>
            <a:ext cx="27051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Net energy flux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Through surface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66800" y="3886200"/>
            <a:ext cx="470807" cy="381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179291" y="3886200"/>
            <a:ext cx="268509" cy="3048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1154799" y="3886200"/>
            <a:ext cx="293001" cy="32520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6200" y="4110335"/>
            <a:ext cx="2705100" cy="461665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Storage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" y="5634335"/>
            <a:ext cx="43434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Net energy flux through surface </a:t>
            </a:r>
            <a:r>
              <a:rPr lang="en-US" sz="2400" dirty="0" smtClean="0">
                <a:solidFill>
                  <a:prstClr val="white"/>
                </a:solidFill>
              </a:rPr>
              <a:t>=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Solar + turbulent + LW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62600" y="24384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62600" y="4724400"/>
            <a:ext cx="23622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58543" y="5029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Surface</a:t>
            </a:r>
            <a:endParaRPr lang="en-US" sz="2800" dirty="0">
              <a:solidFill>
                <a:prstClr val="white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019800" y="2209800"/>
            <a:ext cx="381000" cy="533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6819900" y="4171949"/>
            <a:ext cx="419100" cy="647703"/>
          </a:xfrm>
          <a:prstGeom prst="straightConnector1">
            <a:avLst/>
          </a:prstGeom>
          <a:ln w="3492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00600" y="1295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Atmospheric SW absorption (SWABS)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953000" y="3505200"/>
            <a:ext cx="1143000" cy="0"/>
          </a:xfrm>
          <a:prstGeom prst="straightConnector1">
            <a:avLst/>
          </a:prstGeom>
          <a:ln w="34925">
            <a:solidFill>
              <a:srgbClr val="BA16A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010400" y="1676400"/>
            <a:ext cx="381000" cy="812096"/>
          </a:xfrm>
          <a:prstGeom prst="straightConnector1">
            <a:avLst/>
          </a:prstGeom>
          <a:ln w="349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95800" y="3048000"/>
            <a:ext cx="270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A16A6"/>
                </a:solidFill>
              </a:rPr>
              <a:t>Heat Transport</a:t>
            </a:r>
          </a:p>
          <a:p>
            <a:r>
              <a:rPr lang="en-US" sz="2400" dirty="0" smtClean="0">
                <a:solidFill>
                  <a:srgbClr val="BA16A6"/>
                </a:solidFill>
              </a:rPr>
              <a:t>Divergence</a:t>
            </a:r>
            <a:endParaRPr lang="en-US" sz="2400" dirty="0">
              <a:solidFill>
                <a:srgbClr val="BA16A6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791200" y="4038600"/>
            <a:ext cx="470807" cy="381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5903691" y="4038600"/>
            <a:ext cx="268509" cy="3048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5879199" y="4038600"/>
            <a:ext cx="293001" cy="32520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800600" y="4262735"/>
            <a:ext cx="2705100" cy="461665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Storage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43800" y="12909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OLR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553200" y="3283803"/>
            <a:ext cx="27051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Surface heat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Flux (SHF)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24400" y="5638800"/>
            <a:ext cx="4343400" cy="1200329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SHF </a:t>
            </a:r>
            <a:r>
              <a:rPr lang="en-US" sz="2400" dirty="0" smtClean="0">
                <a:solidFill>
                  <a:prstClr val="white"/>
                </a:solidFill>
              </a:rPr>
              <a:t>=  turbulent + LW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=&gt; Energy exchange between surface and atmosphere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2050" name="Rectangle 2049"/>
          <p:cNvSpPr/>
          <p:nvPr/>
        </p:nvSpPr>
        <p:spPr>
          <a:xfrm>
            <a:off x="4495800" y="533400"/>
            <a:ext cx="4648200" cy="6305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energy budget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56" y="1028700"/>
            <a:ext cx="7057344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-76200"/>
            <a:ext cx="86868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Atmospheric energy budget -- Observations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1905000"/>
            <a:ext cx="1257300" cy="461665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Storage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4390" y="1900535"/>
            <a:ext cx="4705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A16A6"/>
                </a:solidFill>
              </a:rPr>
              <a:t>Heat Transport Divergence</a:t>
            </a:r>
            <a:endParaRPr lang="en-US" sz="2400" dirty="0">
              <a:solidFill>
                <a:srgbClr val="BA16A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276600"/>
            <a:ext cx="72675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4419600"/>
            <a:ext cx="7448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51054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Radiative</a:t>
            </a:r>
            <a:r>
              <a:rPr lang="en-US" sz="3200" dirty="0" smtClean="0">
                <a:solidFill>
                  <a:srgbClr val="FF0000"/>
                </a:solidFill>
              </a:rPr>
              <a:t> Fluxes from CERES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2000" y="3048000"/>
            <a:ext cx="7772400" cy="9144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48000" y="1143000"/>
            <a:ext cx="1066800" cy="6096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05400" y="1143000"/>
            <a:ext cx="609600" cy="6096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5638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Dynamic fluxes and storage are calculated from ERA-40 reanalysis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71600" y="1143000"/>
            <a:ext cx="1447800" cy="685800"/>
          </a:xfrm>
          <a:prstGeom prst="round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67400" y="1066800"/>
            <a:ext cx="2286000" cy="800100"/>
          </a:xfrm>
          <a:prstGeom prst="round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6167735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Atmos. Surface exchange (SHF) as RESIDUAL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67200" y="1219200"/>
            <a:ext cx="685800" cy="533400"/>
          </a:xfrm>
          <a:prstGeom prst="roundRect">
            <a:avLst/>
          </a:prstGeom>
          <a:noFill/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3200400" cy="464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Seasonal Atmospheric Heating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ANNUAL MEAN IS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REMOVED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30" y="457200"/>
            <a:ext cx="5031570" cy="5969659"/>
          </a:xfrm>
        </p:spPr>
      </p:pic>
    </p:spTree>
    <p:extLst>
      <p:ext uri="{BB962C8B-B14F-4D97-AF65-F5344CB8AC3E}">
        <p14:creationId xmlns:p14="http://schemas.microsoft.com/office/powerpoint/2010/main" val="758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Seasonal Amplitude of heating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28800" y="9144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Define seasonal amplitude as: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Amplitude of annual harmonic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In phase with the insolation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Takes into account magnitude 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and phase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Symbol"/>
              <a:buChar char="Þ"/>
            </a:pPr>
            <a:r>
              <a:rPr lang="en-US" sz="2400" dirty="0" smtClean="0">
                <a:solidFill>
                  <a:prstClr val="white"/>
                </a:solidFill>
              </a:rPr>
              <a:t>Positive amplifies seasonal cycle</a:t>
            </a:r>
          </a:p>
          <a:p>
            <a:pPr marL="457200" indent="-457200">
              <a:buFont typeface="Symbol"/>
              <a:buChar char="Þ"/>
            </a:pPr>
            <a:r>
              <a:rPr lang="en-US" sz="2400" dirty="0" smtClean="0">
                <a:solidFill>
                  <a:prstClr val="white"/>
                </a:solidFill>
              </a:rPr>
              <a:t>Negative reduces seasonal cycle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533400"/>
            <a:ext cx="8458200" cy="5715000"/>
            <a:chOff x="381000" y="685800"/>
            <a:chExt cx="8382000" cy="5486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685800"/>
              <a:ext cx="8382000" cy="5486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419600" y="838200"/>
              <a:ext cx="4343400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0400" y="762000"/>
              <a:ext cx="2286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41148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959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Annual Mean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83" y="762000"/>
            <a:ext cx="7799917" cy="5105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93688"/>
            <a:ext cx="419100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579120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=&gt; Solid lines = observations	  			             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  =&gt; Shading is ±1</a:t>
            </a:r>
            <a:r>
              <a:rPr lang="el-GR" sz="3600" dirty="0" smtClean="0">
                <a:solidFill>
                  <a:prstClr val="white"/>
                </a:solidFill>
              </a:rPr>
              <a:t>σ</a:t>
            </a:r>
            <a:r>
              <a:rPr lang="en-US" sz="3600" dirty="0" smtClean="0">
                <a:solidFill>
                  <a:prstClr val="white"/>
                </a:solidFill>
              </a:rPr>
              <a:t> about CMIP3 ensemble mean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The seasonal heating of the atmosphere in climate models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81800" y="914400"/>
            <a:ext cx="1600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9120" y="631448"/>
            <a:ext cx="4526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Seasonal Amplitude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 phase with sun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3657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DB8"/>
                </a:solidFill>
              </a:rPr>
              <a:t>Surface fluxes </a:t>
            </a:r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 smtClean="0">
                <a:solidFill>
                  <a:srgbClr val="FF0000"/>
                </a:solidFill>
              </a:rPr>
              <a:t>shortwave absorption</a:t>
            </a:r>
            <a:r>
              <a:rPr lang="en-US" sz="2800" dirty="0" smtClean="0">
                <a:solidFill>
                  <a:schemeClr val="bg1"/>
                </a:solidFill>
              </a:rPr>
              <a:t> are calculated directly from model output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Atmospheric heat transport as a residual</a:t>
            </a:r>
            <a:endParaRPr lang="en-US" sz="2800" dirty="0">
              <a:solidFill>
                <a:srgbClr val="003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a seasonal amplitude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Vertical structure of SW absorption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57200" y="511175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GFDL Model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Seasonal amplitude 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In the </a:t>
            </a:r>
            <a:r>
              <a:rPr lang="en-US" sz="3600" dirty="0" err="1" smtClean="0">
                <a:solidFill>
                  <a:prstClr val="white"/>
                </a:solidFill>
              </a:rPr>
              <a:t>extratropics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76400"/>
            <a:ext cx="2834640" cy="47244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2" y="16002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599112" y="24384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41148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82ADF"/>
                </a:solidFill>
              </a:rPr>
              <a:t>Water </a:t>
            </a:r>
          </a:p>
          <a:p>
            <a:r>
              <a:rPr lang="en-US" sz="2400" dirty="0" smtClean="0">
                <a:solidFill>
                  <a:srgbClr val="E82ADF"/>
                </a:solidFill>
              </a:rPr>
              <a:t>Vapor</a:t>
            </a:r>
            <a:endParaRPr lang="en-US" sz="2400" dirty="0">
              <a:solidFill>
                <a:srgbClr val="E82ADF"/>
              </a:solidFill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648200" y="2590800"/>
            <a:ext cx="381000" cy="26670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0" y="21291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9900"/>
                </a:solidFill>
              </a:rPr>
              <a:t>Ozone</a:t>
            </a:r>
            <a:endParaRPr lang="en-US" sz="2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18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76200" y="-381000"/>
            <a:ext cx="937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Structure of seasonal amplitude in temperature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76200" y="5867400"/>
            <a:ext cx="9448800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prstClr val="white"/>
                </a:solidFill>
              </a:rPr>
              <a:t>Seasonal cycle is surface amplified where the surface heat fluxes contribute to seasonal heating (over land)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61" y="838200"/>
            <a:ext cx="5658739" cy="5052446"/>
          </a:xfrm>
        </p:spPr>
      </p:pic>
      <p:sp>
        <p:nvSpPr>
          <p:cNvPr id="2" name="Rectangle 1"/>
          <p:cNvSpPr/>
          <p:nvPr/>
        </p:nvSpPr>
        <p:spPr>
          <a:xfrm>
            <a:off x="1219200" y="3810000"/>
            <a:ext cx="6781800" cy="2209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-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25469" y="-4320"/>
            <a:ext cx="2461331" cy="4347720"/>
            <a:chOff x="915030" y="1600200"/>
            <a:chExt cx="7238370" cy="7924800"/>
          </a:xfrm>
        </p:grpSpPr>
        <p:sp>
          <p:nvSpPr>
            <p:cNvPr id="17" name="Oval 3"/>
            <p:cNvSpPr>
              <a:spLocks noChangeArrowheads="1"/>
            </p:cNvSpPr>
            <p:nvPr/>
          </p:nvSpPr>
          <p:spPr bwMode="auto">
            <a:xfrm>
              <a:off x="1066800" y="3505200"/>
              <a:ext cx="7086600" cy="60198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2667000" y="4876800"/>
              <a:ext cx="3962400" cy="34290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1572164" y="4516962"/>
              <a:ext cx="3078986" cy="39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Atmosphere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2134230" y="1600200"/>
              <a:ext cx="1219200" cy="213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915030" y="2697163"/>
              <a:ext cx="1981200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Solar Incident</a:t>
              </a: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V="1">
              <a:off x="3429630" y="2438400"/>
              <a:ext cx="457200" cy="121920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3048631" y="1752600"/>
              <a:ext cx="3231842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cs typeface="Arial"/>
                </a:rPr>
                <a:t>Reflected by Atmosphere</a:t>
              </a: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3353430" y="3733800"/>
              <a:ext cx="685800" cy="1143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4267830" y="4114800"/>
              <a:ext cx="228600" cy="6858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4725030" y="3124200"/>
              <a:ext cx="152400" cy="381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5182232" y="2819400"/>
              <a:ext cx="2585076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cs typeface="Arial"/>
                </a:rPr>
                <a:t>Reflected by Surface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791200" y="2133600"/>
            <a:ext cx="3124200" cy="2362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5218" y="4572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Global mean planetary albedo is primarily (88%) due to atmospheric reflection and only secondarily (12%) due to surface reflection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-&gt; Climatology and model spread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1400" y="2113609"/>
            <a:ext cx="541020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" dirty="0" smtClean="0">
                <a:solidFill>
                  <a:schemeClr val="bg1"/>
                </a:solidFill>
              </a:rPr>
              <a:t>2. </a:t>
            </a:r>
            <a:r>
              <a:rPr lang="en-US" sz="2080" dirty="0">
                <a:solidFill>
                  <a:schemeClr val="bg1"/>
                </a:solidFill>
              </a:rPr>
              <a:t>Radiative response to increasing CO</a:t>
            </a:r>
            <a:r>
              <a:rPr lang="en-US" sz="2080" baseline="-25000" dirty="0">
                <a:solidFill>
                  <a:schemeClr val="bg1"/>
                </a:solidFill>
              </a:rPr>
              <a:t>2</a:t>
            </a:r>
            <a:r>
              <a:rPr lang="en-US" sz="2080" dirty="0">
                <a:solidFill>
                  <a:schemeClr val="bg1"/>
                </a:solidFill>
              </a:rPr>
              <a:t> is set in motion by decrease in OLR but energy accumulation is due to enhanced </a:t>
            </a:r>
            <a:r>
              <a:rPr lang="en-US" sz="2080" dirty="0" smtClean="0">
                <a:solidFill>
                  <a:schemeClr val="bg1"/>
                </a:solidFill>
              </a:rPr>
              <a:t>ASR. This result is a consequence of two robust positive SW feedbacks:</a:t>
            </a:r>
          </a:p>
          <a:p>
            <a:r>
              <a:rPr lang="en-US" sz="2080" dirty="0" smtClean="0">
                <a:solidFill>
                  <a:schemeClr val="bg1"/>
                </a:solidFill>
              </a:rPr>
              <a:t>-Surface albedo feedback</a:t>
            </a:r>
          </a:p>
          <a:p>
            <a:r>
              <a:rPr lang="en-US" sz="2080" dirty="0" smtClean="0">
                <a:solidFill>
                  <a:schemeClr val="bg1"/>
                </a:solidFill>
              </a:rPr>
              <a:t>-Water vapor absorption of </a:t>
            </a:r>
          </a:p>
        </p:txBody>
      </p:sp>
      <p:pic>
        <p:nvPicPr>
          <p:cNvPr id="3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114800"/>
            <a:ext cx="2253536" cy="2673686"/>
          </a:xfrm>
        </p:spPr>
      </p:pic>
      <p:sp>
        <p:nvSpPr>
          <p:cNvPr id="33" name="TextBox 32"/>
          <p:cNvSpPr txBox="1"/>
          <p:nvPr/>
        </p:nvSpPr>
        <p:spPr>
          <a:xfrm>
            <a:off x="228600" y="490734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. The seasonal heating of the atmosphere is due to shortwave heating of the atmosphere and is opposed by surface fluxes (contrast to annual mean)</a:t>
            </a:r>
          </a:p>
        </p:txBody>
      </p:sp>
      <p:pic>
        <p:nvPicPr>
          <p:cNvPr id="3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" y="2209800"/>
            <a:ext cx="3239084" cy="20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59448"/>
            <a:ext cx="1970881" cy="2550551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Energy imbalance and temperature change</a:t>
            </a:r>
            <a:endParaRPr lang="en-US" altLang="en-US" sz="36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9351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6705600" y="9093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00200" y="1219200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 smtClean="0">
                <a:solidFill>
                  <a:schemeClr val="bg1"/>
                </a:solidFill>
              </a:rPr>
              <a:t>=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7106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Unperturbed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62000" y="1981200"/>
            <a:ext cx="9144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676400" y="167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Atmospheric Emission Level</a:t>
            </a:r>
            <a:endParaRPr lang="en-US" dirty="0">
              <a:solidFill>
                <a:srgbClr val="E82AD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62200"/>
            <a:ext cx="4114800" cy="121023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304800" y="3505200"/>
            <a:ext cx="8305800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85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85800" y="34391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Solar Perturbation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12249"/>
            <a:ext cx="1970881" cy="2550551"/>
          </a:xfrm>
          <a:prstGeom prst="rect">
            <a:avLst/>
          </a:prstGeom>
        </p:spPr>
      </p:pic>
      <p:sp>
        <p:nvSpPr>
          <p:cNvPr id="36" name="Line 8"/>
          <p:cNvSpPr>
            <a:spLocks noChangeShapeType="1"/>
          </p:cNvSpPr>
          <p:nvPr/>
        </p:nvSpPr>
        <p:spPr bwMode="auto">
          <a:xfrm flipV="1">
            <a:off x="1295400" y="4262163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1752600" y="3962400"/>
            <a:ext cx="236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1970880" cy="255055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1752600" y="3962400"/>
            <a:ext cx="2514600" cy="762001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371600" y="396240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</a:rPr>
              <a:t>=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smtClean="0">
                <a:solidFill>
                  <a:srgbClr val="00FF00"/>
                </a:solidFill>
              </a:rPr>
              <a:t>OLR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143000" y="4114800"/>
            <a:ext cx="381000" cy="6096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V="1">
            <a:off x="1295400" y="3886200"/>
            <a:ext cx="304800" cy="843238"/>
          </a:xfrm>
          <a:prstGeom prst="line">
            <a:avLst/>
          </a:prstGeom>
          <a:noFill/>
          <a:ln w="603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0" y="3429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</a:rPr>
              <a:t>Greenhouse Perturbation</a:t>
            </a:r>
            <a:endParaRPr lang="en-US" sz="2800" dirty="0">
              <a:solidFill>
                <a:srgbClr val="0099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20" y="4612249"/>
            <a:ext cx="1970880" cy="2550550"/>
          </a:xfrm>
          <a:prstGeom prst="rect">
            <a:avLst/>
          </a:prstGeom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648200" y="61677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1400" dirty="0" smtClean="0">
                <a:solidFill>
                  <a:srgbClr val="00FF00"/>
                </a:solidFill>
              </a:rPr>
              <a:t>OLR</a:t>
            </a:r>
            <a:endParaRPr lang="en-US" altLang="en-US" sz="1400" dirty="0">
              <a:solidFill>
                <a:srgbClr val="00FF00"/>
              </a:solidFill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V="1">
            <a:off x="8153400" y="4572000"/>
            <a:ext cx="76200" cy="152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612250"/>
            <a:ext cx="1970879" cy="2550550"/>
          </a:xfrm>
          <a:prstGeom prst="rect">
            <a:avLst/>
          </a:prstGeom>
        </p:spPr>
      </p:pic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381000" y="3886200"/>
            <a:ext cx="533400" cy="8382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7467600" y="42879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953000" y="6248400"/>
            <a:ext cx="1905000" cy="3810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4572000" y="59391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 smtClean="0">
                <a:solidFill>
                  <a:schemeClr val="bg1"/>
                </a:solidFill>
              </a:rPr>
              <a:t>=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8153400" y="4495800"/>
            <a:ext cx="152400" cy="218209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V="1">
            <a:off x="8153400" y="42621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390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9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sz="1900" baseline="-25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9248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9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sz="1900" baseline="-25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1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7" grpId="0"/>
      <p:bldP spid="20" grpId="0" animBg="1"/>
      <p:bldP spid="41" grpId="0"/>
      <p:bldP spid="21" grpId="0" animBg="1"/>
      <p:bldP spid="43" grpId="0" animBg="1"/>
      <p:bldP spid="44" grpId="0"/>
      <p:bldP spid="46" grpId="0"/>
      <p:bldP spid="48" grpId="0" animBg="1"/>
      <p:bldP spid="35" grpId="0" animBg="1"/>
      <p:bldP spid="47" grpId="0" animBg="1"/>
      <p:bldP spid="22" grpId="0" animBg="1"/>
      <p:bldP spid="52" grpId="0"/>
      <p:bldP spid="23" grpId="0" animBg="1"/>
      <p:bldP spid="50" grpId="0" animBg="1"/>
      <p:bldP spid="54" grpId="0"/>
      <p:bldP spid="5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Extras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Histogram of hemispheric average </a:t>
            </a:r>
            <a:br>
              <a:rPr lang="en-US" altLang="en-US" sz="4000">
                <a:solidFill>
                  <a:schemeClr val="bg1"/>
                </a:solidFill>
              </a:rPr>
            </a:br>
            <a:r>
              <a:rPr lang="en-US" altLang="en-US" sz="4000">
                <a:solidFill>
                  <a:schemeClr val="bg1"/>
                </a:solidFill>
              </a:rPr>
              <a:t>planetary albedo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 descr="both_planet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3650"/>
            <a:ext cx="7696200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1371600"/>
            <a:ext cx="2057400" cy="5715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457200" y="373380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52400" y="4024313"/>
            <a:ext cx="19812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Observations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(CERES)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4114800" y="2057400"/>
            <a:ext cx="2971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4114800" y="1905000"/>
            <a:ext cx="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7086600" y="1905000"/>
            <a:ext cx="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019800" y="21336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33CC"/>
                </a:solidFill>
              </a:rPr>
              <a:t>10 W m</a:t>
            </a:r>
            <a:r>
              <a:rPr lang="en-US" altLang="en-US" sz="3200" baseline="30000">
                <a:solidFill>
                  <a:srgbClr val="FF33CC"/>
                </a:solidFill>
              </a:rPr>
              <a:t>-2</a:t>
            </a:r>
            <a:endParaRPr lang="en-US" altLang="en-US" sz="320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  <p:bldP spid="35852" grpId="0" animBg="1"/>
      <p:bldP spid="358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Hemispheric average planetary albedo partitioning in climate models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Flowchart: Process 4"/>
          <p:cNvSpPr/>
          <p:nvPr/>
        </p:nvSpPr>
        <p:spPr bwMode="auto">
          <a:xfrm>
            <a:off x="76200" y="4724400"/>
            <a:ext cx="9144000" cy="1066800"/>
          </a:xfrm>
          <a:prstGeom prst="flowChartProcess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71500" marR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nter-model spread in Hemispheric average planetary albedo is a consequence of differences in cloud reflection</a:t>
            </a:r>
          </a:p>
          <a:p>
            <a:pPr marL="571500" marR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Surface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albedo makes a much smaller contribution to basic state albedo, model bias and inter-model spread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47800"/>
            <a:ext cx="8362950" cy="31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1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Inter-hemispheric energy transport and the location of tropical precipitation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" y="1066800"/>
            <a:ext cx="3902765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33" y="4046220"/>
            <a:ext cx="5459767" cy="2811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1349276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ITCZ location and atmospheric heat transport across the equator (AHT</a:t>
            </a:r>
            <a:r>
              <a:rPr lang="en-US" sz="2400" baseline="-25000" dirty="0" smtClean="0">
                <a:solidFill>
                  <a:schemeClr val="bg1"/>
                </a:solidFill>
              </a:rPr>
              <a:t>EQ</a:t>
            </a:r>
            <a:r>
              <a:rPr lang="en-US" sz="2400" dirty="0" smtClean="0">
                <a:solidFill>
                  <a:schemeClr val="bg1"/>
                </a:solidFill>
              </a:rPr>
              <a:t>)are both a consequence of the Hadley cell location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-&gt; The atmosphere moves energy away from the ITCZ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81947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inter-model spread in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AHT</a:t>
            </a:r>
            <a:r>
              <a:rPr lang="en-US" sz="2400" baseline="-25000" dirty="0" smtClean="0">
                <a:solidFill>
                  <a:schemeClr val="bg1"/>
                </a:solidFill>
              </a:rPr>
              <a:t>EQ</a:t>
            </a:r>
            <a:r>
              <a:rPr lang="en-US" sz="2400" dirty="0" smtClean="0">
                <a:solidFill>
                  <a:schemeClr val="bg1"/>
                </a:solidFill>
              </a:rPr>
              <a:t> and ITCZ location are strongly correlated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610600" cy="11430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emispheric contrast of radiation and ITCZ location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953631"/>
            <a:ext cx="464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ITCZ lives in the hemisphere  where the atmosphere is heated more strongly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-&gt; In observations, the radiative input to each hemisphere is nearly equal and ITCZ is North of the equator because of Northward ocean heat transport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236184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Model biases is planetary albedo lead to ITCZ biases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-&gt; SH absorbs too much shortwave and ITCZ is too far south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685800"/>
            <a:ext cx="3754755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76600"/>
            <a:ext cx="5410200" cy="27862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76200" y="609600"/>
            <a:ext cx="8991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419600" y="6248400"/>
            <a:ext cx="32766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648200" y="62484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Heating of SH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133600" y="2077016"/>
            <a:ext cx="381000" cy="58998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685800" y="1981200"/>
            <a:ext cx="304800" cy="6857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52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Arctic Planetary Albedo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8637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2451080"/>
            <a:ext cx="342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chemeClr val="bg1"/>
                </a:solidFill>
              </a:rPr>
              <a:t>Atmosphere contributes more to climatology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Surface and atmosphere make comparable contributions to </a:t>
            </a:r>
            <a:r>
              <a:rPr lang="en-US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interannual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variability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FF"/>
                </a:solidFill>
              </a:rPr>
              <a:t>Equator-to-pole </a:t>
            </a:r>
            <a:r>
              <a:rPr lang="en-US" altLang="en-US" sz="3600" dirty="0">
                <a:solidFill>
                  <a:srgbClr val="FFFFFF"/>
                </a:solidFill>
              </a:rPr>
              <a:t>contrast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1066800"/>
            <a:ext cx="777240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The tropics receive more solar radiation than the high latitudes (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r>
              <a:rPr lang="en-US" altLang="en-US" sz="2400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To come to equilibrium, the tropics must either emit excess radiation or transport energy to the 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146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51054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2057400" y="3200400"/>
            <a:ext cx="765175" cy="1444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334000" y="3886200"/>
            <a:ext cx="381000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2971800" y="42672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5867400" y="42672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3429000" y="38862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248400" y="4114800"/>
            <a:ext cx="228600" cy="533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895600" y="5272087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486400" y="5348288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71463" y="4724400"/>
            <a:ext cx="1557337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44196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72390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9" name="Flowchart: Process 18"/>
          <p:cNvSpPr/>
          <p:nvPr/>
        </p:nvSpPr>
        <p:spPr bwMode="auto">
          <a:xfrm>
            <a:off x="25146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Flowchart: Process 19"/>
          <p:cNvSpPr/>
          <p:nvPr/>
        </p:nvSpPr>
        <p:spPr bwMode="auto">
          <a:xfrm>
            <a:off x="51054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4876800" y="609600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nimBg="1"/>
      <p:bldP spid="7182" grpId="0" animBg="1"/>
      <p:bldP spid="7188" grpId="0" animBg="1"/>
      <p:bldP spid="7189" grpId="0" animBg="1"/>
      <p:bldP spid="719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_r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Understanding heat transport</a:t>
            </a:r>
          </a:p>
        </p:txBody>
      </p:sp>
      <p:pic>
        <p:nvPicPr>
          <p:cNvPr id="56325" name="Picture 5" descr="4_rad_shad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5029200" y="19812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2971800" y="19812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410200" y="144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56330" name="Picture 10" descr="4_AS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49725"/>
            <a:ext cx="37242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4_OL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191000"/>
            <a:ext cx="3571875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-76200" y="4956175"/>
            <a:ext cx="148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    Heat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Transport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371600" y="5181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=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181600" y="4814888"/>
            <a:ext cx="457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33CC"/>
                </a:solidFill>
              </a:rPr>
              <a:t>-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886200" y="4535488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8.2 PW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7620000" y="4572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FF"/>
                </a:solidFill>
              </a:rPr>
              <a:t>2.4 PW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3352800" y="41148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7162800" y="41910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1242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99"/>
                </a:solidFill>
              </a:rPr>
              <a:t>ASR*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66294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FFFF"/>
                </a:solidFill>
              </a:rPr>
              <a:t>OLR*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-76200" y="3962400"/>
            <a:ext cx="9296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MHT, and the </a:t>
            </a:r>
            <a:r>
              <a:rPr lang="en-US" altLang="en-US" sz="4000" dirty="0" smtClean="0">
                <a:solidFill>
                  <a:schemeClr val="bg1"/>
                </a:solidFill>
              </a:rPr>
              <a:t>tropical/</a:t>
            </a:r>
            <a:r>
              <a:rPr lang="en-US" altLang="en-US" sz="4000" dirty="0" err="1" smtClean="0">
                <a:solidFill>
                  <a:schemeClr val="bg1"/>
                </a:solidFill>
              </a:rPr>
              <a:t>extratropical</a:t>
            </a:r>
            <a:r>
              <a:rPr lang="en-US" altLang="en-US" sz="4000" dirty="0" smtClean="0">
                <a:solidFill>
                  <a:schemeClr val="bg1"/>
                </a:solidFill>
              </a:rPr>
              <a:t> </a:t>
            </a:r>
            <a:r>
              <a:rPr lang="en-US" altLang="en-US" sz="4000" dirty="0">
                <a:solidFill>
                  <a:schemeClr val="bg1"/>
                </a:solidFill>
              </a:rPr>
              <a:t>energy budget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657600" y="3352800"/>
            <a:ext cx="3352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320040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5791200" y="274320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434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</a:t>
            </a:r>
            <a:r>
              <a:rPr lang="en-US" altLang="en-US" sz="3600" dirty="0" smtClean="0">
                <a:solidFill>
                  <a:srgbClr val="FFFFFF"/>
                </a:solidFill>
              </a:rPr>
              <a:t>ropics</a:t>
            </a:r>
            <a:endParaRPr lang="en-US" altLang="en-US" sz="3600" dirty="0">
              <a:solidFill>
                <a:srgbClr val="FFFFFF"/>
              </a:solidFill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209800" y="209686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</a:t>
            </a:r>
            <a:r>
              <a:rPr lang="en-US" altLang="en-US" sz="3600" dirty="0" smtClean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410200" y="1905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0960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73152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64770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FF"/>
                </a:solidFill>
              </a:rPr>
              <a:t>To </a:t>
            </a:r>
            <a:r>
              <a:rPr lang="en-US" altLang="en-US" sz="2800" dirty="0" err="1" smtClean="0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6200" y="3505200"/>
            <a:ext cx="3124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=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ASR*</a:t>
            </a:r>
            <a:r>
              <a:rPr lang="en-US" altLang="en-US" sz="3600" dirty="0">
                <a:solidFill>
                  <a:srgbClr val="FFFFFF"/>
                </a:solidFill>
              </a:rPr>
              <a:t> - </a:t>
            </a: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8.2 PW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24485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</a:rPr>
              <a:t>2.4 PW</a:t>
            </a:r>
            <a:endParaRPr lang="en-US" sz="2800" dirty="0">
              <a:solidFill>
                <a:srgbClr val="00FF0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3152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D60093"/>
                </a:solidFill>
              </a:rPr>
              <a:t>5.8 PW</a:t>
            </a:r>
            <a:endParaRPr lang="en-US" altLang="en-US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28800" y="274638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</a:t>
            </a:r>
            <a:r>
              <a:rPr lang="en-US" altLang="en-US" sz="4000" dirty="0" smtClean="0">
                <a:solidFill>
                  <a:schemeClr val="bg1"/>
                </a:solidFill>
              </a:rPr>
              <a:t>MHT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r>
              <a:rPr lang="en-US" altLang="en-US" sz="4000" dirty="0" smtClean="0">
                <a:solidFill>
                  <a:schemeClr val="bg1"/>
                </a:solidFill>
              </a:rPr>
              <a:t>Dynamic Limit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" y="61277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57200" y="3352800"/>
            <a:ext cx="2590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858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066800" y="18288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0574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9718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146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010150" y="228600"/>
            <a:ext cx="3124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FFFFFF"/>
                </a:solidFill>
              </a:rPr>
              <a:t>= </a:t>
            </a:r>
            <a:r>
              <a:rPr lang="en-US" altLang="en-US" sz="3600" dirty="0" smtClean="0">
                <a:solidFill>
                  <a:srgbClr val="FF0000"/>
                </a:solidFill>
              </a:rPr>
              <a:t>ASR*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39893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9718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D60093"/>
                </a:solidFill>
              </a:rPr>
              <a:t>8.2 </a:t>
            </a:r>
            <a:r>
              <a:rPr lang="en-US" altLang="en-US" sz="3600" dirty="0">
                <a:solidFill>
                  <a:srgbClr val="D60093"/>
                </a:solidFill>
              </a:rPr>
              <a:t>PW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105400" y="914400"/>
            <a:ext cx="289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</a:t>
            </a:r>
            <a:r>
              <a:rPr lang="en-US" altLang="en-US" sz="3600" dirty="0" smtClean="0">
                <a:solidFill>
                  <a:srgbClr val="00FF00"/>
                </a:solidFill>
              </a:rPr>
              <a:t>* = 0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752600"/>
            <a:ext cx="4841934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752600"/>
            <a:ext cx="4841934" cy="2733675"/>
          </a:xfrm>
          <a:prstGeom prst="rect">
            <a:avLst/>
          </a:prstGeom>
        </p:spPr>
      </p:pic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7467600" y="2438400"/>
            <a:ext cx="7239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H="1" flipV="1">
            <a:off x="5257800" y="2438400"/>
            <a:ext cx="9906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057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2ADF"/>
                </a:solidFill>
              </a:rPr>
              <a:t>9.0 PW</a:t>
            </a:r>
            <a:endParaRPr lang="en-US" dirty="0">
              <a:solidFill>
                <a:srgbClr val="E82AD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67600" y="2069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2ADF"/>
                </a:solidFill>
              </a:rPr>
              <a:t>8.2 PW</a:t>
            </a:r>
            <a:endParaRPr lang="en-US" dirty="0">
              <a:solidFill>
                <a:srgbClr val="E82A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FF"/>
                </a:solidFill>
              </a:rPr>
              <a:t>Seasonal Cycle 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1066800"/>
            <a:ext cx="7772400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smtClean="0">
                <a:solidFill>
                  <a:srgbClr val="FFFFFF"/>
                </a:solidFill>
              </a:rPr>
              <a:t> Seasonal variations in solar insolation are of order 1 in the </a:t>
            </a:r>
            <a:r>
              <a:rPr lang="en-US" altLang="en-US" sz="2400" dirty="0" err="1" smtClean="0">
                <a:solidFill>
                  <a:srgbClr val="FFFFFF"/>
                </a:solidFill>
              </a:rPr>
              <a:t>extratropics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smtClean="0">
                <a:solidFill>
                  <a:srgbClr val="FFFFFF"/>
                </a:solidFill>
              </a:rPr>
              <a:t> How much energy goes into the atmosphere versus the ocean to drive seasonal variations in temperature and circulation?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572000" y="4191000"/>
            <a:ext cx="25146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4343400" y="2971800"/>
            <a:ext cx="533400" cy="12192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1360279" y="4343400"/>
            <a:ext cx="222112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Solar</a:t>
            </a:r>
            <a:r>
              <a:rPr lang="en-US" altLang="en-US" sz="2400" dirty="0" smtClean="0">
                <a:solidFill>
                  <a:srgbClr val="FFFFFF"/>
                </a:solidFill>
              </a:rPr>
              <a:t> 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333399"/>
                </a:solidFill>
              </a:rPr>
              <a:t>Atmos.-Ocean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333399"/>
                </a:solidFill>
              </a:rPr>
              <a:t>Exchange</a:t>
            </a:r>
            <a:r>
              <a:rPr lang="en-US" altLang="en-US" sz="2400" dirty="0" smtClean="0">
                <a:solidFill>
                  <a:srgbClr val="FFFFFF"/>
                </a:solidFill>
              </a:rPr>
              <a:t> 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Emitted</a:t>
            </a:r>
            <a:endParaRPr lang="en-US" altLang="en-US" sz="3200" dirty="0" smtClean="0">
              <a:solidFill>
                <a:srgbClr val="D60093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D60093"/>
                </a:solidFill>
              </a:rPr>
              <a:t>Heat Transport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20" name="Flowchart: Process 19"/>
          <p:cNvSpPr/>
          <p:nvPr/>
        </p:nvSpPr>
        <p:spPr bwMode="auto">
          <a:xfrm>
            <a:off x="45720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4724400" y="4267200"/>
            <a:ext cx="6858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4648200" y="4267200"/>
            <a:ext cx="762000" cy="182880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V="1">
            <a:off x="6400800" y="5703332"/>
            <a:ext cx="76200" cy="545068"/>
          </a:xfrm>
          <a:prstGeom prst="line">
            <a:avLst/>
          </a:prstGeom>
          <a:noFill/>
          <a:ln w="31750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3037582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ExtratropicsSummer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47360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Absorbed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5257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Transmitted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6183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gain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324600" y="4419600"/>
            <a:ext cx="457200" cy="501134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 bwMode="auto">
          <a:xfrm>
            <a:off x="6391555" y="4492989"/>
            <a:ext cx="323290" cy="35435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6400800" y="4492989"/>
            <a:ext cx="314045" cy="38381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6019800" y="4116324"/>
            <a:ext cx="1066800" cy="379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Line 22"/>
          <p:cNvSpPr>
            <a:spLocks noChangeShapeType="1"/>
          </p:cNvSpPr>
          <p:nvPr/>
        </p:nvSpPr>
        <p:spPr bwMode="auto">
          <a:xfrm>
            <a:off x="6781800" y="5334000"/>
            <a:ext cx="7620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V="1">
            <a:off x="6934200" y="3124200"/>
            <a:ext cx="533400" cy="1066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762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</a:t>
            </a:r>
            <a:r>
              <a:rPr lang="en-US" altLang="en-US" sz="4000" dirty="0" smtClean="0">
                <a:solidFill>
                  <a:schemeClr val="bg1"/>
                </a:solidFill>
              </a:rPr>
              <a:t>MHT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r>
              <a:rPr lang="en-US" altLang="en-US" sz="4000" dirty="0" smtClean="0">
                <a:solidFill>
                  <a:schemeClr val="bg1"/>
                </a:solidFill>
              </a:rPr>
              <a:t>Radiative Limit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52400" y="3352800"/>
            <a:ext cx="2770909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76200" y="1371600"/>
            <a:ext cx="8382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805138" y="4814888"/>
            <a:ext cx="245603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304800" y="134504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895600" y="4648200"/>
            <a:ext cx="12595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8956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3622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105400" y="-98524"/>
            <a:ext cx="3352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FFFFFF"/>
                </a:solidFill>
              </a:rPr>
              <a:t>= 0 ,</a:t>
            </a:r>
            <a:endParaRPr lang="en-US" altLang="en-US" sz="3600" dirty="0">
              <a:solidFill>
                <a:srgbClr val="FFFFFF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</a:t>
            </a:r>
            <a:r>
              <a:rPr lang="en-US" altLang="en-US" sz="3600" dirty="0" smtClean="0">
                <a:solidFill>
                  <a:srgbClr val="FF0000"/>
                </a:solidFill>
              </a:rPr>
              <a:t>* </a:t>
            </a:r>
            <a:r>
              <a:rPr lang="en-US" altLang="en-US" sz="3600" dirty="0">
                <a:solidFill>
                  <a:srgbClr val="FFFFFF"/>
                </a:solidFill>
              </a:rPr>
              <a:t>=</a:t>
            </a:r>
            <a:r>
              <a:rPr lang="en-US" altLang="en-US" sz="3600" dirty="0" smtClean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00FF00"/>
                </a:solidFill>
              </a:rPr>
              <a:t>OLR*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9151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8956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0</a:t>
            </a:r>
            <a:r>
              <a:rPr lang="en-US" altLang="en-US" sz="3600" dirty="0" smtClean="0">
                <a:solidFill>
                  <a:srgbClr val="D60093"/>
                </a:solidFill>
              </a:rPr>
              <a:t> </a:t>
            </a:r>
            <a:r>
              <a:rPr lang="en-US" altLang="en-US" sz="3600" dirty="0">
                <a:solidFill>
                  <a:srgbClr val="D60093"/>
                </a:solidFill>
              </a:rPr>
              <a:t>PW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828800" y="2133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27533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</a:rPr>
              <a:t>8.2 PW</a:t>
            </a:r>
            <a:endParaRPr lang="en-US" sz="2800" dirty="0">
              <a:solidFill>
                <a:srgbClr val="00FF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447800" y="1600200"/>
            <a:ext cx="838200" cy="1676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524000"/>
            <a:ext cx="4841934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3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-228600"/>
            <a:ext cx="9144000" cy="1104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-304800" y="-182563"/>
            <a:ext cx="9829800" cy="1096963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/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Heat Transport In Climate Models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(CMIP3)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5257800" y="6477000"/>
            <a:ext cx="762000" cy="0"/>
          </a:xfrm>
          <a:prstGeom prst="line">
            <a:avLst/>
          </a:prstGeom>
          <a:noFill/>
          <a:ln w="4127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172200" y="6186488"/>
            <a:ext cx="281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33CC"/>
                </a:solidFill>
              </a:rPr>
              <a:t>Observations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105400" y="990600"/>
            <a:ext cx="387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Peak Heat Transport Histograms</a:t>
            </a:r>
          </a:p>
        </p:txBody>
      </p:sp>
      <p:pic>
        <p:nvPicPr>
          <p:cNvPr id="54282" name="Picture 10" descr="colored_merid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89" y="1981200"/>
            <a:ext cx="48768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3" name="Picture 11" descr="colored_h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905000"/>
            <a:ext cx="5024437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4381500" y="838200"/>
            <a:ext cx="0" cy="601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bg1"/>
                </a:solidFill>
              </a:rPr>
              <a:t>Model heat transport spread in  terms of OLR* and ASR*</a:t>
            </a:r>
          </a:p>
        </p:txBody>
      </p:sp>
      <p:pic>
        <p:nvPicPr>
          <p:cNvPr id="31748" name="Picture 6" descr="ASR_OLR_sc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964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3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-381000"/>
            <a:ext cx="82296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Understanding</a:t>
            </a:r>
            <a:r>
              <a:rPr lang="en-US" altLang="en-US" sz="3200"/>
              <a:t> </a:t>
            </a:r>
            <a:r>
              <a:rPr lang="en-US" altLang="en-US" sz="3200">
                <a:solidFill>
                  <a:schemeClr val="bg1"/>
                </a:solidFill>
              </a:rPr>
              <a:t>ASR*</a:t>
            </a: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0" y="3886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66572" name="Picture 12" descr="incident_AS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44196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3" name="Picture 13" descr="planet_albe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4" name="Picture 14" descr="ASR_partition_me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46488"/>
            <a:ext cx="4419600" cy="32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5" name="Picture 15" descr="ASR_star_ba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44900"/>
            <a:ext cx="46482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5943600" y="42672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SH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7848600" y="4311650"/>
            <a:ext cx="106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NH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-304800" y="3581400"/>
            <a:ext cx="9829800" cy="3429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-152400"/>
            <a:ext cx="89154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 ASR* and planetary albedo</a:t>
            </a:r>
          </a:p>
        </p:txBody>
      </p:sp>
      <p:pic>
        <p:nvPicPr>
          <p:cNvPr id="68615" name="Picture 7" descr="ASR_albe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What determines the equator-to-pole contrast of planetary albedo?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Earth’s Surface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5030" y="1600200"/>
            <a:ext cx="7238370" cy="7924800"/>
            <a:chOff x="915030" y="1600200"/>
            <a:chExt cx="7238370" cy="7924800"/>
          </a:xfrm>
        </p:grpSpPr>
        <p:sp>
          <p:nvSpPr>
            <p:cNvPr id="70659" name="Oval 3"/>
            <p:cNvSpPr>
              <a:spLocks noChangeArrowheads="1"/>
            </p:cNvSpPr>
            <p:nvPr/>
          </p:nvSpPr>
          <p:spPr bwMode="auto">
            <a:xfrm>
              <a:off x="1066800" y="3505200"/>
              <a:ext cx="7086600" cy="6019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1" name="Oval 5"/>
            <p:cNvSpPr>
              <a:spLocks noChangeArrowheads="1"/>
            </p:cNvSpPr>
            <p:nvPr/>
          </p:nvSpPr>
          <p:spPr bwMode="auto">
            <a:xfrm>
              <a:off x="2667000" y="4876800"/>
              <a:ext cx="3962400" cy="3429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3" name="Text Box 7"/>
            <p:cNvSpPr txBox="1">
              <a:spLocks noChangeArrowheads="1"/>
            </p:cNvSpPr>
            <p:nvPr/>
          </p:nvSpPr>
          <p:spPr bwMode="auto">
            <a:xfrm>
              <a:off x="1143630" y="5486400"/>
              <a:ext cx="2057400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chemeClr val="tx1"/>
                  </a:solidFill>
                </a:rPr>
                <a:t>Atmosphere</a:t>
              </a:r>
            </a:p>
          </p:txBody>
        </p:sp>
        <p:sp>
          <p:nvSpPr>
            <p:cNvPr id="70664" name="Line 8"/>
            <p:cNvSpPr>
              <a:spLocks noChangeShapeType="1"/>
            </p:cNvSpPr>
            <p:nvPr/>
          </p:nvSpPr>
          <p:spPr bwMode="auto">
            <a:xfrm>
              <a:off x="2134230" y="1600200"/>
              <a:ext cx="1219200" cy="213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5" name="Text Box 9"/>
            <p:cNvSpPr txBox="1">
              <a:spLocks noChangeArrowheads="1"/>
            </p:cNvSpPr>
            <p:nvPr/>
          </p:nvSpPr>
          <p:spPr bwMode="auto">
            <a:xfrm>
              <a:off x="915030" y="2697163"/>
              <a:ext cx="198120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 dirty="0">
                  <a:solidFill>
                    <a:srgbClr val="FF0000"/>
                  </a:solidFill>
                </a:rPr>
                <a:t>Solar Incident</a:t>
              </a:r>
            </a:p>
          </p:txBody>
        </p:sp>
        <p:sp>
          <p:nvSpPr>
            <p:cNvPr id="70666" name="Line 10"/>
            <p:cNvSpPr>
              <a:spLocks noChangeShapeType="1"/>
            </p:cNvSpPr>
            <p:nvPr/>
          </p:nvSpPr>
          <p:spPr bwMode="auto">
            <a:xfrm flipV="1">
              <a:off x="3429630" y="2438400"/>
              <a:ext cx="457200" cy="12192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3048630" y="1752600"/>
              <a:ext cx="2286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chemeClr val="accent2"/>
                  </a:solidFill>
                </a:rPr>
                <a:t>Reflected by Atmosphere</a:t>
              </a:r>
            </a:p>
          </p:txBody>
        </p:sp>
        <p:sp>
          <p:nvSpPr>
            <p:cNvPr id="70668" name="Line 12"/>
            <p:cNvSpPr>
              <a:spLocks noChangeShapeType="1"/>
            </p:cNvSpPr>
            <p:nvPr/>
          </p:nvSpPr>
          <p:spPr bwMode="auto">
            <a:xfrm>
              <a:off x="3353430" y="3733800"/>
              <a:ext cx="685800" cy="1143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9" name="Line 13"/>
            <p:cNvSpPr>
              <a:spLocks noChangeShapeType="1"/>
            </p:cNvSpPr>
            <p:nvPr/>
          </p:nvSpPr>
          <p:spPr bwMode="auto">
            <a:xfrm flipV="1">
              <a:off x="4267830" y="4114800"/>
              <a:ext cx="228600" cy="6858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 flipV="1">
              <a:off x="4725030" y="3124200"/>
              <a:ext cx="152400" cy="381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Text Box 15"/>
            <p:cNvSpPr txBox="1">
              <a:spLocks noChangeArrowheads="1"/>
            </p:cNvSpPr>
            <p:nvPr/>
          </p:nvSpPr>
          <p:spPr bwMode="auto">
            <a:xfrm>
              <a:off x="5182230" y="2819400"/>
              <a:ext cx="17526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rgbClr val="FF33CC"/>
                  </a:solidFill>
                </a:rPr>
                <a:t>Reflected by Surface</a:t>
              </a:r>
            </a:p>
          </p:txBody>
        </p:sp>
      </p:grpSp>
      <p:sp>
        <p:nvSpPr>
          <p:cNvPr id="70672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773938" cy="55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524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Surface and atmospheric contributions to the equator-to-pole contrast in absorbed shortwave radiation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914400" y="1219200"/>
            <a:ext cx="3539369" cy="2743200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419600" y="3657600"/>
            <a:ext cx="207584" cy="304800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Planetary Albedo Partitioning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Atmospheric and Surface reflection contribution to ASR*</a:t>
            </a:r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67400" y="57544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MHT spread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1752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Reflection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239000" y="2362200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" y="2362200"/>
            <a:ext cx="4790999" cy="34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186933" y="37777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Poleward</a:t>
            </a:r>
            <a:r>
              <a:rPr lang="en-US" dirty="0" smtClean="0">
                <a:solidFill>
                  <a:schemeClr val="bg1"/>
                </a:solidFill>
              </a:rPr>
              <a:t> Energy Transport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5943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Equator to pole contrast in clouds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30480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Equator to pole contrast of absorbed shortwave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239000" y="4419600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562600" y="51054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Poleward</a:t>
            </a:r>
            <a:r>
              <a:rPr lang="en-US" sz="2800" dirty="0" smtClean="0">
                <a:solidFill>
                  <a:schemeClr val="bg1"/>
                </a:solidFill>
              </a:rPr>
              <a:t> Energy Transport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a seasonal amplitude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Vertical structure of SW absorption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22" y="1924717"/>
            <a:ext cx="4207178" cy="4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08222" y="5636292"/>
            <a:ext cx="4207178" cy="840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557027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556009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58674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Heating Rate (W m</a:t>
            </a:r>
            <a:r>
              <a:rPr lang="en-US" sz="2800" baseline="30000" dirty="0" smtClean="0">
                <a:solidFill>
                  <a:srgbClr val="FF0000"/>
                </a:solidFill>
              </a:rPr>
              <a:t>-2</a:t>
            </a:r>
            <a:r>
              <a:rPr lang="en-US" sz="2800" dirty="0" smtClean="0">
                <a:solidFill>
                  <a:srgbClr val="FF0000"/>
                </a:solidFill>
              </a:rPr>
              <a:t> 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557027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150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57200" y="511175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GFDL Model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Seasonal amplitude 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In the </a:t>
            </a:r>
            <a:r>
              <a:rPr lang="en-US" sz="3600" dirty="0" err="1" smtClean="0">
                <a:solidFill>
                  <a:prstClr val="white"/>
                </a:solidFill>
              </a:rPr>
              <a:t>extratropics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62400" y="609600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Chou Lee (1996)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Water vapor absorption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In the summer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76400"/>
            <a:ext cx="283464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7" grpId="0"/>
      <p:bldP spid="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713345"/>
            <a:ext cx="1318469" cy="1706255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8229600" cy="762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Outline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057400" y="685800"/>
            <a:ext cx="71628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000" dirty="0">
                <a:solidFill>
                  <a:srgbClr val="FFFFFF"/>
                </a:solidFill>
              </a:rPr>
              <a:t> What </a:t>
            </a:r>
            <a:r>
              <a:rPr lang="en-US" altLang="en-US" sz="3000" dirty="0" smtClean="0">
                <a:solidFill>
                  <a:srgbClr val="FFFFFF"/>
                </a:solidFill>
              </a:rPr>
              <a:t>determines how much solar radiation is absorbed in the climate system?</a:t>
            </a:r>
            <a:endParaRPr lang="en-US" altLang="en-US" sz="3000" dirty="0">
              <a:solidFill>
                <a:srgbClr val="FFFFFF"/>
              </a:solidFill>
            </a:endParaRP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0" y="6096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429000" y="5043487"/>
            <a:ext cx="5867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FF"/>
                </a:solidFill>
              </a:rPr>
              <a:t>3. </a:t>
            </a:r>
            <a:r>
              <a:rPr lang="en-US" altLang="en-US" sz="3000" dirty="0" smtClean="0">
                <a:solidFill>
                  <a:srgbClr val="FFFFFF"/>
                </a:solidFill>
              </a:rPr>
              <a:t>How do seasonal variations     in solar insolation lead to atmospheric heating?</a:t>
            </a:r>
            <a:endParaRPr lang="en-US" altLang="en-US" sz="3000" dirty="0">
              <a:solidFill>
                <a:srgbClr val="FFFFFF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791528"/>
            <a:ext cx="2053223" cy="3955882"/>
            <a:chOff x="915030" y="1600200"/>
            <a:chExt cx="7238370" cy="7924800"/>
          </a:xfrm>
        </p:grpSpPr>
        <p:sp>
          <p:nvSpPr>
            <p:cNvPr id="45" name="Oval 3"/>
            <p:cNvSpPr>
              <a:spLocks noChangeArrowheads="1"/>
            </p:cNvSpPr>
            <p:nvPr/>
          </p:nvSpPr>
          <p:spPr bwMode="auto">
            <a:xfrm>
              <a:off x="1066800" y="3505200"/>
              <a:ext cx="7086600" cy="60198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2667000" y="4876800"/>
              <a:ext cx="3962400" cy="34290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1572164" y="4516962"/>
              <a:ext cx="3078986" cy="39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Atmosphere</a:t>
              </a:r>
            </a:p>
          </p:txBody>
        </p:sp>
        <p:sp>
          <p:nvSpPr>
            <p:cNvPr id="48" name="Line 8"/>
            <p:cNvSpPr>
              <a:spLocks noChangeShapeType="1"/>
            </p:cNvSpPr>
            <p:nvPr/>
          </p:nvSpPr>
          <p:spPr bwMode="auto">
            <a:xfrm>
              <a:off x="2134230" y="1600200"/>
              <a:ext cx="1219200" cy="213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9" name="Text Box 9"/>
            <p:cNvSpPr txBox="1">
              <a:spLocks noChangeArrowheads="1"/>
            </p:cNvSpPr>
            <p:nvPr/>
          </p:nvSpPr>
          <p:spPr bwMode="auto">
            <a:xfrm>
              <a:off x="915030" y="2697163"/>
              <a:ext cx="1981200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Solar Incident</a:t>
              </a:r>
            </a:p>
          </p:txBody>
        </p:sp>
        <p:sp>
          <p:nvSpPr>
            <p:cNvPr id="50" name="Line 10"/>
            <p:cNvSpPr>
              <a:spLocks noChangeShapeType="1"/>
            </p:cNvSpPr>
            <p:nvPr/>
          </p:nvSpPr>
          <p:spPr bwMode="auto">
            <a:xfrm flipV="1">
              <a:off x="3429630" y="2438400"/>
              <a:ext cx="457200" cy="121920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1" name="Text Box 11"/>
            <p:cNvSpPr txBox="1">
              <a:spLocks noChangeArrowheads="1"/>
            </p:cNvSpPr>
            <p:nvPr/>
          </p:nvSpPr>
          <p:spPr bwMode="auto">
            <a:xfrm>
              <a:off x="3048631" y="1752600"/>
              <a:ext cx="3231842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cs typeface="Arial"/>
                </a:rPr>
                <a:t>Reflected by Atmosphere</a:t>
              </a:r>
            </a:p>
          </p:txBody>
        </p:sp>
        <p:sp>
          <p:nvSpPr>
            <p:cNvPr id="52" name="Line 12"/>
            <p:cNvSpPr>
              <a:spLocks noChangeShapeType="1"/>
            </p:cNvSpPr>
            <p:nvPr/>
          </p:nvSpPr>
          <p:spPr bwMode="auto">
            <a:xfrm>
              <a:off x="3353430" y="3733800"/>
              <a:ext cx="685800" cy="1143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Line 13"/>
            <p:cNvSpPr>
              <a:spLocks noChangeShapeType="1"/>
            </p:cNvSpPr>
            <p:nvPr/>
          </p:nvSpPr>
          <p:spPr bwMode="auto">
            <a:xfrm flipV="1">
              <a:off x="4267830" y="4114800"/>
              <a:ext cx="228600" cy="6858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 flipV="1">
              <a:off x="4725030" y="3124200"/>
              <a:ext cx="152400" cy="381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5182232" y="2819400"/>
              <a:ext cx="2585076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cs typeface="Arial"/>
                </a:rPr>
                <a:t>Reflected by Surface</a:t>
              </a: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-228600" y="2590800"/>
            <a:ext cx="2469225" cy="2355681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-76200" y="2743200"/>
            <a:ext cx="5410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2. </a:t>
            </a:r>
            <a:r>
              <a:rPr lang="en-US" altLang="en-US" sz="2400" dirty="0" smtClean="0">
                <a:solidFill>
                  <a:srgbClr val="FFFFFF"/>
                </a:solidFill>
              </a:rPr>
              <a:t>How does the absorption of solar radiation change in a warmer world?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FFFF"/>
                </a:solidFill>
              </a:rPr>
              <a:t>Shortwave and longwave contributions to global warming 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1114" y="4635500"/>
            <a:ext cx="1944227" cy="2070100"/>
            <a:chOff x="1095141" y="2971800"/>
            <a:chExt cx="2971800" cy="3733800"/>
          </a:xfrm>
        </p:grpSpPr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1552341" y="4191000"/>
              <a:ext cx="2514600" cy="251460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rgbClr val="FFFFFF"/>
                </a:solidFill>
              </a:endParaRP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1095141" y="2971800"/>
              <a:ext cx="533400" cy="121920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3" name="Flowchart: Process 32"/>
            <p:cNvSpPr/>
            <p:nvPr/>
          </p:nvSpPr>
          <p:spPr bwMode="auto">
            <a:xfrm>
              <a:off x="1552341" y="6096000"/>
              <a:ext cx="2514600" cy="609600"/>
            </a:xfrm>
            <a:prstGeom prst="flowChartProcess">
              <a:avLst/>
            </a:prstGeom>
            <a:solidFill>
              <a:srgbClr val="0070C0"/>
            </a:solidFill>
            <a:ln w="317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1704741" y="4267200"/>
              <a:ext cx="685800" cy="5334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5" name="Line 10"/>
            <p:cNvSpPr>
              <a:spLocks noChangeShapeType="1"/>
            </p:cNvSpPr>
            <p:nvPr/>
          </p:nvSpPr>
          <p:spPr bwMode="auto">
            <a:xfrm>
              <a:off x="1628541" y="4267200"/>
              <a:ext cx="762000" cy="18288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6" name="Line 10"/>
            <p:cNvSpPr>
              <a:spLocks noChangeShapeType="1"/>
            </p:cNvSpPr>
            <p:nvPr/>
          </p:nvSpPr>
          <p:spPr bwMode="auto">
            <a:xfrm flipV="1">
              <a:off x="3381141" y="5703332"/>
              <a:ext cx="76200" cy="545068"/>
            </a:xfrm>
            <a:prstGeom prst="line">
              <a:avLst/>
            </a:prstGeom>
            <a:noFill/>
            <a:ln w="31750">
              <a:solidFill>
                <a:srgbClr val="003DB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80940" y="3377625"/>
              <a:ext cx="2133600" cy="84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3304941" y="4419600"/>
              <a:ext cx="457200" cy="501134"/>
            </a:xfrm>
            <a:prstGeom prst="ellips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41" name="Straight Connector 40"/>
            <p:cNvCxnSpPr>
              <a:stCxn id="40" idx="1"/>
              <a:endCxn id="40" idx="5"/>
            </p:cNvCxnSpPr>
            <p:nvPr/>
          </p:nvCxnSpPr>
          <p:spPr bwMode="auto">
            <a:xfrm>
              <a:off x="3371896" y="4492989"/>
              <a:ext cx="323290" cy="35435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V="1">
              <a:off x="3381141" y="4492989"/>
              <a:ext cx="314045" cy="38381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3000142" y="4116323"/>
              <a:ext cx="1066799" cy="532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31" y="2743200"/>
            <a:ext cx="1318469" cy="17062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743200"/>
            <a:ext cx="1318469" cy="1706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4191000"/>
            <a:ext cx="1043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3DB8"/>
                </a:solidFill>
              </a:rPr>
              <a:t>Unperturbed</a:t>
            </a:r>
            <a:endParaRPr lang="en-US" sz="1200" dirty="0">
              <a:solidFill>
                <a:srgbClr val="003DB8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77000" y="4191000"/>
            <a:ext cx="1043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Solar forced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43069" y="4191000"/>
            <a:ext cx="1043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</a:rPr>
              <a:t>Greenhouse</a:t>
            </a:r>
            <a:endParaRPr lang="en-US" sz="1200" dirty="0">
              <a:solidFill>
                <a:srgbClr val="009900"/>
              </a:solidFill>
            </a:endParaRPr>
          </a:p>
        </p:txBody>
      </p:sp>
      <p:sp>
        <p:nvSpPr>
          <p:cNvPr id="60" name="Line 6"/>
          <p:cNvSpPr>
            <a:spLocks noChangeShapeType="1"/>
          </p:cNvSpPr>
          <p:nvPr/>
        </p:nvSpPr>
        <p:spPr bwMode="auto">
          <a:xfrm>
            <a:off x="5334000" y="2311820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1" name="Line 8"/>
          <p:cNvSpPr>
            <a:spLocks noChangeShapeType="1"/>
          </p:cNvSpPr>
          <p:nvPr/>
        </p:nvSpPr>
        <p:spPr bwMode="auto">
          <a:xfrm flipV="1">
            <a:off x="5791200" y="2286000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6423869" y="2046760"/>
            <a:ext cx="510331" cy="777678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3" name="Line 8"/>
          <p:cNvSpPr>
            <a:spLocks noChangeShapeType="1"/>
          </p:cNvSpPr>
          <p:nvPr/>
        </p:nvSpPr>
        <p:spPr bwMode="auto">
          <a:xfrm flipV="1">
            <a:off x="7086600" y="2362200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4" name="Line 6"/>
          <p:cNvSpPr>
            <a:spLocks noChangeShapeType="1"/>
          </p:cNvSpPr>
          <p:nvPr/>
        </p:nvSpPr>
        <p:spPr bwMode="auto">
          <a:xfrm>
            <a:off x="7772400" y="2388020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V="1">
            <a:off x="8229600" y="2590800"/>
            <a:ext cx="76200" cy="2336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doubling expectations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Summer schematic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753380"/>
            <a:ext cx="43434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5039380"/>
            <a:ext cx="43434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181600"/>
            <a:ext cx="323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Open ocean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66900" y="2438400"/>
            <a:ext cx="2667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66800" y="4114800"/>
            <a:ext cx="457200" cy="914400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14600" y="4953000"/>
            <a:ext cx="2438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276600" y="4064705"/>
            <a:ext cx="685800" cy="888295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96000" y="2209800"/>
            <a:ext cx="291193" cy="304800"/>
          </a:xfrm>
          <a:prstGeom prst="straightConnector1">
            <a:avLst/>
          </a:prstGeom>
          <a:ln w="349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96000" y="2743200"/>
            <a:ext cx="3048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29400" y="2133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Surface flux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2667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SWABS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19600" y="4953000"/>
            <a:ext cx="533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67000" y="4963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Sea ice</a:t>
            </a:r>
            <a:endParaRPr lang="en-US" sz="28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62000" y="2959387"/>
            <a:ext cx="1066800" cy="2069813"/>
          </a:xfrm>
          <a:prstGeom prst="straightConnector1">
            <a:avLst/>
          </a:prstGeom>
          <a:ln w="603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52600" y="1524000"/>
            <a:ext cx="838200" cy="18288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610100" y="4648199"/>
            <a:ext cx="190500" cy="304802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336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8194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4384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480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396343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657600" y="3581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334000" y="4092476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Moistening and melting</a:t>
            </a:r>
          </a:p>
          <a:p>
            <a:pPr marL="285750" indent="-285750">
              <a:buFont typeface="Symbol"/>
              <a:buChar char="Þ"/>
            </a:pPr>
            <a:r>
              <a:rPr lang="en-US" sz="2400" dirty="0" smtClean="0">
                <a:solidFill>
                  <a:schemeClr val="bg1"/>
                </a:solidFill>
              </a:rPr>
              <a:t>Mores seasonal energy input directly into the atmosphere (SWABS)</a:t>
            </a:r>
          </a:p>
          <a:p>
            <a:pPr marL="285750" indent="-285750">
              <a:buFont typeface="Symbol"/>
              <a:buChar char="Þ"/>
            </a:pPr>
            <a:r>
              <a:rPr lang="en-US" sz="2400" dirty="0" smtClean="0">
                <a:solidFill>
                  <a:schemeClr val="bg1"/>
                </a:solidFill>
              </a:rPr>
              <a:t> Less seasonal energy input at the surface (SHF)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110162"/>
          </a:xfrm>
        </p:spPr>
      </p:pic>
    </p:spTree>
    <p:extLst>
      <p:ext uri="{BB962C8B-B14F-4D97-AF65-F5344CB8AC3E}">
        <p14:creationId xmlns:p14="http://schemas.microsoft.com/office/powerpoint/2010/main" val="25732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371600" y="22098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1708150" y="76200"/>
            <a:ext cx="598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504D"/>
                </a:solidFill>
              </a:rPr>
              <a:t>Water Vapor as a SW Absorber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365125" y="6210300"/>
            <a:ext cx="287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(Figure: Robert Rhode</a:t>
            </a:r>
          </a:p>
          <a:p>
            <a:r>
              <a:rPr lang="en-US">
                <a:solidFill>
                  <a:srgbClr val="000000"/>
                </a:solidFill>
              </a:rPr>
              <a:t>Global Warming Art Project)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66800"/>
            <a:ext cx="32918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76200"/>
            <a:ext cx="8488362" cy="4244181"/>
          </a:xfrm>
        </p:spPr>
      </p:pic>
      <p:sp>
        <p:nvSpPr>
          <p:cNvPr id="5" name="TextBox 4"/>
          <p:cNvSpPr txBox="1"/>
          <p:nvPr/>
        </p:nvSpPr>
        <p:spPr>
          <a:xfrm>
            <a:off x="228600" y="4876800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Reflects the combined contributions of:</a:t>
            </a:r>
          </a:p>
          <a:p>
            <a:pPr marL="342900" indent="-342900"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Melting sea ice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	=&gt; reduced seasonal cycle of temperature at the surface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2. Increased SWABS due to atmospheric moistening</a:t>
            </a:r>
          </a:p>
          <a:p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                =&gt; enhanced seasonal cycle of temperature aloft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5344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Meridional structure of atmospheric attenuation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057400"/>
            <a:ext cx="49244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Planetary Albedo and Surface Albedo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34837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1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Meridional profile of albedo in all </a:t>
            </a:r>
            <a:r>
              <a:rPr lang="en-US" dirty="0" err="1" smtClean="0">
                <a:solidFill>
                  <a:schemeClr val="bg1"/>
                </a:solidFill>
              </a:rPr>
              <a:t>simiulations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59877" cy="52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9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Inter-model spread in albedo by region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89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Planetary Albedo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4" y="2285999"/>
            <a:ext cx="7756716" cy="320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02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Planetary Albedo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372475" cy="396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8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762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668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 dirty="0" smtClean="0">
                <a:solidFill>
                  <a:schemeClr val="bg1"/>
                </a:solidFill>
              </a:rPr>
              <a:t>1 </a:t>
            </a:r>
            <a:r>
              <a:rPr lang="en-US" altLang="en-US" sz="3200" dirty="0">
                <a:solidFill>
                  <a:schemeClr val="bg1"/>
                </a:solidFill>
              </a:rPr>
              <a:t>: What determines the Earth’s planetary albedo? (solar radiation reflected at top of atmosphere)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2667000" y="48768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Earth’s Surface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43000" y="5486400"/>
            <a:ext cx="2057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tx1"/>
                </a:solidFill>
              </a:rPr>
              <a:t>Atmosphere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33600" y="1600200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914400" y="2697163"/>
            <a:ext cx="1981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429000" y="2438400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0" y="17526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Reflected by Atmosphere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33528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42672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47244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181600" y="28194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33CC"/>
                </a:solidFill>
              </a:rPr>
              <a:t>Reflected by Surface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Planetary Albedo Partitioning Error Bars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0" y="1493837"/>
            <a:ext cx="7063550" cy="5135563"/>
          </a:xfrm>
        </p:spPr>
      </p:pic>
    </p:spTree>
    <p:extLst>
      <p:ext uri="{BB962C8B-B14F-4D97-AF65-F5344CB8AC3E}">
        <p14:creationId xmlns:p14="http://schemas.microsoft.com/office/powerpoint/2010/main" val="19947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80066"/>
            <a:ext cx="6477000" cy="5325534"/>
          </a:xfrm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Planetary Albedo Partition: Sensitivity to shortwave absorption assumptions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28600" y="-31750"/>
            <a:ext cx="89916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What determines OLR*?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Why don’t differences in ASR* and OLR* compensate for each other?</a:t>
            </a: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4958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5638800" y="62484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(Kiehl, 1994)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76200" y="3490913"/>
            <a:ext cx="51816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Longwave Cloud Forcing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LWCF = OLR</a:t>
            </a:r>
            <a:r>
              <a:rPr lang="en-US" altLang="en-US" sz="2400" baseline="-25000">
                <a:solidFill>
                  <a:srgbClr val="FFFFFF"/>
                </a:solidFill>
              </a:rPr>
              <a:t>CLEAR</a:t>
            </a:r>
            <a:r>
              <a:rPr lang="en-US" altLang="en-US" sz="2400">
                <a:solidFill>
                  <a:srgbClr val="FFFFFF"/>
                </a:solidFill>
              </a:rPr>
              <a:t> - OLR</a:t>
            </a:r>
          </a:p>
        </p:txBody>
      </p:sp>
    </p:spTree>
    <p:extLst>
      <p:ext uri="{BB962C8B-B14F-4D97-AF65-F5344CB8AC3E}">
        <p14:creationId xmlns:p14="http://schemas.microsoft.com/office/powerpoint/2010/main" val="1706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04800"/>
            <a:ext cx="9372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Heat capacity: 4XCO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2672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Heat capacity increases with time as energy penetrates into the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 first couple decades, energy is within the first couple 100 m of ocean and system e-folds to radiative equilibrium in about a decade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91440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00200"/>
            <a:ext cx="3429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839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How fast does the system approach equilibrium?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0532" y="1524000"/>
            <a:ext cx="5556932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60" dirty="0" smtClean="0">
                <a:solidFill>
                  <a:schemeClr val="bg1"/>
                </a:solidFill>
              </a:rPr>
              <a:t>C = 250 m (30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</a:t>
            </a:r>
            <a:r>
              <a:rPr lang="en-US" sz="1760" dirty="0" smtClean="0">
                <a:solidFill>
                  <a:schemeClr val="bg1"/>
                </a:solidFill>
              </a:rPr>
              <a:t>year 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  <a:r>
              <a:rPr lang="en-US" sz="176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760" dirty="0">
                <a:solidFill>
                  <a:schemeClr val="bg1"/>
                </a:solidFill>
              </a:rPr>
              <a:t> </a:t>
            </a:r>
            <a:r>
              <a:rPr lang="en-US" sz="1760" dirty="0" smtClean="0">
                <a:solidFill>
                  <a:schemeClr val="bg1"/>
                </a:solidFill>
              </a:rPr>
              <a:t>      the ensemble average for first </a:t>
            </a:r>
          </a:p>
          <a:p>
            <a:r>
              <a:rPr lang="en-US" sz="1760" dirty="0">
                <a:solidFill>
                  <a:schemeClr val="bg1"/>
                </a:solidFill>
              </a:rPr>
              <a:t> </a:t>
            </a:r>
            <a:r>
              <a:rPr lang="en-US" sz="1760" dirty="0" smtClean="0">
                <a:solidFill>
                  <a:schemeClr val="bg1"/>
                </a:solidFill>
              </a:rPr>
              <a:t>      century after forcing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LW</a:t>
            </a:r>
            <a:r>
              <a:rPr lang="en-US" sz="1760" dirty="0" smtClean="0">
                <a:solidFill>
                  <a:schemeClr val="bg1"/>
                </a:solidFill>
              </a:rPr>
              <a:t> = -1.7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SW</a:t>
            </a:r>
            <a:r>
              <a:rPr lang="en-US" sz="1760" dirty="0" smtClean="0">
                <a:solidFill>
                  <a:schemeClr val="bg1"/>
                </a:solidFill>
              </a:rPr>
              <a:t> = +0.6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  <a:p>
            <a:endParaRPr lang="en-US" sz="1760" baseline="300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1" y="914400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Ensemble average forcing and feedbacks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2001"/>
            <a:ext cx="5178994" cy="302108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3657600"/>
                <a:ext cx="187968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λ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657600"/>
                <a:ext cx="1879682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76200" y="3276600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energy imbalance equation: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267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Has the solution: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7200" y="4500823"/>
                <a:ext cx="4495800" cy="83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baseline="-2500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λ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den>
                            </m:f>
                          </m:sup>
                        </m:s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𝑒𝑞</m:t>
                        </m:r>
                      </m:sub>
                    </m:sSub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500823"/>
                <a:ext cx="4495800" cy="833177"/>
              </a:xfrm>
              <a:prstGeom prst="rect">
                <a:avLst/>
              </a:prstGeom>
              <a:blipFill rotWithShape="1">
                <a:blip r:embed="rId4"/>
                <a:stretch>
                  <a:fillRect l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52400" y="5334000"/>
                <a:ext cx="5562600" cy="151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With the characteristic timescale (</a:t>
                </a:r>
                <a:r>
                  <a:rPr lang="el-GR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=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sSub>
                          <m:sSubPr>
                            <m:ctrl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𝑆𝑊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𝐿𝑊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         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30 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𝑊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𝑦𝑒𝑎𝑟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−1 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1.1 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𝑊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= 27 years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334000"/>
                <a:ext cx="5562600" cy="1518173"/>
              </a:xfrm>
              <a:prstGeom prst="rect">
                <a:avLst/>
              </a:prstGeom>
              <a:blipFill rotWithShape="1">
                <a:blip r:embed="rId5"/>
                <a:stretch>
                  <a:fillRect l="-876" t="-2008" b="-3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867400" y="4473476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Key point: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OLR returns to unperturbed value in of order the radiative relaxation timescale of the system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decades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3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6200"/>
            <a:ext cx="59436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What parameter controls inter-GCM spread in TOA response?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1295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Using all GCM specific parameters gets the inter-model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28194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Varying just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and 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between GCMS captures inter-model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 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 F</a:t>
            </a:r>
            <a:r>
              <a:rPr lang="en-US" baseline="-25000" dirty="0" smtClean="0">
                <a:solidFill>
                  <a:schemeClr val="bg1"/>
                </a:solidFill>
              </a:rPr>
              <a:t>LW  </a:t>
            </a:r>
            <a:r>
              <a:rPr lang="en-US" dirty="0" smtClean="0">
                <a:solidFill>
                  <a:schemeClr val="bg1"/>
                </a:solidFill>
              </a:rPr>
              <a:t>and heat capacity differences between GCMs less important for determining the radiative response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51816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Varying just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 gives bi-modal distribution of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  <a:r>
              <a:rPr lang="en-US" dirty="0" smtClean="0">
                <a:solidFill>
                  <a:schemeClr val="bg1"/>
                </a:solidFill>
              </a:rPr>
              <a:t> with exception of two </a:t>
            </a:r>
            <a:r>
              <a:rPr lang="en-US" dirty="0">
                <a:solidFill>
                  <a:schemeClr val="bg1"/>
                </a:solidFill>
              </a:rPr>
              <a:t>models (F</a:t>
            </a:r>
            <a:r>
              <a:rPr lang="en-US" baseline="-25000" dirty="0">
                <a:solidFill>
                  <a:schemeClr val="bg1"/>
                </a:solidFill>
              </a:rPr>
              <a:t>SW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plays a role here) 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458200" cy="114300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</a:t>
            </a:r>
            <a:r>
              <a:rPr lang="en-US" sz="3300" dirty="0" smtClean="0">
                <a:solidFill>
                  <a:schemeClr val="bg1"/>
                </a:solidFill>
              </a:rPr>
              <a:t> dependence on feedback parameters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8" y="685801"/>
            <a:ext cx="4032932" cy="2601892"/>
          </a:xfrm>
        </p:spPr>
      </p:pic>
      <p:sp>
        <p:nvSpPr>
          <p:cNvPr id="7" name="TextBox 6"/>
          <p:cNvSpPr txBox="1"/>
          <p:nvPr/>
        </p:nvSpPr>
        <p:spPr>
          <a:xfrm>
            <a:off x="4724400" y="945062"/>
            <a:ext cx="5556932" cy="108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LW</a:t>
            </a:r>
            <a:r>
              <a:rPr lang="en-US" sz="1760" dirty="0" smtClean="0">
                <a:solidFill>
                  <a:schemeClr val="bg1"/>
                </a:solidFill>
              </a:rPr>
              <a:t> = -1.7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SW</a:t>
            </a:r>
            <a:r>
              <a:rPr lang="en-US" sz="1760" dirty="0" smtClean="0">
                <a:solidFill>
                  <a:schemeClr val="bg1"/>
                </a:solidFill>
              </a:rPr>
              <a:t> = +0.6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F</a:t>
            </a:r>
            <a:r>
              <a:rPr lang="en-US" sz="1600" baseline="-25000" dirty="0" smtClean="0">
                <a:solidFill>
                  <a:schemeClr val="bg1"/>
                </a:solidFill>
              </a:rPr>
              <a:t>LW</a:t>
            </a:r>
            <a:r>
              <a:rPr lang="en-US" sz="1600" dirty="0" smtClean="0">
                <a:solidFill>
                  <a:schemeClr val="bg1"/>
                </a:solidFill>
              </a:rPr>
              <a:t> = + 6.1</a:t>
            </a:r>
            <a:r>
              <a:rPr lang="en-US" sz="1760" dirty="0" smtClean="0">
                <a:solidFill>
                  <a:schemeClr val="bg1"/>
                </a:solidFill>
              </a:rPr>
              <a:t>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9200" y="2270988"/>
                <a:ext cx="2716340" cy="48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=6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70988"/>
                <a:ext cx="2716340" cy="486287"/>
              </a:xfrm>
              <a:prstGeom prst="rect">
                <a:avLst/>
              </a:prstGeom>
              <a:blipFill rotWithShape="1">
                <a:blip r:embed="rId3"/>
                <a:stretch>
                  <a:fillRect l="-1794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279866" y="1905000"/>
            <a:ext cx="3568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equilibrium temperature change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609600"/>
            <a:ext cx="4459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Ensemble average forcing and feedbacks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00600" y="2895600"/>
                <a:ext cx="4495800" cy="48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=1.6 ∗3.7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895600"/>
                <a:ext cx="4495800" cy="486095"/>
              </a:xfrm>
              <a:prstGeom prst="rect">
                <a:avLst/>
              </a:prstGeom>
              <a:blipFill rotWithShape="1">
                <a:blip r:embed="rId4"/>
                <a:stretch>
                  <a:fillRect l="-12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00200" y="3745903"/>
                <a:ext cx="2716340" cy="52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EED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=1.6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745903"/>
                <a:ext cx="2716340" cy="521297"/>
              </a:xfrm>
              <a:prstGeom prst="rect">
                <a:avLst/>
              </a:prstGeom>
              <a:blipFill rotWithShape="1">
                <a:blip r:embed="rId5"/>
                <a:stretch>
                  <a:fillRect l="-202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3440668"/>
                <a:ext cx="5140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Feedback gain: Amplification of response due 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dirty="0">
                        <a:solidFill>
                          <a:schemeClr val="bg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b="0" i="0" baseline="-25000" dirty="0" smtClean="0">
                        <a:solidFill>
                          <a:schemeClr val="bg1"/>
                        </a:solidFill>
                      </a:rPr>
                      <m:t>SW</m:t>
                    </m:r>
                  </m:oMath>
                </a14:m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40668"/>
                <a:ext cx="514066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6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2000" y="4257823"/>
                <a:ext cx="4495800" cy="542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(1−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57823"/>
                <a:ext cx="4495800" cy="542777"/>
              </a:xfrm>
              <a:prstGeom prst="rect">
                <a:avLst/>
              </a:prstGeom>
              <a:blipFill rotWithShape="1">
                <a:blip r:embed="rId7"/>
                <a:stretch>
                  <a:fillRect l="-108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7200" y="4791223"/>
                <a:ext cx="4495800" cy="476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OLR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𝐿𝑊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(−1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i="1" baseline="-2500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/>
                      </a:rPr>
                      <m:t>  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223"/>
                <a:ext cx="4495800" cy="476028"/>
              </a:xfrm>
              <a:prstGeom prst="rect">
                <a:avLst/>
              </a:prstGeom>
              <a:blipFill rotWithShape="1">
                <a:blip r:embed="rId8"/>
                <a:stretch>
                  <a:fillRect l="-1084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57200" y="5486400"/>
            <a:ext cx="192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OLR =0 at </a:t>
            </a:r>
            <a:r>
              <a:rPr lang="el-GR" sz="2000" dirty="0" smtClean="0">
                <a:solidFill>
                  <a:schemeClr val="bg1"/>
                </a:solidFill>
              </a:rPr>
              <a:t>τ</a:t>
            </a:r>
            <a:r>
              <a:rPr lang="en-US" sz="2000" dirty="0" smtClean="0">
                <a:solidFill>
                  <a:schemeClr val="bg1"/>
                </a:solidFill>
              </a:rPr>
              <a:t>=</a:t>
            </a:r>
            <a:r>
              <a:rPr lang="el-GR" sz="2000" dirty="0" smtClean="0">
                <a:solidFill>
                  <a:schemeClr val="bg1"/>
                </a:solidFill>
              </a:rPr>
              <a:t>τ</a:t>
            </a:r>
            <a:r>
              <a:rPr lang="en-US" sz="2000" baseline="-25000" dirty="0" smtClean="0">
                <a:solidFill>
                  <a:schemeClr val="bg1"/>
                </a:solidFill>
              </a:rPr>
              <a:t>cross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initial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51932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5181600"/>
            <a:ext cx="142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D15A2"/>
                </a:solidFill>
              </a:rPr>
              <a:t>transition</a:t>
            </a:r>
            <a:endParaRPr lang="en-US" dirty="0">
              <a:solidFill>
                <a:srgbClr val="AD15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-457200" y="6172200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6172200"/>
                <a:ext cx="4006833" cy="71468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85800" y="5955268"/>
            <a:ext cx="370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far from equilibrium OLR =0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0" y="4328731"/>
            <a:ext cx="4495800" cy="23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8" grpId="0"/>
      <p:bldP spid="18" grpId="0"/>
      <p:bldP spid="19" grpId="0"/>
      <p:bldP spid="20" grpId="0"/>
      <p:bldP spid="2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839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How fast does the system approach equilibrium?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0532" y="1524000"/>
            <a:ext cx="5556932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60" dirty="0" smtClean="0">
                <a:solidFill>
                  <a:schemeClr val="bg1"/>
                </a:solidFill>
              </a:rPr>
              <a:t>C = 250 m (30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</a:t>
            </a:r>
            <a:r>
              <a:rPr lang="en-US" sz="1760" dirty="0" smtClean="0">
                <a:solidFill>
                  <a:schemeClr val="bg1"/>
                </a:solidFill>
              </a:rPr>
              <a:t>year 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  <a:r>
              <a:rPr lang="en-US" sz="176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760" dirty="0">
                <a:solidFill>
                  <a:schemeClr val="bg1"/>
                </a:solidFill>
              </a:rPr>
              <a:t> </a:t>
            </a:r>
            <a:r>
              <a:rPr lang="en-US" sz="1760" dirty="0" smtClean="0">
                <a:solidFill>
                  <a:schemeClr val="bg1"/>
                </a:solidFill>
              </a:rPr>
              <a:t>      the ensemble average for first </a:t>
            </a:r>
          </a:p>
          <a:p>
            <a:r>
              <a:rPr lang="en-US" sz="1760" dirty="0">
                <a:solidFill>
                  <a:schemeClr val="bg1"/>
                </a:solidFill>
              </a:rPr>
              <a:t> </a:t>
            </a:r>
            <a:r>
              <a:rPr lang="en-US" sz="1760" dirty="0" smtClean="0">
                <a:solidFill>
                  <a:schemeClr val="bg1"/>
                </a:solidFill>
              </a:rPr>
              <a:t>      century after forcing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LW</a:t>
            </a:r>
            <a:r>
              <a:rPr lang="en-US" sz="1760" dirty="0" smtClean="0">
                <a:solidFill>
                  <a:schemeClr val="bg1"/>
                </a:solidFill>
              </a:rPr>
              <a:t> = -1.7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SW</a:t>
            </a:r>
            <a:r>
              <a:rPr lang="en-US" sz="1760" dirty="0" smtClean="0">
                <a:solidFill>
                  <a:schemeClr val="bg1"/>
                </a:solidFill>
              </a:rPr>
              <a:t> = +0.6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  <a:p>
            <a:endParaRPr lang="en-US" sz="1760" baseline="300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1" y="914400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Ensemble average forcing and feedbacks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2001"/>
            <a:ext cx="5178994" cy="302108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3657600"/>
                <a:ext cx="187968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λ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657600"/>
                <a:ext cx="1879682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76200" y="3276600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energy imbalance equation: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267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Has the solution: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7200" y="4500823"/>
                <a:ext cx="4495800" cy="83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baseline="-2500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λ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den>
                            </m:f>
                          </m:sup>
                        </m:s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𝑒𝑞</m:t>
                        </m:r>
                      </m:sub>
                    </m:sSub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500823"/>
                <a:ext cx="4495800" cy="833177"/>
              </a:xfrm>
              <a:prstGeom prst="rect">
                <a:avLst/>
              </a:prstGeom>
              <a:blipFill rotWithShape="1">
                <a:blip r:embed="rId4"/>
                <a:stretch>
                  <a:fillRect l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52400" y="5334000"/>
                <a:ext cx="5562600" cy="151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With the characteristic timescale (</a:t>
                </a:r>
                <a:r>
                  <a:rPr lang="el-GR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=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sSub>
                          <m:sSubPr>
                            <m:ctrl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𝑆𝑊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𝐿𝑊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         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30 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𝑊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𝑦𝑒𝑎𝑟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−1 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1.1 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𝑊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= 27 years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334000"/>
                <a:ext cx="5562600" cy="1518173"/>
              </a:xfrm>
              <a:prstGeom prst="rect">
                <a:avLst/>
              </a:prstGeom>
              <a:blipFill rotWithShape="1">
                <a:blip r:embed="rId5"/>
                <a:stretch>
                  <a:fillRect l="-876" t="-2008" b="-3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867400" y="41148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Key point: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OLR returns to unperturbed value in of order the radiative relaxation timescale of the system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decades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6200"/>
            <a:ext cx="59436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What parameter controls inter-GCM spread in TOA response?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1295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Using all GCM specific parameters gets the inter-model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28194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Varying just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and 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between GCMS captures inter-model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 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 F</a:t>
            </a:r>
            <a:r>
              <a:rPr lang="en-US" baseline="-25000" dirty="0" smtClean="0">
                <a:solidFill>
                  <a:schemeClr val="bg1"/>
                </a:solidFill>
              </a:rPr>
              <a:t>LW  </a:t>
            </a:r>
            <a:r>
              <a:rPr lang="en-US" dirty="0" smtClean="0">
                <a:solidFill>
                  <a:schemeClr val="bg1"/>
                </a:solidFill>
              </a:rPr>
              <a:t>and heat capacity differences between GCMs less important for determining the radiative response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51816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Varying just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 gives bi-modal distribution of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  <a:r>
              <a:rPr lang="en-US" dirty="0" smtClean="0">
                <a:solidFill>
                  <a:schemeClr val="bg1"/>
                </a:solidFill>
              </a:rPr>
              <a:t> with exception of two </a:t>
            </a:r>
            <a:r>
              <a:rPr lang="en-US" dirty="0">
                <a:solidFill>
                  <a:schemeClr val="bg1"/>
                </a:solidFill>
              </a:rPr>
              <a:t>models (F</a:t>
            </a:r>
            <a:r>
              <a:rPr lang="en-US" baseline="-25000" dirty="0">
                <a:solidFill>
                  <a:schemeClr val="bg1"/>
                </a:solidFill>
              </a:rPr>
              <a:t>SW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plays a role here) 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458200" cy="114300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</a:t>
            </a:r>
            <a:r>
              <a:rPr lang="en-US" sz="3300" dirty="0" smtClean="0">
                <a:solidFill>
                  <a:schemeClr val="bg1"/>
                </a:solidFill>
              </a:rPr>
              <a:t> dependence on feedback parameters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8" y="685801"/>
            <a:ext cx="4032932" cy="2601892"/>
          </a:xfrm>
        </p:spPr>
      </p:pic>
      <p:sp>
        <p:nvSpPr>
          <p:cNvPr id="7" name="TextBox 6"/>
          <p:cNvSpPr txBox="1"/>
          <p:nvPr/>
        </p:nvSpPr>
        <p:spPr>
          <a:xfrm>
            <a:off x="4724400" y="945062"/>
            <a:ext cx="5556932" cy="108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LW</a:t>
            </a:r>
            <a:r>
              <a:rPr lang="en-US" sz="1760" dirty="0" smtClean="0">
                <a:solidFill>
                  <a:schemeClr val="bg1"/>
                </a:solidFill>
              </a:rPr>
              <a:t> = -1.7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SW</a:t>
            </a:r>
            <a:r>
              <a:rPr lang="en-US" sz="1760" dirty="0" smtClean="0">
                <a:solidFill>
                  <a:schemeClr val="bg1"/>
                </a:solidFill>
              </a:rPr>
              <a:t> = +0.6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F</a:t>
            </a:r>
            <a:r>
              <a:rPr lang="en-US" sz="1600" baseline="-25000" dirty="0" smtClean="0">
                <a:solidFill>
                  <a:schemeClr val="bg1"/>
                </a:solidFill>
              </a:rPr>
              <a:t>LW</a:t>
            </a:r>
            <a:r>
              <a:rPr lang="en-US" sz="1600" dirty="0" smtClean="0">
                <a:solidFill>
                  <a:schemeClr val="bg1"/>
                </a:solidFill>
              </a:rPr>
              <a:t> = + 6.1</a:t>
            </a:r>
            <a:r>
              <a:rPr lang="en-US" sz="1760" dirty="0" smtClean="0">
                <a:solidFill>
                  <a:schemeClr val="bg1"/>
                </a:solidFill>
              </a:rPr>
              <a:t>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9200" y="2270988"/>
                <a:ext cx="2716340" cy="48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=6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70988"/>
                <a:ext cx="2716340" cy="486287"/>
              </a:xfrm>
              <a:prstGeom prst="rect">
                <a:avLst/>
              </a:prstGeom>
              <a:blipFill rotWithShape="1">
                <a:blip r:embed="rId3"/>
                <a:stretch>
                  <a:fillRect l="-1794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279866" y="1905000"/>
            <a:ext cx="3568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equilibrium temperature change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609600"/>
            <a:ext cx="4459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Ensemble average forcing and feedbacks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00600" y="2895600"/>
                <a:ext cx="4495800" cy="48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=1.6 ∗3.7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895600"/>
                <a:ext cx="4495800" cy="486095"/>
              </a:xfrm>
              <a:prstGeom prst="rect">
                <a:avLst/>
              </a:prstGeom>
              <a:blipFill rotWithShape="1">
                <a:blip r:embed="rId4"/>
                <a:stretch>
                  <a:fillRect l="-12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00200" y="3745903"/>
                <a:ext cx="2716340" cy="52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EED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=1.6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745903"/>
                <a:ext cx="2716340" cy="521297"/>
              </a:xfrm>
              <a:prstGeom prst="rect">
                <a:avLst/>
              </a:prstGeom>
              <a:blipFill rotWithShape="1">
                <a:blip r:embed="rId5"/>
                <a:stretch>
                  <a:fillRect l="-202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3440668"/>
                <a:ext cx="5140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Feedback gain: Amplification of response due 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dirty="0">
                        <a:solidFill>
                          <a:schemeClr val="bg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b="0" i="0" baseline="-25000" dirty="0" smtClean="0">
                        <a:solidFill>
                          <a:schemeClr val="bg1"/>
                        </a:solidFill>
                      </a:rPr>
                      <m:t>SW</m:t>
                    </m:r>
                  </m:oMath>
                </a14:m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40668"/>
                <a:ext cx="514066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6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2000" y="4257823"/>
                <a:ext cx="4495800" cy="542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(1−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57823"/>
                <a:ext cx="4495800" cy="542777"/>
              </a:xfrm>
              <a:prstGeom prst="rect">
                <a:avLst/>
              </a:prstGeom>
              <a:blipFill rotWithShape="1">
                <a:blip r:embed="rId7"/>
                <a:stretch>
                  <a:fillRect l="-108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7200" y="4791223"/>
                <a:ext cx="4495800" cy="476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OLR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𝐿𝑊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(−1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i="1" baseline="-2500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/>
                      </a:rPr>
                      <m:t>  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223"/>
                <a:ext cx="4495800" cy="476028"/>
              </a:xfrm>
              <a:prstGeom prst="rect">
                <a:avLst/>
              </a:prstGeom>
              <a:blipFill rotWithShape="1">
                <a:blip r:embed="rId8"/>
                <a:stretch>
                  <a:fillRect l="-1084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57200" y="5486400"/>
            <a:ext cx="192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OLR =0 at </a:t>
            </a:r>
            <a:r>
              <a:rPr lang="el-GR" sz="2000" dirty="0" smtClean="0">
                <a:solidFill>
                  <a:schemeClr val="bg1"/>
                </a:solidFill>
              </a:rPr>
              <a:t>τ</a:t>
            </a:r>
            <a:r>
              <a:rPr lang="en-US" sz="2000" dirty="0" smtClean="0">
                <a:solidFill>
                  <a:schemeClr val="bg1"/>
                </a:solidFill>
              </a:rPr>
              <a:t>=</a:t>
            </a:r>
            <a:r>
              <a:rPr lang="el-GR" sz="2000" dirty="0" smtClean="0">
                <a:solidFill>
                  <a:schemeClr val="bg1"/>
                </a:solidFill>
              </a:rPr>
              <a:t>τ</a:t>
            </a:r>
            <a:r>
              <a:rPr lang="en-US" sz="2000" baseline="-25000" dirty="0" smtClean="0">
                <a:solidFill>
                  <a:schemeClr val="bg1"/>
                </a:solidFill>
              </a:rPr>
              <a:t>cross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initial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51932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5181600"/>
            <a:ext cx="142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D15A2"/>
                </a:solidFill>
              </a:rPr>
              <a:t>transition</a:t>
            </a:r>
            <a:endParaRPr lang="en-US" dirty="0">
              <a:solidFill>
                <a:srgbClr val="AD15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-457200" y="6172200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6172200"/>
                <a:ext cx="4006833" cy="71468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85800" y="5955268"/>
            <a:ext cx="370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far from equilibrium OLR =0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0" y="4328731"/>
            <a:ext cx="4495800" cy="23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8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209800" y="10668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6858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 descr="cartoon_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7315200" cy="50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34200" y="4800600"/>
            <a:ext cx="24384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629400" y="5715000"/>
            <a:ext cx="762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7391400" y="3048000"/>
            <a:ext cx="2057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724400" y="3048000"/>
            <a:ext cx="533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4876800" y="3048000"/>
            <a:ext cx="12954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810000" y="4800600"/>
            <a:ext cx="1524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2438400" y="4800600"/>
            <a:ext cx="1524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2438400" y="3048000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324600" y="4800600"/>
            <a:ext cx="990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5334000" y="4800600"/>
            <a:ext cx="15240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3733800" y="4800600"/>
            <a:ext cx="1066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962400" y="5334000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0" y="685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6324600" y="6019800"/>
            <a:ext cx="457200" cy="533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0" y="1920875"/>
            <a:ext cx="22002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400">
                <a:solidFill>
                  <a:srgbClr val="FFFFFF"/>
                </a:solidFill>
              </a:rPr>
              <a:t>α</a:t>
            </a:r>
            <a:r>
              <a:rPr lang="en-US" altLang="en-US" sz="2400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(UNKNOWNS)</a:t>
            </a:r>
            <a:endParaRPr lang="el-GR" altLang="en-US" sz="240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 rot="1114605">
            <a:off x="3205680" y="2769117"/>
            <a:ext cx="1143000" cy="213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9559" y="1524000"/>
            <a:ext cx="152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3DB8"/>
                </a:solidFill>
              </a:rPr>
              <a:t>Atmospheric</a:t>
            </a:r>
          </a:p>
          <a:p>
            <a:pPr algn="ctr"/>
            <a:r>
              <a:rPr lang="en-US" dirty="0" smtClean="0">
                <a:solidFill>
                  <a:srgbClr val="003DB8"/>
                </a:solidFill>
              </a:rPr>
              <a:t>Contribution</a:t>
            </a:r>
          </a:p>
          <a:p>
            <a:pPr algn="ctr"/>
            <a:r>
              <a:rPr lang="en-US" dirty="0" smtClean="0">
                <a:solidFill>
                  <a:srgbClr val="003DB8"/>
                </a:solidFill>
              </a:rPr>
              <a:t>To planetary </a:t>
            </a:r>
          </a:p>
          <a:p>
            <a:pPr algn="ctr"/>
            <a:r>
              <a:rPr lang="en-US" dirty="0" smtClean="0">
                <a:solidFill>
                  <a:srgbClr val="003DB8"/>
                </a:solidFill>
              </a:rPr>
              <a:t>Albedo</a:t>
            </a:r>
            <a:endParaRPr lang="en-US" dirty="0">
              <a:solidFill>
                <a:srgbClr val="003DB8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 rot="1114605">
            <a:off x="4691580" y="2727226"/>
            <a:ext cx="1405991" cy="213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5000" y="1524000"/>
            <a:ext cx="152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Surface</a:t>
            </a:r>
          </a:p>
          <a:p>
            <a:pPr algn="ctr"/>
            <a:r>
              <a:rPr lang="en-US" dirty="0" smtClean="0">
                <a:solidFill>
                  <a:srgbClr val="E82ADF"/>
                </a:solidFill>
              </a:rPr>
              <a:t>Contribution</a:t>
            </a:r>
          </a:p>
          <a:p>
            <a:pPr algn="ctr"/>
            <a:r>
              <a:rPr lang="en-US" dirty="0" smtClean="0">
                <a:solidFill>
                  <a:srgbClr val="E82ADF"/>
                </a:solidFill>
              </a:rPr>
              <a:t>To planetary </a:t>
            </a:r>
          </a:p>
          <a:p>
            <a:pPr algn="ctr"/>
            <a:r>
              <a:rPr lang="en-US" dirty="0" smtClean="0">
                <a:solidFill>
                  <a:srgbClr val="E82ADF"/>
                </a:solidFill>
              </a:rPr>
              <a:t>Albedo</a:t>
            </a:r>
            <a:endParaRPr lang="en-US" dirty="0">
              <a:solidFill>
                <a:srgbClr val="E82A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4" grpId="0" animBg="1"/>
      <p:bldP spid="17426" grpId="0" animBg="1"/>
      <p:bldP spid="2" grpId="0" animBg="1"/>
      <p:bldP spid="3" grpId="0"/>
      <p:bldP spid="22" grpId="0" animBg="1"/>
      <p:bldP spid="2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8458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Sensitivity of </a:t>
            </a:r>
            <a:r>
              <a:rPr lang="el-GR" sz="3300" dirty="0" smtClean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 </a:t>
            </a:r>
            <a:r>
              <a:rPr lang="en-US" sz="3300" dirty="0" smtClean="0">
                <a:solidFill>
                  <a:schemeClr val="bg1"/>
                </a:solidFill>
              </a:rPr>
              <a:t>to feedback parameters</a:t>
            </a:r>
            <a:endParaRPr lang="en-US" sz="33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099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If F</a:t>
            </a:r>
            <a:r>
              <a:rPr lang="en-US" sz="2400" baseline="-25000" dirty="0" smtClean="0">
                <a:solidFill>
                  <a:schemeClr val="bg1"/>
                </a:solidFill>
              </a:rPr>
              <a:t>SW</a:t>
            </a:r>
            <a:r>
              <a:rPr lang="en-US" sz="2400" dirty="0" smtClean="0">
                <a:solidFill>
                  <a:schemeClr val="bg1"/>
                </a:solidFill>
              </a:rPr>
              <a:t> = 0 (simplification):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-533400" y="1828800"/>
                <a:ext cx="41910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l-GR" sz="2400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sz="2400" baseline="-25000" dirty="0" smtClean="0">
                    <a:solidFill>
                      <a:schemeClr val="bg1"/>
                    </a:solidFill>
                  </a:rPr>
                  <a:t>CROSS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sz="2400" i="1">
                        <a:solidFill>
                          <a:schemeClr val="bg1"/>
                        </a:solidFill>
                        <a:latin typeface="Cambria Math"/>
                      </a:rPr>
                      <m:t>τ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func>
                      <m:func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𝐺</m:t>
                                </m:r>
                                <m:r>
                                  <a:rPr lang="en-US" sz="2400" i="1" baseline="-2500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𝐹𝐸𝐸𝐷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i="1" baseline="-2500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= 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ln(-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λ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baseline="-25000" dirty="0" smtClean="0">
                    <a:solidFill>
                      <a:schemeClr val="bg1"/>
                    </a:solidFill>
                  </a:rPr>
                  <a:t>LW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/ 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λ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baseline="-25000" dirty="0" smtClean="0">
                    <a:solidFill>
                      <a:schemeClr val="bg1"/>
                    </a:solidFill>
                  </a:rPr>
                  <a:t>SW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)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3400" y="1828800"/>
                <a:ext cx="4191000" cy="1143000"/>
              </a:xfrm>
              <a:prstGeom prst="rect">
                <a:avLst/>
              </a:prstGeom>
              <a:blipFill rotWithShape="1">
                <a:blip r:embed="rId2"/>
                <a:stretch>
                  <a:fillRect b="-5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5-Point Star 9"/>
          <p:cNvSpPr/>
          <p:nvPr/>
        </p:nvSpPr>
        <p:spPr>
          <a:xfrm>
            <a:off x="6477000" y="2362200"/>
            <a:ext cx="304800" cy="3429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3733800"/>
            <a:ext cx="2286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95065"/>
            <a:ext cx="5257800" cy="567842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858000" y="2743200"/>
            <a:ext cx="304800" cy="3429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9050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C00"/>
                </a:solidFill>
              </a:rPr>
              <a:t>Ensemble Average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657600"/>
            <a:ext cx="3276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rgbClr val="FF0000"/>
                </a:solidFill>
              </a:rPr>
              <a:t>τ</a:t>
            </a:r>
            <a:r>
              <a:rPr lang="en-US" sz="2200" baseline="-25000" dirty="0" smtClean="0">
                <a:solidFill>
                  <a:srgbClr val="FF0000"/>
                </a:solidFill>
              </a:rPr>
              <a:t>cross</a:t>
            </a:r>
            <a:r>
              <a:rPr lang="en-US" sz="2200" dirty="0" smtClean="0">
                <a:solidFill>
                  <a:srgbClr val="FF0000"/>
                </a:solidFill>
              </a:rPr>
              <a:t> is determined by the OLR value demanded in the new equilibrium </a:t>
            </a:r>
          </a:p>
          <a:p>
            <a:pPr marL="342900" indent="-342900">
              <a:buFont typeface="Wingdings"/>
              <a:buChar char="à"/>
            </a:pPr>
            <a:r>
              <a:rPr lang="en-US" sz="2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Set by relative magnitudes of </a:t>
            </a:r>
            <a:r>
              <a:rPr lang="el-GR" sz="2200" dirty="0">
                <a:solidFill>
                  <a:srgbClr val="FF0000"/>
                </a:solidFill>
              </a:rPr>
              <a:t>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aseline="-25000" dirty="0">
                <a:solidFill>
                  <a:srgbClr val="FF0000"/>
                </a:solidFill>
              </a:rPr>
              <a:t>LW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      and </a:t>
            </a:r>
            <a:r>
              <a:rPr lang="el-GR" sz="2200" dirty="0">
                <a:solidFill>
                  <a:srgbClr val="FF0000"/>
                </a:solidFill>
              </a:rPr>
              <a:t>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aseline="-25000" dirty="0">
                <a:solidFill>
                  <a:srgbClr val="FF0000"/>
                </a:solidFill>
              </a:rPr>
              <a:t>SW </a:t>
            </a:r>
            <a:endParaRPr lang="en-US" sz="2200" baseline="-250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/>
              <a:buChar char="à"/>
            </a:pPr>
            <a:r>
              <a:rPr lang="en-US" sz="2200" dirty="0" smtClean="0">
                <a:solidFill>
                  <a:srgbClr val="FF0000"/>
                </a:solidFill>
              </a:rPr>
              <a:t>HAS STEEP GRADIENTS IN VICINITY OF </a:t>
            </a:r>
            <a:r>
              <a:rPr lang="el-GR" sz="2200" dirty="0" smtClean="0">
                <a:solidFill>
                  <a:srgbClr val="FF0000"/>
                </a:solidFill>
              </a:rPr>
              <a:t>λ</a:t>
            </a:r>
            <a:r>
              <a:rPr lang="en-US" sz="2200" baseline="-25000" dirty="0" smtClean="0">
                <a:solidFill>
                  <a:srgbClr val="FF0000"/>
                </a:solidFill>
              </a:rPr>
              <a:t>SW</a:t>
            </a:r>
            <a:r>
              <a:rPr lang="en-US" sz="2200" dirty="0" smtClean="0">
                <a:solidFill>
                  <a:srgbClr val="FF0000"/>
                </a:solidFill>
              </a:rPr>
              <a:t>=0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6200"/>
            <a:ext cx="59436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What parameter controls inter-GCM spread in TOA response?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1612880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While the relative magnitudes of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 explain the vast majority of the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 </a:t>
            </a:r>
            <a:r>
              <a:rPr lang="en-US" dirty="0" smtClean="0">
                <a:solidFill>
                  <a:schemeClr val="bg1"/>
                </a:solidFill>
              </a:rPr>
              <a:t>there are several model outliers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more </a:t>
            </a:r>
            <a:r>
              <a:rPr lang="en-US" smtClean="0">
                <a:solidFill>
                  <a:schemeClr val="bg1"/>
                </a:solidFill>
              </a:rPr>
              <a:t>complete analysis </a:t>
            </a:r>
            <a:r>
              <a:rPr lang="en-US" dirty="0" smtClean="0">
                <a:solidFill>
                  <a:schemeClr val="bg1"/>
                </a:solidFill>
              </a:rPr>
              <a:t>includes inter-model differences in F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	 </a:t>
            </a: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baseline="-25000" dirty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ncludes both direct 	radiative forcing  by CO2 (small) 	and the rapid response of clouds 	to the forcing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57200" y="5257800"/>
            <a:ext cx="457200" cy="609600"/>
          </a:xfrm>
          <a:prstGeom prst="ellipse">
            <a:avLst/>
          </a:prstGeom>
          <a:solidFill>
            <a:schemeClr val="accent1">
              <a:alpha val="16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304800" y="381000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0" y="381000"/>
                <a:ext cx="4006833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3400" y="76200"/>
            <a:ext cx="2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before,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f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=0 then: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5060" y="1143000"/>
                <a:ext cx="2716340" cy="52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EED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60" y="1143000"/>
                <a:ext cx="2716340" cy="521297"/>
              </a:xfrm>
              <a:prstGeom prst="rect">
                <a:avLst/>
              </a:prstGeom>
              <a:blipFill rotWithShape="1">
                <a:blip r:embed="rId3"/>
                <a:stretch>
                  <a:fillRect l="-201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51367" y="381000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  <m:r>
                                    <a:rPr lang="en-US" b="0" i="1" baseline="-2500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𝑂𝑅𝐶𝐸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367" y="381000"/>
                <a:ext cx="4006833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867400" y="76200"/>
            <a:ext cx="162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f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≠ 0 then: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37167" y="1143000"/>
                <a:ext cx="2716340" cy="490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FO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RCE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𝑆𝑊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167" y="1143000"/>
                <a:ext cx="2716340" cy="490584"/>
              </a:xfrm>
              <a:prstGeom prst="rect">
                <a:avLst/>
              </a:prstGeom>
              <a:blipFill rotWithShape="1">
                <a:blip r:embed="rId5"/>
                <a:stretch>
                  <a:fillRect l="-2022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4267200" y="0"/>
            <a:ext cx="0" cy="685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44520"/>
            <a:ext cx="4038600" cy="20798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53126" y="19151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Forcing Gain = 2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6230" y="4800600"/>
            <a:ext cx="41133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|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| = ½ |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EQ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is doubled</a:t>
            </a:r>
          </a:p>
          <a:p>
            <a:endParaRPr lang="en-US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The OLR change to get to  equilibrium is: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(2*F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LW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 |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|) * |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| = 2F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OLR = 0 occurs half way to equilibrium 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CROSS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= T 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ln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(2)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6" y="2644520"/>
            <a:ext cx="3999806" cy="20599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3000" y="5021969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F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 =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EQ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is doubled and OLR asymptotes to +F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LW</a:t>
            </a:r>
            <a:endParaRPr lang="en-US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OLR = 0 occurs half way to equilibrium 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CROSS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= T 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ln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(2)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2057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Feedback Gain = 2 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2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048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 and LW Feedbacks and Forcing: 4XCO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34156"/>
            <a:ext cx="4495800" cy="231533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943600" y="1295400"/>
            <a:ext cx="304800" cy="304800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24600" y="1143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LW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943600" y="1828800"/>
            <a:ext cx="304800" cy="3048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600" y="17012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SW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791200" y="2438400"/>
            <a:ext cx="304800" cy="304800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172200" y="2438400"/>
            <a:ext cx="304800" cy="304800"/>
          </a:xfrm>
          <a:prstGeom prst="line">
            <a:avLst/>
          </a:prstGeom>
          <a:ln w="444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29400" y="2310825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Ensemble Average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63" y="4267200"/>
            <a:ext cx="4662996" cy="24014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762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Feedbacks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35446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Forcing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267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LW feedback is negative (stabilizing) and has small inter-GCM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SW feedback is mostly positive and has large inter-GCM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Forcing is mostly in LW (greenhouse)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SW forcing has a significant inter-GCM spread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90601"/>
            <a:ext cx="4981574" cy="546996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3048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chemeClr val="bg1"/>
                </a:solidFill>
              </a:rPr>
              <a:t>Sensitivity of </a:t>
            </a:r>
            <a:r>
              <a:rPr lang="el-GR" sz="3300" dirty="0" smtClean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 </a:t>
            </a:r>
            <a:r>
              <a:rPr lang="en-US" sz="3300" dirty="0" smtClean="0">
                <a:solidFill>
                  <a:schemeClr val="bg1"/>
                </a:solidFill>
              </a:rPr>
              <a:t>to feedback parameters</a:t>
            </a:r>
            <a:endParaRPr lang="en-US" sz="3300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54282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Positive SW forcing and feedbacks favor a short OLR recovery timescale with a </a:t>
            </a:r>
            <a:r>
              <a:rPr lang="en-US" dirty="0" err="1" smtClean="0">
                <a:solidFill>
                  <a:schemeClr val="bg1"/>
                </a:solidFill>
              </a:rPr>
              <a:t>symetric</a:t>
            </a:r>
            <a:r>
              <a:rPr lang="en-US" dirty="0" smtClean="0">
                <a:solidFill>
                  <a:schemeClr val="bg1"/>
                </a:solidFill>
              </a:rPr>
              <a:t> dependence on the “gain”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Explains the majority (R= 0.88) of inter- model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Assumes a time and model invariant heat capacity (250m ocean depth equivalent)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" y="1342717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  <m:r>
                                    <a:rPr lang="en-US" b="0" i="1" baseline="-2500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𝑂𝑅𝐶𝐸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342717"/>
                <a:ext cx="4006833" cy="714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6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Are the radiative feedbacks that operate on inter-annual timescales equivalent to equilibrium feedbacks?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801646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45720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SW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LW </a:t>
            </a:r>
          </a:p>
          <a:p>
            <a:r>
              <a:rPr lang="en-US" sz="2800" dirty="0" smtClean="0"/>
              <a:t>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42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4267200" cy="32004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LW Feedback parameter from observations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618" y="9144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Surface temperature explains a small fraction of OLR’ variance (R=0.52)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rror bars on regression coefficient (1</a:t>
            </a:r>
            <a:r>
              <a:rPr lang="el-GR" dirty="0" smtClean="0">
                <a:solidFill>
                  <a:schemeClr val="bg1"/>
                </a:solidFill>
              </a:rPr>
              <a:t>σ</a:t>
            </a:r>
            <a:r>
              <a:rPr lang="en-US" dirty="0" smtClean="0">
                <a:solidFill>
                  <a:schemeClr val="bg1"/>
                </a:solidFill>
              </a:rPr>
              <a:t>) are small,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Weak 1 month auto-correlation in OLR’ – </a:t>
            </a:r>
            <a:r>
              <a:rPr lang="en-US" dirty="0" err="1" smtClean="0">
                <a:solidFill>
                  <a:schemeClr val="bg1"/>
                </a:solidFill>
              </a:rPr>
              <a:t>r</a:t>
            </a:r>
            <a:r>
              <a:rPr lang="en-US" baseline="-25000" dirty="0" err="1" smtClean="0">
                <a:solidFill>
                  <a:schemeClr val="bg1"/>
                </a:solidFill>
              </a:rPr>
              <a:t>OLR</a:t>
            </a:r>
            <a:r>
              <a:rPr lang="en-US" dirty="0" smtClean="0">
                <a:solidFill>
                  <a:schemeClr val="bg1"/>
                </a:solidFill>
              </a:rPr>
              <a:t> (1month) = 0.3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 lots of DOF (N*= 113)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3810000"/>
                <a:ext cx="2902782" cy="1030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𝐿𝑊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𝑂𝐿𝑅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𝑂𝐿𝑅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𝑇𝑆</m:t>
                                      </m:r>
                                    </m:sub>
                                    <m:sup/>
                                  </m:sSubSup>
                                </m:e>
                                <m:sub>
                                  <m:eqArr>
                                    <m:eqArr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eqArr>
                                </m:sub>
                                <m:sup/>
                              </m:sSub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10000"/>
                <a:ext cx="2902782" cy="103079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85800" y="5257800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 if none of the OLR’ variance was explained, the regression slope is still significant 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Given the number of realizations, you would seldom realize such a large regression coefficient in a random sample – in the absence of a genuine relationship between 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S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and OLR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3505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Unexplained amplitude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3700" y="4611469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Independent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realizations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4267200" cy="32004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W Feedback parameter from observations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2895600"/>
                <a:ext cx="2876621" cy="1030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𝑆𝑊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𝐴𝑆𝑅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𝐴𝑆𝑅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𝑇𝑆</m:t>
                                      </m:r>
                                    </m:sub>
                                    <m:sup/>
                                  </m:sSubSup>
                                </m:e>
                                <m:sub>
                                  <m:eqArr>
                                    <m:eqArr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eqArr>
                                </m:sub>
                                <m:sup/>
                              </m:sSub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895600"/>
                <a:ext cx="2876621" cy="103079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1618" y="9144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Very weak correlation (r=0.16)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Almost no memory in ASR’ – </a:t>
            </a:r>
            <a:r>
              <a:rPr lang="en-US" dirty="0" err="1" smtClean="0">
                <a:solidFill>
                  <a:schemeClr val="bg1"/>
                </a:solidFill>
              </a:rPr>
              <a:t>r</a:t>
            </a:r>
            <a:r>
              <a:rPr lang="en-US" baseline="-25000" dirty="0" err="1" smtClean="0">
                <a:solidFill>
                  <a:schemeClr val="bg1"/>
                </a:solidFill>
              </a:rPr>
              <a:t>OLR</a:t>
            </a:r>
            <a:r>
              <a:rPr lang="en-US" dirty="0" smtClean="0">
                <a:solidFill>
                  <a:schemeClr val="bg1"/>
                </a:solidFill>
              </a:rPr>
              <a:t> (1month) = 0.1 – mean we have lots of DOF (N*= 143)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50292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significance of the regression slope is not a consequence of the variance explained but, rather, the non-zero of the slope despite the number of realizations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The feedback has emerged from the non-feedback radiative processes in the record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915400" cy="1096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Hemispheric Contrast Of TOA Radiation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4923467" cy="5494304"/>
          </a:xfrm>
        </p:spPr>
      </p:pic>
      <p:sp>
        <p:nvSpPr>
          <p:cNvPr id="5" name="TextBox 4"/>
          <p:cNvSpPr txBox="1"/>
          <p:nvPr/>
        </p:nvSpPr>
        <p:spPr>
          <a:xfrm>
            <a:off x="5715000" y="914400"/>
            <a:ext cx="304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NH reflects more SW radiation in the subtropical deserts. SH reflects more SW in the </a:t>
            </a:r>
            <a:r>
              <a:rPr lang="en-US" dirty="0" err="1">
                <a:solidFill>
                  <a:prstClr val="white"/>
                </a:solidFill>
              </a:rPr>
              <a:t>extratropics</a:t>
            </a:r>
            <a:r>
              <a:rPr lang="en-US" dirty="0">
                <a:solidFill>
                  <a:prstClr val="white"/>
                </a:solidFill>
              </a:rPr>
              <a:t> due to clouds in the Southern Ocean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The NH is warmer (more OLR), especially in the polar latitudes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Planetary albedo is partitioned into cloud and surface contributions via the method of </a:t>
            </a:r>
            <a:r>
              <a:rPr lang="en-US" dirty="0" err="1">
                <a:solidFill>
                  <a:prstClr val="white"/>
                </a:solidFill>
              </a:rPr>
              <a:t>Donohoe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 err="1">
                <a:solidFill>
                  <a:prstClr val="white"/>
                </a:solidFill>
              </a:rPr>
              <a:t>Battisti</a:t>
            </a:r>
            <a:r>
              <a:rPr lang="en-US" dirty="0">
                <a:solidFill>
                  <a:prstClr val="white"/>
                </a:solidFill>
              </a:rPr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132211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48006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 Partitioning of planetary albedo into atmospheric and surface components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6553200" y="48006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391400" y="5638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Earth’s Surface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1054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867400" y="1570038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105400" y="3352800"/>
            <a:ext cx="1981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7162800" y="2408238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553200" y="15240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Reflected by Atmosphere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70866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80010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84582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620000" y="22098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33CC"/>
                </a:solidFill>
              </a:rPr>
              <a:t>Reflected  by Surface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0" y="18288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FFFFFF"/>
                </a:solidFill>
              </a:rPr>
              <a:t>α</a:t>
            </a:r>
            <a:r>
              <a:rPr lang="en-US" altLang="en-US" sz="3600" baseline="-25000">
                <a:solidFill>
                  <a:srgbClr val="FFFFFF"/>
                </a:solidFill>
              </a:rPr>
              <a:t>P </a:t>
            </a:r>
            <a:r>
              <a:rPr lang="en-US" altLang="en-US" sz="3600">
                <a:solidFill>
                  <a:srgbClr val="FFFFFF"/>
                </a:solidFill>
              </a:rPr>
              <a:t>= </a:t>
            </a: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+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76200" y="30924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333399"/>
                </a:solidFill>
              </a:rPr>
              <a:t>= R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0" y="44640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 </a:t>
            </a:r>
            <a:r>
              <a:rPr lang="en-US" altLang="en-US" sz="3600">
                <a:solidFill>
                  <a:srgbClr val="D60093"/>
                </a:solidFill>
              </a:rPr>
              <a:t>=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>
                <a:solidFill>
                  <a:srgbClr val="D60093"/>
                </a:solidFill>
              </a:rPr>
              <a:t>(1-R-A)</a:t>
            </a:r>
            <a:r>
              <a:rPr lang="en-US" altLang="en-US" sz="3600" baseline="30000">
                <a:solidFill>
                  <a:srgbClr val="D60093"/>
                </a:solidFill>
              </a:rPr>
              <a:t>2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2057400" y="5181600"/>
            <a:ext cx="1828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2057400" y="5181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(1-</a:t>
            </a: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dirty="0">
                <a:solidFill>
                  <a:srgbClr val="D60093"/>
                </a:solidFill>
              </a:rPr>
              <a:t>R)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  <p:bldP spid="256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8116</TotalTime>
  <Words>4212</Words>
  <Application>Microsoft Office PowerPoint</Application>
  <PresentationFormat>On-screen Show (4:3)</PresentationFormat>
  <Paragraphs>711</Paragraphs>
  <Slides>88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88</vt:i4>
      </vt:variant>
    </vt:vector>
  </HeadingPairs>
  <TitlesOfParts>
    <vt:vector size="104" baseType="lpstr">
      <vt:lpstr>Office Theme</vt:lpstr>
      <vt:lpstr>Default Design</vt:lpstr>
      <vt:lpstr>1_Default Design</vt:lpstr>
      <vt:lpstr>2_Default Design</vt:lpstr>
      <vt:lpstr>3_Default Design</vt:lpstr>
      <vt:lpstr>5_Default Design</vt:lpstr>
      <vt:lpstr>6_Default Design</vt:lpstr>
      <vt:lpstr>7_Default Design</vt:lpstr>
      <vt:lpstr>8_Default Design</vt:lpstr>
      <vt:lpstr>14_Default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The absorption of solar radiation in the climate system</vt:lpstr>
      <vt:lpstr>How much solar radiation is absorbed and reflected by the climate system</vt:lpstr>
      <vt:lpstr>Global mean energy balance</vt:lpstr>
      <vt:lpstr>Energy imbalance and temperature change</vt:lpstr>
      <vt:lpstr>PowerPoint Presentation</vt:lpstr>
      <vt:lpstr>Outline</vt:lpstr>
      <vt:lpstr>1 : What determines the Earth’s planetary albedo? (solar radiation reflected at top of atmosphere)</vt:lpstr>
      <vt:lpstr>Simplified (isotropic) shortwave radiation model</vt:lpstr>
      <vt:lpstr> Partitioning of planetary albedo into atmospheric and surface components</vt:lpstr>
      <vt:lpstr>Observed (CERES) surface and atmospheric contribution to planetary albedo</vt:lpstr>
      <vt:lpstr>Observed Surface and atmospheric contribution to planetary albedo</vt:lpstr>
      <vt:lpstr>Observed Global Mean Planetary Albedo and it atmospheric/surface Partitioning</vt:lpstr>
      <vt:lpstr>Planetary Albedo Partitioning: Comparison of models (CMIP3 pre-industrial) and observations (CERES)</vt:lpstr>
      <vt:lpstr>Shortwave and longwave contributions to  global warming under increased CO2</vt:lpstr>
      <vt:lpstr>Top of Atmosphere Radiative response to greenhouse and shortwave forcing </vt:lpstr>
      <vt:lpstr>How to reconcile this – response to greenhouse forcing with a shortwave feedback</vt:lpstr>
      <vt:lpstr>Time evolution of OLR response to greenhouse forcing with SW feedback</vt:lpstr>
      <vt:lpstr>Inter-model spread in TOA response</vt:lpstr>
      <vt:lpstr>Linear Feedback model</vt:lpstr>
      <vt:lpstr>Backing out Forcing and feedbacks from instantaneous 4XCO2 increase runs</vt:lpstr>
      <vt:lpstr>Linear Feedback model works</vt:lpstr>
      <vt:lpstr>Ensemble average OLR recovery timescale</vt:lpstr>
      <vt:lpstr>Climate model differences in OLR response time</vt:lpstr>
      <vt:lpstr>Sensitivity of τCROSS to feedback parameters</vt:lpstr>
      <vt:lpstr>Cause of SW positive feedbacks: </vt:lpstr>
      <vt:lpstr>PowerPoint Presentation</vt:lpstr>
      <vt:lpstr>Implications for OLR recovery timescale</vt:lpstr>
      <vt:lpstr>How is the atmosphere heated in the annual average?</vt:lpstr>
      <vt:lpstr>Annual mean heating summary</vt:lpstr>
      <vt:lpstr>Spatial structure of atmospheric heating</vt:lpstr>
      <vt:lpstr>Limiting models of seasonal  atmospheric heating</vt:lpstr>
      <vt:lpstr>Atmospheric energy budget</vt:lpstr>
      <vt:lpstr>Atmospheric energy budget</vt:lpstr>
      <vt:lpstr>Seasonal Atmospheric Heating  ANNUAL MEAN IS REMOVED</vt:lpstr>
      <vt:lpstr>Seasonal Amplitude of heating</vt:lpstr>
      <vt:lpstr>PowerPoint Presentation</vt:lpstr>
      <vt:lpstr>Define a seasonal amplitude</vt:lpstr>
      <vt:lpstr>PowerPoint Presentation</vt:lpstr>
      <vt:lpstr>Conclusions</vt:lpstr>
      <vt:lpstr>Extras</vt:lpstr>
      <vt:lpstr>Histogram of hemispheric average  planetary albedo</vt:lpstr>
      <vt:lpstr>Hemispheric average planetary albedo partitioning in climate models</vt:lpstr>
      <vt:lpstr>Inter-hemispheric energy transport and the location of tropical precipitation</vt:lpstr>
      <vt:lpstr>Hemispheric contrast of radiation and ITCZ location</vt:lpstr>
      <vt:lpstr>Arctic Planetary Albedo</vt:lpstr>
      <vt:lpstr>PowerPoint Presentation</vt:lpstr>
      <vt:lpstr>Understanding heat transport</vt:lpstr>
      <vt:lpstr>ASR*, OLR*, MHT, and the tropical/extratropical energy budget</vt:lpstr>
      <vt:lpstr>ASR*, OLR*, MHT Dynamic Limit</vt:lpstr>
      <vt:lpstr>ASR*, OLR*, MHT Radiative Limit</vt:lpstr>
      <vt:lpstr> Heat Transport In Climate Models (CMIP3)</vt:lpstr>
      <vt:lpstr>Model heat transport spread in  terms of OLR* and ASR*</vt:lpstr>
      <vt:lpstr>Understanding ASR*</vt:lpstr>
      <vt:lpstr> ASR* and planetary albedo</vt:lpstr>
      <vt:lpstr>What determines the equator-to-pole contrast of planetary albedo?</vt:lpstr>
      <vt:lpstr>PowerPoint Presentation</vt:lpstr>
      <vt:lpstr>Planetary Albedo Partitioning</vt:lpstr>
      <vt:lpstr>Atmospheric and Surface reflection contribution to ASR*</vt:lpstr>
      <vt:lpstr>Define a seasonal amplitude</vt:lpstr>
      <vt:lpstr>CO2 doubling expectations Summer schematic</vt:lpstr>
      <vt:lpstr>PowerPoint Presentation</vt:lpstr>
      <vt:lpstr>PowerPoint Presentation</vt:lpstr>
      <vt:lpstr>PowerPoint Presentation</vt:lpstr>
      <vt:lpstr>Meridional structure of atmospheric attenuation</vt:lpstr>
      <vt:lpstr>Planetary Albedo and Surface Albedo</vt:lpstr>
      <vt:lpstr>Meridional profile of albedo in all simiulations</vt:lpstr>
      <vt:lpstr>Inter-model spread in albedo by region</vt:lpstr>
      <vt:lpstr>2XCO2 Planetary Albedo</vt:lpstr>
      <vt:lpstr>2XCO2 Planetary Albedo</vt:lpstr>
      <vt:lpstr>Planetary Albedo Partitioning Error Bars</vt:lpstr>
      <vt:lpstr>PowerPoint Presentation</vt:lpstr>
      <vt:lpstr>PowerPoint Presentation</vt:lpstr>
      <vt:lpstr>Heat capacity: 4XCO2</vt:lpstr>
      <vt:lpstr>How fast does the system approach equilibrium?</vt:lpstr>
      <vt:lpstr>What parameter controls inter-GCM spread in TOA response?</vt:lpstr>
      <vt:lpstr>τcross dependence on feedback parameters</vt:lpstr>
      <vt:lpstr>How fast does the system approach equilibrium?</vt:lpstr>
      <vt:lpstr>What parameter controls inter-GCM spread in TOA response?</vt:lpstr>
      <vt:lpstr>τcross dependence on feedback parameters</vt:lpstr>
      <vt:lpstr>Sensitivity of τCROSS to feedback parameters</vt:lpstr>
      <vt:lpstr>What parameter controls inter-GCM spread in TOA response?</vt:lpstr>
      <vt:lpstr>PowerPoint Presentation</vt:lpstr>
      <vt:lpstr>SW and LW Feedbacks and Forcing: 4XCO2</vt:lpstr>
      <vt:lpstr>PowerPoint Presentation</vt:lpstr>
      <vt:lpstr>Are the radiative feedbacks that operate on inter-annual timescales equivalent to equilibrium feedbacks?</vt:lpstr>
      <vt:lpstr>LW Feedback parameter from observations</vt:lpstr>
      <vt:lpstr>SW Feedback parameter from observations</vt:lpstr>
      <vt:lpstr>Hemispheric Contrast Of TOA Radiation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thedhoe</cp:lastModifiedBy>
  <cp:revision>95</cp:revision>
  <dcterms:created xsi:type="dcterms:W3CDTF">2014-04-07T14:52:22Z</dcterms:created>
  <dcterms:modified xsi:type="dcterms:W3CDTF">2015-05-04T17:35:39Z</dcterms:modified>
</cp:coreProperties>
</file>