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412" r:id="rId3"/>
    <p:sldId id="275" r:id="rId4"/>
    <p:sldId id="405" r:id="rId5"/>
    <p:sldId id="256" r:id="rId6"/>
    <p:sldId id="260" r:id="rId7"/>
    <p:sldId id="266" r:id="rId8"/>
    <p:sldId id="267" r:id="rId9"/>
    <p:sldId id="265" r:id="rId10"/>
    <p:sldId id="269" r:id="rId11"/>
    <p:sldId id="270" r:id="rId12"/>
    <p:sldId id="271" r:id="rId13"/>
    <p:sldId id="268" r:id="rId14"/>
    <p:sldId id="406" r:id="rId15"/>
    <p:sldId id="409" r:id="rId16"/>
    <p:sldId id="407" r:id="rId17"/>
    <p:sldId id="408" r:id="rId18"/>
    <p:sldId id="410" r:id="rId19"/>
    <p:sldId id="264" r:id="rId20"/>
    <p:sldId id="261" r:id="rId21"/>
    <p:sldId id="262" r:id="rId22"/>
    <p:sldId id="258"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136" d="100"/>
          <a:sy n="136" d="100"/>
        </p:scale>
        <p:origin x="116" y="7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549E8-D4BE-43A2-8352-AC9D1D7A8B73}" type="datetimeFigureOut">
              <a:rPr lang="en-US" smtClean="0"/>
              <a:t>10/24/2021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FB669-DDB6-402A-9A0B-1D6D21057C17}" type="slidenum">
              <a:rPr lang="en-US" smtClean="0"/>
              <a:t>‹#›</a:t>
            </a:fld>
            <a:endParaRPr lang="en-US"/>
          </a:p>
        </p:txBody>
      </p:sp>
    </p:spTree>
    <p:extLst>
      <p:ext uri="{BB962C8B-B14F-4D97-AF65-F5344CB8AC3E}">
        <p14:creationId xmlns:p14="http://schemas.microsoft.com/office/powerpoint/2010/main" val="2805493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7FFD2-8B6B-4061-96A8-6D652A6C1F7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810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3CDD9-8C40-464F-8E89-07B8F334F284}" type="slidenum">
              <a:rPr kumimoji="0" lang="en-US" altLang="en-US" sz="1200" b="0" i="0" u="none" strike="noStrike" kern="1200" cap="none" spc="0" normalizeH="0" baseline="0" noProof="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026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823913" y="1006475"/>
            <a:ext cx="6124575" cy="3446463"/>
          </a:xfrm>
          <a:prstGeom prst="rect">
            <a:avLst/>
          </a:prstGeom>
        </p:spPr>
      </p:sp>
      <p:sp>
        <p:nvSpPr>
          <p:cNvPr id="48" name="PlaceHolder 2"/>
          <p:cNvSpPr>
            <a:spLocks noGrp="1"/>
          </p:cNvSpPr>
          <p:nvPr>
            <p:ph type="body"/>
          </p:nvPr>
        </p:nvSpPr>
        <p:spPr>
          <a:xfrm>
            <a:off x="1185120" y="4787640"/>
            <a:ext cx="5407560" cy="8783280"/>
          </a:xfrm>
          <a:prstGeom prst="rect">
            <a:avLst/>
          </a:prstGeom>
        </p:spPr>
        <p:txBody>
          <a:bodyPr lIns="0" tIns="0" rIns="0" bIns="0">
            <a:spAutoFit/>
          </a:bodyPr>
          <a:lstStyle/>
          <a:p>
            <a:r>
              <a:rPr lang="en-US" sz="2000" b="0" strike="noStrike" spc="-1">
                <a:latin typeface="Arial"/>
              </a:rPr>
              <a:t>The PDFs of zonally integrated atmospheric heat transport due to transient eddies for (a) Northern Hemisphere DJFs and (b) Southern Hemisphere JJAs. Both PDFs are plotted over the same bins. The data cover the 850 mb fields from June 1989 to February 2011. All latitude circles between 30°N and 89°N and S are taken into account. The skewnesses of the PDFs are (a) 0.83 and (b) 0.34. The corresponding most likely values are (a) 0 W/1000 hPa and (b) 0 W/1000 hPa. The continuous vertical lines show the bins corresponding to the most likely values. The dashed vertical lines show the bins corresponding to the 95th percentiles.</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3154-9552-4647-B5A7-D0B9259EBA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6C4A7-436A-4B97-9335-0F77356C3B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BC6CD4-A07C-4CAC-A00D-949F5DCFDAE0}"/>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72C2DD0F-14CC-4235-993B-6329AC88D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92A75-DF07-452F-B389-0B10AAED24D4}"/>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413750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2E82-21E9-44E8-83F1-3EA79F075D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F9545D-2DD2-4F2D-BC95-C320E11D20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CEC52-056C-412D-983E-BA3DF59CB2E5}"/>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00B2BD24-A0CB-4DA1-9A92-B43F0BC7D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5D4E4-053B-4979-A96B-D1ECCB2962F5}"/>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198259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C939C-0793-4D97-801C-BF572994EF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C940A9-8E98-4496-9203-A607F4826D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1DC65D-5B4A-408D-B83A-ADE8DE47400B}"/>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3CE770B8-B8BE-4735-B40F-36CFB44124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727B4-60C6-4D7C-9644-B2D069285967}"/>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2785717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253758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B46706-8181-4AF3-8A94-C514CBD4105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3073537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2557702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B46706-8181-4AF3-8A94-C514CBD4105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454512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B46706-8181-4AF3-8A94-C514CBD4105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3715784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B46706-8181-4AF3-8A94-C514CBD4105F}" type="datetimeFigureOut">
              <a:rPr lang="en-US" smtClean="0"/>
              <a:t>10/24/2021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86079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B46706-8181-4AF3-8A94-C514CBD4105F}" type="datetimeFigureOut">
              <a:rPr lang="en-US" smtClean="0"/>
              <a:t>10/24/2021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66682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46706-8181-4AF3-8A94-C514CBD4105F}" type="datetimeFigureOut">
              <a:rPr lang="en-US" smtClean="0"/>
              <a:t>10/24/2021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116845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ACD2-9A7C-4621-9AFC-274954969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338D49-A1B0-43E1-8338-7C8E4572DC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CCDC8-EBD6-4981-A8EE-A00C05BBB632}"/>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BEDE1AA6-317F-4B90-9065-C7B60DE86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235CA-2A2D-421C-AA9F-F62AA3B3145D}"/>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3818888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352512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B46706-8181-4AF3-8A94-C514CBD4105F}" type="datetimeFigureOut">
              <a:rPr lang="en-US" smtClean="0"/>
              <a:t>10/24/2021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99361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4053369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46706-8181-4AF3-8A94-C514CBD4105F}" type="datetimeFigureOut">
              <a:rPr lang="en-US" smtClean="0"/>
              <a:t>10/24/2021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B503-E046-4CB3-9809-FA2971B6EBDD}" type="slidenum">
              <a:rPr lang="en-US" smtClean="0"/>
              <a:t>‹#›</a:t>
            </a:fld>
            <a:endParaRPr lang="en-US"/>
          </a:p>
        </p:txBody>
      </p:sp>
    </p:spTree>
    <p:extLst>
      <p:ext uri="{BB962C8B-B14F-4D97-AF65-F5344CB8AC3E}">
        <p14:creationId xmlns:p14="http://schemas.microsoft.com/office/powerpoint/2010/main" val="89583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4657-F06B-44EA-8405-67C8F9374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9274E-2CC1-44D1-A408-B57E574A3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A67FC1-B576-40A3-A87E-B9AED6E76168}"/>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192921FE-DFB4-4891-95AC-29E219FFD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C1507-0D4A-4EF2-853D-F6A4624BF6E5}"/>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266965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8651C-C63B-4735-8F5B-2863B314A9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D3BC3-2E5A-44C8-9B34-2C90180A9B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CF1ECB-3831-42DC-B45C-31E00015E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E94086-4860-49DC-A981-87BCB325AD8E}"/>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6" name="Footer Placeholder 5">
            <a:extLst>
              <a:ext uri="{FF2B5EF4-FFF2-40B4-BE49-F238E27FC236}">
                <a16:creationId xmlns:a16="http://schemas.microsoft.com/office/drawing/2014/main" id="{FF491AC9-1C65-4FB5-B1E4-9F7DE7B42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565C5-9575-4723-A9D3-49F1DA60BBF4}"/>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3162291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5599-A5B2-4E65-9B2D-021CA1C581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FE87A3-39D3-46DC-B035-A837311D7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3B1B2-8370-4AEB-8CB7-663B2331C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5295B4-4F1B-47F7-9373-C85505195D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8D035-BCB2-44FD-A2E8-BA1D46C95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5EDE0-597E-41CF-B34B-0A8F2653F64D}"/>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8" name="Footer Placeholder 7">
            <a:extLst>
              <a:ext uri="{FF2B5EF4-FFF2-40B4-BE49-F238E27FC236}">
                <a16:creationId xmlns:a16="http://schemas.microsoft.com/office/drawing/2014/main" id="{B2AB71DF-BC2F-4F1C-92BC-750F4542B5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E88D8A-FA78-414E-810B-3DF4EBB81A6A}"/>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143457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FDB9-BC21-458B-A60C-C1F6D2E9D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7A3968-CA0B-456C-B1D0-295949606E20}"/>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4" name="Footer Placeholder 3">
            <a:extLst>
              <a:ext uri="{FF2B5EF4-FFF2-40B4-BE49-F238E27FC236}">
                <a16:creationId xmlns:a16="http://schemas.microsoft.com/office/drawing/2014/main" id="{2A707392-B7B3-4D9A-ACBF-F51B7D615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8EA01E-BB23-4FB6-88AF-F7526AD4CEEB}"/>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124096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832962-67CE-4025-ADE4-F17744809042}"/>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3" name="Footer Placeholder 2">
            <a:extLst>
              <a:ext uri="{FF2B5EF4-FFF2-40B4-BE49-F238E27FC236}">
                <a16:creationId xmlns:a16="http://schemas.microsoft.com/office/drawing/2014/main" id="{A956C0A3-0118-47E6-9654-640DF521C6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601DE1-FDD1-46AB-99CD-BA149824CF7D}"/>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4147696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D04B-7E8A-46CE-8AB8-DC7F97CFB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FCD144-82D9-4EAF-9620-6B6E9A39B2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252BB6-BB20-4B1D-8DDF-CDC8478F2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14473-CD7F-434E-816C-B46A1F4F769D}"/>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6" name="Footer Placeholder 5">
            <a:extLst>
              <a:ext uri="{FF2B5EF4-FFF2-40B4-BE49-F238E27FC236}">
                <a16:creationId xmlns:a16="http://schemas.microsoft.com/office/drawing/2014/main" id="{EA518933-895F-4B66-BF4A-7F6AC3775C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BE19D0-C47A-4F4E-AE23-6B3061578B83}"/>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34694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9CC1-FE7A-493D-902C-1D775B3AC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3E60C-8CEF-44C3-B5CD-0360DED19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15D141-1F81-4384-B881-7C700A1F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FE9AAC-BF72-4E57-8464-16651D2E66E8}"/>
              </a:ext>
            </a:extLst>
          </p:cNvPr>
          <p:cNvSpPr>
            <a:spLocks noGrp="1"/>
          </p:cNvSpPr>
          <p:nvPr>
            <p:ph type="dt" sz="half" idx="10"/>
          </p:nvPr>
        </p:nvSpPr>
        <p:spPr/>
        <p:txBody>
          <a:bodyPr/>
          <a:lstStyle/>
          <a:p>
            <a:fld id="{6109E346-A80A-45D4-9F07-E63D57282998}" type="datetimeFigureOut">
              <a:rPr lang="en-US" smtClean="0"/>
              <a:t>10/24/2021</a:t>
            </a:fld>
            <a:endParaRPr lang="en-US"/>
          </a:p>
        </p:txBody>
      </p:sp>
      <p:sp>
        <p:nvSpPr>
          <p:cNvPr id="6" name="Footer Placeholder 5">
            <a:extLst>
              <a:ext uri="{FF2B5EF4-FFF2-40B4-BE49-F238E27FC236}">
                <a16:creationId xmlns:a16="http://schemas.microsoft.com/office/drawing/2014/main" id="{5BA55FE0-1470-40C7-B26A-73316A592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83D58-95F6-426F-8619-181BAB4D7C80}"/>
              </a:ext>
            </a:extLst>
          </p:cNvPr>
          <p:cNvSpPr>
            <a:spLocks noGrp="1"/>
          </p:cNvSpPr>
          <p:nvPr>
            <p:ph type="sldNum" sz="quarter" idx="12"/>
          </p:nvPr>
        </p:nvSpPr>
        <p:spPr/>
        <p:txBody>
          <a:bodyPr/>
          <a:lstStyle/>
          <a:p>
            <a:fld id="{1F4198C3-E9EE-421F-A191-69CDBA2AF23E}" type="slidenum">
              <a:rPr lang="en-US" smtClean="0"/>
              <a:t>‹#›</a:t>
            </a:fld>
            <a:endParaRPr lang="en-US"/>
          </a:p>
        </p:txBody>
      </p:sp>
    </p:spTree>
    <p:extLst>
      <p:ext uri="{BB962C8B-B14F-4D97-AF65-F5344CB8AC3E}">
        <p14:creationId xmlns:p14="http://schemas.microsoft.com/office/powerpoint/2010/main" val="719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41053-60F4-4002-BF69-F30B117CA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10361E-BED4-49AD-A291-CF02D9AD84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DD7E9-38B5-487A-8174-B27E4AB04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9E346-A80A-45D4-9F07-E63D57282998}" type="datetimeFigureOut">
              <a:rPr lang="en-US" smtClean="0"/>
              <a:t>10/24/2021</a:t>
            </a:fld>
            <a:endParaRPr lang="en-US"/>
          </a:p>
        </p:txBody>
      </p:sp>
      <p:sp>
        <p:nvSpPr>
          <p:cNvPr id="5" name="Footer Placeholder 4">
            <a:extLst>
              <a:ext uri="{FF2B5EF4-FFF2-40B4-BE49-F238E27FC236}">
                <a16:creationId xmlns:a16="http://schemas.microsoft.com/office/drawing/2014/main" id="{C0DE1CE0-5625-4731-B686-3FB737206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F530E5-7416-4315-9573-6B75AD49A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4198C3-E9EE-421F-A191-69CDBA2AF23E}" type="slidenum">
              <a:rPr lang="en-US" smtClean="0"/>
              <a:t>‹#›</a:t>
            </a:fld>
            <a:endParaRPr lang="en-US"/>
          </a:p>
        </p:txBody>
      </p:sp>
    </p:spTree>
    <p:extLst>
      <p:ext uri="{BB962C8B-B14F-4D97-AF65-F5344CB8AC3E}">
        <p14:creationId xmlns:p14="http://schemas.microsoft.com/office/powerpoint/2010/main" val="2180658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46706-8181-4AF3-8A94-C514CBD4105F}" type="datetimeFigureOut">
              <a:rPr lang="en-US" smtClean="0"/>
              <a:t>10/24/2021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B503-E046-4CB3-9809-FA2971B6EBDD}" type="slidenum">
              <a:rPr lang="en-US" smtClean="0"/>
              <a:t>‹#›</a:t>
            </a:fld>
            <a:endParaRPr lang="en-US"/>
          </a:p>
        </p:txBody>
      </p:sp>
    </p:spTree>
    <p:extLst>
      <p:ext uri="{BB962C8B-B14F-4D97-AF65-F5344CB8AC3E}">
        <p14:creationId xmlns:p14="http://schemas.microsoft.com/office/powerpoint/2010/main" val="16832586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7678-7734-46FB-9460-826FB53BCF62}"/>
              </a:ext>
            </a:extLst>
          </p:cNvPr>
          <p:cNvSpPr>
            <a:spLocks noGrp="1"/>
          </p:cNvSpPr>
          <p:nvPr>
            <p:ph type="title"/>
          </p:nvPr>
        </p:nvSpPr>
        <p:spPr>
          <a:xfrm>
            <a:off x="1664563" y="-38470"/>
            <a:ext cx="8686800" cy="1143000"/>
          </a:xfrm>
        </p:spPr>
        <p:txBody>
          <a:bodyPr>
            <a:noAutofit/>
          </a:bodyPr>
          <a:lstStyle/>
          <a:p>
            <a:r>
              <a:rPr lang="en-US" sz="3600" dirty="0">
                <a:solidFill>
                  <a:schemeClr val="bg1"/>
                </a:solidFill>
              </a:rPr>
              <a:t>Radiative sensitivity from isotropic model</a:t>
            </a:r>
          </a:p>
        </p:txBody>
      </p:sp>
      <p:pic>
        <p:nvPicPr>
          <p:cNvPr id="4" name="Picture 3">
            <a:extLst>
              <a:ext uri="{FF2B5EF4-FFF2-40B4-BE49-F238E27FC236}">
                <a16:creationId xmlns:a16="http://schemas.microsoft.com/office/drawing/2014/main" id="{E22CB26A-E155-4C03-899E-C6F6ED69F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24001" y="1062271"/>
            <a:ext cx="9166099" cy="3204929"/>
          </a:xfrm>
          <a:prstGeom prst="rect">
            <a:avLst/>
          </a:prstGeom>
        </p:spPr>
      </p:pic>
      <p:sp>
        <p:nvSpPr>
          <p:cNvPr id="3" name="TextBox 2">
            <a:extLst>
              <a:ext uri="{FF2B5EF4-FFF2-40B4-BE49-F238E27FC236}">
                <a16:creationId xmlns:a16="http://schemas.microsoft.com/office/drawing/2014/main" id="{6FFF9B07-5B3C-42D7-ACC4-B43687D5ABB8}"/>
              </a:ext>
            </a:extLst>
          </p:cNvPr>
          <p:cNvSpPr txBox="1"/>
          <p:nvPr/>
        </p:nvSpPr>
        <p:spPr>
          <a:xfrm>
            <a:off x="2286001" y="4495800"/>
            <a:ext cx="7912963" cy="2308324"/>
          </a:xfrm>
          <a:prstGeom prst="rect">
            <a:avLst/>
          </a:prstGeom>
          <a:noFill/>
        </p:spPr>
        <p:txBody>
          <a:bodyPr wrap="square" rtlCol="0">
            <a:spAutoFit/>
          </a:bodyPr>
          <a:lstStyle/>
          <a:p>
            <a:endParaRPr lang="en-US" sz="2400" dirty="0">
              <a:solidFill>
                <a:prstClr val="white"/>
              </a:solidFill>
              <a:latin typeface="Calibri"/>
            </a:endParaRPr>
          </a:p>
          <a:p>
            <a:r>
              <a:rPr lang="en-US" sz="2400" dirty="0">
                <a:solidFill>
                  <a:prstClr val="white"/>
                </a:solidFill>
                <a:latin typeface="Calibri"/>
                <a:sym typeface="Wingdings" panose="05000000000000000000" pitchFamily="2" charset="2"/>
              </a:rPr>
              <a:t> Isotropic model matches kernel calculations </a:t>
            </a:r>
            <a:endParaRPr lang="en-US" sz="2400" dirty="0">
              <a:solidFill>
                <a:prstClr val="white"/>
              </a:solidFill>
              <a:latin typeface="Calibri"/>
            </a:endParaRPr>
          </a:p>
          <a:p>
            <a:pPr marL="285750" indent="-285750">
              <a:buFont typeface="Wingdings" panose="05000000000000000000" pitchFamily="2" charset="2"/>
              <a:buChar char="à"/>
            </a:pPr>
            <a:r>
              <a:rPr lang="en-US" sz="2400" dirty="0">
                <a:solidFill>
                  <a:prstClr val="white"/>
                </a:solidFill>
                <a:latin typeface="Calibri"/>
                <a:sym typeface="Wingdings" panose="05000000000000000000" pitchFamily="2" charset="2"/>
              </a:rPr>
              <a:t>Satellite observations provide an estimate of Radiative sensitivity</a:t>
            </a:r>
          </a:p>
          <a:p>
            <a:r>
              <a:rPr lang="en-US" sz="2400" dirty="0">
                <a:solidFill>
                  <a:prstClr val="white"/>
                </a:solidFill>
                <a:latin typeface="Calibri"/>
                <a:sym typeface="Wingdings" panose="05000000000000000000" pitchFamily="2" charset="2"/>
              </a:rPr>
              <a:t>The model average radiative sensitivity is close to the observational estimate  </a:t>
            </a:r>
            <a:endParaRPr lang="en-US" sz="2400" dirty="0">
              <a:solidFill>
                <a:prstClr val="white"/>
              </a:solidFill>
              <a:latin typeface="Calibri"/>
            </a:endParaRPr>
          </a:p>
        </p:txBody>
      </p:sp>
    </p:spTree>
    <p:extLst>
      <p:ext uri="{BB962C8B-B14F-4D97-AF65-F5344CB8AC3E}">
        <p14:creationId xmlns:p14="http://schemas.microsoft.com/office/powerpoint/2010/main" val="283973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ADB0-D7DD-439E-B8BF-440A6DC5E0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149E529-BA79-4E84-8703-AA65BBE71ED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18052" y="99103"/>
            <a:ext cx="9899019" cy="5132538"/>
          </a:xfrm>
        </p:spPr>
      </p:pic>
      <p:sp>
        <p:nvSpPr>
          <p:cNvPr id="6" name="TextBox 5">
            <a:extLst>
              <a:ext uri="{FF2B5EF4-FFF2-40B4-BE49-F238E27FC236}">
                <a16:creationId xmlns:a16="http://schemas.microsoft.com/office/drawing/2014/main" id="{A9C462BA-B65A-4766-8896-FF3FBFB86F99}"/>
              </a:ext>
            </a:extLst>
          </p:cNvPr>
          <p:cNvSpPr txBox="1"/>
          <p:nvPr/>
        </p:nvSpPr>
        <p:spPr>
          <a:xfrm>
            <a:off x="1279939" y="5437809"/>
            <a:ext cx="6388652" cy="646331"/>
          </a:xfrm>
          <a:prstGeom prst="rect">
            <a:avLst/>
          </a:prstGeom>
          <a:noFill/>
        </p:spPr>
        <p:txBody>
          <a:bodyPr wrap="square" rtlCol="0">
            <a:spAutoFit/>
          </a:bodyPr>
          <a:lstStyle/>
          <a:p>
            <a:r>
              <a:rPr lang="en-US" dirty="0"/>
              <a:t>Colors = Cloud contribution</a:t>
            </a:r>
          </a:p>
          <a:p>
            <a:r>
              <a:rPr lang="en-US" dirty="0"/>
              <a:t>Contours = albedo contribution</a:t>
            </a:r>
          </a:p>
        </p:txBody>
      </p:sp>
    </p:spTree>
    <p:extLst>
      <p:ext uri="{BB962C8B-B14F-4D97-AF65-F5344CB8AC3E}">
        <p14:creationId xmlns:p14="http://schemas.microsoft.com/office/powerpoint/2010/main" val="2328828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with medium confidence">
            <a:extLst>
              <a:ext uri="{FF2B5EF4-FFF2-40B4-BE49-F238E27FC236}">
                <a16:creationId xmlns:a16="http://schemas.microsoft.com/office/drawing/2014/main" id="{02A1EA70-7473-4314-AF6E-E46AB3727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070" y="214934"/>
            <a:ext cx="8777357" cy="4550968"/>
          </a:xfrm>
          <a:prstGeom prst="rect">
            <a:avLst/>
          </a:prstGeom>
        </p:spPr>
      </p:pic>
      <p:sp>
        <p:nvSpPr>
          <p:cNvPr id="2" name="Title 1">
            <a:extLst>
              <a:ext uri="{FF2B5EF4-FFF2-40B4-BE49-F238E27FC236}">
                <a16:creationId xmlns:a16="http://schemas.microsoft.com/office/drawing/2014/main" id="{8529ADB0-D7DD-439E-B8BF-440A6DC5E0D7}"/>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E149E529-BA79-4E84-8703-AA65BBE71E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668105" y="99103"/>
            <a:ext cx="10283687" cy="5132538"/>
          </a:xfrm>
        </p:spPr>
      </p:pic>
      <p:sp>
        <p:nvSpPr>
          <p:cNvPr id="6" name="TextBox 5">
            <a:extLst>
              <a:ext uri="{FF2B5EF4-FFF2-40B4-BE49-F238E27FC236}">
                <a16:creationId xmlns:a16="http://schemas.microsoft.com/office/drawing/2014/main" id="{A9C462BA-B65A-4766-8896-FF3FBFB86F99}"/>
              </a:ext>
            </a:extLst>
          </p:cNvPr>
          <p:cNvSpPr txBox="1"/>
          <p:nvPr/>
        </p:nvSpPr>
        <p:spPr>
          <a:xfrm>
            <a:off x="445052" y="5231641"/>
            <a:ext cx="6388652" cy="923330"/>
          </a:xfrm>
          <a:prstGeom prst="rect">
            <a:avLst/>
          </a:prstGeom>
          <a:noFill/>
        </p:spPr>
        <p:txBody>
          <a:bodyPr wrap="square" rtlCol="0">
            <a:spAutoFit/>
          </a:bodyPr>
          <a:lstStyle/>
          <a:p>
            <a:r>
              <a:rPr lang="en-US" dirty="0"/>
              <a:t>Colors = Albedo Contribution</a:t>
            </a:r>
          </a:p>
          <a:p>
            <a:r>
              <a:rPr lang="en-US" dirty="0"/>
              <a:t>Contours = surface albedo trend </a:t>
            </a:r>
          </a:p>
          <a:p>
            <a:r>
              <a:rPr lang="en-US" dirty="0"/>
              <a:t>(0.2 per 20 year interval)</a:t>
            </a:r>
          </a:p>
        </p:txBody>
      </p:sp>
      <p:sp>
        <p:nvSpPr>
          <p:cNvPr id="7" name="TextBox 6">
            <a:extLst>
              <a:ext uri="{FF2B5EF4-FFF2-40B4-BE49-F238E27FC236}">
                <a16:creationId xmlns:a16="http://schemas.microsoft.com/office/drawing/2014/main" id="{4D9D6225-11DA-4EF9-AEBD-D07C45D69B81}"/>
              </a:ext>
            </a:extLst>
          </p:cNvPr>
          <p:cNvSpPr txBox="1"/>
          <p:nvPr/>
        </p:nvSpPr>
        <p:spPr>
          <a:xfrm>
            <a:off x="7462091" y="5151383"/>
            <a:ext cx="6388652" cy="923330"/>
          </a:xfrm>
          <a:prstGeom prst="rect">
            <a:avLst/>
          </a:prstGeom>
          <a:noFill/>
        </p:spPr>
        <p:txBody>
          <a:bodyPr wrap="square" rtlCol="0">
            <a:spAutoFit/>
          </a:bodyPr>
          <a:lstStyle/>
          <a:p>
            <a:r>
              <a:rPr lang="en-US" dirty="0"/>
              <a:t>Colors = Cloud Contribution</a:t>
            </a:r>
          </a:p>
          <a:p>
            <a:r>
              <a:rPr lang="en-US" dirty="0"/>
              <a:t>Contours = surface albedo trend </a:t>
            </a:r>
          </a:p>
          <a:p>
            <a:r>
              <a:rPr lang="en-US" dirty="0"/>
              <a:t>(0.2 per 20 year interval)</a:t>
            </a:r>
          </a:p>
        </p:txBody>
      </p:sp>
    </p:spTree>
    <p:extLst>
      <p:ext uri="{BB962C8B-B14F-4D97-AF65-F5344CB8AC3E}">
        <p14:creationId xmlns:p14="http://schemas.microsoft.com/office/powerpoint/2010/main" val="248254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1DF2404-A34F-415D-B27A-C04293B6063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838200" y="1275179"/>
            <a:ext cx="9453967" cy="4901783"/>
          </a:xfrm>
        </p:spPr>
      </p:pic>
      <p:sp>
        <p:nvSpPr>
          <p:cNvPr id="6" name="TextBox 5">
            <a:extLst>
              <a:ext uri="{FF2B5EF4-FFF2-40B4-BE49-F238E27FC236}">
                <a16:creationId xmlns:a16="http://schemas.microsoft.com/office/drawing/2014/main" id="{19145272-461F-4B26-87B5-47C32A90C64F}"/>
              </a:ext>
            </a:extLst>
          </p:cNvPr>
          <p:cNvSpPr txBox="1"/>
          <p:nvPr/>
        </p:nvSpPr>
        <p:spPr>
          <a:xfrm>
            <a:off x="3100326" y="1872974"/>
            <a:ext cx="3767485" cy="369332"/>
          </a:xfrm>
          <a:prstGeom prst="rect">
            <a:avLst/>
          </a:prstGeom>
          <a:noFill/>
        </p:spPr>
        <p:txBody>
          <a:bodyPr wrap="square" rtlCol="0">
            <a:spAutoFit/>
          </a:bodyPr>
          <a:lstStyle/>
          <a:p>
            <a:r>
              <a:rPr lang="en-US" dirty="0">
                <a:solidFill>
                  <a:srgbClr val="FF0000"/>
                </a:solidFill>
              </a:rPr>
              <a:t>Cloud Contribution = 1.2 W m-2 </a:t>
            </a:r>
          </a:p>
        </p:txBody>
      </p:sp>
      <p:sp>
        <p:nvSpPr>
          <p:cNvPr id="7" name="TextBox 6">
            <a:extLst>
              <a:ext uri="{FF2B5EF4-FFF2-40B4-BE49-F238E27FC236}">
                <a16:creationId xmlns:a16="http://schemas.microsoft.com/office/drawing/2014/main" id="{374EC93F-D800-4668-9F4D-4DE168A3BE04}"/>
              </a:ext>
            </a:extLst>
          </p:cNvPr>
          <p:cNvSpPr txBox="1"/>
          <p:nvPr/>
        </p:nvSpPr>
        <p:spPr>
          <a:xfrm>
            <a:off x="3100326" y="2134185"/>
            <a:ext cx="4583774" cy="369332"/>
          </a:xfrm>
          <a:prstGeom prst="rect">
            <a:avLst/>
          </a:prstGeom>
          <a:noFill/>
        </p:spPr>
        <p:txBody>
          <a:bodyPr wrap="square" rtlCol="0">
            <a:spAutoFit/>
          </a:bodyPr>
          <a:lstStyle/>
          <a:p>
            <a:r>
              <a:rPr lang="en-US" dirty="0">
                <a:solidFill>
                  <a:schemeClr val="accent1">
                    <a:lumMod val="75000"/>
                  </a:schemeClr>
                </a:solidFill>
              </a:rPr>
              <a:t>Surface Albedo Contribution = 0.4 W m-2 </a:t>
            </a:r>
          </a:p>
        </p:txBody>
      </p:sp>
      <p:sp>
        <p:nvSpPr>
          <p:cNvPr id="3" name="TextBox 2">
            <a:extLst>
              <a:ext uri="{FF2B5EF4-FFF2-40B4-BE49-F238E27FC236}">
                <a16:creationId xmlns:a16="http://schemas.microsoft.com/office/drawing/2014/main" id="{0ECF9AE7-1D02-49B8-A13A-28AD3560CB1A}"/>
              </a:ext>
            </a:extLst>
          </p:cNvPr>
          <p:cNvSpPr txBox="1"/>
          <p:nvPr/>
        </p:nvSpPr>
        <p:spPr>
          <a:xfrm>
            <a:off x="3186667" y="1637295"/>
            <a:ext cx="3720392" cy="369332"/>
          </a:xfrm>
          <a:prstGeom prst="rect">
            <a:avLst/>
          </a:prstGeom>
          <a:noFill/>
        </p:spPr>
        <p:txBody>
          <a:bodyPr wrap="square" rtlCol="0">
            <a:spAutoFit/>
          </a:bodyPr>
          <a:lstStyle/>
          <a:p>
            <a:r>
              <a:rPr lang="en-US" dirty="0"/>
              <a:t>Total ASR = 1.4 W m-2</a:t>
            </a:r>
          </a:p>
        </p:txBody>
      </p:sp>
    </p:spTree>
    <p:extLst>
      <p:ext uri="{BB962C8B-B14F-4D97-AF65-F5344CB8AC3E}">
        <p14:creationId xmlns:p14="http://schemas.microsoft.com/office/powerpoint/2010/main" val="32707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CDFE9-D790-4ACC-BB51-ADA39965C61E}"/>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FCDB9EB8-6F68-42C8-A075-8B4519ABBE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2630" y="1256737"/>
            <a:ext cx="10377373" cy="5380560"/>
          </a:xfrm>
        </p:spPr>
      </p:pic>
    </p:spTree>
    <p:extLst>
      <p:ext uri="{BB962C8B-B14F-4D97-AF65-F5344CB8AC3E}">
        <p14:creationId xmlns:p14="http://schemas.microsoft.com/office/powerpoint/2010/main" val="971039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8784-458B-4E20-8B18-CF439849BA98}"/>
              </a:ext>
            </a:extLst>
          </p:cNvPr>
          <p:cNvSpPr>
            <a:spLocks noGrp="1"/>
          </p:cNvSpPr>
          <p:nvPr>
            <p:ph type="title"/>
          </p:nvPr>
        </p:nvSpPr>
        <p:spPr/>
        <p:txBody>
          <a:bodyPr/>
          <a:lstStyle/>
          <a:p>
            <a:endParaRPr lang="en-US"/>
          </a:p>
        </p:txBody>
      </p:sp>
      <p:pic>
        <p:nvPicPr>
          <p:cNvPr id="9" name="Content Placeholder 8" descr="Chart, histogram&#10;&#10;Description automatically generated">
            <a:extLst>
              <a:ext uri="{FF2B5EF4-FFF2-40B4-BE49-F238E27FC236}">
                <a16:creationId xmlns:a16="http://schemas.microsoft.com/office/drawing/2014/main" id="{781F1836-D899-418B-B5FD-188B2DE5B7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44" y="58558"/>
            <a:ext cx="10949053" cy="5676970"/>
          </a:xfrm>
        </p:spPr>
      </p:pic>
      <p:sp>
        <p:nvSpPr>
          <p:cNvPr id="10" name="TextBox 9">
            <a:extLst>
              <a:ext uri="{FF2B5EF4-FFF2-40B4-BE49-F238E27FC236}">
                <a16:creationId xmlns:a16="http://schemas.microsoft.com/office/drawing/2014/main" id="{6DBE2403-C19B-429A-A6D9-FBF070770D6F}"/>
              </a:ext>
            </a:extLst>
          </p:cNvPr>
          <p:cNvSpPr txBox="1"/>
          <p:nvPr/>
        </p:nvSpPr>
        <p:spPr>
          <a:xfrm>
            <a:off x="1306285" y="5911201"/>
            <a:ext cx="8427795" cy="369332"/>
          </a:xfrm>
          <a:prstGeom prst="rect">
            <a:avLst/>
          </a:prstGeom>
          <a:noFill/>
        </p:spPr>
        <p:txBody>
          <a:bodyPr wrap="square" rtlCol="0">
            <a:spAutoFit/>
          </a:bodyPr>
          <a:lstStyle/>
          <a:p>
            <a:r>
              <a:rPr lang="en-US" dirty="0"/>
              <a:t>Contours are surface albedo anomalies with interval of 0.04</a:t>
            </a:r>
          </a:p>
        </p:txBody>
      </p:sp>
    </p:spTree>
    <p:extLst>
      <p:ext uri="{BB962C8B-B14F-4D97-AF65-F5344CB8AC3E}">
        <p14:creationId xmlns:p14="http://schemas.microsoft.com/office/powerpoint/2010/main" val="896693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BB8B-9AC2-4937-BBB3-1B563C47CD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E9BA95-348B-4A5B-9345-934ACC06196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E23B094-0E79-4456-935E-1A4EB0D265F5}"/>
              </a:ext>
            </a:extLst>
          </p:cNvPr>
          <p:cNvPicPr>
            <a:picLocks noChangeAspect="1"/>
          </p:cNvPicPr>
          <p:nvPr/>
        </p:nvPicPr>
        <p:blipFill>
          <a:blip r:embed="rId2"/>
          <a:stretch>
            <a:fillRect/>
          </a:stretch>
        </p:blipFill>
        <p:spPr>
          <a:xfrm>
            <a:off x="1078851" y="0"/>
            <a:ext cx="10007273" cy="6858000"/>
          </a:xfrm>
          <a:prstGeom prst="rect">
            <a:avLst/>
          </a:prstGeom>
        </p:spPr>
      </p:pic>
      <p:sp>
        <p:nvSpPr>
          <p:cNvPr id="6" name="Oval 5">
            <a:extLst>
              <a:ext uri="{FF2B5EF4-FFF2-40B4-BE49-F238E27FC236}">
                <a16:creationId xmlns:a16="http://schemas.microsoft.com/office/drawing/2014/main" id="{5750BF01-E4EF-49EE-A04C-42DA0420CBDA}"/>
              </a:ext>
            </a:extLst>
          </p:cNvPr>
          <p:cNvSpPr/>
          <p:nvPr/>
        </p:nvSpPr>
        <p:spPr>
          <a:xfrm>
            <a:off x="2914368" y="4130565"/>
            <a:ext cx="1554469" cy="11776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88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F017-044A-4F82-BBC5-3ACB0544BFC3}"/>
              </a:ext>
            </a:extLst>
          </p:cNvPr>
          <p:cNvSpPr>
            <a:spLocks noGrp="1"/>
          </p:cNvSpPr>
          <p:nvPr>
            <p:ph type="title"/>
          </p:nvPr>
        </p:nvSpPr>
        <p:spPr/>
        <p:txBody>
          <a:bodyPr/>
          <a:lstStyle/>
          <a:p>
            <a:endParaRPr lang="en-US"/>
          </a:p>
        </p:txBody>
      </p:sp>
      <p:pic>
        <p:nvPicPr>
          <p:cNvPr id="5" name="Content Placeholder 4" descr="Chart&#10;&#10;Description automatically generated with low confidence">
            <a:extLst>
              <a:ext uri="{FF2B5EF4-FFF2-40B4-BE49-F238E27FC236}">
                <a16:creationId xmlns:a16="http://schemas.microsoft.com/office/drawing/2014/main" id="{0ABB140E-1864-4776-895A-21C4411CA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5392" y="239137"/>
            <a:ext cx="8506172" cy="6572951"/>
          </a:xfrm>
        </p:spPr>
      </p:pic>
    </p:spTree>
    <p:extLst>
      <p:ext uri="{BB962C8B-B14F-4D97-AF65-F5344CB8AC3E}">
        <p14:creationId xmlns:p14="http://schemas.microsoft.com/office/powerpoint/2010/main" val="3275691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63112970-F1D2-4852-9021-0AB0491AA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312" y="2707741"/>
            <a:ext cx="8004517" cy="4150259"/>
          </a:xfrm>
          <a:prstGeom prst="rect">
            <a:avLst/>
          </a:prstGeom>
        </p:spPr>
      </p:pic>
      <p:sp>
        <p:nvSpPr>
          <p:cNvPr id="2" name="Title 1">
            <a:extLst>
              <a:ext uri="{FF2B5EF4-FFF2-40B4-BE49-F238E27FC236}">
                <a16:creationId xmlns:a16="http://schemas.microsoft.com/office/drawing/2014/main" id="{A72AA0D5-BCA1-4D59-BB49-D6E2B7D6A936}"/>
              </a:ext>
            </a:extLst>
          </p:cNvPr>
          <p:cNvSpPr>
            <a:spLocks noGrp="1"/>
          </p:cNvSpPr>
          <p:nvPr>
            <p:ph type="title"/>
          </p:nvPr>
        </p:nvSpPr>
        <p:spPr/>
        <p:txBody>
          <a:bodyPr/>
          <a:lstStyle/>
          <a:p>
            <a:endParaRPr lang="en-US" dirty="0"/>
          </a:p>
        </p:txBody>
      </p:sp>
      <p:pic>
        <p:nvPicPr>
          <p:cNvPr id="5" name="Content Placeholder 4" descr="Map&#10;&#10;Description automatically generated">
            <a:extLst>
              <a:ext uri="{FF2B5EF4-FFF2-40B4-BE49-F238E27FC236}">
                <a16:creationId xmlns:a16="http://schemas.microsoft.com/office/drawing/2014/main" id="{DFF294FD-C201-48EF-B6AC-05E9E87B3D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198" y="365125"/>
            <a:ext cx="5785252" cy="2999593"/>
          </a:xfrm>
        </p:spPr>
      </p:pic>
    </p:spTree>
    <p:extLst>
      <p:ext uri="{BB962C8B-B14F-4D97-AF65-F5344CB8AC3E}">
        <p14:creationId xmlns:p14="http://schemas.microsoft.com/office/powerpoint/2010/main" val="1928530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2784000" y="152281"/>
            <a:ext cx="7200000" cy="263791"/>
          </a:xfrm>
          <a:prstGeom prst="rect">
            <a:avLst/>
          </a:prstGeom>
          <a:noFill/>
          <a:ln>
            <a:noFill/>
          </a:ln>
        </p:spPr>
        <p:txBody>
          <a:bodyPr lIns="90000" tIns="46800" rIns="90000" bIns="46800">
            <a:spAutoFit/>
          </a:bodyPr>
          <a:lstStyle/>
          <a:p>
            <a:r>
              <a:rPr lang="en-US" sz="1100" spc="-1">
                <a:solidFill>
                  <a:srgbClr val="000000"/>
                </a:solidFill>
                <a:latin typeface="Arial"/>
              </a:rPr>
              <a:t>On local and zonal pulses of atmospheric heat transport in reanalysis data</a:t>
            </a:r>
          </a:p>
        </p:txBody>
      </p:sp>
      <p:sp>
        <p:nvSpPr>
          <p:cNvPr id="45" name="TextShape 2"/>
          <p:cNvSpPr txBox="1"/>
          <p:nvPr/>
        </p:nvSpPr>
        <p:spPr>
          <a:xfrm>
            <a:off x="1884000" y="5940000"/>
            <a:ext cx="8640000" cy="213990"/>
          </a:xfrm>
          <a:prstGeom prst="rect">
            <a:avLst/>
          </a:prstGeom>
          <a:noFill/>
          <a:ln>
            <a:noFill/>
          </a:ln>
        </p:spPr>
        <p:txBody>
          <a:bodyPr lIns="90000" tIns="45000" rIns="90000" bIns="45000">
            <a:spAutoFit/>
          </a:bodyPr>
          <a:lstStyle/>
          <a:p>
            <a:r>
              <a:rPr lang="en-US" sz="800" b="1" spc="-1">
                <a:solidFill>
                  <a:srgbClr val="0054A6"/>
                </a:solidFill>
                <a:latin typeface="Arial"/>
              </a:rPr>
              <a:t>Quarterly Journal of the Royal Meteorological Society, Volume: 141, Issue: 691, Pages: 2376-2389, First published: 09 February 2015, DOI: (10.1002/qj.2529) </a:t>
            </a:r>
            <a:endParaRPr lang="en-US" sz="800" spc="-1">
              <a:solidFill>
                <a:srgbClr val="000000"/>
              </a:solidFill>
              <a:latin typeface="Arial"/>
            </a:endParaRPr>
          </a:p>
        </p:txBody>
      </p:sp>
      <p:pic>
        <p:nvPicPr>
          <p:cNvPr id="46" name="Main graphic"/>
          <p:cNvPicPr/>
          <p:nvPr/>
        </p:nvPicPr>
        <p:blipFill>
          <a:blip r:embed="rId3"/>
          <a:stretch/>
        </p:blipFill>
        <p:spPr>
          <a:xfrm>
            <a:off x="2946360" y="918000"/>
            <a:ext cx="6350040" cy="3498480"/>
          </a:xfrm>
          <a:prstGeom prst="rect">
            <a:avLst/>
          </a:prstGeom>
          <a:ln>
            <a:noFill/>
          </a:ln>
        </p:spPr>
      </p:pic>
      <p:sp>
        <p:nvSpPr>
          <p:cNvPr id="2" name="TextBox 1">
            <a:extLst>
              <a:ext uri="{FF2B5EF4-FFF2-40B4-BE49-F238E27FC236}">
                <a16:creationId xmlns:a16="http://schemas.microsoft.com/office/drawing/2014/main" id="{10CF5775-A022-4FB7-B461-D88A9606B970}"/>
              </a:ext>
            </a:extLst>
          </p:cNvPr>
          <p:cNvSpPr txBox="1"/>
          <p:nvPr/>
        </p:nvSpPr>
        <p:spPr>
          <a:xfrm>
            <a:off x="1661532" y="4817327"/>
            <a:ext cx="8246327" cy="1107996"/>
          </a:xfrm>
          <a:prstGeom prst="rect">
            <a:avLst/>
          </a:prstGeom>
          <a:noFill/>
        </p:spPr>
        <p:txBody>
          <a:bodyPr wrap="square" rtlCol="0">
            <a:spAutoFit/>
          </a:bodyPr>
          <a:lstStyle/>
          <a:p>
            <a:r>
              <a:rPr lang="en-US" sz="1200" dirty="0"/>
              <a:t>The PDFs of zonally integrated atmospheric heat transport due to transient eddies for (a) Northern Hemisphere DJFs and (b) Southern Hemisphere JJAs. Both PDFs are plotted over the same bins. The data cover the 850 mb fields from June 1989 to February 2011. All latitude circles between 30°N and 89°N and S are taken into account. The </a:t>
            </a:r>
            <a:r>
              <a:rPr lang="en-US" sz="1200" dirty="0" err="1"/>
              <a:t>skewnesses</a:t>
            </a:r>
            <a:r>
              <a:rPr lang="en-US" sz="1200" dirty="0"/>
              <a:t> of the PDFs are (a) 0.83 and (b) 0.34. The corresponding most likely values are (a) 0 W/1000 </a:t>
            </a:r>
            <a:r>
              <a:rPr lang="en-US" sz="1200" dirty="0" err="1"/>
              <a:t>hPa</a:t>
            </a:r>
            <a:r>
              <a:rPr lang="en-US" sz="1200" dirty="0"/>
              <a:t> and (b) 0 W/1000 </a:t>
            </a:r>
            <a:r>
              <a:rPr lang="en-US" sz="1200" dirty="0" err="1"/>
              <a:t>hPa</a:t>
            </a:r>
            <a:r>
              <a:rPr lang="en-US" sz="1200" dirty="0"/>
              <a:t>. The continuous vertical lines show the bins corresponding to the most likely values. The dashed vertical lines show the bins corresponding to the 95th percentiles</a:t>
            </a:r>
            <a:r>
              <a:rPr lang="en-US" dirty="0"/>
              <a:t>.</a:t>
            </a:r>
          </a:p>
        </p:txBody>
      </p:sp>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756E-68C0-4C8C-BCD0-8EED7B075739}"/>
              </a:ext>
            </a:extLst>
          </p:cNvPr>
          <p:cNvSpPr>
            <a:spLocks noGrp="1"/>
          </p:cNvSpPr>
          <p:nvPr>
            <p:ph type="title"/>
          </p:nvPr>
        </p:nvSpPr>
        <p:spPr/>
        <p:txBody>
          <a:bodyPr/>
          <a:lstStyle/>
          <a:p>
            <a:endParaRPr lang="en-US"/>
          </a:p>
        </p:txBody>
      </p:sp>
      <p:pic>
        <p:nvPicPr>
          <p:cNvPr id="5" name="Content Placeholder 4" descr="Chart&#10;&#10;Description automatically generated">
            <a:extLst>
              <a:ext uri="{FF2B5EF4-FFF2-40B4-BE49-F238E27FC236}">
                <a16:creationId xmlns:a16="http://schemas.microsoft.com/office/drawing/2014/main" id="{BB7A9EC6-771C-4F03-A570-23832062D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096" y="146932"/>
            <a:ext cx="10951704" cy="6184492"/>
          </a:xfrm>
        </p:spPr>
      </p:pic>
    </p:spTree>
    <p:extLst>
      <p:ext uri="{BB962C8B-B14F-4D97-AF65-F5344CB8AC3E}">
        <p14:creationId xmlns:p14="http://schemas.microsoft.com/office/powerpoint/2010/main" val="389574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324350" y="1657350"/>
            <a:ext cx="6858000" cy="971550"/>
          </a:xfrm>
          <a:prstGeom prst="rect">
            <a:avLst/>
          </a:prstGeom>
          <a:solidFill>
            <a:schemeClr val="tx1"/>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700">
              <a:solidFill>
                <a:srgbClr val="FFFFFF"/>
              </a:solidFill>
              <a:latin typeface="Calibri"/>
            </a:endParaRPr>
          </a:p>
        </p:txBody>
      </p:sp>
      <p:sp>
        <p:nvSpPr>
          <p:cNvPr id="17411" name="Rectangle 3"/>
          <p:cNvSpPr>
            <a:spLocks noGrp="1" noChangeArrowheads="1"/>
          </p:cNvSpPr>
          <p:nvPr>
            <p:ph type="title"/>
          </p:nvPr>
        </p:nvSpPr>
        <p:spPr>
          <a:xfrm>
            <a:off x="2838450" y="857250"/>
            <a:ext cx="6800850" cy="514350"/>
          </a:xfrm>
        </p:spPr>
        <p:txBody>
          <a:bodyPr/>
          <a:lstStyle/>
          <a:p>
            <a:r>
              <a:rPr lang="en-US" altLang="en-US" sz="2400">
                <a:solidFill>
                  <a:schemeClr val="bg1"/>
                </a:solidFill>
              </a:rPr>
              <a:t>Simplified (isotropic) shortwave radiation model</a:t>
            </a:r>
          </a:p>
        </p:txBody>
      </p:sp>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24351" y="1814733"/>
            <a:ext cx="5669858" cy="4105760"/>
          </a:xfrm>
          <a:prstGeom prst="rect">
            <a:avLst/>
          </a:prstGeom>
          <a:noFill/>
          <a:extLst>
            <a:ext uri="{909E8E84-426E-40DD-AFC4-6F175D3DCCD1}">
              <a14:hiddenFill xmlns:a14="http://schemas.microsoft.com/office/drawing/2010/main">
                <a:solidFill>
                  <a:srgbClr val="FFFFFF"/>
                </a:solidFill>
              </a14:hiddenFill>
            </a:ext>
          </a:extLst>
        </p:spPr>
      </p:pic>
      <p:sp>
        <p:nvSpPr>
          <p:cNvPr id="17425" name="Line 17"/>
          <p:cNvSpPr>
            <a:spLocks noChangeShapeType="1"/>
          </p:cNvSpPr>
          <p:nvPr/>
        </p:nvSpPr>
        <p:spPr bwMode="auto">
          <a:xfrm>
            <a:off x="2667002" y="1371600"/>
            <a:ext cx="6855619"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700">
              <a:solidFill>
                <a:srgbClr val="FFFFFF"/>
              </a:solidFill>
              <a:latin typeface="Calibri"/>
            </a:endParaRPr>
          </a:p>
        </p:txBody>
      </p:sp>
      <p:sp>
        <p:nvSpPr>
          <p:cNvPr id="17427" name="Text Box 19"/>
          <p:cNvSpPr txBox="1">
            <a:spLocks noChangeArrowheads="1"/>
          </p:cNvSpPr>
          <p:nvPr/>
        </p:nvSpPr>
        <p:spPr bwMode="auto">
          <a:xfrm>
            <a:off x="2667000" y="2297907"/>
            <a:ext cx="15562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FFFFFF"/>
                </a:solidFill>
                <a:latin typeface="Calibri"/>
              </a:rPr>
              <a:t>S = incident</a:t>
            </a:r>
          </a:p>
          <a:p>
            <a:pPr fontAlgn="base">
              <a:spcBef>
                <a:spcPct val="0"/>
              </a:spcBef>
              <a:spcAft>
                <a:spcPct val="0"/>
              </a:spcAft>
            </a:pPr>
            <a:endParaRPr lang="en-US" altLang="en-US">
              <a:solidFill>
                <a:srgbClr val="FFFFFF"/>
              </a:solidFill>
              <a:latin typeface="Calibri"/>
            </a:endParaRPr>
          </a:p>
          <a:p>
            <a:pPr fontAlgn="base">
              <a:spcBef>
                <a:spcPct val="0"/>
              </a:spcBef>
              <a:spcAft>
                <a:spcPct val="0"/>
              </a:spcAft>
            </a:pPr>
            <a:r>
              <a:rPr lang="en-US" altLang="en-US">
                <a:solidFill>
                  <a:srgbClr val="FF0000"/>
                </a:solidFill>
                <a:latin typeface="Calibri"/>
              </a:rPr>
              <a:t>R =     cloud</a:t>
            </a:r>
          </a:p>
          <a:p>
            <a:pPr fontAlgn="base">
              <a:spcBef>
                <a:spcPct val="0"/>
              </a:spcBef>
              <a:spcAft>
                <a:spcPct val="0"/>
              </a:spcAft>
            </a:pPr>
            <a:r>
              <a:rPr lang="en-US" altLang="en-US">
                <a:solidFill>
                  <a:srgbClr val="FF0000"/>
                </a:solidFill>
                <a:latin typeface="Calibri"/>
              </a:rPr>
              <a:t>        reflection</a:t>
            </a:r>
          </a:p>
          <a:p>
            <a:pPr fontAlgn="base">
              <a:spcBef>
                <a:spcPct val="0"/>
              </a:spcBef>
              <a:spcAft>
                <a:spcPct val="0"/>
              </a:spcAft>
            </a:pPr>
            <a:endParaRPr lang="en-US" altLang="en-US">
              <a:solidFill>
                <a:srgbClr val="FF0000"/>
              </a:solidFill>
              <a:latin typeface="Calibri"/>
            </a:endParaRPr>
          </a:p>
          <a:p>
            <a:pPr fontAlgn="base">
              <a:spcBef>
                <a:spcPct val="0"/>
              </a:spcBef>
              <a:spcAft>
                <a:spcPct val="0"/>
              </a:spcAft>
            </a:pPr>
            <a:r>
              <a:rPr lang="en-US" altLang="en-US">
                <a:solidFill>
                  <a:srgbClr val="FF0000"/>
                </a:solidFill>
                <a:latin typeface="Calibri"/>
              </a:rPr>
              <a:t>A = absorption</a:t>
            </a:r>
          </a:p>
          <a:p>
            <a:pPr fontAlgn="base">
              <a:spcBef>
                <a:spcPct val="0"/>
              </a:spcBef>
              <a:spcAft>
                <a:spcPct val="0"/>
              </a:spcAft>
            </a:pPr>
            <a:endParaRPr lang="en-US" altLang="en-US">
              <a:solidFill>
                <a:srgbClr val="FFFFFF"/>
              </a:solidFill>
              <a:latin typeface="Calibri"/>
            </a:endParaRPr>
          </a:p>
          <a:p>
            <a:pPr fontAlgn="base">
              <a:spcBef>
                <a:spcPct val="0"/>
              </a:spcBef>
              <a:spcAft>
                <a:spcPct val="0"/>
              </a:spcAft>
            </a:pPr>
            <a:r>
              <a:rPr lang="el-GR" altLang="en-US">
                <a:solidFill>
                  <a:srgbClr val="FFFFFF"/>
                </a:solidFill>
                <a:latin typeface="Calibri"/>
              </a:rPr>
              <a:t>α</a:t>
            </a:r>
            <a:r>
              <a:rPr lang="en-US" altLang="en-US">
                <a:solidFill>
                  <a:srgbClr val="FFFFFF"/>
                </a:solidFill>
                <a:latin typeface="Calibri"/>
              </a:rPr>
              <a:t> = surface</a:t>
            </a:r>
          </a:p>
          <a:p>
            <a:pPr fontAlgn="base">
              <a:spcBef>
                <a:spcPct val="0"/>
              </a:spcBef>
              <a:spcAft>
                <a:spcPct val="0"/>
              </a:spcAft>
            </a:pPr>
            <a:r>
              <a:rPr lang="en-US" altLang="en-US">
                <a:solidFill>
                  <a:srgbClr val="FFFFFF"/>
                </a:solidFill>
                <a:latin typeface="Calibri"/>
              </a:rPr>
              <a:t>      albedo</a:t>
            </a:r>
          </a:p>
          <a:p>
            <a:pPr fontAlgn="base">
              <a:spcBef>
                <a:spcPct val="0"/>
              </a:spcBef>
              <a:spcAft>
                <a:spcPct val="0"/>
              </a:spcAft>
            </a:pPr>
            <a:endParaRPr lang="en-US" altLang="en-US">
              <a:solidFill>
                <a:srgbClr val="FFFFFF"/>
              </a:solidFill>
              <a:latin typeface="Calibri"/>
            </a:endParaRPr>
          </a:p>
          <a:p>
            <a:pPr fontAlgn="base">
              <a:spcBef>
                <a:spcPct val="0"/>
              </a:spcBef>
              <a:spcAft>
                <a:spcPct val="0"/>
              </a:spcAft>
            </a:pPr>
            <a:r>
              <a:rPr lang="en-US" altLang="en-US">
                <a:solidFill>
                  <a:srgbClr val="FF0000"/>
                </a:solidFill>
                <a:latin typeface="Calibri"/>
              </a:rPr>
              <a:t>(UNKNOWNS)</a:t>
            </a:r>
            <a:endParaRPr lang="el-GR" altLang="en-US">
              <a:solidFill>
                <a:srgbClr val="FF0000"/>
              </a:solidFill>
              <a:latin typeface="Calibri"/>
            </a:endParaRPr>
          </a:p>
          <a:p>
            <a:pPr fontAlgn="base">
              <a:spcBef>
                <a:spcPct val="0"/>
              </a:spcBef>
              <a:spcAft>
                <a:spcPct val="0"/>
              </a:spcAft>
            </a:pPr>
            <a:endParaRPr lang="en-US" altLang="en-US">
              <a:solidFill>
                <a:srgbClr val="FFFFFF"/>
              </a:solidFill>
              <a:latin typeface="Calibri"/>
            </a:endParaRPr>
          </a:p>
        </p:txBody>
      </p:sp>
      <p:sp>
        <p:nvSpPr>
          <p:cNvPr id="2" name="Oval 1"/>
          <p:cNvSpPr/>
          <p:nvPr/>
        </p:nvSpPr>
        <p:spPr bwMode="auto">
          <a:xfrm rot="13286251">
            <a:off x="5435338" y="2545789"/>
            <a:ext cx="997923" cy="1362094"/>
          </a:xfrm>
          <a:prstGeom prst="ellipse">
            <a:avLst/>
          </a:prstGeom>
          <a:solidFill>
            <a:schemeClr val="accent1">
              <a:alpha val="0"/>
            </a:schemeClr>
          </a:solidFill>
          <a:ln w="31750" cap="flat" cmpd="sng" algn="ctr">
            <a:solidFill>
              <a:srgbClr val="003DB8"/>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2700">
              <a:solidFill>
                <a:prstClr val="white"/>
              </a:solidFill>
              <a:latin typeface="Arial" charset="0"/>
              <a:cs typeface="Arial" charset="0"/>
            </a:endParaRPr>
          </a:p>
        </p:txBody>
      </p:sp>
      <p:sp>
        <p:nvSpPr>
          <p:cNvPr id="3" name="TextBox 2"/>
          <p:cNvSpPr txBox="1"/>
          <p:nvPr/>
        </p:nvSpPr>
        <p:spPr>
          <a:xfrm>
            <a:off x="4894171" y="2000251"/>
            <a:ext cx="1144681" cy="923330"/>
          </a:xfrm>
          <a:prstGeom prst="rect">
            <a:avLst/>
          </a:prstGeom>
          <a:noFill/>
        </p:spPr>
        <p:txBody>
          <a:bodyPr wrap="square" rtlCol="0">
            <a:spAutoFit/>
          </a:bodyPr>
          <a:lstStyle/>
          <a:p>
            <a:pPr algn="ctr"/>
            <a:r>
              <a:rPr lang="en-US" sz="1350" dirty="0">
                <a:solidFill>
                  <a:srgbClr val="003DB8"/>
                </a:solidFill>
                <a:latin typeface="Calibri"/>
              </a:rPr>
              <a:t>Atmospheric</a:t>
            </a:r>
          </a:p>
          <a:p>
            <a:pPr algn="ctr"/>
            <a:r>
              <a:rPr lang="en-US" sz="1350" dirty="0">
                <a:solidFill>
                  <a:srgbClr val="003DB8"/>
                </a:solidFill>
                <a:latin typeface="Calibri"/>
              </a:rPr>
              <a:t>Contribution</a:t>
            </a:r>
          </a:p>
          <a:p>
            <a:pPr algn="ctr"/>
            <a:r>
              <a:rPr lang="en-US" sz="1350" dirty="0">
                <a:solidFill>
                  <a:srgbClr val="003DB8"/>
                </a:solidFill>
                <a:latin typeface="Calibri"/>
              </a:rPr>
              <a:t>To planetary </a:t>
            </a:r>
          </a:p>
          <a:p>
            <a:pPr algn="ctr"/>
            <a:r>
              <a:rPr lang="en-US" sz="1350" dirty="0">
                <a:solidFill>
                  <a:srgbClr val="003DB8"/>
                </a:solidFill>
                <a:latin typeface="Calibri"/>
              </a:rPr>
              <a:t>Albedo</a:t>
            </a:r>
          </a:p>
        </p:txBody>
      </p:sp>
      <p:sp>
        <p:nvSpPr>
          <p:cNvPr id="22" name="Oval 21"/>
          <p:cNvSpPr/>
          <p:nvPr/>
        </p:nvSpPr>
        <p:spPr bwMode="auto">
          <a:xfrm rot="18688287">
            <a:off x="5943714" y="3210420"/>
            <a:ext cx="1855945" cy="1224272"/>
          </a:xfrm>
          <a:prstGeom prst="ellipse">
            <a:avLst/>
          </a:prstGeom>
          <a:solidFill>
            <a:schemeClr val="accent1">
              <a:alpha val="0"/>
            </a:schemeClr>
          </a:solidFill>
          <a:ln w="31750" cap="flat" cmpd="sng" algn="ctr">
            <a:solidFill>
              <a:srgbClr val="FF0000"/>
            </a:solidFill>
            <a:prstDash val="solid"/>
            <a:round/>
            <a:headEnd type="none" w="med" len="med"/>
            <a:tailEnd type="triangl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2700">
              <a:solidFill>
                <a:prstClr val="white"/>
              </a:solidFill>
              <a:latin typeface="Arial" charset="0"/>
              <a:cs typeface="Arial" charset="0"/>
            </a:endParaRPr>
          </a:p>
        </p:txBody>
      </p:sp>
      <p:sp>
        <p:nvSpPr>
          <p:cNvPr id="23" name="TextBox 22"/>
          <p:cNvSpPr txBox="1"/>
          <p:nvPr/>
        </p:nvSpPr>
        <p:spPr>
          <a:xfrm>
            <a:off x="6953252" y="2000251"/>
            <a:ext cx="1144681" cy="923330"/>
          </a:xfrm>
          <a:prstGeom prst="rect">
            <a:avLst/>
          </a:prstGeom>
          <a:noFill/>
        </p:spPr>
        <p:txBody>
          <a:bodyPr wrap="square" rtlCol="0">
            <a:spAutoFit/>
          </a:bodyPr>
          <a:lstStyle/>
          <a:p>
            <a:pPr algn="ctr"/>
            <a:r>
              <a:rPr lang="en-US" sz="1350" dirty="0">
                <a:solidFill>
                  <a:srgbClr val="FF0000"/>
                </a:solidFill>
                <a:latin typeface="Calibri"/>
              </a:rPr>
              <a:t>Surface</a:t>
            </a:r>
          </a:p>
          <a:p>
            <a:pPr algn="ctr"/>
            <a:r>
              <a:rPr lang="en-US" sz="1350" dirty="0">
                <a:solidFill>
                  <a:srgbClr val="FF0000"/>
                </a:solidFill>
                <a:latin typeface="Calibri"/>
              </a:rPr>
              <a:t>Contribution</a:t>
            </a:r>
          </a:p>
          <a:p>
            <a:pPr algn="ctr"/>
            <a:r>
              <a:rPr lang="en-US" sz="1350" dirty="0">
                <a:solidFill>
                  <a:srgbClr val="FF0000"/>
                </a:solidFill>
                <a:latin typeface="Calibri"/>
              </a:rPr>
              <a:t>To planetary </a:t>
            </a:r>
          </a:p>
          <a:p>
            <a:pPr algn="ctr"/>
            <a:r>
              <a:rPr lang="en-US" sz="1350" dirty="0">
                <a:solidFill>
                  <a:srgbClr val="FF0000"/>
                </a:solidFill>
                <a:latin typeface="Calibri"/>
              </a:rPr>
              <a:t>Albedo</a:t>
            </a:r>
          </a:p>
        </p:txBody>
      </p:sp>
    </p:spTree>
    <p:extLst>
      <p:ext uri="{BB962C8B-B14F-4D97-AF65-F5344CB8AC3E}">
        <p14:creationId xmlns:p14="http://schemas.microsoft.com/office/powerpoint/2010/main" val="229218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D964-64C4-4417-94B2-BF2285BF799F}"/>
              </a:ext>
            </a:extLst>
          </p:cNvPr>
          <p:cNvSpPr>
            <a:spLocks noGrp="1"/>
          </p:cNvSpPr>
          <p:nvPr>
            <p:ph type="title"/>
          </p:nvPr>
        </p:nvSpPr>
        <p:spPr/>
        <p:txBody>
          <a:bodyPr/>
          <a:lstStyle/>
          <a:p>
            <a:endParaRPr lang="en-US"/>
          </a:p>
        </p:txBody>
      </p:sp>
      <p:pic>
        <p:nvPicPr>
          <p:cNvPr id="5" name="Content Placeholder 4" descr="Chart, scatter chart&#10;&#10;Description automatically generated">
            <a:extLst>
              <a:ext uri="{FF2B5EF4-FFF2-40B4-BE49-F238E27FC236}">
                <a16:creationId xmlns:a16="http://schemas.microsoft.com/office/drawing/2014/main" id="{FE76C578-4047-4351-8D40-5CC5B63136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291" y="2267466"/>
            <a:ext cx="11594309" cy="3115970"/>
          </a:xfrm>
        </p:spPr>
      </p:pic>
    </p:spTree>
    <p:extLst>
      <p:ext uri="{BB962C8B-B14F-4D97-AF65-F5344CB8AC3E}">
        <p14:creationId xmlns:p14="http://schemas.microsoft.com/office/powerpoint/2010/main" val="824352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25BE-6680-48FB-A098-7F8231725121}"/>
              </a:ext>
            </a:extLst>
          </p:cNvPr>
          <p:cNvSpPr>
            <a:spLocks noGrp="1"/>
          </p:cNvSpPr>
          <p:nvPr>
            <p:ph type="title"/>
          </p:nvPr>
        </p:nvSpPr>
        <p:spPr/>
        <p:txBody>
          <a:bodyPr/>
          <a:lstStyle/>
          <a:p>
            <a:endParaRPr lang="en-US"/>
          </a:p>
        </p:txBody>
      </p:sp>
      <p:pic>
        <p:nvPicPr>
          <p:cNvPr id="9" name="Content Placeholder 8" descr="Diagram&#10;&#10;Description automatically generated">
            <a:extLst>
              <a:ext uri="{FF2B5EF4-FFF2-40B4-BE49-F238E27FC236}">
                <a16:creationId xmlns:a16="http://schemas.microsoft.com/office/drawing/2014/main" id="{2CD99BE5-77C2-4F6A-B9FA-3D3DD78E5C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1632" y="-52093"/>
            <a:ext cx="11306756" cy="5862436"/>
          </a:xfrm>
        </p:spPr>
      </p:pic>
      <p:sp>
        <p:nvSpPr>
          <p:cNvPr id="10" name="TextBox 9">
            <a:extLst>
              <a:ext uri="{FF2B5EF4-FFF2-40B4-BE49-F238E27FC236}">
                <a16:creationId xmlns:a16="http://schemas.microsoft.com/office/drawing/2014/main" id="{CC8A80A1-3D93-4854-8165-4A3525DF5B85}"/>
              </a:ext>
            </a:extLst>
          </p:cNvPr>
          <p:cNvSpPr txBox="1"/>
          <p:nvPr/>
        </p:nvSpPr>
        <p:spPr>
          <a:xfrm>
            <a:off x="1977081" y="5765896"/>
            <a:ext cx="8237838" cy="923330"/>
          </a:xfrm>
          <a:prstGeom prst="rect">
            <a:avLst/>
          </a:prstGeom>
          <a:noFill/>
        </p:spPr>
        <p:txBody>
          <a:bodyPr wrap="square" rtlCol="0">
            <a:spAutoFit/>
          </a:bodyPr>
          <a:lstStyle/>
          <a:p>
            <a:r>
              <a:rPr lang="en-US" dirty="0"/>
              <a:t>Colors are atmospheric energy transport in PW</a:t>
            </a:r>
          </a:p>
          <a:p>
            <a:r>
              <a:rPr lang="en-US" dirty="0"/>
              <a:t>Solid contours are eddy component</a:t>
            </a:r>
          </a:p>
          <a:p>
            <a:r>
              <a:rPr lang="en-US" dirty="0"/>
              <a:t>Dashed contours are atmospheric energy transport by overturning circulation </a:t>
            </a:r>
          </a:p>
        </p:txBody>
      </p:sp>
    </p:spTree>
    <p:extLst>
      <p:ext uri="{BB962C8B-B14F-4D97-AF65-F5344CB8AC3E}">
        <p14:creationId xmlns:p14="http://schemas.microsoft.com/office/powerpoint/2010/main" val="239689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947416-CC9B-475B-A09D-EF6C5A75E187}"/>
              </a:ext>
            </a:extLst>
          </p:cNvPr>
          <p:cNvSpPr>
            <a:spLocks noGrp="1"/>
          </p:cNvSpPr>
          <p:nvPr>
            <p:ph type="title"/>
          </p:nvPr>
        </p:nvSpPr>
        <p:spPr>
          <a:xfrm>
            <a:off x="643467" y="321734"/>
            <a:ext cx="10905066" cy="1135737"/>
          </a:xfrm>
        </p:spPr>
        <p:txBody>
          <a:bodyPr vert="horz" lIns="91440" tIns="45720" rIns="91440" bIns="45720" rtlCol="0" anchor="ctr">
            <a:normAutofit/>
          </a:bodyPr>
          <a:lstStyle/>
          <a:p>
            <a:endParaRPr lang="en-US" sz="3600" kern="1200">
              <a:solidFill>
                <a:schemeClr val="tx1"/>
              </a:solidFill>
              <a:latin typeface="+mj-lt"/>
              <a:ea typeface="+mj-ea"/>
              <a:cs typeface="+mj-cs"/>
            </a:endParaRPr>
          </a:p>
        </p:txBody>
      </p:sp>
      <p:sp>
        <p:nvSpPr>
          <p:cNvPr id="6" name="TextBox 5">
            <a:extLst>
              <a:ext uri="{FF2B5EF4-FFF2-40B4-BE49-F238E27FC236}">
                <a16:creationId xmlns:a16="http://schemas.microsoft.com/office/drawing/2014/main" id="{F9F3D00C-E568-4641-AA82-EDCD08A22901}"/>
              </a:ext>
            </a:extLst>
          </p:cNvPr>
          <p:cNvSpPr txBox="1"/>
          <p:nvPr/>
        </p:nvSpPr>
        <p:spPr>
          <a:xfrm>
            <a:off x="643469" y="1782981"/>
            <a:ext cx="4008384"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Vertical structure of AHT composite anomaly along the axis of the AHT maximum</a:t>
            </a:r>
          </a:p>
          <a:p>
            <a:pPr indent="-228600">
              <a:lnSpc>
                <a:spcPct val="90000"/>
              </a:lnSpc>
              <a:spcAft>
                <a:spcPts val="600"/>
              </a:spcAft>
              <a:buFont typeface="Arial" panose="020B0604020202020204" pitchFamily="34" charset="0"/>
              <a:buChar char="•"/>
            </a:pPr>
            <a:r>
              <a:rPr lang="en-US" sz="2000" dirty="0"/>
              <a:t>Colors are AHT in PW per 1000 </a:t>
            </a:r>
            <a:r>
              <a:rPr lang="en-US" sz="2000" dirty="0" err="1"/>
              <a:t>hPa</a:t>
            </a:r>
            <a:endParaRPr lang="en-US" sz="2000" dirty="0"/>
          </a:p>
          <a:p>
            <a:pPr indent="-228600">
              <a:lnSpc>
                <a:spcPct val="90000"/>
              </a:lnSpc>
              <a:spcAft>
                <a:spcPts val="600"/>
              </a:spcAft>
              <a:buFont typeface="Arial" panose="020B0604020202020204" pitchFamily="34" charset="0"/>
              <a:buChar char="•"/>
            </a:pPr>
            <a:r>
              <a:rPr lang="en-US" sz="2000" dirty="0"/>
              <a:t> Red is sensible, blue is latent with the same contour interval</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Chart, surface chart&#10;&#10;Description automatically generated">
            <a:extLst>
              <a:ext uri="{FF2B5EF4-FFF2-40B4-BE49-F238E27FC236}">
                <a16:creationId xmlns:a16="http://schemas.microsoft.com/office/drawing/2014/main" id="{933A41BC-31F4-423E-A03B-B99DD6AA51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320" y="2345908"/>
            <a:ext cx="6253212" cy="3236037"/>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81216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94D3D3-7EB5-4B5E-8316-852957089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268" y="3429001"/>
            <a:ext cx="3392132" cy="791497"/>
          </a:xfrm>
          <a:prstGeom prst="rect">
            <a:avLst/>
          </a:prstGeom>
        </p:spPr>
      </p:pic>
      <p:sp>
        <p:nvSpPr>
          <p:cNvPr id="25607" name="Text Box 7"/>
          <p:cNvSpPr txBox="1">
            <a:spLocks noChangeArrowheads="1"/>
          </p:cNvSpPr>
          <p:nvPr/>
        </p:nvSpPr>
        <p:spPr bwMode="auto">
          <a:xfrm>
            <a:off x="6781800" y="5456239"/>
            <a:ext cx="20574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200">
                <a:solidFill>
                  <a:srgbClr val="000000"/>
                </a:solidFill>
                <a:latin typeface="Calibri"/>
              </a:rPr>
              <a:t>Atmosphere</a:t>
            </a:r>
          </a:p>
        </p:txBody>
      </p:sp>
      <p:sp>
        <p:nvSpPr>
          <p:cNvPr id="25617" name="Text Box 17"/>
          <p:cNvSpPr txBox="1">
            <a:spLocks noChangeArrowheads="1"/>
          </p:cNvSpPr>
          <p:nvPr/>
        </p:nvSpPr>
        <p:spPr bwMode="auto">
          <a:xfrm>
            <a:off x="1660525" y="14906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altLang="en-US" sz="3600">
              <a:solidFill>
                <a:srgbClr val="FFFFFF"/>
              </a:solidFill>
              <a:latin typeface="Calibri"/>
            </a:endParaRPr>
          </a:p>
        </p:txBody>
      </p:sp>
      <p:sp>
        <p:nvSpPr>
          <p:cNvPr id="25621" name="Text Box 21"/>
          <p:cNvSpPr txBox="1">
            <a:spLocks noChangeArrowheads="1"/>
          </p:cNvSpPr>
          <p:nvPr/>
        </p:nvSpPr>
        <p:spPr bwMode="auto">
          <a:xfrm>
            <a:off x="1447800" y="1720850"/>
            <a:ext cx="4800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latin typeface="Calibri"/>
              </a:rPr>
              <a:t>Surface contribution:</a:t>
            </a:r>
          </a:p>
          <a:p>
            <a:pPr fontAlgn="base">
              <a:spcBef>
                <a:spcPct val="50000"/>
              </a:spcBef>
              <a:spcAft>
                <a:spcPct val="0"/>
              </a:spcAft>
            </a:pPr>
            <a:r>
              <a:rPr lang="en-US" altLang="en-US" sz="3600" baseline="-25000" dirty="0">
                <a:solidFill>
                  <a:srgbClr val="FF0000"/>
                </a:solidFill>
                <a:latin typeface="Calibri"/>
              </a:rPr>
              <a:t>         </a:t>
            </a:r>
            <a:r>
              <a:rPr lang="en-US" altLang="en-US" sz="3600" dirty="0">
                <a:solidFill>
                  <a:srgbClr val="FF0000"/>
                </a:solidFill>
                <a:latin typeface="Calibri"/>
              </a:rPr>
              <a:t>= </a:t>
            </a:r>
            <a:r>
              <a:rPr lang="el-GR" altLang="en-US" sz="3600" dirty="0">
                <a:solidFill>
                  <a:srgbClr val="FF0000"/>
                </a:solidFill>
                <a:latin typeface="Calibri"/>
              </a:rPr>
              <a:t>α</a:t>
            </a:r>
            <a:r>
              <a:rPr lang="en-US" altLang="en-US" sz="3600" dirty="0">
                <a:solidFill>
                  <a:srgbClr val="FF0000"/>
                </a:solidFill>
                <a:latin typeface="Calibri"/>
              </a:rPr>
              <a:t>(1-A)(1-R)</a:t>
            </a:r>
            <a:r>
              <a:rPr lang="en-US" altLang="en-US" sz="3600" baseline="30000" dirty="0">
                <a:solidFill>
                  <a:srgbClr val="FF0000"/>
                </a:solidFill>
                <a:latin typeface="Calibri"/>
              </a:rPr>
              <a:t>2</a:t>
            </a:r>
            <a:r>
              <a:rPr lang="en-US" altLang="en-US" sz="3600" dirty="0">
                <a:solidFill>
                  <a:srgbClr val="FF0000"/>
                </a:solidFill>
                <a:latin typeface="Calibri"/>
              </a:rPr>
              <a:t> </a:t>
            </a:r>
            <a:endParaRPr lang="el-GR" altLang="en-US" sz="3600" dirty="0">
              <a:solidFill>
                <a:srgbClr val="FF0000"/>
              </a:solidFill>
              <a:latin typeface="Calibri"/>
            </a:endParaRPr>
          </a:p>
        </p:txBody>
      </p:sp>
      <p:sp>
        <p:nvSpPr>
          <p:cNvPr id="25622" name="Line 22"/>
          <p:cNvSpPr>
            <a:spLocks noChangeShapeType="1"/>
          </p:cNvSpPr>
          <p:nvPr/>
        </p:nvSpPr>
        <p:spPr bwMode="auto">
          <a:xfrm>
            <a:off x="2514600" y="3198178"/>
            <a:ext cx="1828800"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3600">
              <a:solidFill>
                <a:srgbClr val="FFFFFF"/>
              </a:solidFill>
              <a:latin typeface="Calibri"/>
            </a:endParaRPr>
          </a:p>
        </p:txBody>
      </p:sp>
      <p:sp>
        <p:nvSpPr>
          <p:cNvPr id="25623" name="Text Box 23"/>
          <p:cNvSpPr txBox="1">
            <a:spLocks noChangeArrowheads="1"/>
          </p:cNvSpPr>
          <p:nvPr/>
        </p:nvSpPr>
        <p:spPr bwMode="auto">
          <a:xfrm>
            <a:off x="2895600" y="3152279"/>
            <a:ext cx="198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dirty="0">
                <a:solidFill>
                  <a:srgbClr val="FF0000"/>
                </a:solidFill>
                <a:latin typeface="Calibri"/>
              </a:rPr>
              <a:t>(1-</a:t>
            </a:r>
            <a:r>
              <a:rPr lang="el-GR" altLang="en-US" sz="3600" dirty="0">
                <a:solidFill>
                  <a:srgbClr val="FF0000"/>
                </a:solidFill>
                <a:latin typeface="Calibri"/>
              </a:rPr>
              <a:t>α</a:t>
            </a:r>
            <a:r>
              <a:rPr lang="en-US" altLang="en-US" sz="3600" dirty="0">
                <a:solidFill>
                  <a:srgbClr val="FF0000"/>
                </a:solidFill>
                <a:latin typeface="Calibri"/>
              </a:rPr>
              <a:t>R)</a:t>
            </a:r>
            <a:endParaRPr lang="el-GR" altLang="en-US" sz="3600" dirty="0">
              <a:solidFill>
                <a:srgbClr val="FF0000"/>
              </a:solidFill>
              <a:latin typeface="Calibri"/>
            </a:endParaRPr>
          </a:p>
        </p:txBody>
      </p:sp>
      <p:pic>
        <p:nvPicPr>
          <p:cNvPr id="2" name="Picture 1">
            <a:extLst>
              <a:ext uri="{FF2B5EF4-FFF2-40B4-BE49-F238E27FC236}">
                <a16:creationId xmlns:a16="http://schemas.microsoft.com/office/drawing/2014/main" id="{0FDDF3E9-B505-4E12-BB56-66E6F1393803}"/>
              </a:ext>
            </a:extLst>
          </p:cNvPr>
          <p:cNvPicPr>
            <a:picLocks noChangeAspect="1"/>
          </p:cNvPicPr>
          <p:nvPr/>
        </p:nvPicPr>
        <p:blipFill>
          <a:blip r:embed="rId4"/>
          <a:stretch>
            <a:fillRect/>
          </a:stretch>
        </p:blipFill>
        <p:spPr>
          <a:xfrm>
            <a:off x="1521545" y="5293162"/>
            <a:ext cx="5186511" cy="879039"/>
          </a:xfrm>
          <a:prstGeom prst="rect">
            <a:avLst/>
          </a:prstGeom>
        </p:spPr>
      </p:pic>
      <p:sp>
        <p:nvSpPr>
          <p:cNvPr id="3" name="TextBox 2">
            <a:extLst>
              <a:ext uri="{FF2B5EF4-FFF2-40B4-BE49-F238E27FC236}">
                <a16:creationId xmlns:a16="http://schemas.microsoft.com/office/drawing/2014/main" id="{D448A0A1-2810-4705-9594-6798132286C7}"/>
              </a:ext>
            </a:extLst>
          </p:cNvPr>
          <p:cNvSpPr txBox="1"/>
          <p:nvPr/>
        </p:nvSpPr>
        <p:spPr>
          <a:xfrm>
            <a:off x="1326894" y="85636"/>
            <a:ext cx="3926644" cy="1200329"/>
          </a:xfrm>
          <a:prstGeom prst="rect">
            <a:avLst/>
          </a:prstGeom>
          <a:noFill/>
        </p:spPr>
        <p:txBody>
          <a:bodyPr wrap="square" rtlCol="0">
            <a:spAutoFit/>
          </a:bodyPr>
          <a:lstStyle/>
          <a:p>
            <a:pPr algn="ctr"/>
            <a:r>
              <a:rPr lang="en-US" sz="3600" dirty="0">
                <a:solidFill>
                  <a:prstClr val="white"/>
                </a:solidFill>
                <a:latin typeface="Calibri"/>
              </a:rPr>
              <a:t>Climatological</a:t>
            </a:r>
          </a:p>
          <a:p>
            <a:pPr algn="ctr"/>
            <a:r>
              <a:rPr lang="en-US" sz="3600" dirty="0">
                <a:solidFill>
                  <a:prstClr val="white"/>
                </a:solidFill>
                <a:latin typeface="Calibri"/>
              </a:rPr>
              <a:t>planetary albedo</a:t>
            </a:r>
            <a:r>
              <a:rPr lang="en-US" dirty="0">
                <a:solidFill>
                  <a:prstClr val="white"/>
                </a:solidFill>
                <a:latin typeface="Calibri"/>
              </a:rPr>
              <a:t> </a:t>
            </a:r>
          </a:p>
        </p:txBody>
      </p:sp>
      <p:sp>
        <p:nvSpPr>
          <p:cNvPr id="25" name="TextBox 24">
            <a:extLst>
              <a:ext uri="{FF2B5EF4-FFF2-40B4-BE49-F238E27FC236}">
                <a16:creationId xmlns:a16="http://schemas.microsoft.com/office/drawing/2014/main" id="{6A6DA333-5B3D-45AE-824E-727777797D13}"/>
              </a:ext>
            </a:extLst>
          </p:cNvPr>
          <p:cNvSpPr txBox="1"/>
          <p:nvPr/>
        </p:nvSpPr>
        <p:spPr>
          <a:xfrm>
            <a:off x="1752601" y="4687670"/>
            <a:ext cx="4632325" cy="646331"/>
          </a:xfrm>
          <a:prstGeom prst="rect">
            <a:avLst/>
          </a:prstGeom>
          <a:noFill/>
        </p:spPr>
        <p:txBody>
          <a:bodyPr wrap="square" rtlCol="0">
            <a:spAutoFit/>
          </a:bodyPr>
          <a:lstStyle/>
          <a:p>
            <a:r>
              <a:rPr lang="en-US" sz="3600" dirty="0">
                <a:solidFill>
                  <a:prstClr val="white"/>
                </a:solidFill>
                <a:latin typeface="Calibri"/>
              </a:rPr>
              <a:t>Radiative Sensitivity</a:t>
            </a:r>
            <a:r>
              <a:rPr lang="en-US" dirty="0">
                <a:solidFill>
                  <a:prstClr val="white"/>
                </a:solidFill>
                <a:latin typeface="Calibri"/>
              </a:rPr>
              <a:t> </a:t>
            </a:r>
          </a:p>
        </p:txBody>
      </p:sp>
      <p:pic>
        <p:nvPicPr>
          <p:cNvPr id="6" name="Picture 5">
            <a:extLst>
              <a:ext uri="{FF2B5EF4-FFF2-40B4-BE49-F238E27FC236}">
                <a16:creationId xmlns:a16="http://schemas.microsoft.com/office/drawing/2014/main" id="{1BE221FE-7D30-475B-B277-0D7D4DD1B3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000" t="7615" r="30000" b="11786"/>
          <a:stretch/>
        </p:blipFill>
        <p:spPr>
          <a:xfrm>
            <a:off x="7848601" y="4419600"/>
            <a:ext cx="2334541" cy="2359440"/>
          </a:xfrm>
          <a:prstGeom prst="rect">
            <a:avLst/>
          </a:prstGeom>
        </p:spPr>
      </p:pic>
      <p:pic>
        <p:nvPicPr>
          <p:cNvPr id="8" name="Picture 7">
            <a:extLst>
              <a:ext uri="{FF2B5EF4-FFF2-40B4-BE49-F238E27FC236}">
                <a16:creationId xmlns:a16="http://schemas.microsoft.com/office/drawing/2014/main" id="{DA124B35-5975-4C12-965D-B47E33EB1D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7" t="8351" r="34014" b="11788"/>
          <a:stretch/>
        </p:blipFill>
        <p:spPr>
          <a:xfrm>
            <a:off x="7792823" y="533400"/>
            <a:ext cx="2410741" cy="2672814"/>
          </a:xfrm>
          <a:prstGeom prst="rect">
            <a:avLst/>
          </a:prstGeom>
        </p:spPr>
      </p:pic>
      <p:sp>
        <p:nvSpPr>
          <p:cNvPr id="9" name="TextBox 8">
            <a:extLst>
              <a:ext uri="{FF2B5EF4-FFF2-40B4-BE49-F238E27FC236}">
                <a16:creationId xmlns:a16="http://schemas.microsoft.com/office/drawing/2014/main" id="{AE836D47-C03E-40A8-A421-FE27EC9552CA}"/>
              </a:ext>
            </a:extLst>
          </p:cNvPr>
          <p:cNvSpPr txBox="1"/>
          <p:nvPr/>
        </p:nvSpPr>
        <p:spPr>
          <a:xfrm>
            <a:off x="7620001" y="4038601"/>
            <a:ext cx="3421763" cy="461665"/>
          </a:xfrm>
          <a:prstGeom prst="rect">
            <a:avLst/>
          </a:prstGeom>
          <a:noFill/>
        </p:spPr>
        <p:txBody>
          <a:bodyPr wrap="square" rtlCol="0">
            <a:spAutoFit/>
          </a:bodyPr>
          <a:lstStyle/>
          <a:p>
            <a:r>
              <a:rPr lang="en-US" sz="2400" dirty="0">
                <a:solidFill>
                  <a:srgbClr val="003DB8"/>
                </a:solidFill>
                <a:latin typeface="Calibri"/>
              </a:rPr>
              <a:t>Atmospheric reflection</a:t>
            </a:r>
          </a:p>
        </p:txBody>
      </p:sp>
      <p:sp>
        <p:nvSpPr>
          <p:cNvPr id="31" name="TextBox 30">
            <a:extLst>
              <a:ext uri="{FF2B5EF4-FFF2-40B4-BE49-F238E27FC236}">
                <a16:creationId xmlns:a16="http://schemas.microsoft.com/office/drawing/2014/main" id="{35C49BF9-9418-48FC-BDC2-A83D3BD9B60E}"/>
              </a:ext>
            </a:extLst>
          </p:cNvPr>
          <p:cNvSpPr txBox="1"/>
          <p:nvPr/>
        </p:nvSpPr>
        <p:spPr>
          <a:xfrm>
            <a:off x="7408848" y="76201"/>
            <a:ext cx="3421763" cy="461665"/>
          </a:xfrm>
          <a:prstGeom prst="rect">
            <a:avLst/>
          </a:prstGeom>
          <a:noFill/>
        </p:spPr>
        <p:txBody>
          <a:bodyPr wrap="square" rtlCol="0">
            <a:spAutoFit/>
          </a:bodyPr>
          <a:lstStyle/>
          <a:p>
            <a:r>
              <a:rPr lang="en-US" sz="2400" dirty="0">
                <a:solidFill>
                  <a:srgbClr val="1F497D"/>
                </a:solidFill>
                <a:latin typeface="Calibri"/>
              </a:rPr>
              <a:t>    </a:t>
            </a:r>
            <a:r>
              <a:rPr lang="en-US" sz="2400" dirty="0">
                <a:solidFill>
                  <a:srgbClr val="FF0000"/>
                </a:solidFill>
                <a:latin typeface="Calibri"/>
              </a:rPr>
              <a:t>Surface reflection</a:t>
            </a:r>
          </a:p>
        </p:txBody>
      </p:sp>
    </p:spTree>
    <p:extLst>
      <p:ext uri="{BB962C8B-B14F-4D97-AF65-F5344CB8AC3E}">
        <p14:creationId xmlns:p14="http://schemas.microsoft.com/office/powerpoint/2010/main" val="428945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2B474-1996-4A15-9F31-96989007DE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08D8892-5B18-4C67-B42B-9467CE99B651}"/>
              </a:ext>
            </a:extLst>
          </p:cNvPr>
          <p:cNvSpPr>
            <a:spLocks noGrp="1"/>
          </p:cNvSpPr>
          <p:nvPr>
            <p:ph type="subTitle" idx="1"/>
          </p:nvPr>
        </p:nvSpPr>
        <p:spPr/>
        <p:txBody>
          <a:bodyPr/>
          <a:lstStyle/>
          <a:p>
            <a:endParaRPr lang="en-US"/>
          </a:p>
        </p:txBody>
      </p:sp>
      <p:pic>
        <p:nvPicPr>
          <p:cNvPr id="5" name="Picture 4" descr="A picture containing background pattern&#10;&#10;Description automatically generated">
            <a:extLst>
              <a:ext uri="{FF2B5EF4-FFF2-40B4-BE49-F238E27FC236}">
                <a16:creationId xmlns:a16="http://schemas.microsoft.com/office/drawing/2014/main" id="{597E3276-5134-426F-BF5E-3D188451A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743" y="0"/>
            <a:ext cx="9666514" cy="6858000"/>
          </a:xfrm>
          <a:prstGeom prst="rect">
            <a:avLst/>
          </a:prstGeom>
        </p:spPr>
      </p:pic>
    </p:spTree>
    <p:extLst>
      <p:ext uri="{BB962C8B-B14F-4D97-AF65-F5344CB8AC3E}">
        <p14:creationId xmlns:p14="http://schemas.microsoft.com/office/powerpoint/2010/main" val="4125851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C99C-2594-4D2C-BF9B-293331C83CDB}"/>
              </a:ext>
            </a:extLst>
          </p:cNvPr>
          <p:cNvSpPr>
            <a:spLocks noGrp="1"/>
          </p:cNvSpPr>
          <p:nvPr>
            <p:ph type="title"/>
          </p:nvPr>
        </p:nvSpPr>
        <p:spPr/>
        <p:txBody>
          <a:bodyPr/>
          <a:lstStyle/>
          <a:p>
            <a:r>
              <a:rPr lang="en-US" dirty="0"/>
              <a:t>CMIP 6 Radiative </a:t>
            </a:r>
            <a:br>
              <a:rPr lang="en-US" dirty="0"/>
            </a:br>
            <a:r>
              <a:rPr lang="en-US" dirty="0"/>
              <a:t>Sensitivity</a:t>
            </a:r>
          </a:p>
        </p:txBody>
      </p:sp>
      <p:pic>
        <p:nvPicPr>
          <p:cNvPr id="5" name="Content Placeholder 4" descr="A picture containing shape&#10;&#10;Description automatically generated">
            <a:extLst>
              <a:ext uri="{FF2B5EF4-FFF2-40B4-BE49-F238E27FC236}">
                <a16:creationId xmlns:a16="http://schemas.microsoft.com/office/drawing/2014/main" id="{F784D976-67D9-4448-B75D-AA2C49A19A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6288" y="121098"/>
            <a:ext cx="6736902" cy="6736902"/>
          </a:xfrm>
        </p:spPr>
      </p:pic>
    </p:spTree>
    <p:extLst>
      <p:ext uri="{BB962C8B-B14F-4D97-AF65-F5344CB8AC3E}">
        <p14:creationId xmlns:p14="http://schemas.microsoft.com/office/powerpoint/2010/main" val="46199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343-655E-4626-A1A7-A2D017C06FE6}"/>
              </a:ext>
            </a:extLst>
          </p:cNvPr>
          <p:cNvSpPr>
            <a:spLocks noGrp="1"/>
          </p:cNvSpPr>
          <p:nvPr>
            <p:ph type="title"/>
          </p:nvPr>
        </p:nvSpPr>
        <p:spPr/>
        <p:txBody>
          <a:bodyPr/>
          <a:lstStyle/>
          <a:p>
            <a:endParaRPr lang="en-US"/>
          </a:p>
        </p:txBody>
      </p:sp>
      <p:pic>
        <p:nvPicPr>
          <p:cNvPr id="5" name="Content Placeholder 4" descr="Chart, scatter chart&#10;&#10;Description automatically generated">
            <a:extLst>
              <a:ext uri="{FF2B5EF4-FFF2-40B4-BE49-F238E27FC236}">
                <a16:creationId xmlns:a16="http://schemas.microsoft.com/office/drawing/2014/main" id="{51DF2404-A34F-415D-B27A-C04293B606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75179"/>
            <a:ext cx="9453967" cy="4901784"/>
          </a:xfrm>
        </p:spPr>
      </p:pic>
      <p:sp>
        <p:nvSpPr>
          <p:cNvPr id="6" name="TextBox 5">
            <a:extLst>
              <a:ext uri="{FF2B5EF4-FFF2-40B4-BE49-F238E27FC236}">
                <a16:creationId xmlns:a16="http://schemas.microsoft.com/office/drawing/2014/main" id="{19145272-461F-4B26-87B5-47C32A90C64F}"/>
              </a:ext>
            </a:extLst>
          </p:cNvPr>
          <p:cNvSpPr txBox="1"/>
          <p:nvPr/>
        </p:nvSpPr>
        <p:spPr>
          <a:xfrm>
            <a:off x="3176104" y="1872974"/>
            <a:ext cx="1731618" cy="369332"/>
          </a:xfrm>
          <a:prstGeom prst="rect">
            <a:avLst/>
          </a:prstGeom>
          <a:noFill/>
        </p:spPr>
        <p:txBody>
          <a:bodyPr wrap="square" rtlCol="0">
            <a:spAutoFit/>
          </a:bodyPr>
          <a:lstStyle/>
          <a:p>
            <a:r>
              <a:rPr lang="en-US" dirty="0">
                <a:solidFill>
                  <a:srgbClr val="FF0000"/>
                </a:solidFill>
              </a:rPr>
              <a:t>Absorbed Solar </a:t>
            </a:r>
          </a:p>
        </p:txBody>
      </p:sp>
      <p:sp>
        <p:nvSpPr>
          <p:cNvPr id="7" name="TextBox 6">
            <a:extLst>
              <a:ext uri="{FF2B5EF4-FFF2-40B4-BE49-F238E27FC236}">
                <a16:creationId xmlns:a16="http://schemas.microsoft.com/office/drawing/2014/main" id="{374EC93F-D800-4668-9F4D-4DE168A3BE04}"/>
              </a:ext>
            </a:extLst>
          </p:cNvPr>
          <p:cNvSpPr txBox="1"/>
          <p:nvPr/>
        </p:nvSpPr>
        <p:spPr>
          <a:xfrm>
            <a:off x="3100326" y="2189124"/>
            <a:ext cx="2209473" cy="369332"/>
          </a:xfrm>
          <a:prstGeom prst="rect">
            <a:avLst/>
          </a:prstGeom>
          <a:noFill/>
        </p:spPr>
        <p:txBody>
          <a:bodyPr wrap="square" rtlCol="0">
            <a:spAutoFit/>
          </a:bodyPr>
          <a:lstStyle/>
          <a:p>
            <a:r>
              <a:rPr lang="en-US" dirty="0">
                <a:solidFill>
                  <a:srgbClr val="00B050"/>
                </a:solidFill>
              </a:rPr>
              <a:t>Outgoing longwave</a:t>
            </a:r>
          </a:p>
        </p:txBody>
      </p:sp>
    </p:spTree>
    <p:extLst>
      <p:ext uri="{BB962C8B-B14F-4D97-AF65-F5344CB8AC3E}">
        <p14:creationId xmlns:p14="http://schemas.microsoft.com/office/powerpoint/2010/main" val="949171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DB79-4138-478E-B894-3BD451ACA5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329EC4-2411-4097-BA55-97293866D8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D54FAD6-9142-4558-B20A-5866FEC9C2C8}"/>
              </a:ext>
            </a:extLst>
          </p:cNvPr>
          <p:cNvPicPr>
            <a:picLocks noChangeAspect="1"/>
          </p:cNvPicPr>
          <p:nvPr/>
        </p:nvPicPr>
        <p:blipFill>
          <a:blip r:embed="rId2"/>
          <a:stretch>
            <a:fillRect/>
          </a:stretch>
        </p:blipFill>
        <p:spPr>
          <a:xfrm>
            <a:off x="1488661" y="412069"/>
            <a:ext cx="8803861" cy="6329201"/>
          </a:xfrm>
          <a:prstGeom prst="rect">
            <a:avLst/>
          </a:prstGeom>
        </p:spPr>
      </p:pic>
    </p:spTree>
    <p:extLst>
      <p:ext uri="{BB962C8B-B14F-4D97-AF65-F5344CB8AC3E}">
        <p14:creationId xmlns:p14="http://schemas.microsoft.com/office/powerpoint/2010/main" val="2343828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79A3-D1E9-4E59-8DD9-C3D1DC738FD3}"/>
              </a:ext>
            </a:extLst>
          </p:cNvPr>
          <p:cNvSpPr>
            <a:spLocks noGrp="1"/>
          </p:cNvSpPr>
          <p:nvPr>
            <p:ph type="title"/>
          </p:nvPr>
        </p:nvSpPr>
        <p:spPr/>
        <p:txBody>
          <a:bodyPr/>
          <a:lstStyle/>
          <a:p>
            <a:endParaRPr lang="en-US"/>
          </a:p>
        </p:txBody>
      </p:sp>
      <p:pic>
        <p:nvPicPr>
          <p:cNvPr id="5" name="Content Placeholder 4" descr="A picture containing text, cage&#10;&#10;Description automatically generated">
            <a:extLst>
              <a:ext uri="{FF2B5EF4-FFF2-40B4-BE49-F238E27FC236}">
                <a16:creationId xmlns:a16="http://schemas.microsoft.com/office/drawing/2014/main" id="{243B3B27-41A9-49A1-AB0A-50D3DEF9DF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6730" y="-88006"/>
            <a:ext cx="9625496" cy="7437883"/>
          </a:xfrm>
        </p:spPr>
      </p:pic>
    </p:spTree>
    <p:extLst>
      <p:ext uri="{BB962C8B-B14F-4D97-AF65-F5344CB8AC3E}">
        <p14:creationId xmlns:p14="http://schemas.microsoft.com/office/powerpoint/2010/main" val="149926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ADB0-D7DD-439E-B8BF-440A6DC5E0D7}"/>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E149E529-BA79-4E84-8703-AA65BBE71E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052" y="99103"/>
            <a:ext cx="9899019" cy="5132539"/>
          </a:xfrm>
        </p:spPr>
      </p:pic>
      <p:sp>
        <p:nvSpPr>
          <p:cNvPr id="6" name="TextBox 5">
            <a:extLst>
              <a:ext uri="{FF2B5EF4-FFF2-40B4-BE49-F238E27FC236}">
                <a16:creationId xmlns:a16="http://schemas.microsoft.com/office/drawing/2014/main" id="{A9C462BA-B65A-4766-8896-FF3FBFB86F99}"/>
              </a:ext>
            </a:extLst>
          </p:cNvPr>
          <p:cNvSpPr txBox="1"/>
          <p:nvPr/>
        </p:nvSpPr>
        <p:spPr>
          <a:xfrm>
            <a:off x="838200" y="5013739"/>
            <a:ext cx="6388652" cy="646331"/>
          </a:xfrm>
          <a:prstGeom prst="rect">
            <a:avLst/>
          </a:prstGeom>
          <a:noFill/>
        </p:spPr>
        <p:txBody>
          <a:bodyPr wrap="square" rtlCol="0">
            <a:spAutoFit/>
          </a:bodyPr>
          <a:lstStyle/>
          <a:p>
            <a:r>
              <a:rPr lang="en-US" dirty="0"/>
              <a:t>Colors = Cloud contribution</a:t>
            </a:r>
          </a:p>
          <a:p>
            <a:r>
              <a:rPr lang="en-US" dirty="0"/>
              <a:t>Contours = albedo contribution</a:t>
            </a:r>
          </a:p>
        </p:txBody>
      </p:sp>
    </p:spTree>
    <p:extLst>
      <p:ext uri="{BB962C8B-B14F-4D97-AF65-F5344CB8AC3E}">
        <p14:creationId xmlns:p14="http://schemas.microsoft.com/office/powerpoint/2010/main" val="3497749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641</Words>
  <Application>Microsoft Office PowerPoint</Application>
  <PresentationFormat>Widescreen</PresentationFormat>
  <Paragraphs>64</Paragraphs>
  <Slides>22</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Wingdings</vt:lpstr>
      <vt:lpstr>Office Theme</vt:lpstr>
      <vt:lpstr>1_Office Theme</vt:lpstr>
      <vt:lpstr>Radiative sensitivity from isotropic model</vt:lpstr>
      <vt:lpstr>Simplified (isotropic) shortwave radiation model</vt:lpstr>
      <vt:lpstr>PowerPoint Presentation</vt:lpstr>
      <vt:lpstr>PowerPoint Presentation</vt:lpstr>
      <vt:lpstr>CMIP 6 Radiative  Sensitivity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Donohoe</dc:creator>
  <cp:lastModifiedBy>Aaron Donohoe</cp:lastModifiedBy>
  <cp:revision>4</cp:revision>
  <dcterms:created xsi:type="dcterms:W3CDTF">2021-10-06T17:18:13Z</dcterms:created>
  <dcterms:modified xsi:type="dcterms:W3CDTF">2021-10-25T18:30:44Z</dcterms:modified>
</cp:coreProperties>
</file>