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56" r:id="rId4"/>
    <p:sldMasterId id="2147483816" r:id="rId5"/>
  </p:sldMasterIdLst>
  <p:notesMasterIdLst>
    <p:notesMasterId r:id="rId26"/>
  </p:notesMasterIdLst>
  <p:sldIdLst>
    <p:sldId id="256" r:id="rId6"/>
    <p:sldId id="343" r:id="rId7"/>
    <p:sldId id="357" r:id="rId8"/>
    <p:sldId id="262" r:id="rId9"/>
    <p:sldId id="263" r:id="rId10"/>
    <p:sldId id="323" r:id="rId11"/>
    <p:sldId id="358" r:id="rId12"/>
    <p:sldId id="353" r:id="rId13"/>
    <p:sldId id="354" r:id="rId14"/>
    <p:sldId id="335" r:id="rId15"/>
    <p:sldId id="337" r:id="rId16"/>
    <p:sldId id="339" r:id="rId17"/>
    <p:sldId id="340" r:id="rId18"/>
    <p:sldId id="359" r:id="rId19"/>
    <p:sldId id="361" r:id="rId20"/>
    <p:sldId id="350" r:id="rId21"/>
    <p:sldId id="355" r:id="rId22"/>
    <p:sldId id="360" r:id="rId23"/>
    <p:sldId id="356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DA00"/>
    <a:srgbClr val="00D050"/>
    <a:srgbClr val="003DB8"/>
    <a:srgbClr val="E82AD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660"/>
  </p:normalViewPr>
  <p:slideViewPr>
    <p:cSldViewPr>
      <p:cViewPr varScale="1">
        <p:scale>
          <a:sx n="123" d="100"/>
          <a:sy n="123" d="100"/>
        </p:scale>
        <p:origin x="12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F01F-1E51-4343-9537-B65E323FD65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FD6-4C57-483C-B598-5C8DC3A22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030B0-596E-44BE-93B6-DE40AF9C1845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4297C-BF52-403D-A87B-6A5D68EB2A1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7FFD2-8B6B-4061-96A8-6D652A6C1F74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9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0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8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2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8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0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35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71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9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10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6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3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2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7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4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1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75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4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3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2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7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21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63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2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88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6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00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7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63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0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4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6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09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38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40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9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76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6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6706-8181-4AF3-8A94-C514CBD4105F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B503-E046-4CB3-9809-FA2971B6E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Interannual variability of the Arctic energy budget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7162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Aaron Donohoe, Axel Schweiger</a:t>
            </a:r>
          </a:p>
          <a:p>
            <a:r>
              <a:rPr lang="en-US" dirty="0">
                <a:solidFill>
                  <a:schemeClr val="bg1"/>
                </a:solidFill>
              </a:rPr>
              <a:t>Polar Science Center --APL, U. Washington </a:t>
            </a:r>
          </a:p>
          <a:p>
            <a:r>
              <a:rPr lang="en-US" dirty="0">
                <a:solidFill>
                  <a:schemeClr val="bg1"/>
                </a:solidFill>
              </a:rPr>
              <a:t>Sea Ice mini workshop, UW</a:t>
            </a:r>
          </a:p>
          <a:p>
            <a:r>
              <a:rPr lang="en-US" dirty="0">
                <a:solidFill>
                  <a:schemeClr val="bg1"/>
                </a:solidFill>
              </a:rPr>
              <a:t>July 12, 2017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8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46" y="76200"/>
            <a:ext cx="3672754" cy="673338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791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-7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 </a:t>
            </a:r>
            <a:r>
              <a:rPr lang="en-US" sz="4000" baseline="-25000" dirty="0">
                <a:solidFill>
                  <a:schemeClr val="bg1"/>
                </a:solidFill>
              </a:rPr>
              <a:t>WALL   </a:t>
            </a:r>
            <a:r>
              <a:rPr lang="en-US" sz="4000" dirty="0">
                <a:solidFill>
                  <a:schemeClr val="bg1"/>
                </a:solidFill>
              </a:rPr>
              <a:t>DJF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= Departure from zonal mean -- [ ]</a:t>
            </a:r>
          </a:p>
          <a:p>
            <a:r>
              <a:rPr lang="en-US" sz="2200" dirty="0">
                <a:solidFill>
                  <a:schemeClr val="bg1"/>
                </a:solidFill>
              </a:rPr>
              <a:t>'  </a:t>
            </a:r>
            <a:r>
              <a:rPr lang="en-US" dirty="0">
                <a:solidFill>
                  <a:schemeClr val="bg1"/>
                </a:solidFill>
              </a:rPr>
              <a:t> = Departure from time mean --  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58766"/>
            <a:ext cx="1981200" cy="154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1838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82ADF"/>
                </a:solidFill>
              </a:rPr>
              <a:t>MOC</a:t>
            </a:r>
          </a:p>
          <a:p>
            <a:r>
              <a:rPr lang="en-US" dirty="0">
                <a:solidFill>
                  <a:srgbClr val="E82ADF"/>
                </a:solidFill>
              </a:rPr>
              <a:t>Overturning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3272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Stationary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50451"/>
            <a:ext cx="2532732" cy="1302549"/>
          </a:xfrm>
          <a:prstGeom prst="rect">
            <a:avLst/>
          </a:prstGeom>
        </p:spPr>
      </p:pic>
      <p:pic>
        <p:nvPicPr>
          <p:cNvPr id="1026" name="Picture 2" descr="http://www.gfdl.noaa.gov/pix/user_images/io/blizzard9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2133600" cy="16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4200" y="4872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DB8"/>
                </a:solidFill>
              </a:rPr>
              <a:t>Transient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200" y="3200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MSE = moist static energy</a:t>
            </a:r>
          </a:p>
          <a:p>
            <a:r>
              <a:rPr lang="en-US">
                <a:solidFill>
                  <a:schemeClr val="bg1"/>
                </a:solidFill>
              </a:rPr>
              <a:t>    = </a:t>
            </a:r>
            <a:r>
              <a:rPr lang="en-US" dirty="0" err="1">
                <a:solidFill>
                  <a:schemeClr val="bg1"/>
                </a:solidFill>
              </a:rPr>
              <a:t>CpT</a:t>
            </a:r>
            <a:r>
              <a:rPr lang="en-US" dirty="0">
                <a:solidFill>
                  <a:schemeClr val="bg1"/>
                </a:solidFill>
              </a:rPr>
              <a:t> + LQ +</a:t>
            </a:r>
            <a:r>
              <a:rPr lang="en-US" dirty="0" err="1">
                <a:solidFill>
                  <a:schemeClr val="bg1"/>
                </a:solidFill>
              </a:rPr>
              <a:t>gZ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7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50416"/>
            <a:ext cx="259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</a:rPr>
              <a:t>Variability of energy transport is primarily due to stationary eddies and is very large at high latitudes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Substantial signal in the upper atmosphere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6255870" cy="6019800"/>
          </a:xfrm>
        </p:spPr>
      </p:pic>
    </p:spTree>
    <p:extLst>
      <p:ext uri="{BB962C8B-B14F-4D97-AF65-F5344CB8AC3E}">
        <p14:creationId xmlns:p14="http://schemas.microsoft.com/office/powerpoint/2010/main" val="617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Variability of stratospheric stationary eddy heat transport—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Amplification of climatological eddy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9" y="2382724"/>
            <a:ext cx="8713621" cy="3941876"/>
          </a:xfrm>
        </p:spPr>
      </p:pic>
    </p:spTree>
    <p:extLst>
      <p:ext uri="{BB962C8B-B14F-4D97-AF65-F5344CB8AC3E}">
        <p14:creationId xmlns:p14="http://schemas.microsoft.com/office/powerpoint/2010/main" val="243507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191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Variability of Atmospheric energy flux into the Arctic is large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 W m</a:t>
            </a:r>
            <a:r>
              <a:rPr lang="en-US" baseline="30000" dirty="0">
                <a:solidFill>
                  <a:schemeClr val="bg1"/>
                </a:solidFill>
              </a:rPr>
              <a:t>-2 </a:t>
            </a:r>
            <a:r>
              <a:rPr lang="en-US" dirty="0">
                <a:solidFill>
                  <a:schemeClr val="bg1"/>
                </a:solidFill>
              </a:rPr>
              <a:t>at the annual time scale, 12 W m</a:t>
            </a:r>
            <a:r>
              <a:rPr lang="en-US" baseline="30000" dirty="0">
                <a:solidFill>
                  <a:schemeClr val="bg1"/>
                </a:solidFill>
              </a:rPr>
              <a:t>-2 </a:t>
            </a:r>
            <a:r>
              <a:rPr lang="en-US" dirty="0">
                <a:solidFill>
                  <a:schemeClr val="bg1"/>
                </a:solidFill>
              </a:rPr>
              <a:t>at the monthly time scale</a:t>
            </a:r>
            <a:endParaRPr lang="en-US" baseline="30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Primarily due to stationary waves and compensated by overturning (short timescale) and transient eddies (annual timescale)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Nearly equal contributions from the stratosphere and troposphere</a:t>
            </a:r>
            <a:endParaRPr lang="en-US" baseline="30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" y="303756"/>
            <a:ext cx="8882486" cy="3506244"/>
          </a:xfrm>
        </p:spPr>
      </p:pic>
    </p:spTree>
    <p:extLst>
      <p:ext uri="{BB962C8B-B14F-4D97-AF65-F5344CB8AC3E}">
        <p14:creationId xmlns:p14="http://schemas.microsoft.com/office/powerpoint/2010/main" val="136372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3C8E-D94D-42BC-A249-6B5634D1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WALL</a:t>
            </a:r>
            <a:r>
              <a:rPr lang="en-US" dirty="0">
                <a:solidFill>
                  <a:schemeClr val="bg1"/>
                </a:solidFill>
              </a:rPr>
              <a:t> and sea ice extent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0DB8F-A4B2-4422-939F-5F4FC229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31837"/>
            <a:ext cx="6274029" cy="3992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93790-535E-497F-9581-EBE7AAAF7C1A}"/>
              </a:ext>
            </a:extLst>
          </p:cNvPr>
          <p:cNvSpPr txBox="1"/>
          <p:nvPr/>
        </p:nvSpPr>
        <p:spPr>
          <a:xfrm>
            <a:off x="381000" y="4826675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WALL</a:t>
            </a:r>
            <a:r>
              <a:rPr lang="en-US" dirty="0">
                <a:solidFill>
                  <a:schemeClr val="bg1"/>
                </a:solidFill>
              </a:rPr>
              <a:t> does not show a consistent relationship with sea ice extent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Shown here is tropospheric only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Answer with full atmosphere is qualitatively different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to interpret?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Speculation: FWALL is impacted both by surface heat fluxes in the Arctic (due to ice loss) and tropical variability with comparable magnitude influences</a:t>
            </a:r>
          </a:p>
        </p:txBody>
      </p:sp>
    </p:spTree>
    <p:extLst>
      <p:ext uri="{BB962C8B-B14F-4D97-AF65-F5344CB8AC3E}">
        <p14:creationId xmlns:p14="http://schemas.microsoft.com/office/powerpoint/2010/main" val="224610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9390-5323-45E5-B4D7-539B97ED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Lagged relationship between ice extent and F</a:t>
            </a:r>
            <a:r>
              <a:rPr lang="en-US" baseline="-25000" dirty="0">
                <a:solidFill>
                  <a:schemeClr val="bg1"/>
                </a:solidFill>
              </a:rPr>
              <a:t>WALL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D6276-91BC-491A-A44A-B70AC5D82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900364" cy="45593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648B6-87B3-482A-8EAF-0A31452F616D}"/>
              </a:ext>
            </a:extLst>
          </p:cNvPr>
          <p:cNvSpPr txBox="1"/>
          <p:nvPr/>
        </p:nvSpPr>
        <p:spPr>
          <a:xfrm>
            <a:off x="381000" y="609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Compositing the energetics of a typical ice loss event doesn’t make sense. </a:t>
            </a:r>
          </a:p>
        </p:txBody>
      </p:sp>
    </p:spTree>
    <p:extLst>
      <p:ext uri="{BB962C8B-B14F-4D97-AF65-F5344CB8AC3E}">
        <p14:creationId xmlns:p14="http://schemas.microsoft.com/office/powerpoint/2010/main" val="234374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3622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334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Arctic Planetary Albedo and its variability is dominated by atmospheric processes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Prior association of surface albedo anomalies with TOA radiative anomalies may have included non-casual co-variance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Radiative variability is fairly modest (2 W m</a:t>
            </a:r>
            <a:r>
              <a:rPr lang="en-US" sz="20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-2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14600"/>
            <a:ext cx="2057400" cy="2263141"/>
          </a:xfrm>
        </p:spPr>
      </p:pic>
      <p:sp>
        <p:nvSpPr>
          <p:cNvPr id="7" name="TextBox 6"/>
          <p:cNvSpPr txBox="1"/>
          <p:nvPr/>
        </p:nvSpPr>
        <p:spPr>
          <a:xfrm>
            <a:off x="762000" y="3124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Atmospheric energy fluxes to the Arctic (FWALL) :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Are highly variable (12 W m</a:t>
            </a:r>
            <a:r>
              <a:rPr lang="en-US" sz="20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-2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Dominated by the stationary waves – a substantial part is in the stratosphere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49530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There is no clear relationship between FWALL and sea ice extent</a:t>
            </a:r>
          </a:p>
          <a:p>
            <a:endParaRPr lang="en-US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Paths forward: relationship in long control simulations in coupled climate models, isolating seasons, removing ENSO variability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21232-88DF-49B9-9B27-50019E6B0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4959926"/>
            <a:ext cx="2456330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4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3C8E-D94D-42BC-A249-6B5634D1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baseline="-25000" dirty="0">
                <a:solidFill>
                  <a:schemeClr val="bg1"/>
                </a:solidFill>
              </a:rPr>
              <a:t>WALL</a:t>
            </a:r>
            <a:r>
              <a:rPr lang="en-US" dirty="0">
                <a:solidFill>
                  <a:schemeClr val="bg1"/>
                </a:solidFill>
              </a:rPr>
              <a:t> and sea ice extent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0DB8F-A4B2-4422-939F-5F4FC229A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4658"/>
            <a:ext cx="4238400" cy="26971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1AA22B-B18F-402D-AAFD-670AD62F9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332513" cy="2757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163A6-4EBB-4C62-A5E4-DACC45C89906}"/>
              </a:ext>
            </a:extLst>
          </p:cNvPr>
          <p:cNvSpPr txBox="1"/>
          <p:nvPr/>
        </p:nvSpPr>
        <p:spPr>
          <a:xfrm>
            <a:off x="533400" y="1676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Full atmosphere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D9A10-B6DB-4CC6-9220-D44CDF8FDE88}"/>
              </a:ext>
            </a:extLst>
          </p:cNvPr>
          <p:cNvSpPr txBox="1"/>
          <p:nvPr/>
        </p:nvSpPr>
        <p:spPr>
          <a:xfrm>
            <a:off x="4876800" y="1600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Troposphere only</a:t>
            </a:r>
          </a:p>
        </p:txBody>
      </p:sp>
    </p:spTree>
    <p:extLst>
      <p:ext uri="{BB962C8B-B14F-4D97-AF65-F5344CB8AC3E}">
        <p14:creationId xmlns:p14="http://schemas.microsoft.com/office/powerpoint/2010/main" val="274893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"/>
            <a:ext cx="251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Arctic emits more OLR to space when the surface warms – basin wide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Consistent with a climate feedback parameter of 1.5 W m</a:t>
            </a:r>
            <a:r>
              <a:rPr lang="en-US" sz="2400" baseline="30000" dirty="0">
                <a:solidFill>
                  <a:schemeClr val="bg1"/>
                </a:solidFill>
              </a:rPr>
              <a:t>-2</a:t>
            </a:r>
            <a:r>
              <a:rPr lang="en-US" sz="2400" dirty="0">
                <a:solidFill>
                  <a:schemeClr val="bg1"/>
                </a:solidFill>
              </a:rPr>
              <a:t> K</a:t>
            </a:r>
            <a:r>
              <a:rPr lang="en-US" sz="2400" baseline="30000" dirty="0">
                <a:solidFill>
                  <a:schemeClr val="bg1"/>
                </a:solidFill>
              </a:rPr>
              <a:t>-1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3244"/>
            <a:ext cx="5029200" cy="6305266"/>
          </a:xfrm>
        </p:spPr>
      </p:pic>
    </p:spTree>
    <p:extLst>
      <p:ext uri="{BB962C8B-B14F-4D97-AF65-F5344CB8AC3E}">
        <p14:creationId xmlns:p14="http://schemas.microsoft.com/office/powerpoint/2010/main" val="279187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"/>
            <a:ext cx="8229600" cy="16764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/>
                </a:solidFill>
              </a:rPr>
              <a:t>Arctic energy (poleward of 70N) from </a:t>
            </a:r>
            <a:r>
              <a:rPr lang="en-US" altLang="en-US" sz="2400" dirty="0" err="1">
                <a:solidFill>
                  <a:schemeClr val="bg1"/>
                </a:solidFill>
              </a:rPr>
              <a:t>Serreze</a:t>
            </a:r>
            <a:r>
              <a:rPr lang="en-US" altLang="en-US" sz="2400" dirty="0">
                <a:solidFill>
                  <a:schemeClr val="bg1"/>
                </a:solidFill>
              </a:rPr>
              <a:t> et al. 2007)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20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" y="1595735"/>
            <a:ext cx="8683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- (Incident </a:t>
            </a:r>
            <a:r>
              <a:rPr lang="en-US" altLang="en-US" sz="2400" dirty="0">
                <a:solidFill>
                  <a:srgbClr val="FFFFFF"/>
                </a:solidFill>
              </a:rPr>
              <a:t>–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Reflected)</a:t>
            </a:r>
            <a:r>
              <a:rPr lang="en-US" altLang="en-US" sz="2400" dirty="0">
                <a:solidFill>
                  <a:srgbClr val="FFFFFF"/>
                </a:solidFill>
              </a:rPr>
              <a:t> + </a:t>
            </a:r>
            <a:r>
              <a:rPr lang="en-US" altLang="en-US" sz="2400" dirty="0">
                <a:solidFill>
                  <a:srgbClr val="00FF00"/>
                </a:solidFill>
              </a:rPr>
              <a:t>Emitted     </a:t>
            </a:r>
            <a:r>
              <a:rPr lang="en-US" altLang="en-US" sz="2400" dirty="0">
                <a:solidFill>
                  <a:schemeClr val="bg1"/>
                </a:solidFill>
              </a:rPr>
              <a:t>=</a:t>
            </a:r>
            <a:r>
              <a:rPr lang="en-US" altLang="en-US" sz="2400" dirty="0">
                <a:solidFill>
                  <a:srgbClr val="00FF00"/>
                </a:solidFill>
              </a:rPr>
              <a:t>  </a:t>
            </a:r>
            <a:r>
              <a:rPr lang="en-US" altLang="en-US" sz="2400" dirty="0">
                <a:solidFill>
                  <a:srgbClr val="003DB8"/>
                </a:solidFill>
              </a:rPr>
              <a:t>Ocean flux </a:t>
            </a:r>
            <a:r>
              <a:rPr lang="en-US" altLang="en-US" sz="2400" dirty="0">
                <a:solidFill>
                  <a:schemeClr val="bg1"/>
                </a:solidFill>
              </a:rPr>
              <a:t>+</a:t>
            </a:r>
            <a:r>
              <a:rPr lang="en-US" altLang="en-US" sz="2400" dirty="0">
                <a:solidFill>
                  <a:srgbClr val="00FF00"/>
                </a:solidFill>
              </a:rPr>
              <a:t> </a:t>
            </a:r>
            <a:r>
              <a:rPr lang="en-US" altLang="en-US" sz="2400" dirty="0">
                <a:solidFill>
                  <a:srgbClr val="E82ADF"/>
                </a:solidFill>
              </a:rPr>
              <a:t>atmospheric flux</a:t>
            </a:r>
          </a:p>
        </p:txBody>
      </p:sp>
      <p:sp>
        <p:nvSpPr>
          <p:cNvPr id="4" name="Left Brace 3"/>
          <p:cNvSpPr/>
          <p:nvPr/>
        </p:nvSpPr>
        <p:spPr bwMode="auto">
          <a:xfrm rot="16200000" flipH="1">
            <a:off x="2443951" y="-378135"/>
            <a:ext cx="454513" cy="3649184"/>
          </a:xfrm>
          <a:prstGeom prst="leftBrace">
            <a:avLst>
              <a:gd name="adj1" fmla="val 24795"/>
              <a:gd name="adj2" fmla="val 50000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812039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Radiative loss    =    Energy Import</a:t>
            </a:r>
          </a:p>
        </p:txBody>
      </p:sp>
      <p:sp>
        <p:nvSpPr>
          <p:cNvPr id="21" name="Left Brace 20"/>
          <p:cNvSpPr/>
          <p:nvPr/>
        </p:nvSpPr>
        <p:spPr bwMode="auto">
          <a:xfrm rot="16200000" flipH="1">
            <a:off x="6177748" y="155268"/>
            <a:ext cx="454517" cy="2582386"/>
          </a:xfrm>
          <a:prstGeom prst="leftBrace">
            <a:avLst>
              <a:gd name="adj1" fmla="val 24795"/>
              <a:gd name="adj2" fmla="val 50000"/>
            </a:avLst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209145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110 W m</a:t>
            </a:r>
            <a:r>
              <a:rPr lang="en-US" sz="2800" baseline="30000" dirty="0">
                <a:solidFill>
                  <a:schemeClr val="bg1"/>
                </a:solidFill>
              </a:rPr>
              <a:t>-2</a:t>
            </a:r>
            <a:r>
              <a:rPr lang="en-US" sz="2800" dirty="0">
                <a:solidFill>
                  <a:schemeClr val="bg1"/>
                </a:solidFill>
              </a:rPr>
              <a:t>    =  111 W m</a:t>
            </a:r>
            <a:r>
              <a:rPr lang="en-US" sz="2800" baseline="30000" dirty="0">
                <a:solidFill>
                  <a:schemeClr val="bg1"/>
                </a:solidFill>
              </a:rPr>
              <a:t>-2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9224" y="2743200"/>
            <a:ext cx="6244576" cy="3843992"/>
            <a:chOff x="1223025" y="2937808"/>
            <a:chExt cx="6244576" cy="3843992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733800" y="4724400"/>
              <a:ext cx="2133600" cy="2057400"/>
            </a:xfrm>
            <a:prstGeom prst="rect">
              <a:avLst/>
            </a:prstGeom>
            <a:solidFill>
              <a:srgbClr val="000000"/>
            </a:solidFill>
            <a:ln w="222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3352800" y="3667034"/>
              <a:ext cx="609600" cy="105736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4191000" y="4267200"/>
              <a:ext cx="228600" cy="45720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4953001" y="3177570"/>
              <a:ext cx="609600" cy="154683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657601" y="2937808"/>
              <a:ext cx="16764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Reflected       SW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98 W m</a:t>
              </a:r>
              <a:r>
                <a:rPr lang="en-US" altLang="en-US" sz="2400" baseline="30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-2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2400" dirty="0">
                <a:solidFill>
                  <a:srgbClr val="333399"/>
                </a:solidFill>
              </a:endParaRP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4114800" y="5181600"/>
              <a:ext cx="1676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>
                  <a:solidFill>
                    <a:srgbClr val="FFFFFF"/>
                  </a:solidFill>
                </a:rPr>
                <a:t>Arctic</a:t>
              </a:r>
            </a:p>
          </p:txBody>
        </p:sp>
        <p:sp>
          <p:nvSpPr>
            <p:cNvPr id="2" name="Flowchart: Process 1"/>
            <p:cNvSpPr/>
            <p:nvPr/>
          </p:nvSpPr>
          <p:spPr bwMode="auto">
            <a:xfrm>
              <a:off x="3733800" y="6172200"/>
              <a:ext cx="2133600" cy="609600"/>
            </a:xfrm>
            <a:prstGeom prst="flowChartProcess">
              <a:avLst/>
            </a:prstGeom>
            <a:solidFill>
              <a:srgbClr val="0070C0"/>
            </a:solidFill>
            <a:ln w="317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24000" y="3066871"/>
              <a:ext cx="19812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0000"/>
                  </a:solidFill>
                </a:rPr>
                <a:t>Incident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0000"/>
                  </a:solidFill>
                </a:rPr>
                <a:t>Solar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0000"/>
                  </a:solidFill>
                </a:rPr>
                <a:t>184 W m</a:t>
              </a:r>
              <a:r>
                <a:rPr lang="en-US" altLang="en-US" sz="2400" baseline="30000" dirty="0">
                  <a:solidFill>
                    <a:srgbClr val="FF0000"/>
                  </a:solidFill>
                </a:rPr>
                <a:t>-2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5486401" y="3242608"/>
              <a:ext cx="1981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FF00"/>
                  </a:solidFill>
                </a:rPr>
                <a:t>Emitted LW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FF00"/>
                  </a:solidFill>
                </a:rPr>
                <a:t>196 W m</a:t>
              </a:r>
              <a:r>
                <a:rPr lang="en-US" altLang="en-US" sz="2800" baseline="30000" dirty="0">
                  <a:solidFill>
                    <a:srgbClr val="00FF00"/>
                  </a:solidFill>
                </a:rPr>
                <a:t>-2</a:t>
              </a:r>
              <a:endParaRPr lang="en-US" altLang="en-US" sz="2400" baseline="30000" dirty="0">
                <a:solidFill>
                  <a:srgbClr val="00FF00"/>
                </a:solidFill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2514600" y="5486400"/>
              <a:ext cx="1059152" cy="0"/>
            </a:xfrm>
            <a:prstGeom prst="line">
              <a:avLst/>
            </a:prstGeom>
            <a:noFill/>
            <a:ln w="34925">
              <a:solidFill>
                <a:srgbClr val="E82AD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3276600" y="6477000"/>
              <a:ext cx="297152" cy="0"/>
            </a:xfrm>
            <a:prstGeom prst="line">
              <a:avLst/>
            </a:prstGeom>
            <a:noFill/>
            <a:ln w="34925">
              <a:solidFill>
                <a:srgbClr val="003DB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1223025" y="4343400"/>
              <a:ext cx="243457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E82ADF"/>
                  </a:solidFill>
                </a:rPr>
                <a:t>atmospheric flux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E82ADF"/>
                  </a:solidFill>
                </a:rPr>
                <a:t>FWALL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E82ADF"/>
                  </a:solidFill>
                </a:rPr>
                <a:t> 100 W m</a:t>
              </a:r>
              <a:r>
                <a:rPr lang="en-US" altLang="en-US" sz="2400" baseline="30000" dirty="0">
                  <a:solidFill>
                    <a:srgbClr val="E82ADF"/>
                  </a:solidFill>
                </a:rPr>
                <a:t>-2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1527825" y="5581471"/>
              <a:ext cx="243457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3DB8"/>
                  </a:solidFill>
                </a:rPr>
                <a:t>oceanic flux (surface flux)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3DB8"/>
                  </a:solidFill>
                </a:rPr>
                <a:t> 11 W m</a:t>
              </a:r>
              <a:r>
                <a:rPr lang="en-US" altLang="en-US" sz="2400" baseline="30000" dirty="0">
                  <a:solidFill>
                    <a:srgbClr val="003DB8"/>
                  </a:solidFill>
                </a:rPr>
                <a:t>-2</a:t>
              </a:r>
            </a:p>
          </p:txBody>
        </p:sp>
      </p:grp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5303547" y="5825192"/>
            <a:ext cx="186676" cy="228600"/>
          </a:xfrm>
          <a:prstGeom prst="line">
            <a:avLst/>
          </a:prstGeom>
          <a:noFill/>
          <a:ln w="34925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4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Putting the pieces together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7620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Relative variances of terms     in W m</a:t>
            </a:r>
            <a:r>
              <a:rPr lang="en-US" baseline="30000" dirty="0">
                <a:solidFill>
                  <a:schemeClr val="bg1"/>
                </a:solidFill>
              </a:rPr>
              <a:t>-2</a:t>
            </a:r>
            <a:r>
              <a:rPr lang="en-US" dirty="0">
                <a:solidFill>
                  <a:schemeClr val="bg1"/>
                </a:solidFill>
              </a:rPr>
              <a:t> per 2</a:t>
            </a:r>
            <a:r>
              <a:rPr lang="el-GR" dirty="0">
                <a:solidFill>
                  <a:schemeClr val="bg1"/>
                </a:solidFill>
              </a:rPr>
              <a:t>σ</a:t>
            </a:r>
            <a:r>
              <a:rPr lang="en-US" dirty="0">
                <a:solidFill>
                  <a:schemeClr val="bg1"/>
                </a:solidFill>
              </a:rPr>
              <a:t>– annual (seasonal)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FWALL 5.7 (8.5)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RADIATION 1.8 (2.7)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TENDENCY 0.7 (1.8)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Hint that enhanced F</a:t>
            </a:r>
            <a:r>
              <a:rPr lang="en-US" sz="2400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WALL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precedes sea ice anomaly and decreases afterward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4267200" cy="25908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7820" y="5029201"/>
            <a:ext cx="1744980" cy="1549962"/>
          </a:xfrm>
          <a:prstGeom prst="rect">
            <a:avLst/>
          </a:prstGeom>
          <a:solidFill>
            <a:srgbClr val="000000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607818" y="4495800"/>
            <a:ext cx="373381" cy="565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2771775" y="4419599"/>
            <a:ext cx="397668" cy="59540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 bwMode="auto">
          <a:xfrm>
            <a:off x="1607819" y="6310003"/>
            <a:ext cx="1744981" cy="348482"/>
          </a:xfrm>
          <a:prstGeom prst="flowChartProcess">
            <a:avLst/>
          </a:prstGeom>
          <a:solidFill>
            <a:srgbClr val="0070C0"/>
          </a:solidFill>
          <a:ln w="317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54379" y="6007198"/>
            <a:ext cx="741406" cy="0"/>
          </a:xfrm>
          <a:prstGeom prst="line">
            <a:avLst/>
          </a:prstGeom>
          <a:noFill/>
          <a:ln w="34925">
            <a:solidFill>
              <a:srgbClr val="E82AD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1287780" y="6444582"/>
            <a:ext cx="208006" cy="0"/>
          </a:xfrm>
          <a:prstGeom prst="line">
            <a:avLst/>
          </a:prstGeom>
          <a:noFill/>
          <a:ln w="34925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52600" y="5257399"/>
            <a:ext cx="304800" cy="229001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3"/>
            <a:endCxn id="18" idx="7"/>
          </p:cNvCxnSpPr>
          <p:nvPr/>
        </p:nvCxnSpPr>
        <p:spPr>
          <a:xfrm flipV="1">
            <a:off x="1797237" y="5290935"/>
            <a:ext cx="215526" cy="1619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752600" y="5257800"/>
            <a:ext cx="260163" cy="19546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1905000" y="6034801"/>
            <a:ext cx="304800" cy="348582"/>
          </a:xfrm>
          <a:prstGeom prst="line">
            <a:avLst/>
          </a:prstGeom>
          <a:noFill/>
          <a:ln w="60325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81000" y="6019800"/>
            <a:ext cx="1122406" cy="12602"/>
          </a:xfrm>
          <a:prstGeom prst="line">
            <a:avLst/>
          </a:prstGeom>
          <a:noFill/>
          <a:ln w="101600">
            <a:solidFill>
              <a:srgbClr val="E82AD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38" y="5257800"/>
            <a:ext cx="137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82ADF"/>
                </a:solidFill>
              </a:rPr>
              <a:t>F</a:t>
            </a:r>
            <a:r>
              <a:rPr lang="en-US" baseline="-25000" dirty="0">
                <a:solidFill>
                  <a:srgbClr val="E82ADF"/>
                </a:solidFill>
              </a:rPr>
              <a:t>WALL</a:t>
            </a:r>
            <a:r>
              <a:rPr lang="en-US" dirty="0">
                <a:solidFill>
                  <a:srgbClr val="E82ADF"/>
                </a:solidFill>
              </a:rPr>
              <a:t> </a:t>
            </a:r>
          </a:p>
          <a:p>
            <a:r>
              <a:rPr lang="en-US" dirty="0">
                <a:solidFill>
                  <a:srgbClr val="E82ADF"/>
                </a:solidFill>
              </a:rPr>
              <a:t>increases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986086" y="6124955"/>
            <a:ext cx="366714" cy="359289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5054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Atmosphere Heats up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362200" y="6096000"/>
            <a:ext cx="623886" cy="38824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8673" y="6107668"/>
            <a:ext cx="6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594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Melts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607817" y="4114800"/>
            <a:ext cx="601983" cy="946350"/>
          </a:xfrm>
          <a:prstGeom prst="line">
            <a:avLst/>
          </a:prstGeom>
          <a:noFill/>
          <a:ln w="984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924174" y="4343400"/>
            <a:ext cx="428625" cy="671603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4343400"/>
            <a:ext cx="123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Radiative </a:t>
            </a:r>
          </a:p>
          <a:p>
            <a:r>
              <a:rPr lang="en-US" dirty="0">
                <a:solidFill>
                  <a:srgbClr val="FF0000"/>
                </a:solidFill>
              </a:rPr>
              <a:t>Heating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2362200" y="5638800"/>
            <a:ext cx="526473" cy="838200"/>
          </a:xfrm>
          <a:prstGeom prst="line">
            <a:avLst/>
          </a:prstGeom>
          <a:noFill/>
          <a:ln w="76200">
            <a:solidFill>
              <a:srgbClr val="003D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4953000"/>
            <a:ext cx="131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DB8"/>
                </a:solidFill>
              </a:rPr>
              <a:t>Upward </a:t>
            </a:r>
          </a:p>
          <a:p>
            <a:pPr algn="ctr"/>
            <a:r>
              <a:rPr lang="en-US" dirty="0">
                <a:solidFill>
                  <a:srgbClr val="003DB8"/>
                </a:solidFill>
              </a:rPr>
              <a:t>Surface</a:t>
            </a:r>
          </a:p>
          <a:p>
            <a:pPr algn="ctr"/>
            <a:r>
              <a:rPr lang="en-US" dirty="0">
                <a:solidFill>
                  <a:srgbClr val="003DB8"/>
                </a:solidFill>
              </a:rPr>
              <a:t>Heat flux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0" y="5271996"/>
            <a:ext cx="1503406" cy="1052604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297269"/>
            <a:ext cx="137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82ADF"/>
                </a:solidFill>
              </a:rPr>
              <a:t>F</a:t>
            </a:r>
            <a:r>
              <a:rPr lang="en-US" baseline="-25000" dirty="0">
                <a:solidFill>
                  <a:srgbClr val="E82ADF"/>
                </a:solidFill>
              </a:rPr>
              <a:t>WALL</a:t>
            </a:r>
            <a:r>
              <a:rPr lang="en-US" dirty="0">
                <a:solidFill>
                  <a:srgbClr val="E82ADF"/>
                </a:solidFill>
              </a:rPr>
              <a:t> </a:t>
            </a:r>
          </a:p>
          <a:p>
            <a:r>
              <a:rPr lang="en-US" dirty="0">
                <a:solidFill>
                  <a:srgbClr val="E82ADF"/>
                </a:solidFill>
              </a:rPr>
              <a:t>decreases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585195" y="6096000"/>
            <a:ext cx="480267" cy="0"/>
          </a:xfrm>
          <a:prstGeom prst="line">
            <a:avLst/>
          </a:prstGeom>
          <a:noFill/>
          <a:ln w="53975">
            <a:solidFill>
              <a:srgbClr val="E82AD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43641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1" grpId="0" animBg="1"/>
      <p:bldP spid="22" grpId="0" animBg="1"/>
      <p:bldP spid="23" grpId="0"/>
      <p:bldP spid="26" grpId="0"/>
      <p:bldP spid="27" grpId="0" animBg="1"/>
      <p:bldP spid="29" grpId="0" animBg="1"/>
      <p:bldP spid="30" grpId="0" animBg="1"/>
      <p:bldP spid="32" grpId="0" animBg="1"/>
      <p:bldP spid="33" grpId="0"/>
      <p:bldP spid="36" grpId="0" animBg="1"/>
      <p:bldP spid="35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4663-5FA0-46C9-8B53-724498A0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Interannual variability of Arctic Energy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79079-88F1-4A0A-A37D-9776D7916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5599557" cy="584301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DD2569-80EF-4FB6-908E-9191A1A5C1E2}"/>
              </a:ext>
            </a:extLst>
          </p:cNvPr>
          <p:cNvSpPr/>
          <p:nvPr/>
        </p:nvSpPr>
        <p:spPr>
          <a:xfrm>
            <a:off x="18478" y="685800"/>
            <a:ext cx="5867400" cy="320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2506B-D42F-4C80-9359-8053CCE0C989}"/>
              </a:ext>
            </a:extLst>
          </p:cNvPr>
          <p:cNvSpPr txBox="1"/>
          <p:nvPr/>
        </p:nvSpPr>
        <p:spPr>
          <a:xfrm>
            <a:off x="5867400" y="838200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Shown is the magnitude of month-to-month variability of energy fluxes into the Arctic (poleward of 60N) over the 2000-2017 period from the following 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2ADF"/>
                </a:solidFill>
              </a:rPr>
              <a:t>F</a:t>
            </a:r>
            <a:r>
              <a:rPr lang="en-US" baseline="-25000" dirty="0">
                <a:solidFill>
                  <a:srgbClr val="E82ADF"/>
                </a:solidFill>
              </a:rPr>
              <a:t>WALL</a:t>
            </a:r>
            <a:r>
              <a:rPr lang="en-US" dirty="0">
                <a:solidFill>
                  <a:srgbClr val="E82ADF"/>
                </a:solidFill>
              </a:rPr>
              <a:t> is from NCEP and ERA reanalysis (V, T, Q and 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TOA radiation from CERES EBAF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DA00"/>
                </a:solidFill>
              </a:rPr>
              <a:t>Atmospheric energy storage from NCEP and ERA reanalysis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DB8"/>
                </a:solidFill>
              </a:rPr>
              <a:t>Surface fluxes from the RESIDUAL of the atmospheric energy budget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F7EFC-74B0-4EB3-AFEC-9995B2EE9A0F}"/>
              </a:ext>
            </a:extLst>
          </p:cNvPr>
          <p:cNvSpPr/>
          <p:nvPr/>
        </p:nvSpPr>
        <p:spPr>
          <a:xfrm>
            <a:off x="5791200" y="838200"/>
            <a:ext cx="3276600" cy="571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CA9EC-452E-47F9-AB81-0220FEF6AEC6}"/>
              </a:ext>
            </a:extLst>
          </p:cNvPr>
          <p:cNvSpPr txBox="1"/>
          <p:nvPr/>
        </p:nvSpPr>
        <p:spPr>
          <a:xfrm>
            <a:off x="352139" y="310035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Possible mechanisms of sea ice loss and their expression on the (anomalous) energy budget </a:t>
            </a:r>
          </a:p>
        </p:txBody>
      </p:sp>
    </p:spTree>
    <p:extLst>
      <p:ext uri="{BB962C8B-B14F-4D97-AF65-F5344CB8AC3E}">
        <p14:creationId xmlns:p14="http://schemas.microsoft.com/office/powerpoint/2010/main" val="39469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" y="762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066800" y="3505200"/>
            <a:ext cx="7086600" cy="601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11430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What determines the Earth’s planetary albedo? (solar radiation reflected at top of atmosphere)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667000" y="4876800"/>
            <a:ext cx="3962400" cy="3429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38600" y="58674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Earth’s Surface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43000" y="54864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tx1"/>
                </a:solidFill>
              </a:rPr>
              <a:t>Atmosphere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133600" y="1600200"/>
            <a:ext cx="1219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14400" y="2697163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0000"/>
                </a:solidFill>
              </a:rPr>
              <a:t>Solar Incident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3429000" y="2438400"/>
            <a:ext cx="457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048000" y="17526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chemeClr val="accent2"/>
                </a:solidFill>
              </a:rPr>
              <a:t>Reflected by Atmosphere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352800" y="3733800"/>
            <a:ext cx="685800" cy="1143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4267200" y="4114800"/>
            <a:ext cx="228600" cy="6858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4724400" y="3124200"/>
            <a:ext cx="152400" cy="381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181600" y="28194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</a:rPr>
              <a:t>Reflected by Surface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1066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10668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067800" cy="6858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Simplified (isotropic) shortwave radiation model</a:t>
            </a:r>
          </a:p>
        </p:txBody>
      </p:sp>
      <p:pic>
        <p:nvPicPr>
          <p:cNvPr id="17412" name="Picture 4" descr="cartoon_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7315200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800600"/>
            <a:ext cx="2438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629400" y="57150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391400" y="30480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724400" y="3048000"/>
            <a:ext cx="533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876800" y="3048000"/>
            <a:ext cx="12954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810000" y="48006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438400" y="48006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438400" y="3048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324600" y="48006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334000" y="4800600"/>
            <a:ext cx="1524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733800" y="4800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962400" y="53340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0" y="685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324600" y="6019800"/>
            <a:ext cx="4572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0" y="1920875"/>
            <a:ext cx="2200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S = incident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R =     cloud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        reflection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A = absorption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400">
                <a:solidFill>
                  <a:srgbClr val="FFFFFF"/>
                </a:solidFill>
              </a:rPr>
              <a:t>α</a:t>
            </a:r>
            <a:r>
              <a:rPr lang="en-US" altLang="en-US" sz="2400">
                <a:solidFill>
                  <a:srgbClr val="FFFFFF"/>
                </a:solidFill>
              </a:rPr>
              <a:t> = surface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</a:rPr>
              <a:t>      albedo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</a:rPr>
              <a:t>(UNKNOWNS)</a:t>
            </a:r>
            <a:endParaRPr lang="el-GR" altLang="en-US" sz="24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 rot="1114605">
            <a:off x="3205680" y="2769117"/>
            <a:ext cx="11430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003DB8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559" y="1524000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DB8"/>
                </a:solidFill>
              </a:rPr>
              <a:t>Atmospheric</a:t>
            </a:r>
          </a:p>
          <a:p>
            <a:pPr algn="ctr"/>
            <a:r>
              <a:rPr lang="en-US" dirty="0">
                <a:solidFill>
                  <a:srgbClr val="003DB8"/>
                </a:solidFill>
              </a:rPr>
              <a:t>Contribution</a:t>
            </a:r>
          </a:p>
          <a:p>
            <a:pPr algn="ctr"/>
            <a:r>
              <a:rPr lang="en-US" dirty="0">
                <a:solidFill>
                  <a:srgbClr val="003DB8"/>
                </a:solidFill>
              </a:rPr>
              <a:t>To planetary </a:t>
            </a:r>
          </a:p>
          <a:p>
            <a:pPr algn="ctr"/>
            <a:r>
              <a:rPr lang="en-US" dirty="0">
                <a:solidFill>
                  <a:srgbClr val="003DB8"/>
                </a:solidFill>
              </a:rPr>
              <a:t>Albedo</a:t>
            </a:r>
          </a:p>
        </p:txBody>
      </p:sp>
      <p:sp>
        <p:nvSpPr>
          <p:cNvPr id="22" name="Oval 21"/>
          <p:cNvSpPr/>
          <p:nvPr/>
        </p:nvSpPr>
        <p:spPr bwMode="auto">
          <a:xfrm rot="1114605">
            <a:off x="4691580" y="2727226"/>
            <a:ext cx="1405991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E82AD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1524000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82ADF"/>
                </a:solidFill>
              </a:rPr>
              <a:t>Surface</a:t>
            </a:r>
          </a:p>
          <a:p>
            <a:pPr algn="ctr"/>
            <a:r>
              <a:rPr lang="en-US" dirty="0">
                <a:solidFill>
                  <a:srgbClr val="E82ADF"/>
                </a:solidFill>
              </a:rPr>
              <a:t>Contribution</a:t>
            </a:r>
          </a:p>
          <a:p>
            <a:pPr algn="ctr"/>
            <a:r>
              <a:rPr lang="en-US" dirty="0">
                <a:solidFill>
                  <a:srgbClr val="E82ADF"/>
                </a:solidFill>
              </a:rPr>
              <a:t>To planetary </a:t>
            </a:r>
          </a:p>
          <a:p>
            <a:pPr algn="ctr"/>
            <a:r>
              <a:rPr lang="en-US" dirty="0">
                <a:solidFill>
                  <a:srgbClr val="E82ADF"/>
                </a:solidFill>
              </a:rPr>
              <a:t>Albedo</a:t>
            </a:r>
          </a:p>
        </p:txBody>
      </p:sp>
    </p:spTree>
    <p:extLst>
      <p:ext uri="{BB962C8B-B14F-4D97-AF65-F5344CB8AC3E}">
        <p14:creationId xmlns:p14="http://schemas.microsoft.com/office/powerpoint/2010/main" val="183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6" grpId="0" animBg="1"/>
      <p:bldP spid="2" grpId="0" animBg="1"/>
      <p:bldP spid="3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Arctic Planetary Albedo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086600" cy="7086600"/>
          </a:xfrm>
        </p:spPr>
      </p:pic>
      <p:sp>
        <p:nvSpPr>
          <p:cNvPr id="3" name="Rectangle 2"/>
          <p:cNvSpPr/>
          <p:nvPr/>
        </p:nvSpPr>
        <p:spPr bwMode="auto">
          <a:xfrm>
            <a:off x="228600" y="4343400"/>
            <a:ext cx="8610600" cy="2971800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6025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</a:rPr>
              <a:t>Atmosphere contributes more to climatology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Greenland is the exception</a:t>
            </a: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       Bright and not much atmosphere (clouds) above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3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FCD6-4216-4CB8-A73D-B719989F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45111-9DEA-4284-A5E0-1B55F05F4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1324"/>
            <a:ext cx="7467600" cy="6756400"/>
          </a:xfrm>
        </p:spPr>
      </p:pic>
    </p:spTree>
    <p:extLst>
      <p:ext uri="{BB962C8B-B14F-4D97-AF65-F5344CB8AC3E}">
        <p14:creationId xmlns:p14="http://schemas.microsoft.com/office/powerpoint/2010/main" val="389429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270C9E-88A9-4901-A6C1-250F0946A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3581400" cy="3581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62EC6-76AA-4349-9826-2CFEE381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4413082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7F5E7-729A-4B5C-BE58-C693988E26A3}"/>
              </a:ext>
            </a:extLst>
          </p:cNvPr>
          <p:cNvSpPr txBox="1"/>
          <p:nvPr/>
        </p:nvSpPr>
        <p:spPr>
          <a:xfrm>
            <a:off x="4953000" y="5334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Pistone</a:t>
            </a:r>
            <a:r>
              <a:rPr lang="en-US" dirty="0">
                <a:solidFill>
                  <a:schemeClr val="bg1"/>
                </a:solidFill>
              </a:rPr>
              <a:t> et al. (2014) used the regression of sea ice onto CERES all-sky planetary albedo to conclude that the ice albedo feedback increased the absorbed solar radiation in the Arctic by 6.4 W m</a:t>
            </a:r>
            <a:r>
              <a:rPr lang="en-US" baseline="30000" dirty="0">
                <a:solidFill>
                  <a:schemeClr val="bg1"/>
                </a:solidFill>
              </a:rPr>
              <a:t>-2</a:t>
            </a:r>
            <a:r>
              <a:rPr lang="en-US" dirty="0">
                <a:solidFill>
                  <a:schemeClr val="bg1"/>
                </a:solidFill>
              </a:rPr>
              <a:t> since 1979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A1574-4082-4207-B23E-37DF20F7E850}"/>
              </a:ext>
            </a:extLst>
          </p:cNvPr>
          <p:cNvSpPr txBox="1"/>
          <p:nvPr/>
        </p:nvSpPr>
        <p:spPr>
          <a:xfrm>
            <a:off x="304800" y="2649938"/>
            <a:ext cx="4104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results suggest the impact is approximately 1/3 the size and that much of the planetary albedo anomalies during sea ice loss events is not directly due to the surface darkening: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 one unit surface albedo anomaly in the Arctic is accompanied by 0.5 units planetary albedo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00"/>
                </a:solidFill>
              </a:rPr>
              <a:t>Only 0.18 units of the planetary albedo anomaly is due to the surface albedo</a:t>
            </a:r>
          </a:p>
        </p:txBody>
      </p:sp>
    </p:spTree>
    <p:extLst>
      <p:ext uri="{BB962C8B-B14F-4D97-AF65-F5344CB8AC3E}">
        <p14:creationId xmlns:p14="http://schemas.microsoft.com/office/powerpoint/2010/main" val="397425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Radiative anomalies associated with Arctic sea ice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526"/>
            <a:ext cx="9144000" cy="3609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181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Arctic gains about 2 W m</a:t>
            </a:r>
            <a:r>
              <a:rPr lang="en-US" sz="2000" baseline="30000" dirty="0">
                <a:solidFill>
                  <a:schemeClr val="bg1"/>
                </a:solidFill>
              </a:rPr>
              <a:t>-2</a:t>
            </a:r>
            <a:r>
              <a:rPr lang="en-US" sz="2000" dirty="0">
                <a:solidFill>
                  <a:schemeClr val="bg1"/>
                </a:solidFill>
              </a:rPr>
              <a:t> during a “typical” (2 </a:t>
            </a:r>
            <a:r>
              <a:rPr lang="el-GR" sz="2000" dirty="0">
                <a:solidFill>
                  <a:schemeClr val="bg1"/>
                </a:solidFill>
              </a:rPr>
              <a:t>σ</a:t>
            </a:r>
            <a:r>
              <a:rPr lang="en-US" sz="2000" dirty="0">
                <a:solidFill>
                  <a:schemeClr val="bg1"/>
                </a:solidFill>
              </a:rPr>
              <a:t>) sea ice retreat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Absorbs more shortwave (3 W m</a:t>
            </a:r>
            <a:r>
              <a:rPr lang="en-US" sz="2000" baseline="30000" dirty="0">
                <a:solidFill>
                  <a:srgbClr val="FF0000"/>
                </a:solidFill>
              </a:rPr>
              <a:t>-2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3DB8"/>
                </a:solidFill>
              </a:rPr>
              <a:t>1/3 due to surface albedo </a:t>
            </a:r>
            <a:r>
              <a:rPr lang="en-US" sz="2000" dirty="0">
                <a:solidFill>
                  <a:schemeClr val="bg1"/>
                </a:solidFill>
              </a:rPr>
              <a:t>and</a:t>
            </a:r>
            <a:r>
              <a:rPr lang="en-US" sz="2000" dirty="0">
                <a:solidFill>
                  <a:srgbClr val="E82ADF"/>
                </a:solidFill>
              </a:rPr>
              <a:t> 2/3 due to clouds</a:t>
            </a:r>
            <a:endParaRPr lang="en-US" sz="2000" dirty="0">
              <a:solidFill>
                <a:srgbClr val="00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9900"/>
                </a:solidFill>
              </a:rPr>
              <a:t>Emits more longwave radiation </a:t>
            </a:r>
            <a:r>
              <a:rPr lang="en-US" sz="2000">
                <a:solidFill>
                  <a:srgbClr val="009900"/>
                </a:solidFill>
              </a:rPr>
              <a:t>( </a:t>
            </a:r>
            <a:r>
              <a:rPr lang="en-US" sz="2000" dirty="0">
                <a:solidFill>
                  <a:srgbClr val="009900"/>
                </a:solidFill>
              </a:rPr>
              <a:t>1</a:t>
            </a:r>
            <a:r>
              <a:rPr lang="en-US" sz="2000">
                <a:solidFill>
                  <a:srgbClr val="009900"/>
                </a:solidFill>
              </a:rPr>
              <a:t> </a:t>
            </a:r>
            <a:r>
              <a:rPr lang="en-US" sz="2000" dirty="0">
                <a:solidFill>
                  <a:srgbClr val="009900"/>
                </a:solidFill>
              </a:rPr>
              <a:t>W m</a:t>
            </a:r>
            <a:r>
              <a:rPr lang="en-US" sz="2000" baseline="30000" dirty="0">
                <a:solidFill>
                  <a:srgbClr val="009900"/>
                </a:solidFill>
              </a:rPr>
              <a:t>-2 </a:t>
            </a:r>
            <a:r>
              <a:rPr lang="en-US" sz="2000" dirty="0">
                <a:solidFill>
                  <a:srgbClr val="009900"/>
                </a:solidFill>
              </a:rPr>
              <a:t>loss)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5A52A-0E44-4243-92DF-EA93C580C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581400" cy="3581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39BF3C-7A51-4093-AF36-BD0499C497A3}"/>
              </a:ext>
            </a:extLst>
          </p:cNvPr>
          <p:cNvSpPr/>
          <p:nvPr/>
        </p:nvSpPr>
        <p:spPr bwMode="auto">
          <a:xfrm>
            <a:off x="8382000" y="1343526"/>
            <a:ext cx="762000" cy="3609474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8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10127</TotalTime>
  <Words>836</Words>
  <Application>Microsoft Office PowerPoint</Application>
  <PresentationFormat>On-screen Show (4:3)</PresentationFormat>
  <Paragraphs>137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2_Default Design</vt:lpstr>
      <vt:lpstr>3_Default Design</vt:lpstr>
      <vt:lpstr>8_Default Design</vt:lpstr>
      <vt:lpstr>13_Default Design</vt:lpstr>
      <vt:lpstr>The Interannual variability of the Arctic energy budget</vt:lpstr>
      <vt:lpstr>PowerPoint Presentation</vt:lpstr>
      <vt:lpstr>Interannual variability of Arctic Energy Budget</vt:lpstr>
      <vt:lpstr>What determines the Earth’s planetary albedo? (solar radiation reflected at top of atmosphere)</vt:lpstr>
      <vt:lpstr>Simplified (isotropic) shortwave radiation model</vt:lpstr>
      <vt:lpstr>Arctic Planetary Albedo</vt:lpstr>
      <vt:lpstr>PowerPoint Presentation</vt:lpstr>
      <vt:lpstr>PowerPoint Presentation</vt:lpstr>
      <vt:lpstr>Radiative anomalies associated with Arctic sea ice loss</vt:lpstr>
      <vt:lpstr>PowerPoint Presentation</vt:lpstr>
      <vt:lpstr>PowerPoint Presentation</vt:lpstr>
      <vt:lpstr>Variability of stratospheric stationary eddy heat transport— Amplification of climatological eddy</vt:lpstr>
      <vt:lpstr>PowerPoint Presentation</vt:lpstr>
      <vt:lpstr>FWALL and sea ice extent</vt:lpstr>
      <vt:lpstr>Lagged relationship between ice extent and FWALL</vt:lpstr>
      <vt:lpstr>Conclusions</vt:lpstr>
      <vt:lpstr>Extras</vt:lpstr>
      <vt:lpstr>FWALL and sea ice extent</vt:lpstr>
      <vt:lpstr>PowerPoint Presentation</vt:lpstr>
      <vt:lpstr>Putting the pieces together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Scale Energy Fluxes: Comparison of Observational Estimates and Model Simulations</dc:title>
  <dc:creator>thedhoe</dc:creator>
  <cp:lastModifiedBy>Aaron Donohoe</cp:lastModifiedBy>
  <cp:revision>144</cp:revision>
  <dcterms:created xsi:type="dcterms:W3CDTF">2014-04-07T14:52:22Z</dcterms:created>
  <dcterms:modified xsi:type="dcterms:W3CDTF">2017-07-12T16:24:44Z</dcterms:modified>
</cp:coreProperties>
</file>