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48883-4F7E-4F24-8180-66AA59545FA2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31963-7F0C-4477-96F4-BEDAA7A662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545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64297C-BF52-403D-A87B-6A5D68EB2A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325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D7FFD2-8B6B-4061-96A8-6D652A6C1F7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5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93CDD9-8C40-464F-8E89-07B8F334F284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7936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D49CE4-FDB4-498B-A53D-EE73797626BC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05930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D9202D-609B-4FE5-AD69-CE1E7E53D26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827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52A0E-D91C-45DD-9550-83DCD438047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0.298 = 0.262 + 0.036</a:t>
            </a:r>
          </a:p>
          <a:p>
            <a:r>
              <a:rPr lang="en-US" altLang="en-US"/>
              <a:t>100% = 88% + 12%</a:t>
            </a:r>
          </a:p>
        </p:txBody>
      </p:sp>
    </p:spTree>
    <p:extLst>
      <p:ext uri="{BB962C8B-B14F-4D97-AF65-F5344CB8AC3E}">
        <p14:creationId xmlns:p14="http://schemas.microsoft.com/office/powerpoint/2010/main" val="4042581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8BA64B-4A30-4A07-B2BA-1A77756F4E8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8754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AFFC3-183D-4F65-AEC5-175B23309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C6C7C3-51F0-4D0B-B981-CD093662C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2734B-C09B-4245-8D61-98D48A110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B19BF5-3A8C-448D-BBB8-285AD41A6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368DD-F65D-4616-89C6-0E1756A1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895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4D304-2A01-4515-9B57-41469821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B00FA6-0F42-4E60-A3B4-9FFEF4A1DF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89FCA-21F1-47EF-B75B-19BF3CCF5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F5FCF-ABE9-4B8A-B55A-62FCCDF64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833D8-0C05-4827-9A49-C9FD1425C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2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E6DF0-2FDB-4131-A8B2-AD98F3996E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C3DD2-0A8F-429F-8160-1AF5515A5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33F55B-EC6C-42EA-B5A2-8E8D6D212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D271B-E3F3-4A00-A3DB-B765B6708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B002A-A12A-46DA-B808-4DB1E435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B93AB-D705-444A-86F2-47844A0C9E8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96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1DC3F-18A2-466A-92A1-F15C1069BB3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352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AF3B13-462D-4036-96B9-B01D2278DC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703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F77A6-80BF-46EC-AF84-D54897CC565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68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8C60AF-279D-4BFD-81B1-3285267A10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6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ED1A0-409A-4CA9-87D8-8B3F4483477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45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65E814-D19B-4B2B-BD77-CA88E47790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4901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926E93-C607-4E50-AD65-7A052CBA874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75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8B781-0861-42DF-B0D9-D467F87E4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9091C-A176-42D2-BAD2-87B7FA8DCA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F4A53-F3F5-4D6F-BCF0-98384ECFE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4C3153-4E61-4D33-B289-31340DB33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AEB47-2BA8-401C-BA47-F14D54DD0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5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5181C-5738-47B6-BCD3-9009538EDFA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918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F4705C-EE9C-4F5F-B96F-E3BBC0BE245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027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62C1F-F118-4409-9FF6-32E457A2821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5FA9F-E6FE-45DD-8814-621DA08D5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31DDF-10C9-424E-A18B-11C258CD6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FB8F2-968F-4F22-A069-B14E461A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F9ACE-4524-4B2A-B4C8-E8434CB0F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BED8D7-29ED-479F-84E8-8D5481C1D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28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DF552-5AAC-4D5A-A9B1-4FAD54DD8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78E24C-830D-411E-A3A4-2BCB5AF3B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773089-0C2C-4040-94CE-283C9997A7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2C926-4E95-483A-A08D-BBE2996CD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CA7D9-8375-47FF-9B99-2C1420E06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B9578-22E4-4730-92DD-2F5176CD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EE079-5117-41E6-951B-8A0593CE5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DBED2-81AD-47F3-928E-AA6F75D5D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97BE32-56E6-4F19-ABB8-1E83397EE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FCB9A-0AD8-408E-BCF4-AD98D624FA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949E6D-D882-463D-AC71-022B501BFE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19D2E0-9586-4BB7-AF31-87A0695FA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A2F347-6897-4062-BBC4-8718FC632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2A3CC8-65BB-438E-8EF6-53D210ED0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71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489B7-CEB3-4D3F-A93E-67E36E19F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B4BA21-DF54-465E-A623-6FFE9400A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1590C-FA82-4309-927C-51A85FF91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E8B1C-DF6F-4E4A-B098-052FC0307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83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2F8707-8C25-4B64-89E4-EC496AAB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06D1ED-17D4-4075-9847-AF54671DB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278718-C018-4F76-BB47-7C8471684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5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1783E-FF7B-4A27-A37D-3CC94CEA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1A865-8C14-4AC6-899B-C96933C19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96AB4B-BA30-4FC7-99B4-051DF15FC7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630621-4C28-40AC-BBB2-AEDAF9D2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3CBB4F-12FC-4796-8C93-71BF5B13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320714-060A-4822-857B-5B4C8C9C6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0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5E5A3-81EE-437E-A310-D4B2ED335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2000E9-F1D2-4E60-AE02-917D1D5F5F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A966D9-1650-43F7-8EF4-7B69DD0537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E3EC4-A5D2-4CC5-9AAB-6AD353289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90FC7-E569-4B61-A847-C9B470E30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0ACF1-914B-4E08-BD24-B7EA262C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4B2E9-7AE6-4A68-B116-66C702ED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0418E-FB9A-4A10-96A2-57CB0FB66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8409F-237E-45B0-B7B7-78C49D1BD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35285-088C-4CA2-BFCB-ED0A6C6CA0D1}" type="datetimeFigureOut">
              <a:rPr lang="en-US" smtClean="0"/>
              <a:t>7/14/2017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5B0B0-1B55-43BB-A728-5676C2EA1E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E77661-7A66-4260-9AEF-A6CE00A3B7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8604-15B4-42C8-881A-D93EBD299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97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AB50CD-E0BA-4727-ABD9-FB131C1AF47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7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B516-9A34-43EF-9769-DD687F3E4D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67CCE-CC9D-4956-B9CB-B91C502507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9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FCD6-4216-4CB8-A73D-B719989F3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A45111-9DEA-4284-A5E0-1B55F05F4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1324"/>
            <a:ext cx="7467600" cy="6756400"/>
          </a:xfrm>
        </p:spPr>
      </p:pic>
    </p:spTree>
    <p:extLst>
      <p:ext uri="{BB962C8B-B14F-4D97-AF65-F5344CB8AC3E}">
        <p14:creationId xmlns:p14="http://schemas.microsoft.com/office/powerpoint/2010/main" val="3894293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600200" y="762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590800" y="3505200"/>
            <a:ext cx="7086600" cy="601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1447800" y="0"/>
            <a:ext cx="9372600" cy="1143000"/>
          </a:xfrm>
        </p:spPr>
        <p:txBody>
          <a:bodyPr/>
          <a:lstStyle/>
          <a:p>
            <a:r>
              <a:rPr lang="en-US" altLang="en-US" sz="3200" dirty="0">
                <a:solidFill>
                  <a:schemeClr val="bg1"/>
                </a:solidFill>
              </a:rPr>
              <a:t>1 : What determines the Earth’s planetary albedo? (solar radiation reflected at top of atmosphere)</a:t>
            </a:r>
          </a:p>
        </p:txBody>
      </p:sp>
      <p:sp>
        <p:nvSpPr>
          <p:cNvPr id="13317" name="Oval 5"/>
          <p:cNvSpPr>
            <a:spLocks noChangeArrowheads="1"/>
          </p:cNvSpPr>
          <p:nvPr/>
        </p:nvSpPr>
        <p:spPr bwMode="auto">
          <a:xfrm>
            <a:off x="4191000" y="4876800"/>
            <a:ext cx="3962400" cy="3429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562600" y="5867401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00"/>
                </a:solidFill>
                <a:latin typeface="Arial"/>
                <a:cs typeface="Arial"/>
              </a:rPr>
              <a:t>Earth’s Surface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667000" y="5486400"/>
            <a:ext cx="2057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000000"/>
                </a:solidFill>
                <a:latin typeface="Arial"/>
                <a:cs typeface="Arial"/>
              </a:rPr>
              <a:t>Atmosphere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3657600" y="1600200"/>
            <a:ext cx="12192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438400" y="2697164"/>
            <a:ext cx="1981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0000"/>
                </a:solidFill>
                <a:latin typeface="Arial"/>
                <a:cs typeface="Arial"/>
              </a:rPr>
              <a:t>Solar Incident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4953000" y="2438400"/>
            <a:ext cx="457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4572000" y="17526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333399"/>
                </a:solidFill>
                <a:latin typeface="Arial"/>
                <a:cs typeface="Arial"/>
              </a:rPr>
              <a:t>Reflected by Atmosphere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4876800" y="3733800"/>
            <a:ext cx="685800" cy="1143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5791200" y="4114800"/>
            <a:ext cx="228600" cy="6858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6248400" y="3124200"/>
            <a:ext cx="152400" cy="381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6705600" y="28194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200">
                <a:solidFill>
                  <a:srgbClr val="FF33CC"/>
                </a:solidFill>
                <a:latin typeface="Arial"/>
                <a:cs typeface="Arial"/>
              </a:rPr>
              <a:t>Reflected by Surface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1524001" y="1066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0747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733800" y="106680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9067800" cy="685800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Simplified (isotropic) shortwave radiation model</a:t>
            </a:r>
          </a:p>
        </p:txBody>
      </p:sp>
      <p:pic>
        <p:nvPicPr>
          <p:cNvPr id="17412" name="Picture 4" descr="cartoon_ed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00201"/>
            <a:ext cx="7315200" cy="504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8458200" y="4800600"/>
            <a:ext cx="24384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8153400" y="5715000"/>
            <a:ext cx="762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8915400" y="3048000"/>
            <a:ext cx="2057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248400" y="3048000"/>
            <a:ext cx="5334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400800" y="3048000"/>
            <a:ext cx="12954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5334000" y="48006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962400" y="4800600"/>
            <a:ext cx="1524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962400" y="3048000"/>
            <a:ext cx="1828800" cy="167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7848600" y="48006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6858000" y="4800600"/>
            <a:ext cx="1524000" cy="1295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257800" y="4800600"/>
            <a:ext cx="10668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486400" y="53340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524001" y="685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7848600" y="6019800"/>
            <a:ext cx="457200" cy="533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1524000" y="1920876"/>
            <a:ext cx="22204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Arial"/>
                <a:cs typeface="Arial"/>
              </a:rPr>
              <a:t>S = incident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/>
                <a:cs typeface="Arial"/>
              </a:rPr>
              <a:t>R =     cloud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/>
                <a:cs typeface="Arial"/>
              </a:rPr>
              <a:t>        reflection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0000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/>
                <a:cs typeface="Arial"/>
              </a:rPr>
              <a:t>A = absorption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l-GR" altLang="en-US" sz="240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lang="en-US" altLang="en-US" sz="2400">
                <a:solidFill>
                  <a:srgbClr val="FFFFFF"/>
                </a:solidFill>
                <a:latin typeface="Arial"/>
                <a:cs typeface="Arial"/>
              </a:rPr>
              <a:t> = surface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Arial"/>
                <a:cs typeface="Arial"/>
              </a:rPr>
              <a:t>      albedo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0000"/>
                </a:solidFill>
                <a:latin typeface="Arial"/>
                <a:cs typeface="Arial"/>
              </a:rPr>
              <a:t>(UNKNOWNS)</a:t>
            </a:r>
            <a:endParaRPr lang="el-GR" altLang="en-US" sz="2400">
              <a:solidFill>
                <a:srgbClr val="FF0000"/>
              </a:solidFill>
              <a:latin typeface="Arial"/>
              <a:cs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Oval 1"/>
          <p:cNvSpPr/>
          <p:nvPr/>
        </p:nvSpPr>
        <p:spPr bwMode="auto">
          <a:xfrm rot="1114605">
            <a:off x="4729680" y="2769117"/>
            <a:ext cx="1143000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003DB8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93560" y="1524001"/>
            <a:ext cx="152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3DB8"/>
                </a:solidFill>
                <a:latin typeface="Arial"/>
                <a:cs typeface="Arial"/>
              </a:rPr>
              <a:t>Atmospheric</a:t>
            </a:r>
          </a:p>
          <a:p>
            <a:pPr algn="ctr"/>
            <a:r>
              <a:rPr lang="en-US" dirty="0">
                <a:solidFill>
                  <a:srgbClr val="003DB8"/>
                </a:solidFill>
                <a:latin typeface="Arial"/>
                <a:cs typeface="Arial"/>
              </a:rPr>
              <a:t>Contribution</a:t>
            </a:r>
          </a:p>
          <a:p>
            <a:pPr algn="ctr"/>
            <a:r>
              <a:rPr lang="en-US" dirty="0">
                <a:solidFill>
                  <a:srgbClr val="003DB8"/>
                </a:solidFill>
                <a:latin typeface="Arial"/>
                <a:cs typeface="Arial"/>
              </a:rPr>
              <a:t>To planetary </a:t>
            </a:r>
          </a:p>
          <a:p>
            <a:pPr algn="ctr"/>
            <a:r>
              <a:rPr lang="en-US" dirty="0">
                <a:solidFill>
                  <a:srgbClr val="003DB8"/>
                </a:solidFill>
                <a:latin typeface="Arial"/>
                <a:cs typeface="Arial"/>
              </a:rPr>
              <a:t>Albedo</a:t>
            </a:r>
          </a:p>
        </p:txBody>
      </p:sp>
      <p:sp>
        <p:nvSpPr>
          <p:cNvPr id="22" name="Oval 21"/>
          <p:cNvSpPr/>
          <p:nvPr/>
        </p:nvSpPr>
        <p:spPr bwMode="auto">
          <a:xfrm rot="1114605">
            <a:off x="6215581" y="2727226"/>
            <a:ext cx="1405991" cy="2133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1750" cap="flat" cmpd="sng" algn="ctr">
            <a:solidFill>
              <a:srgbClr val="E82AD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39001" y="1524001"/>
            <a:ext cx="1526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E82ADF"/>
                </a:solidFill>
                <a:latin typeface="Arial"/>
                <a:cs typeface="Arial"/>
              </a:rPr>
              <a:t>Surface</a:t>
            </a:r>
          </a:p>
          <a:p>
            <a:pPr algn="ctr"/>
            <a:r>
              <a:rPr lang="en-US" dirty="0">
                <a:solidFill>
                  <a:srgbClr val="E82ADF"/>
                </a:solidFill>
                <a:latin typeface="Arial"/>
                <a:cs typeface="Arial"/>
              </a:rPr>
              <a:t>Contribution</a:t>
            </a:r>
          </a:p>
          <a:p>
            <a:pPr algn="ctr"/>
            <a:r>
              <a:rPr lang="en-US" dirty="0">
                <a:solidFill>
                  <a:srgbClr val="E82ADF"/>
                </a:solidFill>
                <a:latin typeface="Arial"/>
                <a:cs typeface="Arial"/>
              </a:rPr>
              <a:t>To planetary </a:t>
            </a:r>
          </a:p>
          <a:p>
            <a:pPr algn="ctr"/>
            <a:r>
              <a:rPr lang="en-US" dirty="0">
                <a:solidFill>
                  <a:srgbClr val="E82ADF"/>
                </a:solidFill>
                <a:latin typeface="Arial"/>
                <a:cs typeface="Arial"/>
              </a:rPr>
              <a:t>Albedo</a:t>
            </a:r>
          </a:p>
        </p:txBody>
      </p:sp>
    </p:spTree>
    <p:extLst>
      <p:ext uri="{BB962C8B-B14F-4D97-AF65-F5344CB8AC3E}">
        <p14:creationId xmlns:p14="http://schemas.microsoft.com/office/powerpoint/2010/main" val="18330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6" grpId="0" animBg="1"/>
      <p:bldP spid="2" grpId="0" animBg="1"/>
      <p:bldP spid="3" grpId="0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29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6553200" y="3505200"/>
            <a:ext cx="7086600" cy="6019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xfrm>
            <a:off x="1752600" y="0"/>
            <a:ext cx="9067800" cy="1143000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 Partitioning of planetary albedo into atmospheric and surface components</a:t>
            </a:r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8153400" y="4800600"/>
            <a:ext cx="3962400" cy="34290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067800" y="5638801"/>
            <a:ext cx="1905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FFFFFF"/>
                </a:solidFill>
                <a:latin typeface="Arial"/>
                <a:cs typeface="Arial"/>
              </a:rPr>
              <a:t>Earth’s Surface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781800" y="5456239"/>
            <a:ext cx="20574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000000"/>
                </a:solidFill>
                <a:latin typeface="Arial"/>
                <a:cs typeface="Arial"/>
              </a:rPr>
              <a:t>Atmosphere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7543800" y="1570038"/>
            <a:ext cx="1219200" cy="2133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781800" y="3352800"/>
            <a:ext cx="1981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0000"/>
                </a:solidFill>
                <a:latin typeface="Arial"/>
                <a:cs typeface="Arial"/>
              </a:rPr>
              <a:t>Solar Incident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V="1">
            <a:off x="8839200" y="2408238"/>
            <a:ext cx="457200" cy="1219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229600" y="1524000"/>
            <a:ext cx="2286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333399"/>
                </a:solidFill>
                <a:latin typeface="Arial"/>
                <a:cs typeface="Arial"/>
              </a:rPr>
              <a:t>Reflected by Atmosphere</a:t>
            </a: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8763000" y="3733800"/>
            <a:ext cx="685800" cy="1143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9677400" y="4114800"/>
            <a:ext cx="228600" cy="6858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V="1">
            <a:off x="10134600" y="3124200"/>
            <a:ext cx="152400" cy="381000"/>
          </a:xfrm>
          <a:prstGeom prst="line">
            <a:avLst/>
          </a:prstGeom>
          <a:noFill/>
          <a:ln w="38100">
            <a:solidFill>
              <a:srgbClr val="FF33CC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9296400" y="22098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200">
                <a:solidFill>
                  <a:srgbClr val="FF33CC"/>
                </a:solidFill>
                <a:latin typeface="Arial"/>
                <a:cs typeface="Arial"/>
              </a:rPr>
              <a:t>Reflected  by Surface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1524001" y="1066800"/>
            <a:ext cx="9140825" cy="0"/>
          </a:xfrm>
          <a:prstGeom prst="line">
            <a:avLst/>
          </a:prstGeom>
          <a:noFill/>
          <a:ln w="222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660525" y="1490663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524000" y="182880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3600">
                <a:solidFill>
                  <a:srgbClr val="FFFFFF"/>
                </a:solidFill>
                <a:latin typeface="Arial"/>
                <a:cs typeface="Arial"/>
              </a:rPr>
              <a:t>α</a:t>
            </a:r>
            <a:r>
              <a:rPr lang="en-US" altLang="en-US" sz="3600" baseline="-2500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lang="en-US" altLang="en-US" sz="360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lang="el-GR" altLang="en-US" sz="360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lang="en-US" altLang="en-US" sz="3600" baseline="-25000">
                <a:solidFill>
                  <a:srgbClr val="333399"/>
                </a:solidFill>
                <a:latin typeface="Arial"/>
                <a:cs typeface="Arial"/>
              </a:rPr>
              <a:t>P,ATMOS</a:t>
            </a:r>
            <a:r>
              <a:rPr lang="en-US" altLang="en-US" sz="3600" baseline="-25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en-US" sz="3600">
                <a:solidFill>
                  <a:srgbClr val="FFFFFF"/>
                </a:solidFill>
                <a:latin typeface="Arial"/>
                <a:cs typeface="Arial"/>
              </a:rPr>
              <a:t>+ </a:t>
            </a:r>
            <a:r>
              <a:rPr lang="el-GR" altLang="en-US" sz="3600">
                <a:solidFill>
                  <a:srgbClr val="D60093"/>
                </a:solidFill>
                <a:latin typeface="Arial"/>
                <a:cs typeface="Arial"/>
              </a:rPr>
              <a:t>α</a:t>
            </a:r>
            <a:r>
              <a:rPr lang="en-US" altLang="en-US" sz="3600" baseline="-25000">
                <a:solidFill>
                  <a:srgbClr val="D60093"/>
                </a:solidFill>
                <a:latin typeface="Arial"/>
                <a:cs typeface="Arial"/>
              </a:rPr>
              <a:t>P,SURF</a:t>
            </a:r>
            <a:r>
              <a:rPr lang="en-US" altLang="en-US" sz="3600">
                <a:solidFill>
                  <a:srgbClr val="D60093"/>
                </a:solidFill>
                <a:latin typeface="Arial"/>
                <a:cs typeface="Arial"/>
              </a:rPr>
              <a:t> </a:t>
            </a:r>
            <a:endParaRPr lang="el-GR" altLang="en-US" sz="3600">
              <a:solidFill>
                <a:srgbClr val="D60093"/>
              </a:solidFill>
              <a:latin typeface="Arial"/>
              <a:cs typeface="Arial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1600200" y="309245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3600">
                <a:solidFill>
                  <a:srgbClr val="333399"/>
                </a:solidFill>
                <a:latin typeface="Arial"/>
                <a:cs typeface="Arial"/>
              </a:rPr>
              <a:t>α</a:t>
            </a:r>
            <a:r>
              <a:rPr lang="en-US" altLang="en-US" sz="3600" baseline="-25000">
                <a:solidFill>
                  <a:srgbClr val="333399"/>
                </a:solidFill>
                <a:latin typeface="Arial"/>
                <a:cs typeface="Arial"/>
              </a:rPr>
              <a:t>P,ATMOS</a:t>
            </a:r>
            <a:r>
              <a:rPr lang="en-US" altLang="en-US" sz="3600" baseline="-250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en-US" sz="36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altLang="en-US" sz="3600">
                <a:solidFill>
                  <a:srgbClr val="333399"/>
                </a:solidFill>
                <a:latin typeface="Arial"/>
                <a:cs typeface="Arial"/>
              </a:rPr>
              <a:t>= R</a:t>
            </a:r>
            <a:r>
              <a:rPr lang="en-US" altLang="en-US" sz="3600">
                <a:solidFill>
                  <a:srgbClr val="D60093"/>
                </a:solidFill>
                <a:latin typeface="Arial"/>
                <a:cs typeface="Arial"/>
              </a:rPr>
              <a:t> </a:t>
            </a:r>
            <a:endParaRPr lang="el-GR" altLang="en-US" sz="3600">
              <a:solidFill>
                <a:srgbClr val="D60093"/>
              </a:solidFill>
              <a:latin typeface="Arial"/>
              <a:cs typeface="Arial"/>
            </a:endParaRP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1524000" y="446405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3600">
                <a:solidFill>
                  <a:srgbClr val="D60093"/>
                </a:solidFill>
                <a:latin typeface="Arial"/>
                <a:cs typeface="Arial"/>
              </a:rPr>
              <a:t>α</a:t>
            </a:r>
            <a:r>
              <a:rPr lang="en-US" altLang="en-US" sz="3600" baseline="-25000">
                <a:solidFill>
                  <a:srgbClr val="D60093"/>
                </a:solidFill>
                <a:latin typeface="Arial"/>
                <a:cs typeface="Arial"/>
              </a:rPr>
              <a:t>P,SURF </a:t>
            </a:r>
            <a:r>
              <a:rPr lang="en-US" altLang="en-US" sz="3600">
                <a:solidFill>
                  <a:srgbClr val="D60093"/>
                </a:solidFill>
                <a:latin typeface="Arial"/>
                <a:cs typeface="Arial"/>
              </a:rPr>
              <a:t>= </a:t>
            </a:r>
            <a:r>
              <a:rPr lang="el-GR" altLang="en-US" sz="3600">
                <a:solidFill>
                  <a:srgbClr val="D60093"/>
                </a:solidFill>
                <a:latin typeface="Arial"/>
                <a:cs typeface="Arial"/>
              </a:rPr>
              <a:t>α</a:t>
            </a:r>
            <a:r>
              <a:rPr lang="en-US" altLang="en-US" sz="3600">
                <a:solidFill>
                  <a:srgbClr val="D60093"/>
                </a:solidFill>
                <a:latin typeface="Arial"/>
                <a:cs typeface="Arial"/>
              </a:rPr>
              <a:t>(1-R-A)</a:t>
            </a:r>
            <a:r>
              <a:rPr lang="en-US" altLang="en-US" sz="3600" baseline="30000">
                <a:solidFill>
                  <a:srgbClr val="D60093"/>
                </a:solidFill>
                <a:latin typeface="Arial"/>
                <a:cs typeface="Arial"/>
              </a:rPr>
              <a:t>2</a:t>
            </a:r>
            <a:r>
              <a:rPr lang="en-US" altLang="en-US" sz="3600">
                <a:solidFill>
                  <a:srgbClr val="D60093"/>
                </a:solidFill>
                <a:latin typeface="Arial"/>
                <a:cs typeface="Arial"/>
              </a:rPr>
              <a:t> </a:t>
            </a:r>
            <a:endParaRPr lang="el-GR" altLang="en-US" sz="3600">
              <a:solidFill>
                <a:srgbClr val="D60093"/>
              </a:solidFill>
              <a:latin typeface="Arial"/>
              <a:cs typeface="Arial"/>
            </a:endParaRPr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3581400" y="5181600"/>
            <a:ext cx="1828800" cy="0"/>
          </a:xfrm>
          <a:prstGeom prst="line">
            <a:avLst/>
          </a:prstGeom>
          <a:noFill/>
          <a:ln w="317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5623" name="Text Box 23"/>
          <p:cNvSpPr txBox="1">
            <a:spLocks noChangeArrowheads="1"/>
          </p:cNvSpPr>
          <p:nvPr/>
        </p:nvSpPr>
        <p:spPr bwMode="auto">
          <a:xfrm>
            <a:off x="3581400" y="5181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D60093"/>
                </a:solidFill>
                <a:latin typeface="Arial"/>
                <a:cs typeface="Arial"/>
              </a:rPr>
              <a:t>(1-</a:t>
            </a:r>
            <a:r>
              <a:rPr lang="el-GR" altLang="en-US" sz="3600" dirty="0">
                <a:solidFill>
                  <a:srgbClr val="D60093"/>
                </a:solidFill>
                <a:latin typeface="Arial"/>
                <a:cs typeface="Arial"/>
              </a:rPr>
              <a:t>α</a:t>
            </a:r>
            <a:r>
              <a:rPr lang="en-US" altLang="en-US" sz="3600" dirty="0">
                <a:solidFill>
                  <a:srgbClr val="D60093"/>
                </a:solidFill>
                <a:latin typeface="Arial"/>
                <a:cs typeface="Arial"/>
              </a:rPr>
              <a:t>R)</a:t>
            </a:r>
            <a:endParaRPr lang="el-GR" altLang="en-US" sz="3600" dirty="0">
              <a:solidFill>
                <a:srgbClr val="D6009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422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2" grpId="0" animBg="1"/>
      <p:bldP spid="256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1"/>
            <a:ext cx="9448800" cy="1249363"/>
          </a:xfrm>
        </p:spPr>
        <p:txBody>
          <a:bodyPr/>
          <a:lstStyle/>
          <a:p>
            <a:r>
              <a:rPr lang="en-US" altLang="en-US" sz="3200">
                <a:solidFill>
                  <a:schemeClr val="bg1"/>
                </a:solidFill>
              </a:rPr>
              <a:t>Observed (CERES) surface and atmospheric contribution to planetary albedo</a:t>
            </a:r>
          </a:p>
        </p:txBody>
      </p:sp>
      <p:pic>
        <p:nvPicPr>
          <p:cNvPr id="27652" name="Picture 4" descr="4-map-cro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52614"/>
            <a:ext cx="9296400" cy="50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6096000" y="1905000"/>
            <a:ext cx="4572000" cy="495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6347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-30163"/>
            <a:ext cx="8686800" cy="1249363"/>
          </a:xfrm>
          <a:noFill/>
        </p:spPr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</a:rPr>
              <a:t>Observed Surface and atmospheric contribution to planetary albedo</a:t>
            </a:r>
          </a:p>
        </p:txBody>
      </p:sp>
      <p:pic>
        <p:nvPicPr>
          <p:cNvPr id="29700" name="Picture 4" descr="observed_planetary_albedo_parti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4457700" cy="317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Surface_and_effective_albed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97678"/>
            <a:ext cx="4648200" cy="331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327900" y="1974850"/>
            <a:ext cx="1447800" cy="762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6934200" y="1371600"/>
            <a:ext cx="2133600" cy="1524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718" name="Rectangle 22"/>
          <p:cNvSpPr>
            <a:spLocks noChangeArrowheads="1"/>
          </p:cNvSpPr>
          <p:nvPr/>
        </p:nvSpPr>
        <p:spPr bwMode="auto">
          <a:xfrm>
            <a:off x="3657600" y="4267200"/>
            <a:ext cx="381000" cy="2209800"/>
          </a:xfrm>
          <a:prstGeom prst="rect">
            <a:avLst/>
          </a:prstGeom>
          <a:solidFill>
            <a:schemeClr val="bg1"/>
          </a:solidFill>
          <a:ln w="317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1981200" y="4692650"/>
            <a:ext cx="4800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240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cs typeface="Arial"/>
              </a:rPr>
              <a:t>P,SURF 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= </a:t>
            </a:r>
            <a:r>
              <a:rPr lang="el-GR" altLang="en-US" sz="240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(1-R-A)</a:t>
            </a:r>
            <a:r>
              <a:rPr lang="en-US" altLang="en-US" sz="2400" baseline="30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altLang="en-US" sz="3600" dirty="0">
                <a:solidFill>
                  <a:srgbClr val="D60093"/>
                </a:solidFill>
                <a:latin typeface="Arial"/>
                <a:cs typeface="Arial"/>
              </a:rPr>
              <a:t> </a:t>
            </a:r>
            <a:endParaRPr lang="el-GR" altLang="en-US" sz="3600" dirty="0">
              <a:solidFill>
                <a:srgbClr val="D60093"/>
              </a:solidFill>
              <a:latin typeface="Arial"/>
              <a:cs typeface="Arial"/>
            </a:endParaRP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352800" y="5334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(1-</a:t>
            </a:r>
            <a:r>
              <a:rPr lang="el-GR" altLang="en-US" sz="240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altLang="en-US" sz="2400" dirty="0">
                <a:solidFill>
                  <a:srgbClr val="000000"/>
                </a:solidFill>
                <a:latin typeface="Arial"/>
                <a:cs typeface="Arial"/>
              </a:rPr>
              <a:t>R)</a:t>
            </a:r>
            <a:endParaRPr lang="el-GR" alt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3352800" y="5378450"/>
            <a:ext cx="121920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" name="Flowchart: Process 1"/>
          <p:cNvSpPr/>
          <p:nvPr/>
        </p:nvSpPr>
        <p:spPr bwMode="auto">
          <a:xfrm>
            <a:off x="7315200" y="4038600"/>
            <a:ext cx="2133600" cy="381000"/>
          </a:xfrm>
          <a:prstGeom prst="flowChartProcess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7924800" y="4690646"/>
            <a:ext cx="20574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150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altLang="en-US" sz="1500" baseline="-25000" dirty="0">
                <a:solidFill>
                  <a:srgbClr val="000000"/>
                </a:solidFill>
                <a:latin typeface="Arial"/>
                <a:cs typeface="Arial"/>
              </a:rPr>
              <a:t>P,SURF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7924800" y="4343401"/>
            <a:ext cx="2133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altLang="en-US" sz="1500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altLang="en-US" sz="1500" dirty="0">
                <a:solidFill>
                  <a:srgbClr val="000000"/>
                </a:solidFill>
                <a:latin typeface="Arial"/>
                <a:cs typeface="Arial"/>
              </a:rPr>
              <a:t> (surface albedo)</a:t>
            </a:r>
            <a:r>
              <a:rPr lang="en-US" altLang="en-US" sz="1500" baseline="-2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en-US" sz="2400" baseline="-25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endParaRPr lang="el-GR" alt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7810500" y="4495800"/>
            <a:ext cx="114300" cy="19484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7810500" y="4800600"/>
            <a:ext cx="114300" cy="19484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Flowchart: Process 5"/>
          <p:cNvSpPr/>
          <p:nvPr/>
        </p:nvSpPr>
        <p:spPr bwMode="auto">
          <a:xfrm>
            <a:off x="7010400" y="3276600"/>
            <a:ext cx="2667000" cy="533400"/>
          </a:xfrm>
          <a:prstGeom prst="flowChartProcess">
            <a:avLst/>
          </a:prstGeom>
          <a:solidFill>
            <a:schemeClr val="bg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08747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Surface albedo and surface contribution to planetary albedo (</a:t>
            </a:r>
            <a:r>
              <a:rPr lang="el-GR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 and </a:t>
            </a:r>
            <a:r>
              <a:rPr lang="el-GR" dirty="0">
                <a:solidFill>
                  <a:srgbClr val="000000"/>
                </a:solidFill>
                <a:latin typeface="Arial"/>
                <a:cs typeface="Arial"/>
              </a:rPr>
              <a:t>α</a:t>
            </a:r>
            <a:r>
              <a:rPr lang="en-US" baseline="-25000" dirty="0">
                <a:solidFill>
                  <a:srgbClr val="000000"/>
                </a:solidFill>
                <a:latin typeface="Arial"/>
                <a:cs typeface="Arial"/>
              </a:rPr>
              <a:t>P,SURF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)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5981700" y="3810000"/>
            <a:ext cx="4305300" cy="472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597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970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-30163"/>
            <a:ext cx="8686800" cy="1249363"/>
          </a:xfrm>
        </p:spPr>
        <p:txBody>
          <a:bodyPr/>
          <a:lstStyle/>
          <a:p>
            <a:r>
              <a:rPr lang="en-US" altLang="en-US" sz="3600">
                <a:solidFill>
                  <a:schemeClr val="bg1"/>
                </a:solidFill>
              </a:rPr>
              <a:t>Observed Global Mean Planetary Albedo</a:t>
            </a:r>
            <a:br>
              <a:rPr lang="en-US" altLang="en-US" sz="3600">
                <a:solidFill>
                  <a:schemeClr val="bg1"/>
                </a:solidFill>
              </a:rPr>
            </a:br>
            <a:r>
              <a:rPr lang="en-US" altLang="en-US" sz="3600">
                <a:solidFill>
                  <a:schemeClr val="bg1"/>
                </a:solidFill>
              </a:rPr>
              <a:t>and it atmospheric/surface Partitioning</a:t>
            </a:r>
          </a:p>
        </p:txBody>
      </p:sp>
      <p:pic>
        <p:nvPicPr>
          <p:cNvPr id="31750" name="Picture 6" descr="global_b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24000"/>
            <a:ext cx="9296400" cy="491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809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524000" y="-7620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828800" y="228600"/>
            <a:ext cx="8686800" cy="1143000"/>
          </a:xfrm>
        </p:spPr>
        <p:txBody>
          <a:bodyPr/>
          <a:lstStyle/>
          <a:p>
            <a:r>
              <a:rPr lang="en-US" altLang="en-US" sz="4000" dirty="0">
                <a:solidFill>
                  <a:schemeClr val="bg1"/>
                </a:solidFill>
              </a:rPr>
              <a:t>Planetary Albedo Partitioning:</a:t>
            </a:r>
            <a:br>
              <a:rPr lang="en-US" altLang="en-US" sz="4000" dirty="0">
                <a:solidFill>
                  <a:schemeClr val="bg1"/>
                </a:solidFill>
              </a:rPr>
            </a:br>
            <a:r>
              <a:rPr lang="en-US" altLang="en-US" sz="4000" dirty="0">
                <a:solidFill>
                  <a:schemeClr val="bg1"/>
                </a:solidFill>
              </a:rPr>
              <a:t>Comparison of models (CMIP3 pre-industrial) and observations (CERES)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1"/>
            <a:ext cx="9144000" cy="505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15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Arctic Planetary Albedo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7086600" cy="7086600"/>
          </a:xfrm>
        </p:spPr>
      </p:pic>
      <p:sp>
        <p:nvSpPr>
          <p:cNvPr id="3" name="Rectangle 2"/>
          <p:cNvSpPr/>
          <p:nvPr/>
        </p:nvSpPr>
        <p:spPr bwMode="auto">
          <a:xfrm>
            <a:off x="1752600" y="4343400"/>
            <a:ext cx="8610600" cy="2971800"/>
          </a:xfrm>
          <a:prstGeom prst="rect">
            <a:avLst/>
          </a:prstGeom>
          <a:solidFill>
            <a:schemeClr val="tx1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460254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</a:t>
            </a: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</a:rPr>
              <a:t>Atmosphere contributes more to climatology</a:t>
            </a:r>
          </a:p>
          <a:p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Greenland is the exception</a:t>
            </a:r>
          </a:p>
          <a:p>
            <a:r>
              <a:rPr lang="en-US" sz="2400" dirty="0">
                <a:solidFill>
                  <a:srgbClr val="FFFFFF"/>
                </a:solidFill>
                <a:latin typeface="Arial"/>
                <a:cs typeface="Arial"/>
                <a:sym typeface="Wingdings" panose="05000000000000000000" pitchFamily="2" charset="2"/>
              </a:rPr>
              <a:t>        Bright and not much atmosphere (clouds) above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303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</Words>
  <Application>Microsoft Office PowerPoint</Application>
  <PresentationFormat>Widescreen</PresentationFormat>
  <Paragraphs>59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2_Default Design</vt:lpstr>
      <vt:lpstr>PowerPoint Presentation</vt:lpstr>
      <vt:lpstr>1 : What determines the Earth’s planetary albedo? (solar radiation reflected at top of atmosphere)</vt:lpstr>
      <vt:lpstr>Simplified (isotropic) shortwave radiation model</vt:lpstr>
      <vt:lpstr> Partitioning of planetary albedo into atmospheric and surface components</vt:lpstr>
      <vt:lpstr>Observed (CERES) surface and atmospheric contribution to planetary albedo</vt:lpstr>
      <vt:lpstr>Observed Surface and atmospheric contribution to planetary albedo</vt:lpstr>
      <vt:lpstr>Observed Global Mean Planetary Albedo and it atmospheric/surface Partitioning</vt:lpstr>
      <vt:lpstr>Planetary Albedo Partitioning: Comparison of models (CMIP3 pre-industrial) and observations (CERES)</vt:lpstr>
      <vt:lpstr>Arctic Planetary Albedo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Donohoe</dc:creator>
  <cp:lastModifiedBy>Aaron Donohoe</cp:lastModifiedBy>
  <cp:revision>1</cp:revision>
  <dcterms:created xsi:type="dcterms:W3CDTF">2017-07-14T23:20:01Z</dcterms:created>
  <dcterms:modified xsi:type="dcterms:W3CDTF">2017-07-14T23:20:23Z</dcterms:modified>
</cp:coreProperties>
</file>