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9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80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B4E3-A4B5-44B2-9BD0-A68D24EDC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6CBA8-2AD1-400A-BE53-909BD20A1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F9B4-186A-4A00-AF20-74089FFB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24040-2A0B-439B-B113-12B490E8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4C4B6-8949-4942-8BB7-BA6AE2BE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6318-2045-434A-BBB4-0A55E8B9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D9349-E99F-479E-9DBE-348028B55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C62F0-7B50-4102-9943-FD9396CE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B4F2-6DD5-4976-AA2B-5671811F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29F7-02B8-40FF-8B26-4F6C4B5C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698EB-A0ED-4D9B-BBE2-E9D53ADB0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51CF4-1723-4F4C-91D9-B59B212E4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F6A6-CF7F-42E9-820A-D5686789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83D1D-C493-43CC-95D5-6B02ACC8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FEE15-302D-4E39-B50F-52A00045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3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8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0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3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5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1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64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8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CC2B-02EE-46B9-BBC8-1E93D6EF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CFA02-89F4-4310-A9FA-10C994936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C834D-8EDE-4035-A594-9A09600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56C81-C1E9-4CB2-8F9D-0CD168CB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451E-E9AF-449A-8363-61ABE353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9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8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8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4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657D-CC3D-4EFD-A8E6-A44B210B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C3E46-947A-484E-8B59-0D14C2DB9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2518-7E4E-45E5-ACEE-6380A148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6F340-DA73-462B-9E07-20911F41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7092-573F-402F-97E4-99483CDB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25F4-D264-4410-9CA2-2684E845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B692E-F9F3-4388-A47C-F5C93DD14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0F083-347E-4132-8BDB-53C503111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4E18A-5074-41DD-B3E4-9F78ED01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D3124-5A70-4918-903A-DD34BBCE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4C0CD-77E3-4D1C-83A4-399434D3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84F3-4D8D-4792-BC9F-199ECF45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BFB43-CF22-40B4-9946-23D7B5C70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E98F4-36D1-4148-8E53-F872EA8E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179A2-19FE-43A0-976E-37361E590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9545F-FD31-4116-8F9F-05A74A473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48E8D-AAB4-4C07-B755-14DC6AE0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E4A7F-813E-42A9-BBDF-91F68A7C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FB478-28E6-4167-9F34-81D04467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42BC-12C2-4CD6-844E-03DF6665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DB0FE-FCBF-447C-AB96-12EFDB10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F81B1-3EC3-425A-8155-C6A813CD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6BDCD-FEB1-44D6-AFE6-7D4429C4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1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F3D9-8782-4913-BEC2-0FBF826E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C61F1-9CF0-4CA1-AF38-01BBA11E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1DC76-66D8-4CF7-84BB-F2884306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7C6C-4B52-4937-A609-9C200BF2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2F24-6BCD-464F-88AC-5BA6A375B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317AE-9580-479C-85CE-A29444258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C1637-D973-4F50-BB84-711165E6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6F27A-1F07-4E83-9F9E-F8BFD97C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5235A-2266-4241-8739-C5BBDDF6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33D6-3C0C-4A0E-9400-A987886B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CA859-C746-45FB-8B07-21A083C07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56E51-5363-4620-A51D-59FA084B7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8BCFF-1EB1-48FB-8010-4147AE97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3120D-E9CD-46A4-8139-678DEF55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B6452-9CEA-401F-9084-E37AF335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21211-5FCA-4285-9606-8DDC7A7D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D10E1-40AF-435E-8B22-80765A648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15752-9673-4C34-917C-438D0E49F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BE560-5272-4717-B137-F17BA0C906C7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086B-BDA9-4215-BBFC-B2378DAF5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3B9FF-18A8-4B1B-997D-C53BFF5A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51936-8788-44E5-90A5-DAA3038E0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9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DE4778-1F20-4B42-84A6-7BFAE90250EC}"/>
              </a:ext>
            </a:extLst>
          </p:cNvPr>
          <p:cNvSpPr txBox="1"/>
          <p:nvPr/>
        </p:nvSpPr>
        <p:spPr>
          <a:xfrm>
            <a:off x="341645" y="0"/>
            <a:ext cx="113345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Earth’s Energy Imbalance (EEI) from satellites, surface heat fluxes and ocean heat content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879C7-5511-47F4-A3F1-BC8EF3AEAD36}"/>
              </a:ext>
            </a:extLst>
          </p:cNvPr>
          <p:cNvSpPr txBox="1"/>
          <p:nvPr/>
        </p:nvSpPr>
        <p:spPr>
          <a:xfrm>
            <a:off x="261258" y="263696"/>
            <a:ext cx="113053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dirty="0"/>
              <a:t>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   Aaron Donohoe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5B7C95-F1C8-42B3-A0D9-62FAE7B1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72" y="619171"/>
            <a:ext cx="1819459" cy="8915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71E32D-5639-45D0-8F80-006003293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79" y="619171"/>
            <a:ext cx="990105" cy="91853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51D03A-E0BC-42F5-A3AF-51CC9D1FA59F}"/>
              </a:ext>
            </a:extLst>
          </p:cNvPr>
          <p:cNvCxnSpPr/>
          <p:nvPr/>
        </p:nvCxnSpPr>
        <p:spPr>
          <a:xfrm>
            <a:off x="452175" y="1582243"/>
            <a:ext cx="11466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8E38BF-AE09-4883-9B66-D6905FA1C78D}"/>
              </a:ext>
            </a:extLst>
          </p:cNvPr>
          <p:cNvSpPr txBox="1"/>
          <p:nvPr/>
        </p:nvSpPr>
        <p:spPr>
          <a:xfrm>
            <a:off x="616571" y="1562037"/>
            <a:ext cx="10004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Why care about EEI?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 – Starting from Master equation: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2FCEA5-0C32-47A5-85A6-BA7580BD051B}"/>
              </a:ext>
            </a:extLst>
          </p:cNvPr>
          <p:cNvSpPr txBox="1"/>
          <p:nvPr/>
        </p:nvSpPr>
        <p:spPr>
          <a:xfrm>
            <a:off x="8940510" y="2184942"/>
            <a:ext cx="391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EEI =F - </a:t>
            </a:r>
            <a:r>
              <a:rPr lang="el-GR" sz="4000" dirty="0">
                <a:solidFill>
                  <a:schemeClr val="accent1">
                    <a:lumMod val="75000"/>
                  </a:schemeClr>
                </a:solidFill>
              </a:rPr>
              <a:t>λ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26A9B-D4D8-4990-9C8A-C6A6BA89BF13}"/>
              </a:ext>
            </a:extLst>
          </p:cNvPr>
          <p:cNvSpPr txBox="1"/>
          <p:nvPr/>
        </p:nvSpPr>
        <p:spPr>
          <a:xfrm>
            <a:off x="341645" y="2958816"/>
            <a:ext cx="10004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At equilibrium, EEI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 0; the temperature response to 2XCO2 Forcing(F</a:t>
            </a:r>
            <a:r>
              <a:rPr lang="en-US" sz="2400" baseline="-250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2XCO2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)– the equilibrium climate sensitivity (ECS) :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430773-FE76-4F7C-AE61-3EFE2C6880F4}"/>
              </a:ext>
            </a:extLst>
          </p:cNvPr>
          <p:cNvSpPr txBox="1"/>
          <p:nvPr/>
        </p:nvSpPr>
        <p:spPr>
          <a:xfrm>
            <a:off x="8665090" y="3423162"/>
            <a:ext cx="391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 ECS = F</a:t>
            </a:r>
            <a:r>
              <a:rPr lang="en-US" sz="4000" baseline="-25000" dirty="0">
                <a:solidFill>
                  <a:schemeClr val="accent1">
                    <a:lumMod val="75000"/>
                  </a:schemeClr>
                </a:solidFill>
              </a:rPr>
              <a:t>2XCO2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l-GR" sz="4000" dirty="0">
                <a:solidFill>
                  <a:schemeClr val="accent1">
                    <a:lumMod val="75000"/>
                  </a:schemeClr>
                </a:solidFill>
              </a:rPr>
              <a:t>λ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3F7D47-D190-4C13-B47D-C832D9771E02}"/>
              </a:ext>
            </a:extLst>
          </p:cNvPr>
          <p:cNvCxnSpPr/>
          <p:nvPr/>
        </p:nvCxnSpPr>
        <p:spPr>
          <a:xfrm>
            <a:off x="494043" y="4176401"/>
            <a:ext cx="11466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0057847-D820-4FE8-A08F-10CEC2143949}"/>
              </a:ext>
            </a:extLst>
          </p:cNvPr>
          <p:cNvSpPr txBox="1"/>
          <p:nvPr/>
        </p:nvSpPr>
        <p:spPr>
          <a:xfrm>
            <a:off x="400531" y="4170929"/>
            <a:ext cx="11791469" cy="58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30" dirty="0">
                <a:solidFill>
                  <a:schemeClr val="bg1">
                    <a:lumMod val="95000"/>
                  </a:schemeClr>
                </a:solidFill>
              </a:rPr>
              <a:t>Two main approaches to estimating ECS from observational record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BFA9D9-A839-4C80-A40C-A8FF689BA497}"/>
              </a:ext>
            </a:extLst>
          </p:cNvPr>
          <p:cNvSpPr txBox="1"/>
          <p:nvPr/>
        </p:nvSpPr>
        <p:spPr>
          <a:xfrm>
            <a:off x="442127" y="4756106"/>
            <a:ext cx="676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(1): Variation of radiation with Temperature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450C3A-F25B-465B-A352-77F7E723DB95}"/>
              </a:ext>
            </a:extLst>
          </p:cNvPr>
          <p:cNvSpPr txBox="1"/>
          <p:nvPr/>
        </p:nvSpPr>
        <p:spPr>
          <a:xfrm>
            <a:off x="656763" y="5408689"/>
            <a:ext cx="685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EEI = RAD</a:t>
            </a:r>
            <a:r>
              <a:rPr lang="en-US" sz="3200" baseline="-25000" dirty="0">
                <a:solidFill>
                  <a:srgbClr val="FF0000"/>
                </a:solidFill>
              </a:rPr>
              <a:t>TOA</a:t>
            </a:r>
            <a:r>
              <a:rPr lang="en-US" sz="3200" dirty="0">
                <a:solidFill>
                  <a:srgbClr val="FF0000"/>
                </a:solidFill>
              </a:rPr>
              <a:t> = F – </a:t>
            </a:r>
            <a:r>
              <a:rPr lang="el-GR" sz="3200" dirty="0">
                <a:solidFill>
                  <a:srgbClr val="FF0000"/>
                </a:solidFill>
              </a:rPr>
              <a:t>λ</a:t>
            </a:r>
            <a:r>
              <a:rPr lang="en-US" sz="3200" dirty="0">
                <a:solidFill>
                  <a:srgbClr val="FF0000"/>
                </a:solidFill>
              </a:rPr>
              <a:t>T + noise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56581D-B7E1-432A-851D-06659FFD5E15}"/>
              </a:ext>
            </a:extLst>
          </p:cNvPr>
          <p:cNvCxnSpPr>
            <a:cxnSpLocks/>
          </p:cNvCxnSpPr>
          <p:nvPr/>
        </p:nvCxnSpPr>
        <p:spPr>
          <a:xfrm flipH="1">
            <a:off x="6165638" y="4760321"/>
            <a:ext cx="1" cy="18615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FCAF0B2-6BAF-40B1-9966-BA323ED3CD3F}"/>
              </a:ext>
            </a:extLst>
          </p:cNvPr>
          <p:cNvSpPr txBox="1"/>
          <p:nvPr/>
        </p:nvSpPr>
        <p:spPr>
          <a:xfrm>
            <a:off x="6754177" y="4583975"/>
            <a:ext cx="6761471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(2): Estimating fraction of ECS realized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865F50-AE4A-4463-A63B-8EEE6E1A9200}"/>
              </a:ext>
            </a:extLst>
          </p:cNvPr>
          <p:cNvGrpSpPr/>
          <p:nvPr/>
        </p:nvGrpSpPr>
        <p:grpSpPr>
          <a:xfrm>
            <a:off x="6701818" y="4958193"/>
            <a:ext cx="6869648" cy="1041317"/>
            <a:chOff x="6651578" y="5561089"/>
            <a:chExt cx="6869648" cy="104131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131847-05DD-46D5-80E2-CD8E62780E5E}"/>
                </a:ext>
              </a:extLst>
            </p:cNvPr>
            <p:cNvSpPr txBox="1"/>
            <p:nvPr/>
          </p:nvSpPr>
          <p:spPr>
            <a:xfrm>
              <a:off x="6667372" y="5561089"/>
              <a:ext cx="6853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                      1                 F</a:t>
              </a:r>
              <a:r>
                <a:rPr lang="en-US" sz="3200" baseline="-25000" dirty="0">
                  <a:solidFill>
                    <a:srgbClr val="7030A0"/>
                  </a:solidFill>
                </a:rPr>
                <a:t>2XCO2  </a:t>
              </a:r>
              <a:r>
                <a:rPr lang="en-US" sz="3200" dirty="0">
                  <a:solidFill>
                    <a:srgbClr val="7030A0"/>
                  </a:solidFill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E9F240-82B4-415D-979D-9BF57F1F281A}"/>
                </a:ext>
              </a:extLst>
            </p:cNvPr>
            <p:cNvSpPr txBox="1"/>
            <p:nvPr/>
          </p:nvSpPr>
          <p:spPr>
            <a:xfrm>
              <a:off x="6651578" y="6017631"/>
              <a:ext cx="6853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                 1-EEI/F                </a:t>
              </a:r>
              <a:r>
                <a:rPr lang="en-US" sz="3200" dirty="0" err="1">
                  <a:solidFill>
                    <a:srgbClr val="7030A0"/>
                  </a:solidFill>
                </a:rPr>
                <a:t>F</a:t>
              </a:r>
              <a:r>
                <a:rPr lang="en-US" sz="3200" baseline="-25000" dirty="0">
                  <a:solidFill>
                    <a:srgbClr val="7030A0"/>
                  </a:solidFill>
                </a:rPr>
                <a:t>  </a:t>
              </a:r>
              <a:r>
                <a:rPr lang="en-US" sz="3200" dirty="0">
                  <a:solidFill>
                    <a:srgbClr val="7030A0"/>
                  </a:solidFill>
                </a:rPr>
                <a:t> 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3FBB77-8EDB-4B73-8DBA-E04E2FACD849}"/>
                </a:ext>
              </a:extLst>
            </p:cNvPr>
            <p:cNvCxnSpPr/>
            <p:nvPr/>
          </p:nvCxnSpPr>
          <p:spPr>
            <a:xfrm>
              <a:off x="8309987" y="6076831"/>
              <a:ext cx="1235947" cy="0"/>
            </a:xfrm>
            <a:prstGeom prst="lin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CA781D9-BD29-4343-8889-BC54BACE9AEC}"/>
                </a:ext>
              </a:extLst>
            </p:cNvPr>
            <p:cNvCxnSpPr/>
            <p:nvPr/>
          </p:nvCxnSpPr>
          <p:spPr>
            <a:xfrm>
              <a:off x="10381615" y="6128751"/>
              <a:ext cx="1235947" cy="0"/>
            </a:xfrm>
            <a:prstGeom prst="lin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6072D30-2D71-4629-B0FA-562CC69C7DC6}"/>
              </a:ext>
            </a:extLst>
          </p:cNvPr>
          <p:cNvSpPr txBox="1"/>
          <p:nvPr/>
        </p:nvSpPr>
        <p:spPr>
          <a:xfrm>
            <a:off x="6430951" y="4886017"/>
            <a:ext cx="5670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ECS</a:t>
            </a:r>
            <a:r>
              <a:rPr lang="en-US" sz="5400" dirty="0">
                <a:solidFill>
                  <a:srgbClr val="7030A0"/>
                </a:solidFill>
              </a:rPr>
              <a:t>=T </a:t>
            </a:r>
            <a:r>
              <a:rPr lang="en-US" sz="7200" dirty="0">
                <a:solidFill>
                  <a:srgbClr val="7030A0"/>
                </a:solidFill>
              </a:rPr>
              <a:t>(      ) (      )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FF4C3A25-E2C1-467D-9668-D9A3076C3770}"/>
              </a:ext>
            </a:extLst>
          </p:cNvPr>
          <p:cNvSpPr/>
          <p:nvPr/>
        </p:nvSpPr>
        <p:spPr>
          <a:xfrm rot="5400000">
            <a:off x="8813423" y="5243851"/>
            <a:ext cx="334557" cy="1705977"/>
          </a:xfrm>
          <a:prstGeom prst="rightBrace">
            <a:avLst>
              <a:gd name="adj1" fmla="val 8333"/>
              <a:gd name="adj2" fmla="val 46767"/>
            </a:avLst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8BE5CB-FDFF-4E4A-8494-A701569361FB}"/>
              </a:ext>
            </a:extLst>
          </p:cNvPr>
          <p:cNvSpPr txBox="1"/>
          <p:nvPr/>
        </p:nvSpPr>
        <p:spPr>
          <a:xfrm>
            <a:off x="7499165" y="6460031"/>
            <a:ext cx="32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Fraction of equilibrium realized</a:t>
            </a:r>
          </a:p>
        </p:txBody>
      </p:sp>
    </p:spTree>
    <p:extLst>
      <p:ext uri="{BB962C8B-B14F-4D97-AF65-F5344CB8AC3E}">
        <p14:creationId xmlns:p14="http://schemas.microsoft.com/office/powerpoint/2010/main" val="11835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28" grpId="0"/>
      <p:bldP spid="29" grpId="0"/>
      <p:bldP spid="32" grpId="0"/>
      <p:bldP spid="38" grpId="0"/>
      <p:bldP spid="40" grpId="0" animBg="1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191EEC-8097-400E-B26B-33010B97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2" y="365127"/>
            <a:ext cx="6839393" cy="1135339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DA9124-2B14-474D-9368-AFB5484945F6}"/>
              </a:ext>
            </a:extLst>
          </p:cNvPr>
          <p:cNvSpPr/>
          <p:nvPr/>
        </p:nvSpPr>
        <p:spPr>
          <a:xfrm>
            <a:off x="-104931" y="6145967"/>
            <a:ext cx="7079236" cy="9443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ADD835-773C-4169-B0AC-41E6D964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29" y="4682230"/>
            <a:ext cx="4902099" cy="4351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66D635-DCCF-456A-A8AB-F56D1BDC0542}"/>
              </a:ext>
            </a:extLst>
          </p:cNvPr>
          <p:cNvSpPr txBox="1"/>
          <p:nvPr/>
        </p:nvSpPr>
        <p:spPr>
          <a:xfrm>
            <a:off x="7095029" y="365125"/>
            <a:ext cx="47718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addition to TOA radiation from CERES, we calculate the required </a:t>
            </a:r>
            <a:r>
              <a:rPr lang="en-US" sz="2400" dirty="0">
                <a:solidFill>
                  <a:srgbClr val="00B050"/>
                </a:solidFill>
              </a:rPr>
              <a:t>seasonal ocean heat content change from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Atmospheric heat content change from ERA reanalysis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Ice Volume change from Gravity Recovery and Climate Experiment (GRACE)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6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BF64DEA-FEA8-4E7E-9175-E8E296777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62" y="-1154243"/>
            <a:ext cx="4664107" cy="774242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4B2139-2E9F-4709-8837-01C77CE18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1449" cy="898300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7638AB-6050-4530-A5DD-10A81F4045D2}"/>
              </a:ext>
            </a:extLst>
          </p:cNvPr>
          <p:cNvSpPr/>
          <p:nvPr/>
        </p:nvSpPr>
        <p:spPr>
          <a:xfrm>
            <a:off x="6420787" y="-134911"/>
            <a:ext cx="5846163" cy="29680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CD411E-1B4D-432E-BD1C-B002B2F9F94C}"/>
              </a:ext>
            </a:extLst>
          </p:cNvPr>
          <p:cNvSpPr/>
          <p:nvPr/>
        </p:nvSpPr>
        <p:spPr>
          <a:xfrm>
            <a:off x="-134911" y="4641406"/>
            <a:ext cx="5846163" cy="23664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C882E-300C-4360-9CB0-6C2164925EDB}"/>
              </a:ext>
            </a:extLst>
          </p:cNvPr>
          <p:cNvSpPr txBox="1"/>
          <p:nvPr/>
        </p:nvSpPr>
        <p:spPr>
          <a:xfrm>
            <a:off x="5546360" y="14992"/>
            <a:ext cx="652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well does the oceanographic data match the </a:t>
            </a:r>
            <a:r>
              <a:rPr lang="en-US" sz="2400" dirty="0">
                <a:solidFill>
                  <a:srgbClr val="00B050"/>
                </a:solidFill>
              </a:rPr>
              <a:t>target from TOA minus atmospheric and ice changes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Two oceanographic data sets are compared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Scripps (SIO) objectively analyzed ARGO measurement (</a:t>
            </a:r>
            <a:r>
              <a:rPr lang="en-US" sz="2400" dirty="0" err="1">
                <a:solidFill>
                  <a:srgbClr val="FF0000"/>
                </a:solidFill>
              </a:rPr>
              <a:t>Roemmich</a:t>
            </a:r>
            <a:r>
              <a:rPr lang="en-US" sz="2400" dirty="0">
                <a:solidFill>
                  <a:srgbClr val="FF0000"/>
                </a:solidFill>
              </a:rPr>
              <a:t> and Gilson, 2009)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UK Met Office EN4 ( Good et al. 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1CC54-4D6F-44CB-9189-E8D143C15AA2}"/>
              </a:ext>
            </a:extLst>
          </p:cNvPr>
          <p:cNvSpPr txBox="1"/>
          <p:nvPr/>
        </p:nvSpPr>
        <p:spPr>
          <a:xfrm>
            <a:off x="269823" y="4699578"/>
            <a:ext cx="48718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EEI from HAD EN4 agrees with those from satellite radiation within the error bounds whereas the ARGO SIO product does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Differences between the two data sets seems to be in the mixed layer</a:t>
            </a:r>
          </a:p>
        </p:txBody>
      </p:sp>
    </p:spTree>
    <p:extLst>
      <p:ext uri="{BB962C8B-B14F-4D97-AF65-F5344CB8AC3E}">
        <p14:creationId xmlns:p14="http://schemas.microsoft.com/office/powerpoint/2010/main" val="23148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DA9A5D-8382-4294-B741-1D301E5D4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78" y="240460"/>
            <a:ext cx="7652494" cy="63770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D1A3B-1AFC-4026-B321-385B9EF7803F}"/>
              </a:ext>
            </a:extLst>
          </p:cNvPr>
          <p:cNvSpPr txBox="1"/>
          <p:nvPr/>
        </p:nvSpPr>
        <p:spPr>
          <a:xfrm>
            <a:off x="374754" y="599607"/>
            <a:ext cx="346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Major difference between the HAD EN4 and ARGO/SIO products:</a:t>
            </a:r>
          </a:p>
          <a:p>
            <a:r>
              <a:rPr lang="en-US" sz="2400" dirty="0">
                <a:solidFill>
                  <a:schemeClr val="bg1"/>
                </a:solidFill>
              </a:rPr>
              <a:t>SIO doe not include data from continental shelves and marginal seas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latter has a large impact on global seasonal since the </a:t>
            </a:r>
            <a:r>
              <a:rPr lang="en-US" sz="2400" dirty="0" err="1">
                <a:solidFill>
                  <a:schemeClr val="bg1"/>
                </a:solidFill>
              </a:rPr>
              <a:t>discluded</a:t>
            </a:r>
            <a:r>
              <a:rPr lang="en-US" sz="2400" dirty="0">
                <a:solidFill>
                  <a:schemeClr val="bg1"/>
                </a:solidFill>
              </a:rPr>
              <a:t> region are predominantly in the Northern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69553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DE4778-1F20-4B42-84A6-7BFAE90250EC}"/>
              </a:ext>
            </a:extLst>
          </p:cNvPr>
          <p:cNvSpPr txBox="1"/>
          <p:nvPr/>
        </p:nvSpPr>
        <p:spPr>
          <a:xfrm>
            <a:off x="141701" y="90924"/>
            <a:ext cx="11863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If we can trust Earth’s Energy Imbalance (EEI) from oceanographic and radiative data, what can we say about climate sensitivity from interannual variability?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F81D10-2AF0-4F21-898C-68A8E70BE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92" y="2232789"/>
            <a:ext cx="5695428" cy="37859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277057-93BA-4C9F-BDE9-19792D78FE86}"/>
              </a:ext>
            </a:extLst>
          </p:cNvPr>
          <p:cNvSpPr/>
          <p:nvPr/>
        </p:nvSpPr>
        <p:spPr>
          <a:xfrm>
            <a:off x="5757700" y="1941890"/>
            <a:ext cx="368440" cy="4308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DF5DC-1FFB-4B38-BAAB-1404CCDFED29}"/>
              </a:ext>
            </a:extLst>
          </p:cNvPr>
          <p:cNvSpPr/>
          <p:nvPr/>
        </p:nvSpPr>
        <p:spPr>
          <a:xfrm rot="5400000">
            <a:off x="8761468" y="3128739"/>
            <a:ext cx="368440" cy="5916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D8244-C1D8-44A2-A275-507A45882D5F}"/>
              </a:ext>
            </a:extLst>
          </p:cNvPr>
          <p:cNvSpPr txBox="1"/>
          <p:nvPr/>
        </p:nvSpPr>
        <p:spPr>
          <a:xfrm rot="16200000">
            <a:off x="4311497" y="3462449"/>
            <a:ext cx="2981631" cy="5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RAD</a:t>
            </a:r>
            <a:r>
              <a:rPr lang="en-US" sz="2800" baseline="-25000" dirty="0">
                <a:solidFill>
                  <a:schemeClr val="accent2"/>
                </a:solidFill>
              </a:rPr>
              <a:t>TOA   </a:t>
            </a:r>
            <a:r>
              <a:rPr lang="en-US" sz="2800" dirty="0">
                <a:solidFill>
                  <a:schemeClr val="accent2"/>
                </a:solidFill>
              </a:rPr>
              <a:t>(W m</a:t>
            </a:r>
            <a:r>
              <a:rPr lang="en-US" sz="2800" baseline="30000" dirty="0">
                <a:solidFill>
                  <a:schemeClr val="accent2"/>
                </a:solidFill>
              </a:rPr>
              <a:t>-2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4CEF-28DC-4D96-AB09-C57129F2996C}"/>
              </a:ext>
            </a:extLst>
          </p:cNvPr>
          <p:cNvSpPr txBox="1"/>
          <p:nvPr/>
        </p:nvSpPr>
        <p:spPr>
          <a:xfrm>
            <a:off x="6451740" y="5988465"/>
            <a:ext cx="523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dt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(Ocean Energy)    -- W m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</a:rPr>
              <a:t>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E6FE63-985A-47BE-AEC0-31F0CEEBFDFE}"/>
              </a:ext>
            </a:extLst>
          </p:cNvPr>
          <p:cNvSpPr txBox="1"/>
          <p:nvPr/>
        </p:nvSpPr>
        <p:spPr>
          <a:xfrm>
            <a:off x="5987192" y="1810167"/>
            <a:ext cx="581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Internal Variability of EEI in climate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760BE-444C-4862-A612-545BB9D7CA4D}"/>
              </a:ext>
            </a:extLst>
          </p:cNvPr>
          <p:cNvSpPr txBox="1"/>
          <p:nvPr/>
        </p:nvSpPr>
        <p:spPr>
          <a:xfrm>
            <a:off x="9395209" y="6464420"/>
            <a:ext cx="34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Palmer and </a:t>
            </a:r>
            <a:r>
              <a:rPr lang="en-US" dirty="0" err="1">
                <a:solidFill>
                  <a:schemeClr val="bg1"/>
                </a:solidFill>
              </a:rPr>
              <a:t>McNeall</a:t>
            </a:r>
            <a:r>
              <a:rPr lang="en-US" dirty="0">
                <a:solidFill>
                  <a:schemeClr val="bg1"/>
                </a:solidFill>
              </a:rPr>
              <a:t> 2014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9E849D-276E-495B-9BCA-B041C61B46A1}"/>
              </a:ext>
            </a:extLst>
          </p:cNvPr>
          <p:cNvSpPr txBox="1"/>
          <p:nvPr/>
        </p:nvSpPr>
        <p:spPr>
          <a:xfrm>
            <a:off x="677187" y="3440243"/>
            <a:ext cx="391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C dT/</a:t>
            </a:r>
            <a:r>
              <a:rPr lang="en-US" sz="4800" dirty="0" err="1">
                <a:solidFill>
                  <a:schemeClr val="bg1"/>
                </a:solidFill>
              </a:rPr>
              <a:t>dt</a:t>
            </a:r>
            <a:r>
              <a:rPr lang="en-US" sz="4800" dirty="0">
                <a:solidFill>
                  <a:schemeClr val="bg1"/>
                </a:solidFill>
              </a:rPr>
              <a:t> =F - </a:t>
            </a:r>
            <a:r>
              <a:rPr lang="el-GR" sz="4800" dirty="0">
                <a:solidFill>
                  <a:schemeClr val="bg1"/>
                </a:solidFill>
              </a:rPr>
              <a:t>λ</a:t>
            </a:r>
            <a:r>
              <a:rPr lang="en-US" sz="48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62F4D-886F-4225-935A-F91DF887418B}"/>
              </a:ext>
            </a:extLst>
          </p:cNvPr>
          <p:cNvSpPr txBox="1"/>
          <p:nvPr/>
        </p:nvSpPr>
        <p:spPr>
          <a:xfrm>
            <a:off x="927332" y="1623454"/>
            <a:ext cx="415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Foundational equation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51BFB05-0E2B-429B-882A-DAB13ED2C52D}"/>
              </a:ext>
            </a:extLst>
          </p:cNvPr>
          <p:cNvSpPr/>
          <p:nvPr/>
        </p:nvSpPr>
        <p:spPr>
          <a:xfrm rot="5400000" flipH="1">
            <a:off x="3800994" y="2504833"/>
            <a:ext cx="479737" cy="1705977"/>
          </a:xfrm>
          <a:prstGeom prst="rightBrace">
            <a:avLst>
              <a:gd name="adj1" fmla="val 8333"/>
              <a:gd name="adj2" fmla="val 46767"/>
            </a:avLst>
          </a:prstGeom>
          <a:ln w="412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E85D86C-ECDB-4462-B694-842B3D87D1F4}"/>
              </a:ext>
            </a:extLst>
          </p:cNvPr>
          <p:cNvSpPr/>
          <p:nvPr/>
        </p:nvSpPr>
        <p:spPr>
          <a:xfrm rot="5400000" flipH="1">
            <a:off x="1375141" y="2462332"/>
            <a:ext cx="479737" cy="1705977"/>
          </a:xfrm>
          <a:prstGeom prst="rightBrace">
            <a:avLst>
              <a:gd name="adj1" fmla="val 8333"/>
              <a:gd name="adj2" fmla="val 46767"/>
            </a:avLst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E656F-8312-43BF-8565-C4A232BE776C}"/>
              </a:ext>
            </a:extLst>
          </p:cNvPr>
          <p:cNvSpPr txBox="1"/>
          <p:nvPr/>
        </p:nvSpPr>
        <p:spPr>
          <a:xfrm>
            <a:off x="3599891" y="2352604"/>
            <a:ext cx="187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RAD</a:t>
            </a:r>
            <a:r>
              <a:rPr lang="en-US" sz="3600" baseline="-25000" dirty="0">
                <a:solidFill>
                  <a:schemeClr val="accent2"/>
                </a:solidFill>
              </a:rPr>
              <a:t>TOA</a:t>
            </a:r>
            <a:r>
              <a:rPr lang="en-US" sz="2800" baseline="-25000" dirty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5B957-AF4C-4E68-B55D-175DF771F005}"/>
              </a:ext>
            </a:extLst>
          </p:cNvPr>
          <p:cNvSpPr txBox="1"/>
          <p:nvPr/>
        </p:nvSpPr>
        <p:spPr>
          <a:xfrm>
            <a:off x="-36016" y="2414160"/>
            <a:ext cx="321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dt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(Ocean Energy)</a:t>
            </a:r>
            <a:endParaRPr lang="en-US" sz="28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708640-DC23-4CFF-A907-F4891D3278ED}"/>
              </a:ext>
            </a:extLst>
          </p:cNvPr>
          <p:cNvSpPr txBox="1"/>
          <p:nvPr/>
        </p:nvSpPr>
        <p:spPr>
          <a:xfrm>
            <a:off x="2966310" y="2112095"/>
            <a:ext cx="1088903" cy="110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22500B-CB87-45FF-997E-DE3D417287B1}"/>
              </a:ext>
            </a:extLst>
          </p:cNvPr>
          <p:cNvSpPr/>
          <p:nvPr/>
        </p:nvSpPr>
        <p:spPr>
          <a:xfrm>
            <a:off x="5418528" y="1660584"/>
            <a:ext cx="6713515" cy="51731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9E33C51-B081-44A8-8D7D-FC3E7BEAA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91" y="2145193"/>
            <a:ext cx="626880" cy="3522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5EF0E05-6E05-4B1B-964B-5BF30A820EC7}"/>
              </a:ext>
            </a:extLst>
          </p:cNvPr>
          <p:cNvSpPr txBox="1"/>
          <p:nvPr/>
        </p:nvSpPr>
        <p:spPr>
          <a:xfrm>
            <a:off x="3695471" y="2553300"/>
            <a:ext cx="648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402ABC-6AF1-4CAE-ACB8-4647471FE9C2}"/>
              </a:ext>
            </a:extLst>
          </p:cNvPr>
          <p:cNvSpPr txBox="1"/>
          <p:nvPr/>
        </p:nvSpPr>
        <p:spPr>
          <a:xfrm>
            <a:off x="1359505" y="2465858"/>
            <a:ext cx="648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0360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3" grpId="0"/>
      <p:bldP spid="24" grpId="0"/>
      <p:bldP spid="26" grpId="0" animBg="1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DE4778-1F20-4B42-84A6-7BFAE90250EC}"/>
              </a:ext>
            </a:extLst>
          </p:cNvPr>
          <p:cNvSpPr txBox="1"/>
          <p:nvPr/>
        </p:nvSpPr>
        <p:spPr>
          <a:xfrm>
            <a:off x="164185" y="77307"/>
            <a:ext cx="11863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If we can trust Earth’s Energy Imbalance (EEI) from oceanographic and radiative data, what can we say about climate sensitivity from interannual variability?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77057-93BA-4C9F-BDE9-19792D78FE86}"/>
              </a:ext>
            </a:extLst>
          </p:cNvPr>
          <p:cNvSpPr/>
          <p:nvPr/>
        </p:nvSpPr>
        <p:spPr>
          <a:xfrm>
            <a:off x="5757700" y="1941890"/>
            <a:ext cx="368440" cy="4308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DF5DC-1FFB-4B38-BAAB-1404CCDFED29}"/>
              </a:ext>
            </a:extLst>
          </p:cNvPr>
          <p:cNvSpPr/>
          <p:nvPr/>
        </p:nvSpPr>
        <p:spPr>
          <a:xfrm rot="5400000">
            <a:off x="8761468" y="3128739"/>
            <a:ext cx="368440" cy="5916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4CEF-28DC-4D96-AB09-C57129F2996C}"/>
              </a:ext>
            </a:extLst>
          </p:cNvPr>
          <p:cNvSpPr txBox="1"/>
          <p:nvPr/>
        </p:nvSpPr>
        <p:spPr>
          <a:xfrm>
            <a:off x="7695920" y="5988464"/>
            <a:ext cx="356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d/</a:t>
            </a:r>
            <a:r>
              <a:rPr lang="en-US" sz="2800" dirty="0" err="1">
                <a:solidFill>
                  <a:schemeClr val="bg1"/>
                </a:solidFill>
              </a:rPr>
              <a:t>dt</a:t>
            </a:r>
            <a:r>
              <a:rPr lang="en-US" sz="2800" dirty="0">
                <a:solidFill>
                  <a:schemeClr val="bg1"/>
                </a:solidFill>
              </a:rPr>
              <a:t>(T)-- K per decade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E6FE63-985A-47BE-AEC0-31F0CEEBFDFE}"/>
              </a:ext>
            </a:extLst>
          </p:cNvPr>
          <p:cNvSpPr txBox="1"/>
          <p:nvPr/>
        </p:nvSpPr>
        <p:spPr>
          <a:xfrm>
            <a:off x="6030222" y="1526391"/>
            <a:ext cx="581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Internal Variability Temperature trend and EEI in climate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760BE-444C-4862-A612-545BB9D7CA4D}"/>
              </a:ext>
            </a:extLst>
          </p:cNvPr>
          <p:cNvSpPr txBox="1"/>
          <p:nvPr/>
        </p:nvSpPr>
        <p:spPr>
          <a:xfrm>
            <a:off x="9395209" y="6464420"/>
            <a:ext cx="34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Palmer and </a:t>
            </a:r>
            <a:r>
              <a:rPr lang="en-US" dirty="0" err="1">
                <a:solidFill>
                  <a:schemeClr val="bg1"/>
                </a:solidFill>
              </a:rPr>
              <a:t>McNeall</a:t>
            </a:r>
            <a:r>
              <a:rPr lang="en-US" dirty="0">
                <a:solidFill>
                  <a:schemeClr val="bg1"/>
                </a:solidFill>
              </a:rPr>
              <a:t> 2014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9E849D-276E-495B-9BCA-B041C61B46A1}"/>
              </a:ext>
            </a:extLst>
          </p:cNvPr>
          <p:cNvSpPr txBox="1"/>
          <p:nvPr/>
        </p:nvSpPr>
        <p:spPr>
          <a:xfrm>
            <a:off x="677187" y="3440243"/>
            <a:ext cx="391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C dT/</a:t>
            </a:r>
            <a:r>
              <a:rPr lang="en-US" sz="4800" dirty="0" err="1">
                <a:solidFill>
                  <a:schemeClr val="bg1"/>
                </a:solidFill>
              </a:rPr>
              <a:t>dt</a:t>
            </a:r>
            <a:r>
              <a:rPr lang="en-US" sz="4800" dirty="0">
                <a:solidFill>
                  <a:schemeClr val="bg1"/>
                </a:solidFill>
              </a:rPr>
              <a:t> =F - </a:t>
            </a:r>
            <a:r>
              <a:rPr lang="el-GR" sz="4800" dirty="0">
                <a:solidFill>
                  <a:schemeClr val="bg1"/>
                </a:solidFill>
              </a:rPr>
              <a:t>λ</a:t>
            </a:r>
            <a:r>
              <a:rPr lang="en-US" sz="48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62F4D-886F-4225-935A-F91DF887418B}"/>
              </a:ext>
            </a:extLst>
          </p:cNvPr>
          <p:cNvSpPr txBox="1"/>
          <p:nvPr/>
        </p:nvSpPr>
        <p:spPr>
          <a:xfrm>
            <a:off x="927332" y="1623454"/>
            <a:ext cx="415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Foundational equation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51BFB05-0E2B-429B-882A-DAB13ED2C52D}"/>
              </a:ext>
            </a:extLst>
          </p:cNvPr>
          <p:cNvSpPr/>
          <p:nvPr/>
        </p:nvSpPr>
        <p:spPr>
          <a:xfrm rot="5400000" flipH="1">
            <a:off x="3800994" y="2504833"/>
            <a:ext cx="479737" cy="1705977"/>
          </a:xfrm>
          <a:prstGeom prst="rightBrace">
            <a:avLst>
              <a:gd name="adj1" fmla="val 8333"/>
              <a:gd name="adj2" fmla="val 46767"/>
            </a:avLst>
          </a:prstGeom>
          <a:ln w="412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E85D86C-ECDB-4462-B694-842B3D87D1F4}"/>
              </a:ext>
            </a:extLst>
          </p:cNvPr>
          <p:cNvSpPr/>
          <p:nvPr/>
        </p:nvSpPr>
        <p:spPr>
          <a:xfrm rot="5400000" flipH="1">
            <a:off x="1375141" y="2462332"/>
            <a:ext cx="479737" cy="1705977"/>
          </a:xfrm>
          <a:prstGeom prst="rightBrace">
            <a:avLst>
              <a:gd name="adj1" fmla="val 8333"/>
              <a:gd name="adj2" fmla="val 46767"/>
            </a:avLst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E656F-8312-43BF-8565-C4A232BE776C}"/>
              </a:ext>
            </a:extLst>
          </p:cNvPr>
          <p:cNvSpPr txBox="1"/>
          <p:nvPr/>
        </p:nvSpPr>
        <p:spPr>
          <a:xfrm>
            <a:off x="3599891" y="2352604"/>
            <a:ext cx="187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RAD</a:t>
            </a:r>
            <a:r>
              <a:rPr lang="en-US" sz="3600" baseline="-25000" dirty="0">
                <a:solidFill>
                  <a:schemeClr val="accent2"/>
                </a:solidFill>
              </a:rPr>
              <a:t>TOA</a:t>
            </a:r>
            <a:r>
              <a:rPr lang="en-US" sz="2800" baseline="-25000" dirty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5B957-AF4C-4E68-B55D-175DF771F005}"/>
              </a:ext>
            </a:extLst>
          </p:cNvPr>
          <p:cNvSpPr txBox="1"/>
          <p:nvPr/>
        </p:nvSpPr>
        <p:spPr>
          <a:xfrm>
            <a:off x="-36016" y="2414160"/>
            <a:ext cx="321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dt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(Ocean Energy)</a:t>
            </a:r>
            <a:endParaRPr lang="en-US" sz="28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708640-DC23-4CFF-A907-F4891D3278ED}"/>
              </a:ext>
            </a:extLst>
          </p:cNvPr>
          <p:cNvSpPr txBox="1"/>
          <p:nvPr/>
        </p:nvSpPr>
        <p:spPr>
          <a:xfrm>
            <a:off x="2966310" y="2112095"/>
            <a:ext cx="1088903" cy="110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75000"/>
                  </a:schemeClr>
                </a:solidFill>
              </a:rPr>
              <a:t>=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9E33C51-B081-44A8-8D7D-FC3E7BEA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91" y="2145193"/>
            <a:ext cx="626880" cy="3522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5EF0E05-6E05-4B1B-964B-5BF30A820EC7}"/>
              </a:ext>
            </a:extLst>
          </p:cNvPr>
          <p:cNvSpPr txBox="1"/>
          <p:nvPr/>
        </p:nvSpPr>
        <p:spPr>
          <a:xfrm>
            <a:off x="3695471" y="2553300"/>
            <a:ext cx="648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402ABC-6AF1-4CAE-ACB8-4647471FE9C2}"/>
              </a:ext>
            </a:extLst>
          </p:cNvPr>
          <p:cNvSpPr txBox="1"/>
          <p:nvPr/>
        </p:nvSpPr>
        <p:spPr>
          <a:xfrm>
            <a:off x="1359505" y="2465858"/>
            <a:ext cx="648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5F25F-6A1E-4A70-B43B-5028D14F2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79" y="2317939"/>
            <a:ext cx="5951337" cy="37021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7D618D5-3C48-4D22-BC46-85113D5F1623}"/>
              </a:ext>
            </a:extLst>
          </p:cNvPr>
          <p:cNvSpPr txBox="1"/>
          <p:nvPr/>
        </p:nvSpPr>
        <p:spPr>
          <a:xfrm rot="16200000">
            <a:off x="3450568" y="3689361"/>
            <a:ext cx="484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dt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(Ocean Energy) – W m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</a:rPr>
              <a:t>-2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97D0EF-9661-4A98-9D7A-7D10E8DFB89C}"/>
              </a:ext>
            </a:extLst>
          </p:cNvPr>
          <p:cNvSpPr/>
          <p:nvPr/>
        </p:nvSpPr>
        <p:spPr>
          <a:xfrm>
            <a:off x="1" y="2112095"/>
            <a:ext cx="2924570" cy="2504875"/>
          </a:xfrm>
          <a:prstGeom prst="roundRect">
            <a:avLst/>
          </a:prstGeom>
          <a:noFill/>
          <a:ln w="730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DE4778-1F20-4B42-84A6-7BFAE90250EC}"/>
              </a:ext>
            </a:extLst>
          </p:cNvPr>
          <p:cNvSpPr txBox="1"/>
          <p:nvPr/>
        </p:nvSpPr>
        <p:spPr>
          <a:xfrm>
            <a:off x="164185" y="77307"/>
            <a:ext cx="11863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If we can trust Earth’s Energy Imbalance (EEI) from oceanographic and radiative data, what can we say about climate sensitivity from interannual variability?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77057-93BA-4C9F-BDE9-19792D78FE86}"/>
              </a:ext>
            </a:extLst>
          </p:cNvPr>
          <p:cNvSpPr/>
          <p:nvPr/>
        </p:nvSpPr>
        <p:spPr>
          <a:xfrm>
            <a:off x="5757700" y="1941890"/>
            <a:ext cx="368440" cy="4308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DF5DC-1FFB-4B38-BAAB-1404CCDFED29}"/>
              </a:ext>
            </a:extLst>
          </p:cNvPr>
          <p:cNvSpPr/>
          <p:nvPr/>
        </p:nvSpPr>
        <p:spPr>
          <a:xfrm rot="5400000">
            <a:off x="8761468" y="3128739"/>
            <a:ext cx="368440" cy="5916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760BE-444C-4862-A612-545BB9D7CA4D}"/>
              </a:ext>
            </a:extLst>
          </p:cNvPr>
          <p:cNvSpPr txBox="1"/>
          <p:nvPr/>
        </p:nvSpPr>
        <p:spPr>
          <a:xfrm>
            <a:off x="9395209" y="6464420"/>
            <a:ext cx="34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Forster 2016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9E849D-276E-495B-9BCA-B041C61B46A1}"/>
              </a:ext>
            </a:extLst>
          </p:cNvPr>
          <p:cNvSpPr txBox="1"/>
          <p:nvPr/>
        </p:nvSpPr>
        <p:spPr>
          <a:xfrm>
            <a:off x="677187" y="3440243"/>
            <a:ext cx="391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C dT/</a:t>
            </a:r>
            <a:r>
              <a:rPr lang="en-US" sz="4800" dirty="0" err="1">
                <a:solidFill>
                  <a:schemeClr val="bg1"/>
                </a:solidFill>
              </a:rPr>
              <a:t>dt</a:t>
            </a:r>
            <a:r>
              <a:rPr lang="en-US" sz="4800" dirty="0">
                <a:solidFill>
                  <a:schemeClr val="bg1"/>
                </a:solidFill>
              </a:rPr>
              <a:t> =F - </a:t>
            </a:r>
            <a:r>
              <a:rPr lang="el-GR" sz="4800" dirty="0">
                <a:solidFill>
                  <a:schemeClr val="bg1"/>
                </a:solidFill>
              </a:rPr>
              <a:t>λ</a:t>
            </a:r>
            <a:r>
              <a:rPr lang="en-US" sz="48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62F4D-886F-4225-935A-F91DF887418B}"/>
              </a:ext>
            </a:extLst>
          </p:cNvPr>
          <p:cNvSpPr txBox="1"/>
          <p:nvPr/>
        </p:nvSpPr>
        <p:spPr>
          <a:xfrm>
            <a:off x="927332" y="1623454"/>
            <a:ext cx="415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Foundational equation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51BFB05-0E2B-429B-882A-DAB13ED2C52D}"/>
              </a:ext>
            </a:extLst>
          </p:cNvPr>
          <p:cNvSpPr/>
          <p:nvPr/>
        </p:nvSpPr>
        <p:spPr>
          <a:xfrm rot="5400000" flipH="1">
            <a:off x="3800994" y="2504833"/>
            <a:ext cx="479737" cy="1705977"/>
          </a:xfrm>
          <a:prstGeom prst="rightBrace">
            <a:avLst>
              <a:gd name="adj1" fmla="val 8333"/>
              <a:gd name="adj2" fmla="val 46767"/>
            </a:avLst>
          </a:prstGeom>
          <a:ln w="412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E85D86C-ECDB-4462-B694-842B3D87D1F4}"/>
              </a:ext>
            </a:extLst>
          </p:cNvPr>
          <p:cNvSpPr/>
          <p:nvPr/>
        </p:nvSpPr>
        <p:spPr>
          <a:xfrm rot="5400000" flipH="1">
            <a:off x="1375141" y="2462332"/>
            <a:ext cx="479737" cy="1705977"/>
          </a:xfrm>
          <a:prstGeom prst="rightBrace">
            <a:avLst>
              <a:gd name="adj1" fmla="val 8333"/>
              <a:gd name="adj2" fmla="val 46767"/>
            </a:avLst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E656F-8312-43BF-8565-C4A232BE776C}"/>
              </a:ext>
            </a:extLst>
          </p:cNvPr>
          <p:cNvSpPr txBox="1"/>
          <p:nvPr/>
        </p:nvSpPr>
        <p:spPr>
          <a:xfrm>
            <a:off x="3599891" y="2352604"/>
            <a:ext cx="187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RAD</a:t>
            </a:r>
            <a:r>
              <a:rPr lang="en-US" sz="3600" baseline="-25000" dirty="0">
                <a:solidFill>
                  <a:schemeClr val="accent2"/>
                </a:solidFill>
              </a:rPr>
              <a:t>TOA</a:t>
            </a:r>
            <a:r>
              <a:rPr lang="en-US" sz="2800" baseline="-25000" dirty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5B957-AF4C-4E68-B55D-175DF771F005}"/>
              </a:ext>
            </a:extLst>
          </p:cNvPr>
          <p:cNvSpPr txBox="1"/>
          <p:nvPr/>
        </p:nvSpPr>
        <p:spPr>
          <a:xfrm>
            <a:off x="-36016" y="2414160"/>
            <a:ext cx="321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dt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(Ocean Energy)</a:t>
            </a:r>
            <a:endParaRPr lang="en-US" sz="28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708640-DC23-4CFF-A907-F4891D3278ED}"/>
              </a:ext>
            </a:extLst>
          </p:cNvPr>
          <p:cNvSpPr txBox="1"/>
          <p:nvPr/>
        </p:nvSpPr>
        <p:spPr>
          <a:xfrm>
            <a:off x="2966310" y="2112095"/>
            <a:ext cx="1088903" cy="110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75000"/>
                  </a:schemeClr>
                </a:solidFill>
              </a:rPr>
              <a:t>=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9E33C51-B081-44A8-8D7D-FC3E7BEA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91" y="2145193"/>
            <a:ext cx="626880" cy="3522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5EF0E05-6E05-4B1B-964B-5BF30A820EC7}"/>
              </a:ext>
            </a:extLst>
          </p:cNvPr>
          <p:cNvSpPr txBox="1"/>
          <p:nvPr/>
        </p:nvSpPr>
        <p:spPr>
          <a:xfrm>
            <a:off x="3695471" y="2553300"/>
            <a:ext cx="648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402ABC-6AF1-4CAE-ACB8-4647471FE9C2}"/>
              </a:ext>
            </a:extLst>
          </p:cNvPr>
          <p:cNvSpPr txBox="1"/>
          <p:nvPr/>
        </p:nvSpPr>
        <p:spPr>
          <a:xfrm>
            <a:off x="1359505" y="2465858"/>
            <a:ext cx="648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97D0EF-9661-4A98-9D7A-7D10E8DFB89C}"/>
              </a:ext>
            </a:extLst>
          </p:cNvPr>
          <p:cNvSpPr/>
          <p:nvPr/>
        </p:nvSpPr>
        <p:spPr>
          <a:xfrm>
            <a:off x="2698225" y="2112095"/>
            <a:ext cx="2924570" cy="2504875"/>
          </a:xfrm>
          <a:prstGeom prst="roundRect">
            <a:avLst/>
          </a:prstGeom>
          <a:noFill/>
          <a:ln w="730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EE630-121A-4B34-B79C-40D850AC4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80" y="1551264"/>
            <a:ext cx="4152275" cy="49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9" y="1341462"/>
            <a:ext cx="11053996" cy="7698319"/>
          </a:xfr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501D16D-9489-4275-9896-C12AB887A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7349" y="-2465870"/>
            <a:ext cx="11053996" cy="769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56EADB-F56C-4EF3-93C5-AD573ECA03A0}"/>
              </a:ext>
            </a:extLst>
          </p:cNvPr>
          <p:cNvSpPr/>
          <p:nvPr/>
        </p:nvSpPr>
        <p:spPr bwMode="auto">
          <a:xfrm>
            <a:off x="5621311" y="-2278502"/>
            <a:ext cx="7540053" cy="3619965"/>
          </a:xfrm>
          <a:prstGeom prst="rect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32747"/>
            <a:ext cx="9682397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How would we “detect” global warming (EEI) from satellite radiation trends?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2E2C33-43C6-48FA-B3AF-242621A2936D}"/>
              </a:ext>
            </a:extLst>
          </p:cNvPr>
          <p:cNvSpPr/>
          <p:nvPr/>
        </p:nvSpPr>
        <p:spPr bwMode="auto">
          <a:xfrm>
            <a:off x="179883" y="5232449"/>
            <a:ext cx="12201994" cy="2112732"/>
          </a:xfrm>
          <a:prstGeom prst="rect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E68ED-FCDA-4987-A4E7-1F3439693DF7}"/>
              </a:ext>
            </a:extLst>
          </p:cNvPr>
          <p:cNvSpPr txBox="1"/>
          <p:nvPr/>
        </p:nvSpPr>
        <p:spPr>
          <a:xfrm>
            <a:off x="434715" y="5411607"/>
            <a:ext cx="518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In the canonical response to greenhouse forcing, EEI results from  reduction in OLR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C0F3C-7F85-4AA2-9C12-9641B10E1DF6}"/>
              </a:ext>
            </a:extLst>
          </p:cNvPr>
          <p:cNvSpPr txBox="1"/>
          <p:nvPr/>
        </p:nvSpPr>
        <p:spPr>
          <a:xfrm>
            <a:off x="6448277" y="5309177"/>
            <a:ext cx="5186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 climate models forced (abruptly) with CO2, EEI results from an enhancement of absorbed solar radiation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139CF-0D26-45D1-A74C-E624D7FFBB07}"/>
              </a:ext>
            </a:extLst>
          </p:cNvPr>
          <p:cNvSpPr/>
          <p:nvPr/>
        </p:nvSpPr>
        <p:spPr bwMode="auto">
          <a:xfrm>
            <a:off x="11757285" y="569629"/>
            <a:ext cx="776992" cy="6643142"/>
          </a:xfrm>
          <a:prstGeom prst="rect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18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9677400" cy="11430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Energetic response to increased CO</a:t>
            </a:r>
            <a:r>
              <a:rPr lang="en-US" sz="4000" baseline="-25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272034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1660" y="939226"/>
            <a:ext cx="325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/>
                <a:cs typeface="Arial"/>
              </a:rPr>
              <a:t>Unperturbed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143000"/>
            <a:ext cx="2627783" cy="5667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845404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"/>
                <a:cs typeface="Arial"/>
              </a:rPr>
              <a:t>Balanced Initial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801" y="909936"/>
            <a:ext cx="224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82ADF"/>
                </a:solidFill>
                <a:latin typeface="Arial"/>
                <a:cs typeface="Arial"/>
              </a:rPr>
              <a:t>CO</a:t>
            </a:r>
            <a:r>
              <a:rPr lang="en-US" sz="2400" baseline="-25000" dirty="0">
                <a:solidFill>
                  <a:srgbClr val="E82ADF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E82ADF"/>
                </a:solidFill>
                <a:latin typeface="Arial"/>
                <a:cs typeface="Arial"/>
              </a:rPr>
              <a:t> added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12204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82ADF"/>
                </a:solidFill>
                <a:latin typeface="Arial"/>
                <a:cs typeface="Arial"/>
              </a:rPr>
              <a:t>CO</a:t>
            </a:r>
            <a:r>
              <a:rPr lang="en-US" sz="2400" baseline="-25000" dirty="0">
                <a:solidFill>
                  <a:srgbClr val="E82ADF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E82ADF"/>
                </a:solidFill>
                <a:latin typeface="Arial"/>
                <a:cs typeface="Arial"/>
              </a:rPr>
              <a:t> reduces OLR </a:t>
            </a:r>
            <a:r>
              <a:rPr lang="en-US" sz="2400" dirty="0">
                <a:solidFill>
                  <a:srgbClr val="E82ADF"/>
                </a:solidFill>
                <a:latin typeface="Arial"/>
                <a:cs typeface="Arial"/>
                <a:sym typeface="Wingdings" panose="05000000000000000000" pitchFamily="2" charset="2"/>
              </a:rPr>
              <a:t> energy imbalance</a:t>
            </a:r>
            <a:endParaRPr lang="en-US" sz="2400" dirty="0">
              <a:solidFill>
                <a:srgbClr val="E82ADF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015426"/>
            <a:ext cx="2627783" cy="58425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9600" y="2826604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Arial"/>
                <a:cs typeface="Arial"/>
              </a:rPr>
              <a:t>Warming  </a:t>
            </a:r>
            <a:r>
              <a:rPr lang="en-US" sz="2400" dirty="0">
                <a:solidFill>
                  <a:srgbClr val="009900"/>
                </a:solidFill>
                <a:latin typeface="Arial"/>
                <a:cs typeface="Arial"/>
                <a:sym typeface="Wingdings" panose="05000000000000000000" pitchFamily="2" charset="2"/>
              </a:rPr>
              <a:t></a:t>
            </a:r>
          </a:p>
          <a:p>
            <a:r>
              <a:rPr lang="en-US" sz="2400" dirty="0">
                <a:solidFill>
                  <a:srgbClr val="009900"/>
                </a:solidFill>
                <a:latin typeface="Arial"/>
                <a:cs typeface="Arial"/>
                <a:sym typeface="Wingdings" panose="05000000000000000000" pitchFamily="2" charset="2"/>
              </a:rPr>
              <a:t>OLR increases</a:t>
            </a:r>
            <a:endParaRPr lang="en-US" sz="2400" dirty="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9906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Arial"/>
                <a:cs typeface="Arial"/>
              </a:rPr>
              <a:t>Warming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62" y="909935"/>
            <a:ext cx="2757739" cy="59480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19600" y="3817204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Moistening and darkening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  <a:sym typeface="Wingdings" panose="05000000000000000000" pitchFamily="2" charset="2"/>
              </a:rPr>
              <a:t> ASR increases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7200" y="60960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Increased ASR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5800" y="4743272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</a:rPr>
              <a:t>Additional warming</a:t>
            </a:r>
          </a:p>
          <a:p>
            <a:r>
              <a:rPr lang="en-US" sz="2400" dirty="0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  <a:sym typeface="Wingdings" panose="05000000000000000000" pitchFamily="2" charset="2"/>
              </a:rPr>
              <a:t> OLR balances increased ASR</a:t>
            </a:r>
            <a:endParaRPr lang="en-US" sz="2400" dirty="0">
              <a:solidFill>
                <a:srgbClr val="FFFFFF">
                  <a:lumMod val="8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4" y="685800"/>
            <a:ext cx="282632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2747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Response of absorbed solar radiation and outgoing longwave radiation to carbon dioxide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4900" y="5832059"/>
            <a:ext cx="78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Donohoe et. al (2014):</a:t>
            </a:r>
            <a:r>
              <a:rPr lang="en-US" u="sng" dirty="0">
                <a:solidFill>
                  <a:srgbClr val="FFFFFF"/>
                </a:solidFill>
                <a:latin typeface="Arial"/>
                <a:cs typeface="Arial"/>
              </a:rPr>
              <a:t>Shortwave and longwave contributions to global warming under increasing CO2.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en-US" i="1" dirty="0">
                <a:solidFill>
                  <a:srgbClr val="FFFFFF"/>
                </a:solidFill>
                <a:latin typeface="Arial"/>
                <a:cs typeface="Arial"/>
              </a:rPr>
              <a:t>Proceedings of the National Academy of Sciences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66800"/>
            <a:ext cx="6545400" cy="46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84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4D990-7290-4B2B-B0B2-08C2FD0F1776}"/>
              </a:ext>
            </a:extLst>
          </p:cNvPr>
          <p:cNvSpPr txBox="1"/>
          <p:nvPr/>
        </p:nvSpPr>
        <p:spPr>
          <a:xfrm>
            <a:off x="444708" y="0"/>
            <a:ext cx="1130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Trends in satellite radiation (CERES)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EF797-0DE2-4976-AF48-728473A8F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560375"/>
            <a:ext cx="4706912" cy="3209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38709-CBB1-4E5A-B355-E6F01352966E}"/>
              </a:ext>
            </a:extLst>
          </p:cNvPr>
          <p:cNvSpPr txBox="1"/>
          <p:nvPr/>
        </p:nvSpPr>
        <p:spPr>
          <a:xfrm>
            <a:off x="5501390" y="674559"/>
            <a:ext cx="5711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significant trend prior to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Full time period shows increase in net radiation due to an </a:t>
            </a:r>
            <a:r>
              <a:rPr lang="en-US" sz="2400" dirty="0">
                <a:solidFill>
                  <a:srgbClr val="FF0000"/>
                </a:solidFill>
              </a:rPr>
              <a:t>increase in absorbed solar radiation </a:t>
            </a:r>
            <a:r>
              <a:rPr lang="en-US" sz="2400" dirty="0">
                <a:solidFill>
                  <a:schemeClr val="bg1"/>
                </a:solidFill>
              </a:rPr>
              <a:t>that exceeds the modest </a:t>
            </a:r>
            <a:r>
              <a:rPr lang="en-US" sz="2400" dirty="0">
                <a:solidFill>
                  <a:srgbClr val="00B050"/>
                </a:solidFill>
              </a:rPr>
              <a:t>increase in outgoing longwave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Consistent with CMIP5 response to increasing greenhouse gases?</a:t>
            </a:r>
          </a:p>
        </p:txBody>
      </p:sp>
    </p:spTree>
    <p:extLst>
      <p:ext uri="{BB962C8B-B14F-4D97-AF65-F5344CB8AC3E}">
        <p14:creationId xmlns:p14="http://schemas.microsoft.com/office/powerpoint/2010/main" val="316790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3D8BD95-7D53-409D-B171-4C26914C2666}"/>
              </a:ext>
            </a:extLst>
          </p:cNvPr>
          <p:cNvGrpSpPr/>
          <p:nvPr/>
        </p:nvGrpSpPr>
        <p:grpSpPr>
          <a:xfrm>
            <a:off x="170884" y="612247"/>
            <a:ext cx="4300632" cy="6913971"/>
            <a:chOff x="170884" y="1401943"/>
            <a:chExt cx="3084782" cy="55636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F7285C-2412-43F3-8F7F-A33E2EF94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550" y="1600200"/>
              <a:ext cx="2832480" cy="480813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FDB72-0124-49C6-A75A-50FF9E87E84B}"/>
                </a:ext>
              </a:extLst>
            </p:cNvPr>
            <p:cNvSpPr/>
            <p:nvPr/>
          </p:nvSpPr>
          <p:spPr>
            <a:xfrm>
              <a:off x="170884" y="1401943"/>
              <a:ext cx="3084782" cy="10699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AD3E07-B0DC-4439-847A-1814F185334B}"/>
                </a:ext>
              </a:extLst>
            </p:cNvPr>
            <p:cNvSpPr/>
            <p:nvPr/>
          </p:nvSpPr>
          <p:spPr>
            <a:xfrm>
              <a:off x="170884" y="6247627"/>
              <a:ext cx="3084782" cy="7179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1C31173-6649-4610-B1D2-B335D0C6E859}"/>
              </a:ext>
            </a:extLst>
          </p:cNvPr>
          <p:cNvSpPr txBox="1"/>
          <p:nvPr/>
        </p:nvSpPr>
        <p:spPr>
          <a:xfrm>
            <a:off x="251268" y="839233"/>
            <a:ext cx="1185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EEI  = </a:t>
            </a:r>
            <a:r>
              <a:rPr lang="en-US" sz="2800" dirty="0">
                <a:solidFill>
                  <a:schemeClr val="accent2"/>
                </a:solidFill>
              </a:rPr>
              <a:t>RAD</a:t>
            </a:r>
            <a:r>
              <a:rPr lang="en-US" sz="2800" baseline="-25000" dirty="0">
                <a:solidFill>
                  <a:schemeClr val="accent2"/>
                </a:solidFill>
              </a:rPr>
              <a:t>TOA</a:t>
            </a:r>
            <a:r>
              <a:rPr lang="en-US" sz="2800" dirty="0">
                <a:solidFill>
                  <a:schemeClr val="bg1"/>
                </a:solidFill>
              </a:rPr>
              <a:t>= d/</a:t>
            </a:r>
            <a:r>
              <a:rPr lang="en-US" sz="2800" dirty="0" err="1">
                <a:solidFill>
                  <a:schemeClr val="bg1"/>
                </a:solidFill>
              </a:rPr>
              <a:t>dt</a:t>
            </a:r>
            <a:r>
              <a:rPr lang="en-US" sz="2800" dirty="0">
                <a:solidFill>
                  <a:schemeClr val="bg1"/>
                </a:solidFill>
              </a:rPr>
              <a:t> ( </a:t>
            </a:r>
            <a:r>
              <a:rPr lang="en-US" sz="2800" dirty="0">
                <a:solidFill>
                  <a:schemeClr val="accent1"/>
                </a:solidFill>
              </a:rPr>
              <a:t>Ocean energy </a:t>
            </a:r>
            <a:r>
              <a:rPr lang="en-US" sz="2800" dirty="0">
                <a:solidFill>
                  <a:schemeClr val="bg1"/>
                </a:solidFill>
              </a:rPr>
              <a:t>+ </a:t>
            </a:r>
            <a:r>
              <a:rPr lang="en-US" sz="2800" dirty="0">
                <a:solidFill>
                  <a:srgbClr val="FF0000"/>
                </a:solidFill>
              </a:rPr>
              <a:t>Atmos. energy </a:t>
            </a:r>
            <a:r>
              <a:rPr lang="en-US" sz="2800" dirty="0">
                <a:solidFill>
                  <a:schemeClr val="bg1"/>
                </a:solidFill>
              </a:rPr>
              <a:t>+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sz="2800" baseline="-25000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*(Ice Volume)  </a:t>
            </a:r>
            <a:r>
              <a:rPr lang="en-US" sz="2800" dirty="0">
                <a:solidFill>
                  <a:schemeClr val="bg1"/>
                </a:solidFill>
              </a:rPr>
              <a:t>+ </a:t>
            </a:r>
            <a:r>
              <a:rPr lang="en-US" sz="2800" dirty="0">
                <a:solidFill>
                  <a:srgbClr val="00B050"/>
                </a:solidFill>
              </a:rPr>
              <a:t>Land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r>
              <a:rPr lang="en-US" sz="2800" baseline="-25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E4778-1F20-4B42-84A6-7BFAE90250EC}"/>
              </a:ext>
            </a:extLst>
          </p:cNvPr>
          <p:cNvSpPr txBox="1"/>
          <p:nvPr/>
        </p:nvSpPr>
        <p:spPr>
          <a:xfrm>
            <a:off x="2954215" y="79681"/>
            <a:ext cx="6581670" cy="723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Earth’s Energy Imbalance (EEI)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568646-71BF-49BD-9C41-F7648B9DC57F}"/>
              </a:ext>
            </a:extLst>
          </p:cNvPr>
          <p:cNvSpPr txBox="1"/>
          <p:nvPr/>
        </p:nvSpPr>
        <p:spPr>
          <a:xfrm>
            <a:off x="157486" y="1480225"/>
            <a:ext cx="446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Changes in Earth Energy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E16EF-3523-41D2-A921-72485259C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15" y="2230431"/>
            <a:ext cx="772567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499614-E55F-4B40-89AE-96241B4D8A13}"/>
              </a:ext>
            </a:extLst>
          </p:cNvPr>
          <p:cNvSpPr/>
          <p:nvPr/>
        </p:nvSpPr>
        <p:spPr>
          <a:xfrm>
            <a:off x="4333537" y="5700156"/>
            <a:ext cx="8004925" cy="2303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2F124-675A-445E-9610-58168783519B}"/>
              </a:ext>
            </a:extLst>
          </p:cNvPr>
          <p:cNvSpPr txBox="1"/>
          <p:nvPr/>
        </p:nvSpPr>
        <p:spPr>
          <a:xfrm>
            <a:off x="8894618" y="6778319"/>
            <a:ext cx="395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von </a:t>
            </a:r>
            <a:r>
              <a:rPr lang="en-US" dirty="0" err="1">
                <a:solidFill>
                  <a:schemeClr val="bg1"/>
                </a:solidFill>
              </a:rPr>
              <a:t>Schuckmann</a:t>
            </a:r>
            <a:r>
              <a:rPr lang="en-US" dirty="0">
                <a:solidFill>
                  <a:schemeClr val="bg1"/>
                </a:solidFill>
              </a:rPr>
              <a:t> et. al , 2016</a:t>
            </a:r>
          </a:p>
        </p:txBody>
      </p:sp>
    </p:spTree>
    <p:extLst>
      <p:ext uri="{BB962C8B-B14F-4D97-AF65-F5344CB8AC3E}">
        <p14:creationId xmlns:p14="http://schemas.microsoft.com/office/powerpoint/2010/main" val="3602414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4D990-7290-4B2B-B0B2-08C2FD0F1776}"/>
              </a:ext>
            </a:extLst>
          </p:cNvPr>
          <p:cNvSpPr txBox="1"/>
          <p:nvPr/>
        </p:nvSpPr>
        <p:spPr>
          <a:xfrm>
            <a:off x="444708" y="-100948"/>
            <a:ext cx="1130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Trends in satellite radiation (CERES)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EF797-0DE2-4976-AF48-728473A8F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6" y="455445"/>
            <a:ext cx="3538174" cy="2412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38709-CBB1-4E5A-B355-E6F01352966E}"/>
              </a:ext>
            </a:extLst>
          </p:cNvPr>
          <p:cNvSpPr txBox="1"/>
          <p:nvPr/>
        </p:nvSpPr>
        <p:spPr>
          <a:xfrm>
            <a:off x="4989226" y="645058"/>
            <a:ext cx="5711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Full time period shows increase in net radiation due to an </a:t>
            </a:r>
            <a:r>
              <a:rPr lang="en-US" sz="2000" dirty="0">
                <a:solidFill>
                  <a:srgbClr val="FF0000"/>
                </a:solidFill>
              </a:rPr>
              <a:t>increase in absorbed solar radiation </a:t>
            </a:r>
            <a:r>
              <a:rPr lang="en-US" sz="2000" dirty="0">
                <a:solidFill>
                  <a:schemeClr val="bg1"/>
                </a:solidFill>
              </a:rPr>
              <a:t>that exceeds the modest </a:t>
            </a:r>
            <a:r>
              <a:rPr lang="en-US" sz="2000" dirty="0">
                <a:solidFill>
                  <a:srgbClr val="00B050"/>
                </a:solidFill>
              </a:rPr>
              <a:t>increase in outgoing longwave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Consistent with CMIP5 response to increasing greenhouse gases?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AA6C73-37CC-4404-893B-94DEAD0C702B}"/>
              </a:ext>
            </a:extLst>
          </p:cNvPr>
          <p:cNvCxnSpPr/>
          <p:nvPr/>
        </p:nvCxnSpPr>
        <p:spPr bwMode="auto">
          <a:xfrm>
            <a:off x="0" y="2908096"/>
            <a:ext cx="1199213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44EA87-9CE5-42F2-85DF-062154868927}"/>
              </a:ext>
            </a:extLst>
          </p:cNvPr>
          <p:cNvSpPr txBox="1"/>
          <p:nvPr/>
        </p:nvSpPr>
        <p:spPr>
          <a:xfrm>
            <a:off x="344773" y="2868806"/>
            <a:ext cx="1130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Cause of increase absorbed solar radiation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3545ED-8F7C-453B-A967-BB1446008BF1}"/>
              </a:ext>
            </a:extLst>
          </p:cNvPr>
          <p:cNvSpPr/>
          <p:nvPr/>
        </p:nvSpPr>
        <p:spPr>
          <a:xfrm>
            <a:off x="1082781" y="4424612"/>
            <a:ext cx="3922948" cy="1713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DB576-B1E0-428A-A8EE-C73449228DB7}"/>
              </a:ext>
            </a:extLst>
          </p:cNvPr>
          <p:cNvSpPr/>
          <p:nvPr/>
        </p:nvSpPr>
        <p:spPr>
          <a:xfrm>
            <a:off x="1082781" y="6137917"/>
            <a:ext cx="3922948" cy="5657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85E4F7-302B-4B7D-A38F-D7B8BBF055FD}"/>
              </a:ext>
            </a:extLst>
          </p:cNvPr>
          <p:cNvSpPr/>
          <p:nvPr/>
        </p:nvSpPr>
        <p:spPr>
          <a:xfrm>
            <a:off x="2545223" y="6071191"/>
            <a:ext cx="1913206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99D989-F268-47F7-87A8-1F8DFD04EAE5}"/>
              </a:ext>
            </a:extLst>
          </p:cNvPr>
          <p:cNvCxnSpPr>
            <a:cxnSpLocks/>
          </p:cNvCxnSpPr>
          <p:nvPr/>
        </p:nvCxnSpPr>
        <p:spPr>
          <a:xfrm flipV="1">
            <a:off x="4015129" y="5028972"/>
            <a:ext cx="530469" cy="1028620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D3D6A28-2119-4234-B796-01987A9EEF83}"/>
              </a:ext>
            </a:extLst>
          </p:cNvPr>
          <p:cNvSpPr/>
          <p:nvPr/>
        </p:nvSpPr>
        <p:spPr>
          <a:xfrm>
            <a:off x="3713439" y="6073177"/>
            <a:ext cx="1292290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8F082C-B654-4FAD-A9C5-66818FB5ACA9}"/>
              </a:ext>
            </a:extLst>
          </p:cNvPr>
          <p:cNvCxnSpPr>
            <a:cxnSpLocks/>
          </p:cNvCxnSpPr>
          <p:nvPr/>
        </p:nvCxnSpPr>
        <p:spPr>
          <a:xfrm>
            <a:off x="410941" y="3532039"/>
            <a:ext cx="1219882" cy="1513155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562BB9-1F69-4442-826D-4CEBE73EBA28}"/>
              </a:ext>
            </a:extLst>
          </p:cNvPr>
          <p:cNvCxnSpPr>
            <a:cxnSpLocks/>
          </p:cNvCxnSpPr>
          <p:nvPr/>
        </p:nvCxnSpPr>
        <p:spPr>
          <a:xfrm flipV="1">
            <a:off x="4341207" y="5370274"/>
            <a:ext cx="328271" cy="661308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7183042-BC16-4AC4-83A8-5AD7366E2CC8}"/>
              </a:ext>
            </a:extLst>
          </p:cNvPr>
          <p:cNvSpPr/>
          <p:nvPr/>
        </p:nvSpPr>
        <p:spPr>
          <a:xfrm>
            <a:off x="1153695" y="4800531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8BA6D3-E944-44AE-A0DA-FB461DD02052}"/>
              </a:ext>
            </a:extLst>
          </p:cNvPr>
          <p:cNvSpPr/>
          <p:nvPr/>
        </p:nvSpPr>
        <p:spPr>
          <a:xfrm>
            <a:off x="1691784" y="4800531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041620-9543-4D25-9B5F-FB09C39BD17F}"/>
              </a:ext>
            </a:extLst>
          </p:cNvPr>
          <p:cNvSpPr/>
          <p:nvPr/>
        </p:nvSpPr>
        <p:spPr>
          <a:xfrm>
            <a:off x="2144462" y="4800531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601AA3-81E5-4755-B3CB-48F938CC545F}"/>
              </a:ext>
            </a:extLst>
          </p:cNvPr>
          <p:cNvSpPr txBox="1"/>
          <p:nvPr/>
        </p:nvSpPr>
        <p:spPr>
          <a:xfrm>
            <a:off x="2773823" y="6015908"/>
            <a:ext cx="2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86F197-F645-4585-AEA4-014625B9B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55" y="5015128"/>
            <a:ext cx="1019174" cy="78157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3EFEE6D-96CA-4B67-924B-88D2FFA31C86}"/>
              </a:ext>
            </a:extLst>
          </p:cNvPr>
          <p:cNvSpPr/>
          <p:nvPr/>
        </p:nvSpPr>
        <p:spPr>
          <a:xfrm>
            <a:off x="1392846" y="5028972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91E828-44D6-424D-9738-56668CB15B53}"/>
              </a:ext>
            </a:extLst>
          </p:cNvPr>
          <p:cNvSpPr/>
          <p:nvPr/>
        </p:nvSpPr>
        <p:spPr>
          <a:xfrm>
            <a:off x="1871147" y="5028972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2FF916-0D5F-4815-BB79-D1530C04F052}"/>
              </a:ext>
            </a:extLst>
          </p:cNvPr>
          <p:cNvSpPr/>
          <p:nvPr/>
        </p:nvSpPr>
        <p:spPr>
          <a:xfrm>
            <a:off x="2349448" y="4971861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712E2E-91EB-48FE-804D-BC1031F6A914}"/>
              </a:ext>
            </a:extLst>
          </p:cNvPr>
          <p:cNvCxnSpPr/>
          <p:nvPr/>
        </p:nvCxnSpPr>
        <p:spPr>
          <a:xfrm>
            <a:off x="1576729" y="4476482"/>
            <a:ext cx="515982" cy="480811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6EAC490-55CA-4FB2-84F0-98557A151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34018"/>
            <a:ext cx="2110129" cy="16181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E9531D-3632-45FD-8432-6DCA94F7F895}"/>
              </a:ext>
            </a:extLst>
          </p:cNvPr>
          <p:cNvSpPr txBox="1"/>
          <p:nvPr/>
        </p:nvSpPr>
        <p:spPr>
          <a:xfrm>
            <a:off x="1524000" y="4035452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absorbed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0CF063-89E0-4D81-A1B7-65A3CF012106}"/>
              </a:ext>
            </a:extLst>
          </p:cNvPr>
          <p:cNvSpPr txBox="1"/>
          <p:nvPr/>
        </p:nvSpPr>
        <p:spPr>
          <a:xfrm>
            <a:off x="94991" y="4634128"/>
            <a:ext cx="11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(vapor)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6595C2-BF31-4A66-93F7-116B18740574}"/>
              </a:ext>
            </a:extLst>
          </p:cNvPr>
          <p:cNvCxnSpPr/>
          <p:nvPr/>
        </p:nvCxnSpPr>
        <p:spPr>
          <a:xfrm flipV="1">
            <a:off x="2810915" y="4065493"/>
            <a:ext cx="507947" cy="1132027"/>
          </a:xfrm>
          <a:prstGeom prst="straightConnector1">
            <a:avLst/>
          </a:prstGeom>
          <a:ln w="60325">
            <a:solidFill>
              <a:srgbClr val="0099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528AA8B-2811-4987-BD28-9BDA33AC7014}"/>
              </a:ext>
            </a:extLst>
          </p:cNvPr>
          <p:cNvSpPr txBox="1"/>
          <p:nvPr/>
        </p:nvSpPr>
        <p:spPr>
          <a:xfrm>
            <a:off x="3276600" y="3619192"/>
            <a:ext cx="1881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cloud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D51327-4D51-4E49-B9E7-CC266F32DD82}"/>
              </a:ext>
            </a:extLst>
          </p:cNvPr>
          <p:cNvCxnSpPr>
            <a:cxnSpLocks/>
          </p:cNvCxnSpPr>
          <p:nvPr/>
        </p:nvCxnSpPr>
        <p:spPr>
          <a:xfrm>
            <a:off x="1630823" y="5143192"/>
            <a:ext cx="771377" cy="1086837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BEF4152-18D5-4256-BB2C-EB6597967D81}"/>
              </a:ext>
            </a:extLst>
          </p:cNvPr>
          <p:cNvSpPr txBox="1"/>
          <p:nvPr/>
        </p:nvSpPr>
        <p:spPr>
          <a:xfrm>
            <a:off x="0" y="5687516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transmitted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871FAF-CCD4-45BB-A034-45FA50658B97}"/>
              </a:ext>
            </a:extLst>
          </p:cNvPr>
          <p:cNvCxnSpPr/>
          <p:nvPr/>
        </p:nvCxnSpPr>
        <p:spPr>
          <a:xfrm>
            <a:off x="1576729" y="4481728"/>
            <a:ext cx="668382" cy="627965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85EE52-2EB8-499C-AE8A-ABBCF19AFBFF}"/>
              </a:ext>
            </a:extLst>
          </p:cNvPr>
          <p:cNvCxnSpPr/>
          <p:nvPr/>
        </p:nvCxnSpPr>
        <p:spPr>
          <a:xfrm flipV="1">
            <a:off x="2795929" y="4481728"/>
            <a:ext cx="313285" cy="715793"/>
          </a:xfrm>
          <a:prstGeom prst="straightConnector1">
            <a:avLst/>
          </a:prstGeom>
          <a:ln w="60325">
            <a:solidFill>
              <a:srgbClr val="0099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91568CD-0247-44EC-8D75-264BA4E0213F}"/>
              </a:ext>
            </a:extLst>
          </p:cNvPr>
          <p:cNvCxnSpPr/>
          <p:nvPr/>
        </p:nvCxnSpPr>
        <p:spPr>
          <a:xfrm>
            <a:off x="2083334" y="5796703"/>
            <a:ext cx="331595" cy="457662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DF293DA-CFD8-4BCB-8E3C-3E121D705B18}"/>
              </a:ext>
            </a:extLst>
          </p:cNvPr>
          <p:cNvCxnSpPr>
            <a:cxnSpLocks/>
          </p:cNvCxnSpPr>
          <p:nvPr/>
        </p:nvCxnSpPr>
        <p:spPr>
          <a:xfrm flipV="1">
            <a:off x="4700929" y="5712008"/>
            <a:ext cx="175871" cy="356508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9C4D709-B50D-423A-84A4-52FBB5A03200}"/>
              </a:ext>
            </a:extLst>
          </p:cNvPr>
          <p:cNvCxnSpPr>
            <a:cxnSpLocks/>
          </p:cNvCxnSpPr>
          <p:nvPr/>
        </p:nvCxnSpPr>
        <p:spPr>
          <a:xfrm flipV="1">
            <a:off x="2773425" y="3771592"/>
            <a:ext cx="503175" cy="1183942"/>
          </a:xfrm>
          <a:prstGeom prst="straightConnector1">
            <a:avLst/>
          </a:prstGeom>
          <a:ln w="60325">
            <a:solidFill>
              <a:srgbClr val="0099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02DFF1C-B92E-44E5-AC25-A270D6E2EB49}"/>
              </a:ext>
            </a:extLst>
          </p:cNvPr>
          <p:cNvSpPr txBox="1"/>
          <p:nvPr/>
        </p:nvSpPr>
        <p:spPr>
          <a:xfrm>
            <a:off x="3209943" y="4160417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9900"/>
                </a:solidFill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C2D5A6-2EC7-499A-B808-F97CD20985D0}"/>
              </a:ext>
            </a:extLst>
          </p:cNvPr>
          <p:cNvSpPr/>
          <p:nvPr/>
        </p:nvSpPr>
        <p:spPr>
          <a:xfrm>
            <a:off x="4289306" y="5280459"/>
            <a:ext cx="380172" cy="76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0D22CE5-9538-4F34-BACF-F87508F5B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8" y="3447146"/>
            <a:ext cx="5002586" cy="34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24" grpId="0" animBg="1"/>
      <p:bldP spid="38" grpId="0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8B85-C148-4EAA-96C9-CA04FCD0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79" y="-205047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is what I’ve been talking about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ACC8A-7495-495D-848E-7CF8C553EF4A}"/>
              </a:ext>
            </a:extLst>
          </p:cNvPr>
          <p:cNvSpPr txBox="1"/>
          <p:nvPr/>
        </p:nvSpPr>
        <p:spPr>
          <a:xfrm>
            <a:off x="8455707" y="3200446"/>
            <a:ext cx="314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Atmosphere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0C2DE6-5307-4D57-8C40-73DCE3DB4A31}"/>
              </a:ext>
            </a:extLst>
          </p:cNvPr>
          <p:cNvGrpSpPr/>
          <p:nvPr/>
        </p:nvGrpSpPr>
        <p:grpSpPr>
          <a:xfrm>
            <a:off x="496430" y="811627"/>
            <a:ext cx="2519427" cy="2223428"/>
            <a:chOff x="58881" y="2730333"/>
            <a:chExt cx="6442364" cy="662841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BCF1638-C560-41BD-8603-30481D230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1" y="3338946"/>
              <a:ext cx="6442364" cy="6019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6E83244B-3291-4745-B2C3-429518BB1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062" y="4669966"/>
              <a:ext cx="3962400" cy="34290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C78C42E5-76E7-4C43-9D4F-B7B0E01D6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9732" y="2730333"/>
              <a:ext cx="618956" cy="1275608"/>
            </a:xfrm>
            <a:prstGeom prst="lin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2">
              <a:extLst>
                <a:ext uri="{FF2B5EF4-FFF2-40B4-BE49-F238E27FC236}">
                  <a16:creationId xmlns:a16="http://schemas.microsoft.com/office/drawing/2014/main" id="{B8E69B6D-A9F2-4DC2-A888-34C9CCD13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6435" y="4398820"/>
              <a:ext cx="623455" cy="1143000"/>
            </a:xfrm>
            <a:prstGeom prst="line">
              <a:avLst/>
            </a:prstGeom>
            <a:ln w="53975">
              <a:solidFill>
                <a:srgbClr val="FF0000"/>
              </a:solidFill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19E8BF-D3F4-46C6-B783-C8B8DD652756}"/>
              </a:ext>
            </a:extLst>
          </p:cNvPr>
          <p:cNvSpPr txBox="1"/>
          <p:nvPr/>
        </p:nvSpPr>
        <p:spPr>
          <a:xfrm>
            <a:off x="1285787" y="1245928"/>
            <a:ext cx="304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Surface energy flux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4E43D-22CA-4EA6-B23A-401B7E11E47C}"/>
              </a:ext>
            </a:extLst>
          </p:cNvPr>
          <p:cNvSpPr txBox="1"/>
          <p:nvPr/>
        </p:nvSpPr>
        <p:spPr>
          <a:xfrm>
            <a:off x="1203356" y="1857080"/>
            <a:ext cx="314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Ocean Storage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1AF1B0-6365-45B2-9090-56D19365A5E3}"/>
              </a:ext>
            </a:extLst>
          </p:cNvPr>
          <p:cNvSpPr txBox="1"/>
          <p:nvPr/>
        </p:nvSpPr>
        <p:spPr>
          <a:xfrm>
            <a:off x="1265815" y="720326"/>
            <a:ext cx="314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RADTOA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E7070A-8B84-4278-BFF8-510AE59B498B}"/>
              </a:ext>
            </a:extLst>
          </p:cNvPr>
          <p:cNvSpPr txBox="1"/>
          <p:nvPr/>
        </p:nvSpPr>
        <p:spPr>
          <a:xfrm>
            <a:off x="4167266" y="858825"/>
            <a:ext cx="7776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Observational estimates of the absolute magnitude of Earth Energy imbalance (EEI) is only known from ocean heat content changes</a:t>
            </a:r>
            <a:endParaRPr lang="en-US" sz="2800" dirty="0"/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7255204F-A326-439C-8ACA-6850C6E71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62" y="2243820"/>
            <a:ext cx="2940468" cy="4881179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B20633-59F4-4620-9D87-5299A2D786A7}"/>
              </a:ext>
            </a:extLst>
          </p:cNvPr>
          <p:cNvSpPr/>
          <p:nvPr/>
        </p:nvSpPr>
        <p:spPr bwMode="auto">
          <a:xfrm>
            <a:off x="8659727" y="4786692"/>
            <a:ext cx="3602636" cy="2303336"/>
          </a:xfrm>
          <a:prstGeom prst="rect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008DBA-D66B-4ED4-97BC-739BB7C38EC2}"/>
              </a:ext>
            </a:extLst>
          </p:cNvPr>
          <p:cNvSpPr txBox="1"/>
          <p:nvPr/>
        </p:nvSpPr>
        <p:spPr>
          <a:xfrm>
            <a:off x="2775600" y="2550774"/>
            <a:ext cx="60989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EEI from TOA radiation and ocean heat content seem self consistent over: (1) seasonal cycle and (2) inter-annual variability</a:t>
            </a:r>
          </a:p>
          <a:p>
            <a:r>
              <a:rPr lang="en-US" sz="2200" dirty="0">
                <a:solidFill>
                  <a:schemeClr val="bg1"/>
                </a:solidFill>
                <a:sym typeface="Wingdings" panose="05000000000000000000" pitchFamily="2" charset="2"/>
              </a:rPr>
              <a:t> Unclear how to use this information to figure out climate sensitivity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6BE0B03-D347-4279-A488-6D689A5DC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" y="4501743"/>
            <a:ext cx="3131695" cy="22206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CF59AB-A6DB-4AC3-88BF-131B7A42B944}"/>
              </a:ext>
            </a:extLst>
          </p:cNvPr>
          <p:cNvSpPr txBox="1"/>
          <p:nvPr/>
        </p:nvSpPr>
        <p:spPr>
          <a:xfrm>
            <a:off x="4319666" y="4908665"/>
            <a:ext cx="7776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We expect trends in EEI measured from TOA radiation to result from increases in absorbed </a:t>
            </a:r>
            <a:r>
              <a:rPr lang="en-US" sz="2800">
                <a:solidFill>
                  <a:schemeClr val="bg1">
                    <a:lumMod val="95000"/>
                  </a:schemeClr>
                </a:solidFill>
              </a:rPr>
              <a:t>solar radiation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933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19200" y="0"/>
            <a:ext cx="662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Mechanisms leading to changes in absorbed solar radiation with global warming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60108"/>
            <a:ext cx="2841220" cy="286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3830" y="1524000"/>
            <a:ext cx="445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Moistening of the atmosphere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dirty="0">
                <a:solidFill>
                  <a:srgbClr val="00B0F0"/>
                </a:solidFill>
              </a:rPr>
              <a:t>         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Enhanced atmospheric solar absorption (water vapor)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4191000" y="1905000"/>
            <a:ext cx="0" cy="457200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675599" y="11971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675600" y="1219200"/>
            <a:ext cx="534201" cy="639128"/>
          </a:xfrm>
          <a:prstGeom prst="ellips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3307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5029201" y="3374886"/>
            <a:ext cx="534201" cy="639128"/>
          </a:xfrm>
          <a:prstGeom prst="ellips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19990"/>
            <a:ext cx="2895600" cy="16287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77630" y="3170873"/>
            <a:ext cx="445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82ADF"/>
                </a:solidFill>
              </a:rPr>
              <a:t>Sea ice (and snow) loss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dirty="0">
                <a:solidFill>
                  <a:srgbClr val="00B0F0"/>
                </a:solidFill>
              </a:rPr>
              <a:t>         </a:t>
            </a:r>
          </a:p>
          <a:p>
            <a:pPr algn="ctr"/>
            <a:r>
              <a:rPr lang="en-US" dirty="0">
                <a:solidFill>
                  <a:srgbClr val="E82ADF"/>
                </a:solidFill>
              </a:rPr>
              <a:t>More solar radiation absorbed by surface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 bwMode="auto">
          <a:xfrm>
            <a:off x="7924800" y="3551872"/>
            <a:ext cx="0" cy="457200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50" y="4589462"/>
            <a:ext cx="4165850" cy="23447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27999" y="51595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828000" y="5181600"/>
            <a:ext cx="534201" cy="639128"/>
          </a:xfrm>
          <a:prstGeom prst="ellips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1" y="5048071"/>
            <a:ext cx="4456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9900"/>
                </a:solidFill>
              </a:rPr>
              <a:t>Cloud Changes</a:t>
            </a:r>
          </a:p>
          <a:p>
            <a:pPr algn="ctr"/>
            <a:endParaRPr lang="en-US" sz="2400" dirty="0">
              <a:solidFill>
                <a:srgbClr val="009900"/>
              </a:solidFill>
            </a:endParaRPr>
          </a:p>
          <a:p>
            <a:pPr algn="ctr"/>
            <a:r>
              <a:rPr lang="en-US" sz="2400" dirty="0">
                <a:solidFill>
                  <a:srgbClr val="009900"/>
                </a:solidFill>
              </a:rPr>
              <a:t>Highly Uncertain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dirty="0">
                <a:solidFill>
                  <a:srgbClr val="00B0F0"/>
                </a:solidFill>
              </a:rPr>
              <a:t>        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458200" y="609600"/>
            <a:ext cx="381000" cy="1676400"/>
          </a:xfrm>
          <a:prstGeom prst="rect">
            <a:avLst/>
          </a:prstGeom>
          <a:noFill/>
          <a:ln w="31750" cap="flat" cmpd="sng" algn="ctr">
            <a:solidFill>
              <a:srgbClr val="E82AD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16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06781" y="946896"/>
            <a:ext cx="3922948" cy="1713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6781" y="2660202"/>
            <a:ext cx="3922948" cy="5657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8480" y="2766792"/>
            <a:ext cx="2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 ocean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9223" y="2593476"/>
            <a:ext cx="1913206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5539130" y="1551256"/>
            <a:ext cx="530469" cy="1028620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37439" y="2595462"/>
            <a:ext cx="1292290" cy="3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1934941" y="54324"/>
            <a:ext cx="1219882" cy="1513155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865208" y="1892558"/>
            <a:ext cx="328271" cy="661308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677696" y="1322815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215785" y="1322815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68463" y="1322815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97823" y="2538192"/>
            <a:ext cx="2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 ice</a:t>
            </a:r>
          </a:p>
        </p:txBody>
      </p:sp>
      <p:pic>
        <p:nvPicPr>
          <p:cNvPr id="8198" name="Picture 81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55" y="1537413"/>
            <a:ext cx="1019174" cy="781575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916847" y="1551256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95148" y="1551256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73449" y="1494145"/>
            <a:ext cx="119575" cy="114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100729" y="998767"/>
            <a:ext cx="515982" cy="480811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956303"/>
            <a:ext cx="2110129" cy="1618197"/>
          </a:xfrm>
          <a:prstGeom prst="rect">
            <a:avLst/>
          </a:prstGeom>
        </p:spPr>
      </p:pic>
      <p:sp>
        <p:nvSpPr>
          <p:cNvPr id="8203" name="TextBox 8202"/>
          <p:cNvSpPr txBox="1"/>
          <p:nvPr/>
        </p:nvSpPr>
        <p:spPr>
          <a:xfrm>
            <a:off x="3048001" y="557736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300" dirty="0">
                <a:solidFill>
                  <a:srgbClr val="00B0F0"/>
                </a:solidFill>
                <a:latin typeface="Calibri"/>
              </a:rPr>
              <a:t>absorbed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87695" y="-76200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300" dirty="0">
                <a:solidFill>
                  <a:srgbClr val="FF0000"/>
                </a:solidFill>
                <a:latin typeface="Calibri"/>
              </a:rPr>
              <a:t>incident</a:t>
            </a:r>
            <a:endParaRPr lang="en-US" sz="2300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8204" name="TextBox 8203"/>
          <p:cNvSpPr txBox="1"/>
          <p:nvPr/>
        </p:nvSpPr>
        <p:spPr>
          <a:xfrm>
            <a:off x="1618991" y="1156413"/>
            <a:ext cx="11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  <a:latin typeface="Calibri"/>
              </a:rPr>
              <a:t>  H</a:t>
            </a:r>
            <a:r>
              <a:rPr lang="en-US" baseline="-25000" dirty="0">
                <a:solidFill>
                  <a:srgbClr val="00B0F0"/>
                </a:solidFill>
                <a:latin typeface="Calibri"/>
              </a:rPr>
              <a:t>2</a:t>
            </a:r>
            <a:r>
              <a:rPr lang="en-US" dirty="0">
                <a:solidFill>
                  <a:srgbClr val="00B0F0"/>
                </a:solidFill>
                <a:latin typeface="Calibri"/>
              </a:rPr>
              <a:t>0</a:t>
            </a:r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  <a:latin typeface="Calibri"/>
              </a:rPr>
              <a:t>(vapor)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334916" y="587778"/>
            <a:ext cx="507947" cy="1132027"/>
          </a:xfrm>
          <a:prstGeom prst="straightConnector1">
            <a:avLst/>
          </a:prstGeom>
          <a:ln w="60325">
            <a:solidFill>
              <a:srgbClr val="0099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0601" y="141477"/>
            <a:ext cx="1881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300" dirty="0">
                <a:solidFill>
                  <a:srgbClr val="009900"/>
                </a:solidFill>
                <a:latin typeface="Calibri"/>
              </a:rPr>
              <a:t>Reflected</a:t>
            </a:r>
          </a:p>
          <a:p>
            <a:pPr>
              <a:defRPr/>
            </a:pPr>
            <a:r>
              <a:rPr lang="en-US" sz="2300" dirty="0">
                <a:solidFill>
                  <a:srgbClr val="009900"/>
                </a:solidFill>
                <a:latin typeface="Calibri"/>
              </a:rPr>
              <a:t>  cloud</a:t>
            </a:r>
          </a:p>
        </p:txBody>
      </p:sp>
      <p:cxnSp>
        <p:nvCxnSpPr>
          <p:cNvPr id="52" name="Straight Arrow Connector 51"/>
          <p:cNvCxnSpPr>
            <a:cxnSpLocks/>
          </p:cNvCxnSpPr>
          <p:nvPr/>
        </p:nvCxnSpPr>
        <p:spPr>
          <a:xfrm>
            <a:off x="3154824" y="1665477"/>
            <a:ext cx="771377" cy="1086837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24001" y="2209800"/>
            <a:ext cx="18815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300" dirty="0">
                <a:solidFill>
                  <a:srgbClr val="FF0000"/>
                </a:solidFill>
                <a:latin typeface="Calibri"/>
              </a:rPr>
              <a:t>transmitted</a:t>
            </a:r>
            <a:endParaRPr lang="en-US" sz="2300" dirty="0">
              <a:solidFill>
                <a:srgbClr val="00B0F0"/>
              </a:solidFill>
              <a:latin typeface="Calibri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100729" y="1004013"/>
            <a:ext cx="668382" cy="627965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319930" y="1004013"/>
            <a:ext cx="313285" cy="715793"/>
          </a:xfrm>
          <a:prstGeom prst="straightConnector1">
            <a:avLst/>
          </a:prstGeom>
          <a:ln w="60325">
            <a:solidFill>
              <a:srgbClr val="0099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607335" y="2318987"/>
            <a:ext cx="331595" cy="457662"/>
          </a:xfrm>
          <a:prstGeom prst="straightConnector1">
            <a:avLst/>
          </a:prstGeom>
          <a:ln w="603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500472" y="1676401"/>
            <a:ext cx="1881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300" dirty="0">
                <a:solidFill>
                  <a:srgbClr val="AD15A2"/>
                </a:solidFill>
                <a:latin typeface="Calibri"/>
              </a:rPr>
              <a:t>Reflected</a:t>
            </a:r>
          </a:p>
          <a:p>
            <a:pPr>
              <a:defRPr/>
            </a:pPr>
            <a:r>
              <a:rPr lang="en-US" sz="2300" dirty="0">
                <a:solidFill>
                  <a:srgbClr val="AD15A2"/>
                </a:solidFill>
                <a:latin typeface="Calibri"/>
              </a:rPr>
              <a:t>  surface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400800" y="305431"/>
            <a:ext cx="4267200" cy="121856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Changes in absorbed solar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radiation with global warming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V="1">
            <a:off x="6224930" y="2234292"/>
            <a:ext cx="175871" cy="356508"/>
          </a:xfrm>
          <a:prstGeom prst="straightConnector1">
            <a:avLst/>
          </a:prstGeom>
          <a:ln w="34925">
            <a:solidFill>
              <a:srgbClr val="AD15A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 flipV="1">
            <a:off x="4297426" y="293876"/>
            <a:ext cx="503175" cy="1183942"/>
          </a:xfrm>
          <a:prstGeom prst="straightConnector1">
            <a:avLst/>
          </a:prstGeom>
          <a:ln w="60325">
            <a:solidFill>
              <a:srgbClr val="0099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33943" y="682702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9900"/>
                </a:solidFill>
              </a:rPr>
              <a:t>?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60" y="3359214"/>
            <a:ext cx="5092140" cy="342258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60" y="3352801"/>
            <a:ext cx="5092140" cy="342258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352801"/>
            <a:ext cx="5092138" cy="34225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5092138" cy="342258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813306" y="1802744"/>
            <a:ext cx="380172" cy="76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30" grpId="0" animBg="1"/>
      <p:bldP spid="31" grpId="0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981200"/>
            <a:ext cx="4648199" cy="31242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Changes in global mean absorbed solar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radiation with increased CO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1371601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Despite uncertainties in clouds, it is highly likely that the climate system will absorb more solar radiation as it warms due to two robust processes: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400050" indent="-400050">
              <a:buAutoNum type="romanLcParenR"/>
            </a:pPr>
            <a:r>
              <a:rPr lang="en-US" sz="2400" dirty="0">
                <a:solidFill>
                  <a:srgbClr val="00B0F0"/>
                </a:solidFill>
              </a:rPr>
              <a:t>Moistening of the atmosphere</a:t>
            </a:r>
          </a:p>
          <a:p>
            <a:pPr marL="400050" indent="-400050">
              <a:buAutoNum type="romanLcParenR"/>
            </a:pPr>
            <a:endParaRPr lang="en-US" sz="2400" dirty="0">
              <a:solidFill>
                <a:srgbClr val="00B0F0"/>
              </a:solidFill>
            </a:endParaRPr>
          </a:p>
          <a:p>
            <a:pPr marL="400050" indent="-400050">
              <a:buAutoNum type="romanLcParenR"/>
            </a:pPr>
            <a:r>
              <a:rPr lang="en-US" sz="2400" dirty="0">
                <a:solidFill>
                  <a:srgbClr val="E82ADF"/>
                </a:solidFill>
              </a:rPr>
              <a:t>Melting of sea ice and snow</a:t>
            </a:r>
          </a:p>
        </p:txBody>
      </p:sp>
    </p:spTree>
    <p:extLst>
      <p:ext uri="{BB962C8B-B14F-4D97-AF65-F5344CB8AC3E}">
        <p14:creationId xmlns:p14="http://schemas.microsoft.com/office/powerpoint/2010/main" val="231937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8DF6071-3D7D-4E25-8376-1DEC69541E5C}"/>
              </a:ext>
            </a:extLst>
          </p:cNvPr>
          <p:cNvGrpSpPr/>
          <p:nvPr/>
        </p:nvGrpSpPr>
        <p:grpSpPr>
          <a:xfrm>
            <a:off x="4202134" y="3679140"/>
            <a:ext cx="5064142" cy="1700476"/>
            <a:chOff x="0" y="1814414"/>
            <a:chExt cx="11976100" cy="428950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D8A3636-C80A-40EC-A4B4-7DDBEFA11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1981440"/>
              <a:ext cx="11760200" cy="405130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9BB9D1-584C-4FEC-9431-5B44D1BBA7BB}"/>
                </a:ext>
              </a:extLst>
            </p:cNvPr>
            <p:cNvSpPr/>
            <p:nvPr/>
          </p:nvSpPr>
          <p:spPr>
            <a:xfrm>
              <a:off x="0" y="1814414"/>
              <a:ext cx="7125157" cy="428950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1C31173-6649-4610-B1D2-B335D0C6E859}"/>
              </a:ext>
            </a:extLst>
          </p:cNvPr>
          <p:cNvSpPr txBox="1"/>
          <p:nvPr/>
        </p:nvSpPr>
        <p:spPr>
          <a:xfrm>
            <a:off x="1787737" y="853088"/>
            <a:ext cx="861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EEI  = </a:t>
            </a:r>
            <a:r>
              <a:rPr lang="en-US" sz="2800" dirty="0">
                <a:solidFill>
                  <a:schemeClr val="accent2"/>
                </a:solidFill>
              </a:rPr>
              <a:t>RAD</a:t>
            </a:r>
            <a:r>
              <a:rPr lang="en-US" sz="2800" baseline="-25000" dirty="0">
                <a:solidFill>
                  <a:schemeClr val="accent2"/>
                </a:solidFill>
              </a:rPr>
              <a:t>TOA</a:t>
            </a:r>
            <a:r>
              <a:rPr lang="en-US" sz="2800" dirty="0">
                <a:solidFill>
                  <a:schemeClr val="bg1"/>
                </a:solidFill>
              </a:rPr>
              <a:t> ≈ d/</a:t>
            </a:r>
            <a:r>
              <a:rPr lang="en-US" sz="2800" dirty="0" err="1">
                <a:solidFill>
                  <a:schemeClr val="bg1"/>
                </a:solidFill>
              </a:rPr>
              <a:t>dt</a:t>
            </a:r>
            <a:r>
              <a:rPr lang="en-US" sz="2800" dirty="0">
                <a:solidFill>
                  <a:schemeClr val="bg1"/>
                </a:solidFill>
              </a:rPr>
              <a:t> ( </a:t>
            </a:r>
            <a:r>
              <a:rPr lang="en-US" sz="2800" dirty="0">
                <a:solidFill>
                  <a:schemeClr val="accent1"/>
                </a:solidFill>
              </a:rPr>
              <a:t>Ocean energy</a:t>
            </a:r>
            <a:r>
              <a:rPr lang="en-US" sz="2800" dirty="0">
                <a:solidFill>
                  <a:schemeClr val="bg1"/>
                </a:solidFill>
              </a:rPr>
              <a:t>) = </a:t>
            </a:r>
            <a:r>
              <a:rPr lang="en-US" sz="2800" dirty="0">
                <a:solidFill>
                  <a:srgbClr val="FF0000"/>
                </a:solidFill>
              </a:rPr>
              <a:t>Surface energy flux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E4778-1F20-4B42-84A6-7BFAE90250EC}"/>
              </a:ext>
            </a:extLst>
          </p:cNvPr>
          <p:cNvSpPr txBox="1"/>
          <p:nvPr/>
        </p:nvSpPr>
        <p:spPr>
          <a:xfrm>
            <a:off x="854110" y="79681"/>
            <a:ext cx="1147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Three estimates of Earth’s Energy Imbalance (EEI)</a:t>
            </a: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E5AB5519-5492-4149-BF1A-A6067AFB9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1" y="3338946"/>
            <a:ext cx="6442364" cy="6019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66F8E397-58A0-473E-87D9-A4822CA66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062" y="4669966"/>
            <a:ext cx="3962400" cy="3429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DF09579F-5451-4D12-9610-41C56CBC4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9732" y="2730333"/>
            <a:ext cx="618956" cy="1275608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77ABDE0D-88A2-4EF5-A422-6E6DA24D4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6435" y="4398820"/>
            <a:ext cx="623455" cy="1143000"/>
          </a:xfrm>
          <a:prstGeom prst="line">
            <a:avLst/>
          </a:prstGeom>
          <a:ln w="53975">
            <a:solidFill>
              <a:srgbClr val="FF0000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70546D-925D-4B88-9E68-4C54C9FEFBC5}"/>
              </a:ext>
            </a:extLst>
          </p:cNvPr>
          <p:cNvSpPr txBox="1"/>
          <p:nvPr/>
        </p:nvSpPr>
        <p:spPr>
          <a:xfrm>
            <a:off x="2192974" y="3574347"/>
            <a:ext cx="314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Atmosphere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32071B-D20A-41EA-88EF-49EAF0BCAECB}"/>
              </a:ext>
            </a:extLst>
          </p:cNvPr>
          <p:cNvSpPr txBox="1"/>
          <p:nvPr/>
        </p:nvSpPr>
        <p:spPr>
          <a:xfrm>
            <a:off x="1584095" y="2681775"/>
            <a:ext cx="1209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RAD</a:t>
            </a:r>
            <a:r>
              <a:rPr lang="en-US" sz="2800" baseline="-25000" dirty="0">
                <a:solidFill>
                  <a:schemeClr val="accent2"/>
                </a:solidFill>
              </a:rPr>
              <a:t>TOA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B96E0B-4D7D-48CB-B8CA-27717CA6A0F3}"/>
              </a:ext>
            </a:extLst>
          </p:cNvPr>
          <p:cNvSpPr txBox="1"/>
          <p:nvPr/>
        </p:nvSpPr>
        <p:spPr>
          <a:xfrm>
            <a:off x="2191510" y="4219985"/>
            <a:ext cx="3043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Surface energy flux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329299-46A7-443E-A757-0AEAB8E6DE0A}"/>
              </a:ext>
            </a:extLst>
          </p:cNvPr>
          <p:cNvSpPr txBox="1"/>
          <p:nvPr/>
        </p:nvSpPr>
        <p:spPr>
          <a:xfrm>
            <a:off x="2629890" y="6193544"/>
            <a:ext cx="314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Ocean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18CEAE-EAF5-4C60-AD7A-5A5FD089113E}"/>
              </a:ext>
            </a:extLst>
          </p:cNvPr>
          <p:cNvSpPr txBox="1"/>
          <p:nvPr/>
        </p:nvSpPr>
        <p:spPr>
          <a:xfrm>
            <a:off x="2629890" y="5353347"/>
            <a:ext cx="314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Storage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220273-3431-4A0F-BA8F-D46B869527A0}"/>
              </a:ext>
            </a:extLst>
          </p:cNvPr>
          <p:cNvCxnSpPr>
            <a:cxnSpLocks/>
          </p:cNvCxnSpPr>
          <p:nvPr/>
        </p:nvCxnSpPr>
        <p:spPr>
          <a:xfrm>
            <a:off x="6591718" y="1510259"/>
            <a:ext cx="0" cy="5347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ABA9D00-18D5-4E30-BEB5-4BCB4DA34553}"/>
              </a:ext>
            </a:extLst>
          </p:cNvPr>
          <p:cNvSpPr/>
          <p:nvPr/>
        </p:nvSpPr>
        <p:spPr>
          <a:xfrm>
            <a:off x="6938245" y="2153311"/>
            <a:ext cx="43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RAD</a:t>
            </a:r>
            <a:r>
              <a:rPr lang="en-US" sz="2400" baseline="-25000" dirty="0">
                <a:solidFill>
                  <a:schemeClr val="accent2"/>
                </a:solidFill>
              </a:rPr>
              <a:t>TOA</a:t>
            </a:r>
            <a:r>
              <a:rPr lang="en-US" sz="2400" dirty="0">
                <a:solidFill>
                  <a:schemeClr val="accent2"/>
                </a:solidFill>
              </a:rPr>
              <a:t>: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Constrains EEI to the Range  -2.1 to 6.7 W m</a:t>
            </a:r>
            <a:r>
              <a:rPr lang="en-US" sz="2400" baseline="30000" dirty="0">
                <a:solidFill>
                  <a:schemeClr val="accent2">
                    <a:lumMod val="75000"/>
                  </a:schemeClr>
                </a:solidFill>
              </a:rPr>
              <a:t>-2 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baseline="-25000" dirty="0">
                <a:solidFill>
                  <a:schemeClr val="accent2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5DB8B-EEB5-4344-A7D8-4F2571005F18}"/>
              </a:ext>
            </a:extLst>
          </p:cNvPr>
          <p:cNvSpPr txBox="1"/>
          <p:nvPr/>
        </p:nvSpPr>
        <p:spPr>
          <a:xfrm>
            <a:off x="6776185" y="1540036"/>
            <a:ext cx="531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Comparing three estimates of EEI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A73C01-F89D-4E00-B731-B4E021CB66F2}"/>
              </a:ext>
            </a:extLst>
          </p:cNvPr>
          <p:cNvSpPr txBox="1"/>
          <p:nvPr/>
        </p:nvSpPr>
        <p:spPr>
          <a:xfrm>
            <a:off x="6591718" y="3323969"/>
            <a:ext cx="528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d/</a:t>
            </a:r>
            <a:r>
              <a:rPr lang="en-US" sz="2400" dirty="0" err="1">
                <a:solidFill>
                  <a:schemeClr val="accent1"/>
                </a:solidFill>
              </a:rPr>
              <a:t>dt</a:t>
            </a:r>
            <a:r>
              <a:rPr lang="en-US" sz="2400" dirty="0">
                <a:solidFill>
                  <a:schemeClr val="accent1"/>
                </a:solidFill>
              </a:rPr>
              <a:t> ( Ocean energy) : 0.54±0.38 W m</a:t>
            </a:r>
            <a:r>
              <a:rPr lang="en-US" sz="2400" baseline="30000" dirty="0">
                <a:solidFill>
                  <a:schemeClr val="accent1"/>
                </a:solidFill>
              </a:rPr>
              <a:t>-2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813FA2-D388-4302-99B4-D4DAE23FA66F}"/>
              </a:ext>
            </a:extLst>
          </p:cNvPr>
          <p:cNvSpPr txBox="1"/>
          <p:nvPr/>
        </p:nvSpPr>
        <p:spPr>
          <a:xfrm>
            <a:off x="9290319" y="2943385"/>
            <a:ext cx="34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Loeb et al. (2008)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01CA8-ED58-4957-9E3C-B98D77070298}"/>
              </a:ext>
            </a:extLst>
          </p:cNvPr>
          <p:cNvSpPr txBox="1"/>
          <p:nvPr/>
        </p:nvSpPr>
        <p:spPr>
          <a:xfrm>
            <a:off x="9452204" y="3940629"/>
            <a:ext cx="34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  <a:r>
              <a:rPr lang="en-US" dirty="0" err="1">
                <a:solidFill>
                  <a:schemeClr val="bg1"/>
                </a:solidFill>
              </a:rPr>
              <a:t>Purkey</a:t>
            </a:r>
            <a:r>
              <a:rPr lang="en-US" dirty="0">
                <a:solidFill>
                  <a:schemeClr val="bg1"/>
                </a:solidFill>
              </a:rPr>
              <a:t> and Johnson (2010)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D92B32-9745-4B0D-AA4D-D1128A209BD2}"/>
              </a:ext>
            </a:extLst>
          </p:cNvPr>
          <p:cNvSpPr txBox="1"/>
          <p:nvPr/>
        </p:nvSpPr>
        <p:spPr>
          <a:xfrm>
            <a:off x="9498723" y="3679140"/>
            <a:ext cx="34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Lyman and Johnson (2008)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85AA5-306C-4BF5-85BF-D5DD1A0DACBF}"/>
              </a:ext>
            </a:extLst>
          </p:cNvPr>
          <p:cNvSpPr txBox="1"/>
          <p:nvPr/>
        </p:nvSpPr>
        <p:spPr>
          <a:xfrm>
            <a:off x="8158200" y="5337734"/>
            <a:ext cx="3139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Surface energy flux 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??? ± 10s of W m</a:t>
            </a:r>
            <a:r>
              <a:rPr lang="en-US" sz="2800" baseline="30000" dirty="0">
                <a:solidFill>
                  <a:srgbClr val="FF0000"/>
                </a:solidFill>
              </a:rPr>
              <a:t>-2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4" name="Oval 3">
            <a:extLst>
              <a:ext uri="{FF2B5EF4-FFF2-40B4-BE49-F238E27FC236}">
                <a16:creationId xmlns:a16="http://schemas.microsoft.com/office/drawing/2014/main" id="{E4626566-87F8-4CFF-B174-C0B67E753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6321"/>
            <a:ext cx="6442364" cy="6019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5">
            <a:extLst>
              <a:ext uri="{FF2B5EF4-FFF2-40B4-BE49-F238E27FC236}">
                <a16:creationId xmlns:a16="http://schemas.microsoft.com/office/drawing/2014/main" id="{3684C821-8658-4F3C-9DA6-2E1EA36C1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181" y="4577341"/>
            <a:ext cx="3962400" cy="3429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8">
            <a:extLst>
              <a:ext uri="{FF2B5EF4-FFF2-40B4-BE49-F238E27FC236}">
                <a16:creationId xmlns:a16="http://schemas.microsoft.com/office/drawing/2014/main" id="{5D628C80-FB40-476D-821C-E91F8E383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0851" y="2637708"/>
            <a:ext cx="618956" cy="1275608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7D738B4C-1CA4-428D-9364-FBE83561B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554" y="4306195"/>
            <a:ext cx="623455" cy="1143000"/>
          </a:xfrm>
          <a:prstGeom prst="line">
            <a:avLst/>
          </a:prstGeom>
          <a:ln w="53975">
            <a:solidFill>
              <a:srgbClr val="FF0000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02887D-F43B-4EE2-AFE0-F2B5D77E42F4}"/>
              </a:ext>
            </a:extLst>
          </p:cNvPr>
          <p:cNvSpPr txBox="1"/>
          <p:nvPr/>
        </p:nvSpPr>
        <p:spPr>
          <a:xfrm>
            <a:off x="2134093" y="3481722"/>
            <a:ext cx="314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Atmosphere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621A02-2469-4FD3-AAC7-4389064BFD31}"/>
              </a:ext>
            </a:extLst>
          </p:cNvPr>
          <p:cNvSpPr txBox="1"/>
          <p:nvPr/>
        </p:nvSpPr>
        <p:spPr>
          <a:xfrm>
            <a:off x="1525214" y="2589150"/>
            <a:ext cx="1209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RAD</a:t>
            </a:r>
            <a:r>
              <a:rPr lang="en-US" sz="2800" baseline="-25000" dirty="0">
                <a:solidFill>
                  <a:schemeClr val="accent2"/>
                </a:solidFill>
              </a:rPr>
              <a:t>TOA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35C0B3-9724-468F-97A8-9BCCFACBDDAD}"/>
              </a:ext>
            </a:extLst>
          </p:cNvPr>
          <p:cNvSpPr txBox="1"/>
          <p:nvPr/>
        </p:nvSpPr>
        <p:spPr>
          <a:xfrm>
            <a:off x="2132629" y="4127360"/>
            <a:ext cx="3043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Surface energy flux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1FBDDA-C7CB-44A3-85C8-DE8A595A051E}"/>
              </a:ext>
            </a:extLst>
          </p:cNvPr>
          <p:cNvSpPr txBox="1"/>
          <p:nvPr/>
        </p:nvSpPr>
        <p:spPr>
          <a:xfrm>
            <a:off x="2571009" y="6100919"/>
            <a:ext cx="314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Ocean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213086-78E1-4465-A713-9D8CADA1CC4E}"/>
              </a:ext>
            </a:extLst>
          </p:cNvPr>
          <p:cNvSpPr txBox="1"/>
          <p:nvPr/>
        </p:nvSpPr>
        <p:spPr>
          <a:xfrm>
            <a:off x="2571009" y="5260722"/>
            <a:ext cx="314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02735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2B29-A466-4A05-8A13-546EFF7B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EEI from satellite radiation – CERES and ERBE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39263-CDB4-4A2F-9DB9-9D4B526D5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55" y="1075305"/>
            <a:ext cx="5525358" cy="2810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CDC60-B70C-4095-AFE6-B44F59508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807" y="4136074"/>
            <a:ext cx="7023496" cy="25674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1E28A4-FBC7-49BF-AAA5-309B552D1AF2}"/>
              </a:ext>
            </a:extLst>
          </p:cNvPr>
          <p:cNvCxnSpPr/>
          <p:nvPr/>
        </p:nvCxnSpPr>
        <p:spPr>
          <a:xfrm>
            <a:off x="280480" y="2743200"/>
            <a:ext cx="53888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795AAB2-544F-4EE0-AE96-6C5D2C84983A}"/>
              </a:ext>
            </a:extLst>
          </p:cNvPr>
          <p:cNvSpPr/>
          <p:nvPr/>
        </p:nvSpPr>
        <p:spPr>
          <a:xfrm>
            <a:off x="7543040" y="4639377"/>
            <a:ext cx="4206240" cy="3561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9FA07-00BE-4FE0-9CC9-B939E3E91BA8}"/>
              </a:ext>
            </a:extLst>
          </p:cNvPr>
          <p:cNvSpPr txBox="1"/>
          <p:nvPr/>
        </p:nvSpPr>
        <p:spPr>
          <a:xfrm>
            <a:off x="6096000" y="1325563"/>
            <a:ext cx="55253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Satellite derived EEI is unreasonably large (given ocean heat content changes)  and has not improved from ERBE to CERES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24EF4-51F4-4D66-8267-5F92628683B5}"/>
              </a:ext>
            </a:extLst>
          </p:cNvPr>
          <p:cNvSpPr txBox="1"/>
          <p:nvPr/>
        </p:nvSpPr>
        <p:spPr>
          <a:xfrm>
            <a:off x="0" y="4511857"/>
            <a:ext cx="4835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majority of uncertainty is from absolute calibration errors that are constant in time</a:t>
            </a:r>
          </a:p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 Month-to-month anomalies have </a:t>
            </a:r>
            <a:r>
              <a:rPr lang="en-US" sz="2800" dirty="0" err="1">
                <a:solidFill>
                  <a:schemeClr val="bg1"/>
                </a:solidFill>
                <a:sym typeface="Wingdings" panose="05000000000000000000" pitchFamily="2" charset="2"/>
              </a:rPr>
              <a:t>uncertainity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 of 0.2 W m</a:t>
            </a:r>
            <a:r>
              <a:rPr lang="en-US" sz="28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-2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D9506-5C40-42DD-8E73-E4B430E73A77}"/>
              </a:ext>
            </a:extLst>
          </p:cNvPr>
          <p:cNvSpPr txBox="1"/>
          <p:nvPr/>
        </p:nvSpPr>
        <p:spPr>
          <a:xfrm>
            <a:off x="9290319" y="3456951"/>
            <a:ext cx="34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Loeb et al. (2012)</a:t>
            </a:r>
          </a:p>
        </p:txBody>
      </p:sp>
    </p:spTree>
    <p:extLst>
      <p:ext uri="{BB962C8B-B14F-4D97-AF65-F5344CB8AC3E}">
        <p14:creationId xmlns:p14="http://schemas.microsoft.com/office/powerpoint/2010/main" val="76265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2B29-A466-4A05-8A13-546EFF7B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276" y="-5775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EEI from surface heat fluxes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B156FA-2516-47A1-AA29-4B451ECE3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14" y="991401"/>
            <a:ext cx="8177244" cy="5741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F5CFFF-11F3-4D24-8B58-3A2E95189538}"/>
              </a:ext>
            </a:extLst>
          </p:cNvPr>
          <p:cNvSpPr txBox="1"/>
          <p:nvPr/>
        </p:nvSpPr>
        <p:spPr>
          <a:xfrm>
            <a:off x="77002" y="1193533"/>
            <a:ext cx="35332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Probability distribution functions of latent heat fluxes over Labrador sea and Gulf stream show: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Extreme events contribute fundamentally (100s of W m</a:t>
            </a:r>
            <a:r>
              <a:rPr lang="en-US" sz="2400" baseline="30000" dirty="0">
                <a:solidFill>
                  <a:schemeClr val="bg1"/>
                </a:solidFill>
              </a:rPr>
              <a:t>-2</a:t>
            </a:r>
            <a:r>
              <a:rPr lang="en-US" sz="2400" dirty="0">
                <a:solidFill>
                  <a:schemeClr val="bg1"/>
                </a:solidFill>
              </a:rPr>
              <a:t>) to mean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Reanalyses differ in the how frequent extreme events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Lead to large global uncertainties in  global surface heat fluxes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6D583-3DE9-4F8A-8F4F-0DF413755E0B}"/>
              </a:ext>
            </a:extLst>
          </p:cNvPr>
          <p:cNvSpPr txBox="1"/>
          <p:nvPr/>
        </p:nvSpPr>
        <p:spPr>
          <a:xfrm>
            <a:off x="6851736" y="1193533"/>
            <a:ext cx="534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Gulev</a:t>
            </a:r>
            <a:r>
              <a:rPr lang="en-US" dirty="0"/>
              <a:t>, CLIVAR Concept heat meeting, EXETER, UK</a:t>
            </a:r>
          </a:p>
        </p:txBody>
      </p:sp>
    </p:spTree>
    <p:extLst>
      <p:ext uri="{BB962C8B-B14F-4D97-AF65-F5344CB8AC3E}">
        <p14:creationId xmlns:p14="http://schemas.microsoft.com/office/powerpoint/2010/main" val="186492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6A4B1-2B20-4177-993A-139741F88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99" y="305574"/>
            <a:ext cx="7855210" cy="60699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EDB531-D92D-40B9-A2CB-45566FCD4735}"/>
              </a:ext>
            </a:extLst>
          </p:cNvPr>
          <p:cNvSpPr txBox="1"/>
          <p:nvPr/>
        </p:nvSpPr>
        <p:spPr>
          <a:xfrm>
            <a:off x="8581018" y="6375509"/>
            <a:ext cx="34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Adapted from Smith et al. (2015)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C4521-F289-41EB-96B6-8D606BEC4F1E}"/>
              </a:ext>
            </a:extLst>
          </p:cNvPr>
          <p:cNvSpPr txBox="1"/>
          <p:nvPr/>
        </p:nvSpPr>
        <p:spPr>
          <a:xfrm>
            <a:off x="87682" y="413359"/>
            <a:ext cx="3657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Radiation is a merged product of ERBE (1985-1989), ERBE WFOV (1985-1997) and CERES (2000-present – most reliable and self consistent data is since 2000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TOA Radiation has little year-to-year variability (1</a:t>
            </a:r>
            <a:r>
              <a:rPr lang="el-GR" sz="2400" dirty="0">
                <a:solidFill>
                  <a:schemeClr val="bg1"/>
                </a:solidFill>
              </a:rPr>
              <a:t>σ</a:t>
            </a:r>
            <a:r>
              <a:rPr lang="en-US" sz="2400" dirty="0">
                <a:solidFill>
                  <a:schemeClr val="bg1"/>
                </a:solidFill>
              </a:rPr>
              <a:t> = 0.5 W m</a:t>
            </a:r>
            <a:r>
              <a:rPr lang="en-US" sz="2400" baseline="30000" dirty="0">
                <a:solidFill>
                  <a:schemeClr val="bg1"/>
                </a:solidFill>
              </a:rPr>
              <a:t>-2</a:t>
            </a:r>
            <a:r>
              <a:rPr lang="en-US" sz="2400" dirty="0">
                <a:solidFill>
                  <a:schemeClr val="bg1"/>
                </a:solidFill>
              </a:rPr>
              <a:t>) and low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Ocean heat content changes imply EEI of order 2 W m</a:t>
            </a:r>
            <a:r>
              <a:rPr lang="en-US" sz="2400" baseline="30000" dirty="0">
                <a:solidFill>
                  <a:schemeClr val="bg1"/>
                </a:solidFill>
              </a:rPr>
              <a:t>-2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mismatch is outside of the uncertainty  </a:t>
            </a:r>
          </a:p>
        </p:txBody>
      </p:sp>
    </p:spTree>
    <p:extLst>
      <p:ext uri="{BB962C8B-B14F-4D97-AF65-F5344CB8AC3E}">
        <p14:creationId xmlns:p14="http://schemas.microsoft.com/office/powerpoint/2010/main" val="350279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A3D9AD-AA6B-4E6C-B0F8-3AD277825A94}"/>
              </a:ext>
            </a:extLst>
          </p:cNvPr>
          <p:cNvSpPr txBox="1"/>
          <p:nvPr/>
        </p:nvSpPr>
        <p:spPr>
          <a:xfrm>
            <a:off x="138832" y="-100208"/>
            <a:ext cx="12350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 idea to test the consistency of EEI from satellite radiation and ocean heat content –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The seasonal cycle of global mean heat content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E09088-F538-43F8-AD14-D6CEA8382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2200406"/>
            <a:ext cx="5715000" cy="381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CDD5C4-8411-4879-9A43-27C0F7C51B0B}"/>
              </a:ext>
            </a:extLst>
          </p:cNvPr>
          <p:cNvSpPr txBox="1"/>
          <p:nvPr/>
        </p:nvSpPr>
        <p:spPr>
          <a:xfrm>
            <a:off x="6151326" y="1520083"/>
            <a:ext cx="58778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Back of envelope– How much does global mean insolation vary by over the annual cycle?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AE6D8-3C70-4F95-BCED-13A541249594}"/>
              </a:ext>
            </a:extLst>
          </p:cNvPr>
          <p:cNvSpPr txBox="1"/>
          <p:nvPr/>
        </p:nvSpPr>
        <p:spPr>
          <a:xfrm>
            <a:off x="6096000" y="2668044"/>
            <a:ext cx="6201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Earth-sun distance varies by  5 million km</a:t>
            </a: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--- 3% of the mean distance (</a:t>
            </a:r>
            <a:r>
              <a:rPr lang="el-G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Δ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R/R</a:t>
            </a:r>
            <a:r>
              <a:rPr lang="en-US" sz="2400" baseline="-25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mean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= 5/150) 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6FC31-F0AE-4925-8225-CE2226B45BA2}"/>
              </a:ext>
            </a:extLst>
          </p:cNvPr>
          <p:cNvSpPr txBox="1"/>
          <p:nvPr/>
        </p:nvSpPr>
        <p:spPr>
          <a:xfrm>
            <a:off x="6164894" y="3534426"/>
            <a:ext cx="5597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Insolation scales as 1/R</a:t>
            </a:r>
            <a:r>
              <a:rPr lang="en-US" sz="2400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so fractional change in insolation is ≈ 2</a:t>
            </a:r>
            <a:r>
              <a:rPr lang="el-G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Δ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R/R</a:t>
            </a:r>
            <a:r>
              <a:rPr lang="en-US" sz="2400" baseline="-25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mean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=  6%</a:t>
            </a:r>
            <a:r>
              <a:rPr lang="en-US" sz="2400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F53504-A34F-4E64-AF2F-864DC56206C9}"/>
              </a:ext>
            </a:extLst>
          </p:cNvPr>
          <p:cNvSpPr txBox="1"/>
          <p:nvPr/>
        </p:nvSpPr>
        <p:spPr>
          <a:xfrm>
            <a:off x="6151326" y="4565334"/>
            <a:ext cx="620143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6% of S</a:t>
            </a:r>
            <a:r>
              <a:rPr lang="en-US" sz="2400" baseline="-25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/4 is = 0.06 * (341 W m</a:t>
            </a:r>
            <a:r>
              <a:rPr lang="en-US" sz="2400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-2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  =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20.5 W m </a:t>
            </a:r>
            <a:r>
              <a:rPr lang="en-US" sz="3600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-2 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(30 times EEI)</a:t>
            </a:r>
            <a:endParaRPr lang="en-US" sz="3600" baseline="30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2400" baseline="30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2400" baseline="30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602460-B4F5-463C-9FF7-30E2B0FC7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" y="601249"/>
            <a:ext cx="7330769" cy="12169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5096DE-FE47-4FCE-99A4-EE8C2A153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48" y="4201956"/>
            <a:ext cx="5246317" cy="2631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144B2D-AF35-49EF-89A5-E822FF767CFD}"/>
              </a:ext>
            </a:extLst>
          </p:cNvPr>
          <p:cNvSpPr txBox="1"/>
          <p:nvPr/>
        </p:nvSpPr>
        <p:spPr>
          <a:xfrm>
            <a:off x="7222123" y="2363377"/>
            <a:ext cx="5166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latter is consistent with solar reweighting of high versus low latitude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semi annual time series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71295-0615-4C7D-AEC2-3FB403687A69}"/>
              </a:ext>
            </a:extLst>
          </p:cNvPr>
          <p:cNvSpPr/>
          <p:nvPr/>
        </p:nvSpPr>
        <p:spPr>
          <a:xfrm>
            <a:off x="6945683" y="2408348"/>
            <a:ext cx="5392454" cy="45748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A524B-1519-4368-9465-33858BD42982}"/>
              </a:ext>
            </a:extLst>
          </p:cNvPr>
          <p:cNvSpPr/>
          <p:nvPr/>
        </p:nvSpPr>
        <p:spPr>
          <a:xfrm>
            <a:off x="6978163" y="1706307"/>
            <a:ext cx="5392454" cy="45748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816BC-9C27-4C28-B2F2-D8FF33FD8092}"/>
              </a:ext>
            </a:extLst>
          </p:cNvPr>
          <p:cNvSpPr/>
          <p:nvPr/>
        </p:nvSpPr>
        <p:spPr>
          <a:xfrm>
            <a:off x="6908450" y="292418"/>
            <a:ext cx="5066164" cy="207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Global Insolation varies by 20 W m </a:t>
            </a:r>
            <a:r>
              <a:rPr lang="en-US" sz="2400" baseline="30000" dirty="0">
                <a:solidFill>
                  <a:schemeClr val="bg1"/>
                </a:solidFill>
              </a:rPr>
              <a:t>-2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--Global Planetary albedo variations damp amplitude of insolation and add some texture to the time series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6CE10-5CBC-45D3-A0A7-91914AD6AEFB}"/>
              </a:ext>
            </a:extLst>
          </p:cNvPr>
          <p:cNvSpPr txBox="1"/>
          <p:nvPr/>
        </p:nvSpPr>
        <p:spPr>
          <a:xfrm>
            <a:off x="7374166" y="2098555"/>
            <a:ext cx="4600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OLR follows global mean surface temperature peaking during Boreal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(-) OLR is in phase with insolation and amplifies seasonal cycle of net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The climate system has to deal with 15 W m</a:t>
            </a:r>
            <a:r>
              <a:rPr lang="en-US" sz="24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-2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seasonal cycle of global EEI  and this number is highly certain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BB1BAD-E83C-490E-B694-A64A03F78270}"/>
              </a:ext>
            </a:extLst>
          </p:cNvPr>
          <p:cNvSpPr/>
          <p:nvPr/>
        </p:nvSpPr>
        <p:spPr>
          <a:xfrm>
            <a:off x="6908449" y="5876144"/>
            <a:ext cx="5479879" cy="10620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D3715-9DAA-4A07-B46F-F8A0B40B9EE8}"/>
              </a:ext>
            </a:extLst>
          </p:cNvPr>
          <p:cNvSpPr txBox="1"/>
          <p:nvPr/>
        </p:nvSpPr>
        <p:spPr>
          <a:xfrm>
            <a:off x="2428403" y="2233465"/>
            <a:ext cx="137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val="25840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602460-B4F5-463C-9FF7-30E2B0FC7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" y="601249"/>
            <a:ext cx="7330769" cy="12169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5096DE-FE47-4FCE-99A4-EE8C2A153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48" y="4201956"/>
            <a:ext cx="5246317" cy="2631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144B2D-AF35-49EF-89A5-E822FF767CFD}"/>
              </a:ext>
            </a:extLst>
          </p:cNvPr>
          <p:cNvSpPr txBox="1"/>
          <p:nvPr/>
        </p:nvSpPr>
        <p:spPr>
          <a:xfrm>
            <a:off x="7222123" y="2363377"/>
            <a:ext cx="5166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latter is consistent with solar reweighting of high versus low latitude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semi annual time series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71295-0615-4C7D-AEC2-3FB403687A69}"/>
              </a:ext>
            </a:extLst>
          </p:cNvPr>
          <p:cNvSpPr/>
          <p:nvPr/>
        </p:nvSpPr>
        <p:spPr>
          <a:xfrm>
            <a:off x="6945683" y="2408348"/>
            <a:ext cx="5392454" cy="45748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A524B-1519-4368-9465-33858BD42982}"/>
              </a:ext>
            </a:extLst>
          </p:cNvPr>
          <p:cNvSpPr/>
          <p:nvPr/>
        </p:nvSpPr>
        <p:spPr>
          <a:xfrm>
            <a:off x="6978163" y="1706307"/>
            <a:ext cx="5392454" cy="45748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6CE10-5CBC-45D3-A0A7-91914AD6AEFB}"/>
              </a:ext>
            </a:extLst>
          </p:cNvPr>
          <p:cNvSpPr txBox="1"/>
          <p:nvPr/>
        </p:nvSpPr>
        <p:spPr>
          <a:xfrm>
            <a:off x="7247429" y="3936225"/>
            <a:ext cx="46004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The climate system has to deal with 15 W m</a:t>
            </a:r>
            <a:r>
              <a:rPr lang="en-US" sz="24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-2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seasonal cycle of global EEI  and this number is highly certain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Climate models generally agree on amplitude and phase of seasonal cycle in EEI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43CE6-DCB0-4891-88DA-14D7FAA01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31" y="-4041992"/>
            <a:ext cx="4857373" cy="8063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446FEE-C704-499F-B8DA-8CC4B521D7A4}"/>
              </a:ext>
            </a:extLst>
          </p:cNvPr>
          <p:cNvSpPr txBox="1"/>
          <p:nvPr/>
        </p:nvSpPr>
        <p:spPr>
          <a:xfrm>
            <a:off x="2428403" y="2233465"/>
            <a:ext cx="137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(-)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B2895-62E4-4D5A-95BA-729DFE2C549B}"/>
              </a:ext>
            </a:extLst>
          </p:cNvPr>
          <p:cNvSpPr txBox="1"/>
          <p:nvPr/>
        </p:nvSpPr>
        <p:spPr>
          <a:xfrm>
            <a:off x="8741762" y="886850"/>
            <a:ext cx="137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val="350150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6221</TotalTime>
  <Words>1517</Words>
  <Application>Microsoft Office PowerPoint</Application>
  <PresentationFormat>Widescreen</PresentationFormat>
  <Paragraphs>214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EEI from satellite radiation – CERES and ERBE</vt:lpstr>
      <vt:lpstr>EEI from surface heat fluxes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would we “detect” global warming (EEI) from satellite radiation trends? </vt:lpstr>
      <vt:lpstr>Energetic response to increased CO2</vt:lpstr>
      <vt:lpstr>Response of absorbed solar radiation and outgoing longwave radiation to carbon dioxide </vt:lpstr>
      <vt:lpstr>PowerPoint Presentation</vt:lpstr>
      <vt:lpstr>PowerPoint Presentation</vt:lpstr>
      <vt:lpstr>This is what I’ve been talking about</vt:lpstr>
      <vt:lpstr>PowerPoint Presentation</vt:lpstr>
      <vt:lpstr>Changes in absorbed solar  radiation with global warming</vt:lpstr>
      <vt:lpstr>Changes in global mean absorbed solar  radiation with increased CO2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Donohoe</dc:creator>
  <cp:lastModifiedBy>Aaron Donohoe</cp:lastModifiedBy>
  <cp:revision>47</cp:revision>
  <dcterms:created xsi:type="dcterms:W3CDTF">2018-02-01T20:13:26Z</dcterms:created>
  <dcterms:modified xsi:type="dcterms:W3CDTF">2018-02-07T02:41:24Z</dcterms:modified>
</cp:coreProperties>
</file>