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454" r:id="rId3"/>
    <p:sldId id="276" r:id="rId4"/>
    <p:sldId id="277" r:id="rId5"/>
    <p:sldId id="279" r:id="rId6"/>
    <p:sldId id="453" r:id="rId7"/>
    <p:sldId id="489" r:id="rId8"/>
    <p:sldId id="464" r:id="rId9"/>
    <p:sldId id="491" r:id="rId10"/>
    <p:sldId id="490" r:id="rId11"/>
    <p:sldId id="492" r:id="rId12"/>
    <p:sldId id="493" r:id="rId13"/>
    <p:sldId id="494" r:id="rId14"/>
    <p:sldId id="495" r:id="rId15"/>
    <p:sldId id="452" r:id="rId16"/>
    <p:sldId id="476" r:id="rId17"/>
    <p:sldId id="477" r:id="rId18"/>
    <p:sldId id="478" r:id="rId19"/>
    <p:sldId id="479" r:id="rId20"/>
    <p:sldId id="455" r:id="rId21"/>
    <p:sldId id="496" r:id="rId22"/>
    <p:sldId id="433" r:id="rId23"/>
    <p:sldId id="456" r:id="rId24"/>
    <p:sldId id="451" r:id="rId25"/>
    <p:sldId id="459" r:id="rId26"/>
    <p:sldId id="285" r:id="rId27"/>
    <p:sldId id="497" r:id="rId28"/>
    <p:sldId id="457" r:id="rId29"/>
    <p:sldId id="466" r:id="rId30"/>
    <p:sldId id="462" r:id="rId31"/>
    <p:sldId id="480" r:id="rId32"/>
    <p:sldId id="483" r:id="rId33"/>
    <p:sldId id="484" r:id="rId34"/>
    <p:sldId id="485" r:id="rId35"/>
    <p:sldId id="486" r:id="rId36"/>
    <p:sldId id="487" r:id="rId37"/>
    <p:sldId id="488" r:id="rId38"/>
    <p:sldId id="443" r:id="rId39"/>
    <p:sldId id="463" r:id="rId40"/>
    <p:sldId id="467" r:id="rId41"/>
    <p:sldId id="468" r:id="rId42"/>
    <p:sldId id="498" r:id="rId43"/>
    <p:sldId id="469" r:id="rId44"/>
    <p:sldId id="435" r:id="rId45"/>
    <p:sldId id="500" r:id="rId46"/>
    <p:sldId id="437" r:id="rId47"/>
    <p:sldId id="438" r:id="rId48"/>
    <p:sldId id="440" r:id="rId49"/>
    <p:sldId id="441" r:id="rId50"/>
    <p:sldId id="442" r:id="rId51"/>
    <p:sldId id="501" r:id="rId52"/>
    <p:sldId id="444" r:id="rId53"/>
    <p:sldId id="445" r:id="rId54"/>
    <p:sldId id="446" r:id="rId55"/>
    <p:sldId id="502" r:id="rId56"/>
    <p:sldId id="448" r:id="rId57"/>
    <p:sldId id="335" r:id="rId58"/>
    <p:sldId id="499" r:id="rId59"/>
    <p:sldId id="425" r:id="rId60"/>
    <p:sldId id="503" r:id="rId61"/>
    <p:sldId id="427" r:id="rId62"/>
    <p:sldId id="465" r:id="rId63"/>
    <p:sldId id="470" r:id="rId64"/>
    <p:sldId id="471" r:id="rId65"/>
    <p:sldId id="472" r:id="rId66"/>
    <p:sldId id="504" r:id="rId67"/>
    <p:sldId id="505" r:id="rId68"/>
    <p:sldId id="506" r:id="rId69"/>
    <p:sldId id="473" r:id="rId70"/>
    <p:sldId id="474" r:id="rId71"/>
    <p:sldId id="475" r:id="rId72"/>
    <p:sldId id="449" r:id="rId73"/>
    <p:sldId id="458" r:id="rId74"/>
    <p:sldId id="419" r:id="rId75"/>
    <p:sldId id="461" r:id="rId76"/>
    <p:sldId id="432" r:id="rId77"/>
    <p:sldId id="262" r:id="rId78"/>
    <p:sldId id="263" r:id="rId79"/>
    <p:sldId id="322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B8"/>
    <a:srgbClr val="009900"/>
    <a:srgbClr val="FF9900"/>
    <a:srgbClr val="FF6600"/>
    <a:srgbClr val="00D050"/>
    <a:srgbClr val="00DA00"/>
    <a:srgbClr val="E82ADF"/>
    <a:srgbClr val="16059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11" d="100"/>
          <a:sy n="111" d="100"/>
        </p:scale>
        <p:origin x="82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3F01F-1E51-4343-9537-B65E323FD65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3AFD6-4C57-483C-B598-5C8DC3A22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914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5239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2654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008BA-5ADD-4A94-B09F-7F6B24804C29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R^2   NH \\\ 0.63            SH \\\\ 0.84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27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589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28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7972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29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95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4297C-BF52-403D-A87B-6A5D68EB2A1E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78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3CDD9-8C40-464F-8E89-07B8F334F284}" type="slidenum">
              <a:rPr lang="en-US" altLang="en-US">
                <a:solidFill>
                  <a:prstClr val="white"/>
                </a:solidFill>
              </a:rPr>
              <a:pPr/>
              <a:t>79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8AD926-01C5-4110-ACD8-4262DBB9D1F4}" type="slidenum">
              <a:rPr lang="en-US" altLang="en-US">
                <a:solidFill>
                  <a:prstClr val="white"/>
                </a:solidFill>
              </a:rPr>
              <a:pPr/>
              <a:t>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NH = 8.2 - 2.4 = 5.8</a:t>
            </a:r>
          </a:p>
          <a:p>
            <a:r>
              <a:rPr lang="en-US" altLang="en-US"/>
              <a:t>SH = 9.0 – 3.2 = 5.8</a:t>
            </a:r>
          </a:p>
          <a:p>
            <a:r>
              <a:rPr lang="en-US" altLang="en-US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058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947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6627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877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9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9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9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6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6706-8181-4AF3-8A94-C514CBD4105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3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9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emf"/><Relationship Id="rId4" Type="http://schemas.openxmlformats.org/officeDocument/2006/relationships/image" Target="../media/image12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66" y="-480620"/>
            <a:ext cx="7145234" cy="264001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partitioning of poleward energy transport in the climate system; model biases and the near invariances of total energy transport under climate forcing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029200"/>
            <a:ext cx="9067800" cy="1981200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Aaron Donohoe – Polar Science Center, APL, UW</a:t>
            </a:r>
          </a:p>
          <a:p>
            <a:r>
              <a:rPr lang="en-US" sz="2400" dirty="0">
                <a:solidFill>
                  <a:schemeClr val="bg1"/>
                </a:solidFill>
              </a:rPr>
              <a:t>Tyler Cox -- UW atmospheric sciences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Robert </a:t>
            </a:r>
            <a:r>
              <a:rPr lang="en-US" sz="2400" dirty="0" err="1">
                <a:solidFill>
                  <a:schemeClr val="bg1"/>
                </a:solidFill>
              </a:rPr>
              <a:t>Fajber</a:t>
            </a:r>
            <a:r>
              <a:rPr lang="en-US" sz="2400" dirty="0">
                <a:solidFill>
                  <a:schemeClr val="bg1"/>
                </a:solidFill>
              </a:rPr>
              <a:t> – UW atmospheric science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Kyle </a:t>
            </a:r>
            <a:r>
              <a:rPr lang="en-US" sz="2400" dirty="0" err="1">
                <a:solidFill>
                  <a:schemeClr val="bg1"/>
                </a:solidFill>
              </a:rPr>
              <a:t>Armour</a:t>
            </a:r>
            <a:r>
              <a:rPr lang="en-US" sz="2400" dirty="0">
                <a:solidFill>
                  <a:schemeClr val="bg1"/>
                </a:solidFill>
              </a:rPr>
              <a:t> – UW Oceanography</a:t>
            </a:r>
          </a:p>
          <a:p>
            <a:r>
              <a:rPr lang="en-US" sz="2400" dirty="0">
                <a:solidFill>
                  <a:schemeClr val="bg1"/>
                </a:solidFill>
              </a:rPr>
              <a:t>David Battisti–  UW atmospheric sciences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Gerard Roe – UW Earth and Space Sciences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Lily Hahn– UW atmospheric sciences 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186C38-9073-416D-808E-93D7CD871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41" y="5181600"/>
            <a:ext cx="858059" cy="796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384413-C8EA-4D1C-8D7D-84F3F8EEE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34" y="5997222"/>
            <a:ext cx="1428749" cy="700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9DEB52-84F8-4E0B-A614-4CBDBC70A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3" y="4823711"/>
            <a:ext cx="69934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3CEBB-5B5C-4E64-A253-45788651B0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91" y="76059"/>
            <a:ext cx="1423335" cy="894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01F21E-161E-4567-86E1-2D1AB6803D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362043"/>
            <a:ext cx="1447800" cy="479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9B345-5B1A-4DE6-9005-4D25A6E7D3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37" y="1024821"/>
            <a:ext cx="1295400" cy="1295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B8F051-3A39-49F5-887C-11EB39AA26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" y="5535133"/>
            <a:ext cx="1889602" cy="4834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8DBA5E-6EFD-4BDD-A0D6-C5C1E0822B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2" y="6042434"/>
            <a:ext cx="1051075" cy="842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4A53B1-9F76-44F7-AC33-746E67D4B4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42378"/>
            <a:ext cx="3792488" cy="328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8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828800"/>
            <a:ext cx="389782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377" y="800853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Partitioning of atmospheric energy by circulation type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3091633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* </a:t>
            </a:r>
            <a:r>
              <a:rPr lang="en-US" dirty="0">
                <a:solidFill>
                  <a:schemeClr val="bg1"/>
                </a:solidFill>
              </a:rPr>
              <a:t>= Departure from zonal mean -- [ ]</a:t>
            </a:r>
          </a:p>
          <a:p>
            <a:r>
              <a:rPr lang="en-US" sz="2200" dirty="0">
                <a:solidFill>
                  <a:schemeClr val="bg1"/>
                </a:solidFill>
              </a:rPr>
              <a:t>'  </a:t>
            </a:r>
            <a:r>
              <a:rPr lang="en-US" dirty="0">
                <a:solidFill>
                  <a:schemeClr val="bg1"/>
                </a:solidFill>
              </a:rPr>
              <a:t> = Departure from time mean --  ¯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0" y="2113763"/>
            <a:ext cx="2179320" cy="1696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0513" y="1507190"/>
            <a:ext cx="1676400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MOC</a:t>
            </a:r>
          </a:p>
          <a:p>
            <a:r>
              <a:rPr lang="en-US" dirty="0">
                <a:solidFill>
                  <a:srgbClr val="003DB8"/>
                </a:solidFill>
              </a:rPr>
              <a:t>Overturning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9000" y="-148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Stationary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63481"/>
            <a:ext cx="2532732" cy="1302549"/>
          </a:xfrm>
          <a:prstGeom prst="rect">
            <a:avLst/>
          </a:prstGeom>
        </p:spPr>
      </p:pic>
      <p:pic>
        <p:nvPicPr>
          <p:cNvPr id="1026" name="Picture 2" descr="http://www.gfdl.noaa.gov/pix/user_images/io/blizzard9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07946"/>
            <a:ext cx="2133600" cy="1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62800" y="158536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Transient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847" y="38494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MSE = moist static energy</a:t>
            </a:r>
          </a:p>
          <a:p>
            <a:r>
              <a:rPr lang="en-US" dirty="0">
                <a:solidFill>
                  <a:schemeClr val="bg1"/>
                </a:solidFill>
              </a:rPr>
              <a:t>    = </a:t>
            </a:r>
            <a:r>
              <a:rPr lang="en-US" dirty="0" err="1">
                <a:solidFill>
                  <a:schemeClr val="bg1"/>
                </a:solidFill>
              </a:rPr>
              <a:t>CpT</a:t>
            </a:r>
            <a:r>
              <a:rPr lang="en-US" dirty="0">
                <a:solidFill>
                  <a:schemeClr val="bg1"/>
                </a:solidFill>
              </a:rPr>
              <a:t> + LQ +</a:t>
            </a:r>
            <a:r>
              <a:rPr lang="en-US" dirty="0" err="1">
                <a:solidFill>
                  <a:schemeClr val="bg1"/>
                </a:solidFill>
              </a:rPr>
              <a:t>gZ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6D2428-73C5-4315-B08F-8B33453531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5052" y="3886200"/>
            <a:ext cx="4277591" cy="2940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B1EE48-B8E6-4DE6-A92C-03A011C816F8}"/>
              </a:ext>
            </a:extLst>
          </p:cNvPr>
          <p:cNvSpPr txBox="1"/>
          <p:nvPr/>
        </p:nvSpPr>
        <p:spPr>
          <a:xfrm>
            <a:off x="381000" y="4572000"/>
            <a:ext cx="2910753" cy="239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MOC dominates in the deep tropics – Hadley cell</a:t>
            </a:r>
          </a:p>
          <a:p>
            <a:endParaRPr lang="en-US" dirty="0">
              <a:solidFill>
                <a:srgbClr val="003DB8"/>
              </a:solidFill>
            </a:endParaRPr>
          </a:p>
          <a:p>
            <a:r>
              <a:rPr lang="en-US" dirty="0">
                <a:solidFill>
                  <a:srgbClr val="009900"/>
                </a:solidFill>
              </a:rPr>
              <a:t>Stationary eddies stronger in NH </a:t>
            </a:r>
          </a:p>
          <a:p>
            <a:endParaRPr lang="en-US" dirty="0">
              <a:solidFill>
                <a:srgbClr val="003DB8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Transient eddies dominate the mid-latitudes</a:t>
            </a:r>
          </a:p>
        </p:txBody>
      </p:sp>
    </p:spTree>
    <p:extLst>
      <p:ext uri="{BB962C8B-B14F-4D97-AF65-F5344CB8AC3E}">
        <p14:creationId xmlns:p14="http://schemas.microsoft.com/office/powerpoint/2010/main" val="2032013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5" y="102744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195" y="1030614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A3FA2836-C8E2-4AB9-807F-D7B2117E7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68616"/>
            <a:ext cx="457195" cy="68262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B6B8248A-7F77-472E-8F0A-6EEB8107B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795" y="344822"/>
            <a:ext cx="231764" cy="60641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25CFA3-026C-4B03-88D2-B8044AFCE2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196" y="573414"/>
            <a:ext cx="76202" cy="301625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795" y="150210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395" y="157830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/>
              <a:t>Extratropics</a:t>
            </a:r>
            <a:endParaRPr lang="en-US" altLang="en-US" sz="2800" dirty="0"/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395" y="42101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795" y="41784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595" y="1941840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051C6F34-FB05-4960-A8BD-ADB892E72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995" y="116214"/>
            <a:ext cx="384175" cy="8350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65BCE-F2A8-4148-94B3-4991C9431279}"/>
              </a:ext>
            </a:extLst>
          </p:cNvPr>
          <p:cNvSpPr/>
          <p:nvPr/>
        </p:nvSpPr>
        <p:spPr>
          <a:xfrm>
            <a:off x="838195" y="2630815"/>
            <a:ext cx="22312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267B88-E182-4517-9B07-4BFAC7225229}"/>
              </a:ext>
            </a:extLst>
          </p:cNvPr>
          <p:cNvSpPr/>
          <p:nvPr/>
        </p:nvSpPr>
        <p:spPr>
          <a:xfrm>
            <a:off x="3124195" y="2630815"/>
            <a:ext cx="24598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5567E2B9-E44A-4392-9961-86A509DC66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2788" y="2783215"/>
            <a:ext cx="326207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EF0596E-C1DF-46CE-8B45-BCEE7AF3791C}"/>
              </a:ext>
            </a:extLst>
          </p:cNvPr>
          <p:cNvSpPr/>
          <p:nvPr/>
        </p:nvSpPr>
        <p:spPr>
          <a:xfrm>
            <a:off x="-76200" y="0"/>
            <a:ext cx="3352800" cy="11830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F0C96-1FFB-4B73-B220-A40FDF9B7FEA}"/>
              </a:ext>
            </a:extLst>
          </p:cNvPr>
          <p:cNvSpPr txBox="1"/>
          <p:nvPr/>
        </p:nvSpPr>
        <p:spPr>
          <a:xfrm>
            <a:off x="6172200" y="76200"/>
            <a:ext cx="2610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Total (atmosphere plus ocean) energy transport  from TOA radiation (CERES satellite).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81A66DC9-F80B-4D6E-97A7-3B092355B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468181"/>
            <a:ext cx="6019800" cy="31212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572AE6-6A56-4238-89AF-D5A265270B78}"/>
              </a:ext>
            </a:extLst>
          </p:cNvPr>
          <p:cNvSpPr txBox="1"/>
          <p:nvPr/>
        </p:nvSpPr>
        <p:spPr>
          <a:xfrm>
            <a:off x="3048000" y="37812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Total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312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5" y="102744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195" y="1030614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A3FA2836-C8E2-4AB9-807F-D7B2117E7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68616"/>
            <a:ext cx="457195" cy="68262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B6B8248A-7F77-472E-8F0A-6EEB8107B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795" y="344822"/>
            <a:ext cx="231764" cy="60641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25CFA3-026C-4B03-88D2-B8044AFCE2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196" y="573414"/>
            <a:ext cx="76202" cy="301625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795" y="150210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395" y="157830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/>
              <a:t>Extratropics</a:t>
            </a:r>
            <a:endParaRPr lang="en-US" altLang="en-US" sz="2800" dirty="0"/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395" y="42101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795" y="41784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595" y="1941840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051C6F34-FB05-4960-A8BD-ADB892E72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995" y="116214"/>
            <a:ext cx="384175" cy="8350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65BCE-F2A8-4148-94B3-4991C9431279}"/>
              </a:ext>
            </a:extLst>
          </p:cNvPr>
          <p:cNvSpPr/>
          <p:nvPr/>
        </p:nvSpPr>
        <p:spPr>
          <a:xfrm>
            <a:off x="838195" y="2630815"/>
            <a:ext cx="22312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267B88-E182-4517-9B07-4BFAC7225229}"/>
              </a:ext>
            </a:extLst>
          </p:cNvPr>
          <p:cNvSpPr/>
          <p:nvPr/>
        </p:nvSpPr>
        <p:spPr>
          <a:xfrm>
            <a:off x="3124195" y="2630815"/>
            <a:ext cx="24598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5567E2B9-E44A-4392-9961-86A509DC66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2788" y="2783215"/>
            <a:ext cx="326207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EF0596E-C1DF-46CE-8B45-BCEE7AF3791C}"/>
              </a:ext>
            </a:extLst>
          </p:cNvPr>
          <p:cNvSpPr/>
          <p:nvPr/>
        </p:nvSpPr>
        <p:spPr>
          <a:xfrm>
            <a:off x="-76200" y="0"/>
            <a:ext cx="3352800" cy="11830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F0C96-1FFB-4B73-B220-A40FDF9B7FEA}"/>
              </a:ext>
            </a:extLst>
          </p:cNvPr>
          <p:cNvSpPr txBox="1"/>
          <p:nvPr/>
        </p:nvSpPr>
        <p:spPr>
          <a:xfrm>
            <a:off x="6172200" y="76200"/>
            <a:ext cx="2610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Total (atmosphere plus ocean) energy transport  from TOA radiation (CERES satellite).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66DC9-F80B-4D6E-97A7-3B092355B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1" y="3468181"/>
            <a:ext cx="6019798" cy="312120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44D9E3-765E-4758-B4CD-64E7E6D3035E}"/>
              </a:ext>
            </a:extLst>
          </p:cNvPr>
          <p:cNvSpPr/>
          <p:nvPr/>
        </p:nvSpPr>
        <p:spPr>
          <a:xfrm>
            <a:off x="2743194" y="1604028"/>
            <a:ext cx="838205" cy="6819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2E80E-A126-4869-98B5-9BC7BB4C8DF4}"/>
              </a:ext>
            </a:extLst>
          </p:cNvPr>
          <p:cNvSpPr txBox="1"/>
          <p:nvPr/>
        </p:nvSpPr>
        <p:spPr>
          <a:xfrm>
            <a:off x="5981365" y="1362670"/>
            <a:ext cx="3200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Atmospheric energy transport from 6 hourly ERA5 reanalysis dynamics calculation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4DF5B2-3C6B-4C47-8B28-13FFEE708173}"/>
              </a:ext>
            </a:extLst>
          </p:cNvPr>
          <p:cNvSpPr txBox="1"/>
          <p:nvPr/>
        </p:nvSpPr>
        <p:spPr>
          <a:xfrm>
            <a:off x="3048000" y="37812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Total</a:t>
            </a:r>
            <a:r>
              <a:rPr lang="en-US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D3E348-27CA-4EDC-9584-3B9230E78C99}"/>
              </a:ext>
            </a:extLst>
          </p:cNvPr>
          <p:cNvSpPr txBox="1"/>
          <p:nvPr/>
        </p:nvSpPr>
        <p:spPr>
          <a:xfrm>
            <a:off x="2743200" y="404685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Atmosphere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727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5" y="102744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195" y="1030614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A3FA2836-C8E2-4AB9-807F-D7B2117E7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68616"/>
            <a:ext cx="457195" cy="68262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B6B8248A-7F77-472E-8F0A-6EEB8107B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795" y="344822"/>
            <a:ext cx="231764" cy="60641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25CFA3-026C-4B03-88D2-B8044AFCE2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196" y="573414"/>
            <a:ext cx="76202" cy="301625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795" y="150210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395" y="157830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/>
              <a:t>Extratropics</a:t>
            </a:r>
            <a:endParaRPr lang="en-US" altLang="en-US" sz="2800" dirty="0"/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395" y="42101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795" y="41784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595" y="1941840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051C6F34-FB05-4960-A8BD-ADB892E72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995" y="116214"/>
            <a:ext cx="384175" cy="8350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65BCE-F2A8-4148-94B3-4991C9431279}"/>
              </a:ext>
            </a:extLst>
          </p:cNvPr>
          <p:cNvSpPr/>
          <p:nvPr/>
        </p:nvSpPr>
        <p:spPr>
          <a:xfrm>
            <a:off x="838195" y="2630815"/>
            <a:ext cx="22312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267B88-E182-4517-9B07-4BFAC7225229}"/>
              </a:ext>
            </a:extLst>
          </p:cNvPr>
          <p:cNvSpPr/>
          <p:nvPr/>
        </p:nvSpPr>
        <p:spPr>
          <a:xfrm>
            <a:off x="3124195" y="2630815"/>
            <a:ext cx="24598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5567E2B9-E44A-4392-9961-86A509DC66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2788" y="2783215"/>
            <a:ext cx="326207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EF0596E-C1DF-46CE-8B45-BCEE7AF3791C}"/>
              </a:ext>
            </a:extLst>
          </p:cNvPr>
          <p:cNvSpPr/>
          <p:nvPr/>
        </p:nvSpPr>
        <p:spPr>
          <a:xfrm>
            <a:off x="-76200" y="0"/>
            <a:ext cx="3352800" cy="11830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F0C96-1FFB-4B73-B220-A40FDF9B7FEA}"/>
              </a:ext>
            </a:extLst>
          </p:cNvPr>
          <p:cNvSpPr txBox="1"/>
          <p:nvPr/>
        </p:nvSpPr>
        <p:spPr>
          <a:xfrm>
            <a:off x="6172200" y="76200"/>
            <a:ext cx="2610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Total (atmosphere plus ocean) energy transport  from TOA radiation (CERES satellite).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66DC9-F80B-4D6E-97A7-3B092355B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1" y="3468181"/>
            <a:ext cx="6019798" cy="312120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44D9E3-765E-4758-B4CD-64E7E6D3035E}"/>
              </a:ext>
            </a:extLst>
          </p:cNvPr>
          <p:cNvSpPr/>
          <p:nvPr/>
        </p:nvSpPr>
        <p:spPr>
          <a:xfrm>
            <a:off x="2743194" y="1604028"/>
            <a:ext cx="838205" cy="6819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2E80E-A126-4869-98B5-9BC7BB4C8DF4}"/>
              </a:ext>
            </a:extLst>
          </p:cNvPr>
          <p:cNvSpPr txBox="1"/>
          <p:nvPr/>
        </p:nvSpPr>
        <p:spPr>
          <a:xfrm>
            <a:off x="5981365" y="1362670"/>
            <a:ext cx="3200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Atmospheric energy transport from 6 hourly ERA5 reanalysis dynamics calculation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4DF5B2-3C6B-4C47-8B28-13FFEE708173}"/>
              </a:ext>
            </a:extLst>
          </p:cNvPr>
          <p:cNvSpPr txBox="1"/>
          <p:nvPr/>
        </p:nvSpPr>
        <p:spPr>
          <a:xfrm>
            <a:off x="3048000" y="37812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Total</a:t>
            </a:r>
            <a:r>
              <a:rPr lang="en-US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D3E348-27CA-4EDC-9584-3B9230E78C99}"/>
              </a:ext>
            </a:extLst>
          </p:cNvPr>
          <p:cNvSpPr txBox="1"/>
          <p:nvPr/>
        </p:nvSpPr>
        <p:spPr>
          <a:xfrm>
            <a:off x="2743200" y="404685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Atmosphere</a:t>
            </a:r>
            <a:r>
              <a:rPr lang="en-US" dirty="0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A7134C-1A5B-4551-83DF-3CF357067905}"/>
              </a:ext>
            </a:extLst>
          </p:cNvPr>
          <p:cNvSpPr txBox="1"/>
          <p:nvPr/>
        </p:nvSpPr>
        <p:spPr>
          <a:xfrm>
            <a:off x="5943600" y="2277070"/>
            <a:ext cx="320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Ocean heat transport as the residual = </a:t>
            </a:r>
            <a:r>
              <a:rPr lang="en-US" dirty="0">
                <a:solidFill>
                  <a:schemeClr val="bg1"/>
                </a:solidFill>
              </a:rPr>
              <a:t>Total - </a:t>
            </a:r>
            <a:r>
              <a:rPr lang="en-US" dirty="0" err="1">
                <a:solidFill>
                  <a:srgbClr val="FF0000"/>
                </a:solidFill>
              </a:rPr>
              <a:t>atmos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25C617-7CD1-4E82-B6EB-C78ED7626DA1}"/>
              </a:ext>
            </a:extLst>
          </p:cNvPr>
          <p:cNvSpPr/>
          <p:nvPr/>
        </p:nvSpPr>
        <p:spPr>
          <a:xfrm>
            <a:off x="2743200" y="2442228"/>
            <a:ext cx="838205" cy="681972"/>
          </a:xfrm>
          <a:prstGeom prst="ellipse">
            <a:avLst/>
          </a:prstGeom>
          <a:noFill/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C5AC27-9F42-48B3-AC98-EAE762485E7E}"/>
              </a:ext>
            </a:extLst>
          </p:cNvPr>
          <p:cNvSpPr txBox="1"/>
          <p:nvPr/>
        </p:nvSpPr>
        <p:spPr>
          <a:xfrm>
            <a:off x="2743200" y="43389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B8"/>
                </a:solidFill>
              </a:rPr>
              <a:t>   Ocean</a:t>
            </a:r>
            <a:r>
              <a:rPr lang="en-US" dirty="0">
                <a:solidFill>
                  <a:srgbClr val="003DB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314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66DC9-F80B-4D6E-97A7-3B092355B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3660598"/>
            <a:ext cx="6019798" cy="312120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B4DF5B2-3C6B-4C47-8B28-13FFEE708173}"/>
              </a:ext>
            </a:extLst>
          </p:cNvPr>
          <p:cNvSpPr txBox="1"/>
          <p:nvPr/>
        </p:nvSpPr>
        <p:spPr>
          <a:xfrm>
            <a:off x="1752599" y="40860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Total</a:t>
            </a:r>
            <a:r>
              <a:rPr lang="en-US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D3E348-27CA-4EDC-9584-3B9230E78C99}"/>
              </a:ext>
            </a:extLst>
          </p:cNvPr>
          <p:cNvSpPr txBox="1"/>
          <p:nvPr/>
        </p:nvSpPr>
        <p:spPr>
          <a:xfrm>
            <a:off x="1447799" y="435165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Atmosphere</a:t>
            </a:r>
            <a:r>
              <a:rPr lang="en-US" dirty="0"/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C5AC27-9F42-48B3-AC98-EAE762485E7E}"/>
              </a:ext>
            </a:extLst>
          </p:cNvPr>
          <p:cNvSpPr txBox="1"/>
          <p:nvPr/>
        </p:nvSpPr>
        <p:spPr>
          <a:xfrm>
            <a:off x="1447799" y="46437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B8"/>
                </a:solidFill>
              </a:rPr>
              <a:t>   Ocean</a:t>
            </a:r>
            <a:r>
              <a:rPr lang="en-US" dirty="0">
                <a:solidFill>
                  <a:srgbClr val="003DB8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EC244A-F224-4448-A538-5E8D5B175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46" y="39758"/>
            <a:ext cx="5480505" cy="3524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D8877B-C040-43F8-8232-C4F1B1587501}"/>
              </a:ext>
            </a:extLst>
          </p:cNvPr>
          <p:cNvSpPr txBox="1"/>
          <p:nvPr/>
        </p:nvSpPr>
        <p:spPr>
          <a:xfrm>
            <a:off x="6248400" y="3810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strategy was pioneered by Trenberth and Caron (2001)</a:t>
            </a:r>
          </a:p>
        </p:txBody>
      </p:sp>
    </p:spTree>
    <p:extLst>
      <p:ext uri="{BB962C8B-B14F-4D97-AF65-F5344CB8AC3E}">
        <p14:creationId xmlns:p14="http://schemas.microsoft.com/office/powerpoint/2010/main" val="3636639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939B3C6-0DF3-4F58-8AF1-1D6D8F278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1295400"/>
            <a:ext cx="3069089" cy="197298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88DB31-3376-49C4-A852-5BA362416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690082"/>
            <a:ext cx="2743200" cy="2377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6E9F7E-F75D-4A31-8B25-D56F35ECB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140640"/>
            <a:ext cx="1905000" cy="13405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C421A5-E30D-493A-A9E7-F4B262C90705}"/>
              </a:ext>
            </a:extLst>
          </p:cNvPr>
          <p:cNvSpPr txBox="1"/>
          <p:nvPr/>
        </p:nvSpPr>
        <p:spPr>
          <a:xfrm>
            <a:off x="495300" y="2857913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2. Is nearly invariant under past/future forcing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EC344-64D9-4C33-9DD6-27D43766783D}"/>
              </a:ext>
            </a:extLst>
          </p:cNvPr>
          <p:cNvSpPr txBox="1"/>
          <p:nvPr/>
        </p:nvSpPr>
        <p:spPr>
          <a:xfrm>
            <a:off x="3733800" y="1195211"/>
            <a:ext cx="4822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1. Varies (20%) between different climate models and is biased relative to observations (in it’s partitioning)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0CDEA-7487-4FAE-A31D-141FA1750D4C}"/>
              </a:ext>
            </a:extLst>
          </p:cNvPr>
          <p:cNvSpPr txBox="1"/>
          <p:nvPr/>
        </p:nvSpPr>
        <p:spPr>
          <a:xfrm>
            <a:off x="3937872" y="4913932"/>
            <a:ext cx="4748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3. Use of idealized simulation to probe mechanisms of compensation leading to MHT invariance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9E751-0341-4D98-99E1-0AC33A2C2BF1}"/>
              </a:ext>
            </a:extLst>
          </p:cNvPr>
          <p:cNvSpPr txBox="1"/>
          <p:nvPr/>
        </p:nvSpPr>
        <p:spPr>
          <a:xfrm>
            <a:off x="1066800" y="-762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Overview of talk.</a:t>
            </a:r>
          </a:p>
          <a:p>
            <a:r>
              <a:rPr lang="en-US" sz="2400" dirty="0">
                <a:solidFill>
                  <a:schemeClr val="bg1"/>
                </a:solidFill>
              </a:rPr>
              <a:t>Radiative and dynamic perspectives will be used to understand why meridional heat transport (MHT):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B84F1D-6348-4425-AE40-3E782527B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105400"/>
            <a:ext cx="1645489" cy="1569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62BBED-A8B9-494D-811C-A84FAB5CE604}"/>
              </a:ext>
            </a:extLst>
          </p:cNvPr>
          <p:cNvSpPr txBox="1"/>
          <p:nvPr/>
        </p:nvSpPr>
        <p:spPr>
          <a:xfrm>
            <a:off x="285750" y="4771308"/>
            <a:ext cx="476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Topography             Rotation rate</a:t>
            </a:r>
          </a:p>
        </p:txBody>
      </p:sp>
    </p:spTree>
    <p:extLst>
      <p:ext uri="{BB962C8B-B14F-4D97-AF65-F5344CB8AC3E}">
        <p14:creationId xmlns:p14="http://schemas.microsoft.com/office/powerpoint/2010/main" val="184024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533400"/>
            <a:ext cx="8230059" cy="4267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2438400" y="990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BFFF47-F38B-409D-A38E-881CBDF1767B}"/>
              </a:ext>
            </a:extLst>
          </p:cNvPr>
          <p:cNvSpPr txBox="1"/>
          <p:nvPr/>
        </p:nvSpPr>
        <p:spPr>
          <a:xfrm>
            <a:off x="2438400" y="1295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Individual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A2278-B79F-4864-B44E-85AC5040DBF1}"/>
              </a:ext>
            </a:extLst>
          </p:cNvPr>
          <p:cNvSpPr txBox="1"/>
          <p:nvPr/>
        </p:nvSpPr>
        <p:spPr>
          <a:xfrm>
            <a:off x="2438400" y="1600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Model Mean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2133600" y="11430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0F3637-4F88-46B0-8F0A-17A6965F4F80}"/>
              </a:ext>
            </a:extLst>
          </p:cNvPr>
          <p:cNvCxnSpPr/>
          <p:nvPr/>
        </p:nvCxnSpPr>
        <p:spPr>
          <a:xfrm flipV="1">
            <a:off x="2133600" y="1447800"/>
            <a:ext cx="152400" cy="152400"/>
          </a:xfrm>
          <a:prstGeom prst="line">
            <a:avLst/>
          </a:prstGeom>
          <a:ln w="12700" cap="sq">
            <a:solidFill>
              <a:srgbClr val="00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E47382-D802-4CC5-9DDE-1A4981F7E996}"/>
              </a:ext>
            </a:extLst>
          </p:cNvPr>
          <p:cNvCxnSpPr/>
          <p:nvPr/>
        </p:nvCxnSpPr>
        <p:spPr>
          <a:xfrm flipV="1">
            <a:off x="2133600" y="1676400"/>
            <a:ext cx="152400" cy="15240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B8BED1-9B66-42ED-9213-362B718C8456}"/>
              </a:ext>
            </a:extLst>
          </p:cNvPr>
          <p:cNvSpPr txBox="1"/>
          <p:nvPr/>
        </p:nvSpPr>
        <p:spPr>
          <a:xfrm>
            <a:off x="609600" y="52578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Total (atmosphere plus ocean) meridional heat transport  varies by about 20% between models. 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Also biased low relative to observations especially in the SH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E22F5-34CC-40B4-9C07-6FE816CCF14F}"/>
              </a:ext>
            </a:extLst>
          </p:cNvPr>
          <p:cNvSpPr txBox="1"/>
          <p:nvPr/>
        </p:nvSpPr>
        <p:spPr>
          <a:xfrm>
            <a:off x="2590800" y="6558108"/>
            <a:ext cx="815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Donohoe and Battisti (2012). What determined meridional heat transport in climate models. J. Climate.</a:t>
            </a:r>
          </a:p>
        </p:txBody>
      </p:sp>
    </p:spTree>
    <p:extLst>
      <p:ext uri="{BB962C8B-B14F-4D97-AF65-F5344CB8AC3E}">
        <p14:creationId xmlns:p14="http://schemas.microsoft.com/office/powerpoint/2010/main" val="681038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C323-090F-4A13-913A-ED78D2140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381000"/>
            <a:ext cx="8230059" cy="42671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2438400" y="990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BFFF47-F38B-409D-A38E-881CBDF1767B}"/>
              </a:ext>
            </a:extLst>
          </p:cNvPr>
          <p:cNvSpPr txBox="1"/>
          <p:nvPr/>
        </p:nvSpPr>
        <p:spPr>
          <a:xfrm>
            <a:off x="2438400" y="1295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Individual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A2278-B79F-4864-B44E-85AC5040DBF1}"/>
              </a:ext>
            </a:extLst>
          </p:cNvPr>
          <p:cNvSpPr txBox="1"/>
          <p:nvPr/>
        </p:nvSpPr>
        <p:spPr>
          <a:xfrm>
            <a:off x="2474440" y="158642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Model Mean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2133600" y="11430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0F3637-4F88-46B0-8F0A-17A6965F4F80}"/>
              </a:ext>
            </a:extLst>
          </p:cNvPr>
          <p:cNvCxnSpPr/>
          <p:nvPr/>
        </p:nvCxnSpPr>
        <p:spPr>
          <a:xfrm flipV="1">
            <a:off x="2133600" y="1447800"/>
            <a:ext cx="152400" cy="152400"/>
          </a:xfrm>
          <a:prstGeom prst="line">
            <a:avLst/>
          </a:prstGeom>
          <a:ln w="127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E47382-D802-4CC5-9DDE-1A4981F7E996}"/>
              </a:ext>
            </a:extLst>
          </p:cNvPr>
          <p:cNvCxnSpPr/>
          <p:nvPr/>
        </p:nvCxnSpPr>
        <p:spPr>
          <a:xfrm flipV="1">
            <a:off x="2133600" y="1676400"/>
            <a:ext cx="152400" cy="1524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019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C323-090F-4A13-913A-ED78D2140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1" y="381000"/>
            <a:ext cx="8230057" cy="42671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2438400" y="990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BFFF47-F38B-409D-A38E-881CBDF1767B}"/>
              </a:ext>
            </a:extLst>
          </p:cNvPr>
          <p:cNvSpPr txBox="1"/>
          <p:nvPr/>
        </p:nvSpPr>
        <p:spPr>
          <a:xfrm>
            <a:off x="2438400" y="1295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Individual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A2278-B79F-4864-B44E-85AC5040DBF1}"/>
              </a:ext>
            </a:extLst>
          </p:cNvPr>
          <p:cNvSpPr txBox="1"/>
          <p:nvPr/>
        </p:nvSpPr>
        <p:spPr>
          <a:xfrm>
            <a:off x="2474440" y="158642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Model Mean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2133600" y="11430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0F3637-4F88-46B0-8F0A-17A6965F4F80}"/>
              </a:ext>
            </a:extLst>
          </p:cNvPr>
          <p:cNvCxnSpPr/>
          <p:nvPr/>
        </p:nvCxnSpPr>
        <p:spPr>
          <a:xfrm flipV="1">
            <a:off x="2133600" y="1447800"/>
            <a:ext cx="152400" cy="152400"/>
          </a:xfrm>
          <a:prstGeom prst="line">
            <a:avLst/>
          </a:prstGeom>
          <a:ln w="12700" cap="sq">
            <a:solidFill>
              <a:srgbClr val="003DB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E47382-D802-4CC5-9DDE-1A4981F7E996}"/>
              </a:ext>
            </a:extLst>
          </p:cNvPr>
          <p:cNvCxnSpPr/>
          <p:nvPr/>
        </p:nvCxnSpPr>
        <p:spPr>
          <a:xfrm flipV="1">
            <a:off x="2133600" y="1676400"/>
            <a:ext cx="152400" cy="152400"/>
          </a:xfrm>
          <a:prstGeom prst="line">
            <a:avLst/>
          </a:prstGeom>
          <a:ln w="31750">
            <a:solidFill>
              <a:srgbClr val="003D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629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C323-090F-4A13-913A-ED78D2140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1" y="381000"/>
            <a:ext cx="8230057" cy="42671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2438400" y="990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A2278-B79F-4864-B44E-85AC5040DBF1}"/>
              </a:ext>
            </a:extLst>
          </p:cNvPr>
          <p:cNvSpPr txBox="1"/>
          <p:nvPr/>
        </p:nvSpPr>
        <p:spPr>
          <a:xfrm>
            <a:off x="2474440" y="158642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CMIP5 Mean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2133600" y="11430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E47382-D802-4CC5-9DDE-1A4981F7E996}"/>
              </a:ext>
            </a:extLst>
          </p:cNvPr>
          <p:cNvCxnSpPr/>
          <p:nvPr/>
        </p:nvCxnSpPr>
        <p:spPr>
          <a:xfrm flipV="1">
            <a:off x="2133600" y="1676400"/>
            <a:ext cx="152400" cy="1524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D412B8-82FE-4936-AB09-9D1487348F46}"/>
              </a:ext>
            </a:extLst>
          </p:cNvPr>
          <p:cNvSpPr txBox="1"/>
          <p:nvPr/>
        </p:nvSpPr>
        <p:spPr>
          <a:xfrm>
            <a:off x="2474440" y="130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</a:rPr>
              <a:t>CMIP3 Mean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C970D2-1334-4BE6-BD5B-B29D2366F5DB}"/>
              </a:ext>
            </a:extLst>
          </p:cNvPr>
          <p:cNvCxnSpPr/>
          <p:nvPr/>
        </p:nvCxnSpPr>
        <p:spPr>
          <a:xfrm flipV="1">
            <a:off x="2133600" y="1397040"/>
            <a:ext cx="152400" cy="15240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4366755-0838-486F-81D4-29554B0DB21C}"/>
              </a:ext>
            </a:extLst>
          </p:cNvPr>
          <p:cNvSpPr txBox="1"/>
          <p:nvPr/>
        </p:nvSpPr>
        <p:spPr>
          <a:xfrm>
            <a:off x="2474440" y="19166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CMIP6 Mean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B53687-BA54-497C-845A-07728834E4E7}"/>
              </a:ext>
            </a:extLst>
          </p:cNvPr>
          <p:cNvCxnSpPr/>
          <p:nvPr/>
        </p:nvCxnSpPr>
        <p:spPr>
          <a:xfrm flipV="1">
            <a:off x="2133600" y="2006640"/>
            <a:ext cx="152400" cy="152400"/>
          </a:xfrm>
          <a:prstGeom prst="line">
            <a:avLst/>
          </a:prstGeom>
          <a:ln w="31750">
            <a:solidFill>
              <a:srgbClr val="003D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D6DDB6-B752-420B-98BA-4C75E092A75B}"/>
              </a:ext>
            </a:extLst>
          </p:cNvPr>
          <p:cNvSpPr txBox="1"/>
          <p:nvPr/>
        </p:nvSpPr>
        <p:spPr>
          <a:xfrm>
            <a:off x="609600" y="52578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Inter-model spread and bias in MHT is persistent across generations of CMIP models</a:t>
            </a:r>
          </a:p>
        </p:txBody>
      </p:sp>
    </p:spTree>
    <p:extLst>
      <p:ext uri="{BB962C8B-B14F-4D97-AF65-F5344CB8AC3E}">
        <p14:creationId xmlns:p14="http://schemas.microsoft.com/office/powerpoint/2010/main" val="2115411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613867AF-F989-4DBC-AE05-23A60973AB63}"/>
              </a:ext>
            </a:extLst>
          </p:cNvPr>
          <p:cNvSpPr txBox="1"/>
          <p:nvPr/>
        </p:nvSpPr>
        <p:spPr>
          <a:xfrm>
            <a:off x="146692" y="1295400"/>
            <a:ext cx="408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Net radiative 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Deficit of </a:t>
            </a:r>
            <a:r>
              <a:rPr lang="en-US" sz="3000" dirty="0" err="1">
                <a:solidFill>
                  <a:schemeClr val="bg1"/>
                </a:solidFill>
              </a:rPr>
              <a:t>extratropics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C8999-27FF-4F4B-B82D-84D3AAF0FE24}"/>
              </a:ext>
            </a:extLst>
          </p:cNvPr>
          <p:cNvSpPr txBox="1"/>
          <p:nvPr/>
        </p:nvSpPr>
        <p:spPr>
          <a:xfrm>
            <a:off x="4829954" y="990600"/>
            <a:ext cx="4085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 </a:t>
            </a:r>
            <a:r>
              <a:rPr lang="en-US" sz="3600" dirty="0">
                <a:solidFill>
                  <a:schemeClr val="bg1"/>
                </a:solidFill>
              </a:rPr>
              <a:t>meridional energy transport</a:t>
            </a:r>
          </a:p>
        </p:txBody>
      </p:sp>
      <p:pic>
        <p:nvPicPr>
          <p:cNvPr id="56325" name="Picture 5" descr="4_rad_shaded">
            <a:extLst>
              <a:ext uri="{FF2B5EF4-FFF2-40B4-BE49-F238E27FC236}">
                <a16:creationId xmlns:a16="http://schemas.microsoft.com/office/drawing/2014/main" id="{BBED88E6-C9FA-4B5A-A731-95985DA8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3" y="666068"/>
            <a:ext cx="3904463" cy="283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Line 6">
            <a:extLst>
              <a:ext uri="{FF2B5EF4-FFF2-40B4-BE49-F238E27FC236}">
                <a16:creationId xmlns:a16="http://schemas.microsoft.com/office/drawing/2014/main" id="{2D968D05-91D5-4D0A-81EA-2402BCC47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1857034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19DD186D-9BD2-4580-ACE5-13FD60F7D1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0100" y="1798323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14CEF0AC-87F3-4DF3-AD7C-87E48A75C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287332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873625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859338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A3FA2836-C8E2-4AB9-807F-D7B2117E7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5" y="4114801"/>
            <a:ext cx="457195" cy="68262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B6B8248A-7F77-472E-8F0A-6EEB8107B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4191007"/>
            <a:ext cx="231764" cy="60641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25CFA3-026C-4B03-88D2-B8044AFCE2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1" y="4495799"/>
            <a:ext cx="76202" cy="301625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24487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500687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/>
              <a:t>Extratropics</a:t>
            </a:r>
            <a:endParaRPr lang="en-US" altLang="en-US" sz="2800" dirty="0"/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2672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426402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788025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051C6F34-FB05-4960-A8BD-ADB892E72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3962399"/>
            <a:ext cx="384175" cy="8350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1AE25CA3-3EE0-480D-A59D-907683595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211" y="5029200"/>
            <a:ext cx="247856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Absorbed Solar</a:t>
            </a:r>
            <a:r>
              <a:rPr lang="en-US" altLang="en-US" sz="2400" dirty="0"/>
              <a:t>  </a:t>
            </a:r>
          </a:p>
          <a:p>
            <a:pPr algn="ctr" eaLnBrk="1" hangingPunct="1"/>
            <a:r>
              <a:rPr lang="en-US" altLang="en-US" sz="2400" dirty="0">
                <a:solidFill>
                  <a:srgbClr val="00FF00"/>
                </a:solidFill>
              </a:rPr>
              <a:t>Emitted </a:t>
            </a:r>
          </a:p>
          <a:p>
            <a:pPr algn="ctr" eaLnBrk="1" hangingPunct="1"/>
            <a:r>
              <a:rPr lang="en-US" altLang="en-US" sz="1800" dirty="0">
                <a:solidFill>
                  <a:srgbClr val="00FF00"/>
                </a:solidFill>
              </a:rPr>
              <a:t>(Outgoing Longwave)</a:t>
            </a:r>
          </a:p>
          <a:p>
            <a:pPr algn="ctr" eaLnBrk="1" hangingPunct="1"/>
            <a:r>
              <a:rPr lang="en-US" altLang="en-US" sz="3200" dirty="0">
                <a:solidFill>
                  <a:srgbClr val="D60093"/>
                </a:solidFill>
              </a:rPr>
              <a:t>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23C49-A1F9-4CC8-97FD-EC627262AA2C}"/>
              </a:ext>
            </a:extLst>
          </p:cNvPr>
          <p:cNvSpPr txBox="1"/>
          <p:nvPr/>
        </p:nvSpPr>
        <p:spPr>
          <a:xfrm>
            <a:off x="304800" y="93661"/>
            <a:ext cx="392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Radiative perspective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12116F-857B-4D73-B946-209DE910BC7B}"/>
              </a:ext>
            </a:extLst>
          </p:cNvPr>
          <p:cNvSpPr txBox="1"/>
          <p:nvPr/>
        </p:nvSpPr>
        <p:spPr>
          <a:xfrm>
            <a:off x="5196675" y="-66026"/>
            <a:ext cx="392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Dynamics perspective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2B4A81D-3A08-4B8C-9F3E-2832BFF2A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395"/>
            <a:ext cx="389782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365BCE-F2A8-4148-94B3-4991C9431279}"/>
              </a:ext>
            </a:extLst>
          </p:cNvPr>
          <p:cNvSpPr/>
          <p:nvPr/>
        </p:nvSpPr>
        <p:spPr>
          <a:xfrm>
            <a:off x="1371600" y="6477000"/>
            <a:ext cx="22312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267B88-E182-4517-9B07-4BFAC7225229}"/>
              </a:ext>
            </a:extLst>
          </p:cNvPr>
          <p:cNvSpPr/>
          <p:nvPr/>
        </p:nvSpPr>
        <p:spPr>
          <a:xfrm>
            <a:off x="3657600" y="6477000"/>
            <a:ext cx="24598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5567E2B9-E44A-4392-9961-86A509DC66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6193" y="6705600"/>
            <a:ext cx="326207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C016C0-DAD1-41B3-AC5E-1EBD03F4C807}"/>
              </a:ext>
            </a:extLst>
          </p:cNvPr>
          <p:cNvSpPr txBox="1"/>
          <p:nvPr/>
        </p:nvSpPr>
        <p:spPr>
          <a:xfrm>
            <a:off x="4328325" y="1246818"/>
            <a:ext cx="1005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AF7066A-6C6A-4E0E-92BE-D54F6F7F4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086" y="1904995"/>
            <a:ext cx="3516055" cy="24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28" grpId="0"/>
      <p:bldP spid="4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580B4-18CE-4FC4-A8C3-6BC4DFF4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274638"/>
            <a:ext cx="3505200" cy="20113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C70F30-7977-4993-A764-F298C8EB1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2819400"/>
            <a:ext cx="6163733" cy="3962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13BC39-77AD-469E-AD43-79E81695C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4267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0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581400"/>
            <a:ext cx="4953000" cy="3184072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B1D25B-A099-4C42-9E97-077EBE9A01F2}"/>
              </a:ext>
            </a:extLst>
          </p:cNvPr>
          <p:cNvSpPr txBox="1"/>
          <p:nvPr/>
        </p:nvSpPr>
        <p:spPr>
          <a:xfrm>
            <a:off x="2407190" y="2992376"/>
            <a:ext cx="6355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MHT             =            ASR*      -        OLR*</a:t>
            </a:r>
          </a:p>
        </p:txBody>
      </p:sp>
      <p:pic>
        <p:nvPicPr>
          <p:cNvPr id="9" name="Picture 5" descr="4_rad_shaded">
            <a:extLst>
              <a:ext uri="{FF2B5EF4-FFF2-40B4-BE49-F238E27FC236}">
                <a16:creationId xmlns:a16="http://schemas.microsoft.com/office/drawing/2014/main" id="{14C9AD62-1776-42E8-9DF3-8E9DA45E4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8" y="457200"/>
            <a:ext cx="3276600" cy="238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4_ASR">
            <a:extLst>
              <a:ext uri="{FF2B5EF4-FFF2-40B4-BE49-F238E27FC236}">
                <a16:creationId xmlns:a16="http://schemas.microsoft.com/office/drawing/2014/main" id="{F7FAFC30-6916-4DD0-8723-CC1B548F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2000"/>
            <a:ext cx="2333374" cy="169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4_OLR">
            <a:extLst>
              <a:ext uri="{FF2B5EF4-FFF2-40B4-BE49-F238E27FC236}">
                <a16:creationId xmlns:a16="http://schemas.microsoft.com/office/drawing/2014/main" id="{E9D8EE14-FD01-45C0-8C3E-896F3746B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86" y="825342"/>
            <a:ext cx="2264161" cy="164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736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581400"/>
            <a:ext cx="4953000" cy="31840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1" y="205383"/>
            <a:ext cx="5714788" cy="3223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350" y="2163572"/>
            <a:ext cx="1212342" cy="8082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523454" y="1595021"/>
            <a:ext cx="35542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Southern Hemisphere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Mean state inter-model spread in MHT: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Spread in ASR* exceeds that in OLR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No compensation between ASR* and OLR*</a:t>
            </a:r>
          </a:p>
          <a:p>
            <a:pPr algn="ctr"/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Model mean bias due ASR* -- low planetary albedo of Southern Ocean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B1D25B-A099-4C42-9E97-077EBE9A01F2}"/>
              </a:ext>
            </a:extLst>
          </p:cNvPr>
          <p:cNvSpPr txBox="1"/>
          <p:nvPr/>
        </p:nvSpPr>
        <p:spPr>
          <a:xfrm>
            <a:off x="5899148" y="1126151"/>
            <a:ext cx="2971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MHT = ASR* - OLR*</a:t>
            </a:r>
          </a:p>
        </p:txBody>
      </p:sp>
      <p:pic>
        <p:nvPicPr>
          <p:cNvPr id="9" name="Picture 5" descr="4_rad_shaded">
            <a:extLst>
              <a:ext uri="{FF2B5EF4-FFF2-40B4-BE49-F238E27FC236}">
                <a16:creationId xmlns:a16="http://schemas.microsoft.com/office/drawing/2014/main" id="{14C9AD62-1776-42E8-9DF3-8E9DA45E4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88" y="136015"/>
            <a:ext cx="1366944" cy="9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634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581400"/>
            <a:ext cx="4953000" cy="31840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1" y="205383"/>
            <a:ext cx="5714788" cy="3223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558800"/>
            <a:ext cx="1447800" cy="965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722925" y="1220212"/>
            <a:ext cx="32686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Northern Hemisphere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Mean state inter-model spread in MHT: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Spread in ASR* exceeds that in OLR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No compensation between ASR* and OLR*</a:t>
            </a:r>
          </a:p>
          <a:p>
            <a:pPr algn="ctr"/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Model mean bias do to too much tropical OLR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B1D25B-A099-4C42-9E97-077EBE9A01F2}"/>
              </a:ext>
            </a:extLst>
          </p:cNvPr>
          <p:cNvSpPr txBox="1"/>
          <p:nvPr/>
        </p:nvSpPr>
        <p:spPr>
          <a:xfrm>
            <a:off x="5867400" y="205383"/>
            <a:ext cx="2971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MHT = ASR* - OLR*</a:t>
            </a:r>
          </a:p>
        </p:txBody>
      </p:sp>
    </p:spTree>
    <p:extLst>
      <p:ext uri="{BB962C8B-B14F-4D97-AF65-F5344CB8AC3E}">
        <p14:creationId xmlns:p14="http://schemas.microsoft.com/office/powerpoint/2010/main" val="4211264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C73A8-8800-406C-94D3-3446D7AB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F7AC3D-EF90-446E-BCF6-3C3643EF3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82" y="175420"/>
            <a:ext cx="9058218" cy="645398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61EBCB-9BB6-478F-8CBF-E5714EAB9BDC}"/>
              </a:ext>
            </a:extLst>
          </p:cNvPr>
          <p:cNvSpPr/>
          <p:nvPr/>
        </p:nvSpPr>
        <p:spPr>
          <a:xfrm>
            <a:off x="4876800" y="76200"/>
            <a:ext cx="4419600" cy="3505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7F9A4-46F2-48C3-9AC4-324D19578C03}"/>
              </a:ext>
            </a:extLst>
          </p:cNvPr>
          <p:cNvSpPr txBox="1"/>
          <p:nvPr/>
        </p:nvSpPr>
        <p:spPr>
          <a:xfrm>
            <a:off x="5105400" y="4572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Fraction of solar radiation reflected at TOA (planetary albedo) differs between climate models and is responsible for MHT differences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Due to cloud differences Surface albedo contributes very little to planetary albedo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D3029-A441-4975-9D3A-08281737630F}"/>
              </a:ext>
            </a:extLst>
          </p:cNvPr>
          <p:cNvSpPr txBox="1"/>
          <p:nvPr/>
        </p:nvSpPr>
        <p:spPr>
          <a:xfrm>
            <a:off x="4981518" y="31197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Donohoe and Battisti (2012). Atmospheric and surface contributions 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to planetary albedo J. Climate.</a:t>
            </a:r>
          </a:p>
        </p:txBody>
      </p:sp>
    </p:spTree>
    <p:extLst>
      <p:ext uri="{BB962C8B-B14F-4D97-AF65-F5344CB8AC3E}">
        <p14:creationId xmlns:p14="http://schemas.microsoft.com/office/powerpoint/2010/main" val="2222171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581400"/>
            <a:ext cx="4953000" cy="31840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1" y="205383"/>
            <a:ext cx="5714788" cy="3223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558800"/>
            <a:ext cx="1447800" cy="965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722925" y="1220212"/>
            <a:ext cx="32686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Northern Hemisphere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Mean state inter-model spread in MHT: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Spread in ASR* exceeds that in OLR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No compensation between ASR* and OLR*</a:t>
            </a:r>
          </a:p>
          <a:p>
            <a:pPr algn="ctr"/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Model mean bias do to too much tropical OLR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B1D25B-A099-4C42-9E97-077EBE9A01F2}"/>
              </a:ext>
            </a:extLst>
          </p:cNvPr>
          <p:cNvSpPr txBox="1"/>
          <p:nvPr/>
        </p:nvSpPr>
        <p:spPr>
          <a:xfrm>
            <a:off x="5867400" y="205383"/>
            <a:ext cx="2971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MHT = ASR* - OLR*</a:t>
            </a:r>
          </a:p>
        </p:txBody>
      </p:sp>
    </p:spTree>
    <p:extLst>
      <p:ext uri="{BB962C8B-B14F-4D97-AF65-F5344CB8AC3E}">
        <p14:creationId xmlns:p14="http://schemas.microsoft.com/office/powerpoint/2010/main" val="3154577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7400" y="2069068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Cloud Reflection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239000" y="2678668"/>
            <a:ext cx="0" cy="685800"/>
          </a:xfrm>
          <a:prstGeom prst="straightConnector1">
            <a:avLst/>
          </a:prstGeom>
          <a:solidFill>
            <a:schemeClr val="accent1"/>
          </a:solidFill>
          <a:ln w="88900" cap="flat" cmpd="tri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" y="2678668"/>
            <a:ext cx="4790999" cy="34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186933" y="409420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Poleward</a:t>
            </a:r>
            <a:r>
              <a:rPr lang="en-US" dirty="0">
                <a:solidFill>
                  <a:schemeClr val="bg1"/>
                </a:solidFill>
              </a:rPr>
              <a:t> Energy Transport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62600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Equator to pole contrast in clouds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0" y="3276600"/>
            <a:ext cx="350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Equator to pole contrast of absorbed shortwave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239000" y="4736068"/>
            <a:ext cx="0" cy="685800"/>
          </a:xfrm>
          <a:prstGeom prst="straightConnector1">
            <a:avLst/>
          </a:prstGeom>
          <a:solidFill>
            <a:schemeClr val="accent1"/>
          </a:solidFill>
          <a:ln w="88900" cap="flat" cmpd="tri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562600" y="533400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Poleward</a:t>
            </a:r>
            <a:r>
              <a:rPr lang="en-US" sz="2800" dirty="0">
                <a:solidFill>
                  <a:schemeClr val="bg1"/>
                </a:solidFill>
              </a:rPr>
              <a:t> Energy Transport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8831192-0030-48D1-A418-654DED55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41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determines the inter-model spread in MHT?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6C5B13-D85F-49C0-9157-110D589E8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6785"/>
            <a:ext cx="2819334" cy="18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20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5" y="102744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195" y="1030614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A3FA2836-C8E2-4AB9-807F-D7B2117E7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68616"/>
            <a:ext cx="457195" cy="68262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B6B8248A-7F77-472E-8F0A-6EEB8107B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795" y="344822"/>
            <a:ext cx="231764" cy="60641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25CFA3-026C-4B03-88D2-B8044AFCE2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196" y="573414"/>
            <a:ext cx="76202" cy="301625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795" y="150210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395" y="157830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/>
              <a:t>Extratropics</a:t>
            </a:r>
            <a:endParaRPr lang="en-US" altLang="en-US" sz="2800" dirty="0"/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395" y="42101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795" y="41784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595" y="1941840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051C6F34-FB05-4960-A8BD-ADB892E72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995" y="116214"/>
            <a:ext cx="384175" cy="8350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65BCE-F2A8-4148-94B3-4991C9431279}"/>
              </a:ext>
            </a:extLst>
          </p:cNvPr>
          <p:cNvSpPr/>
          <p:nvPr/>
        </p:nvSpPr>
        <p:spPr>
          <a:xfrm>
            <a:off x="838195" y="2630815"/>
            <a:ext cx="22312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267B88-E182-4517-9B07-4BFAC7225229}"/>
              </a:ext>
            </a:extLst>
          </p:cNvPr>
          <p:cNvSpPr/>
          <p:nvPr/>
        </p:nvSpPr>
        <p:spPr>
          <a:xfrm>
            <a:off x="3124195" y="2630815"/>
            <a:ext cx="24598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5567E2B9-E44A-4392-9961-86A509DC66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2788" y="2783215"/>
            <a:ext cx="326207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EF0596E-C1DF-46CE-8B45-BCEE7AF3791C}"/>
              </a:ext>
            </a:extLst>
          </p:cNvPr>
          <p:cNvSpPr/>
          <p:nvPr/>
        </p:nvSpPr>
        <p:spPr>
          <a:xfrm>
            <a:off x="-76200" y="0"/>
            <a:ext cx="3352800" cy="11830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EF0C96-1FFB-4B73-B220-A40FDF9B7FEA}"/>
              </a:ext>
            </a:extLst>
          </p:cNvPr>
          <p:cNvSpPr txBox="1"/>
          <p:nvPr/>
        </p:nvSpPr>
        <p:spPr>
          <a:xfrm>
            <a:off x="6172200" y="76200"/>
            <a:ext cx="2610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Total (atmosphere plus ocean) energy transport  from TOA radiation (CERES satellite).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66DC9-F80B-4D6E-97A7-3B092355B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1" y="3468181"/>
            <a:ext cx="6019798" cy="312120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44D9E3-765E-4758-B4CD-64E7E6D3035E}"/>
              </a:ext>
            </a:extLst>
          </p:cNvPr>
          <p:cNvSpPr/>
          <p:nvPr/>
        </p:nvSpPr>
        <p:spPr>
          <a:xfrm>
            <a:off x="2743194" y="1604028"/>
            <a:ext cx="838205" cy="6819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2E80E-A126-4869-98B5-9BC7BB4C8DF4}"/>
              </a:ext>
            </a:extLst>
          </p:cNvPr>
          <p:cNvSpPr txBox="1"/>
          <p:nvPr/>
        </p:nvSpPr>
        <p:spPr>
          <a:xfrm>
            <a:off x="5981365" y="1362670"/>
            <a:ext cx="3200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Atmospheric energy transport from 6 hourly ERA5 reanalysis dynamics calculation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4DF5B2-3C6B-4C47-8B28-13FFEE708173}"/>
              </a:ext>
            </a:extLst>
          </p:cNvPr>
          <p:cNvSpPr txBox="1"/>
          <p:nvPr/>
        </p:nvSpPr>
        <p:spPr>
          <a:xfrm>
            <a:off x="3048000" y="37812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Total</a:t>
            </a:r>
            <a:r>
              <a:rPr lang="en-US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D3E348-27CA-4EDC-9584-3B9230E78C99}"/>
              </a:ext>
            </a:extLst>
          </p:cNvPr>
          <p:cNvSpPr txBox="1"/>
          <p:nvPr/>
        </p:nvSpPr>
        <p:spPr>
          <a:xfrm>
            <a:off x="2743200" y="404685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Atmosphere</a:t>
            </a:r>
            <a:r>
              <a:rPr lang="en-US" dirty="0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A7134C-1A5B-4551-83DF-3CF357067905}"/>
              </a:ext>
            </a:extLst>
          </p:cNvPr>
          <p:cNvSpPr txBox="1"/>
          <p:nvPr/>
        </p:nvSpPr>
        <p:spPr>
          <a:xfrm>
            <a:off x="5943600" y="2277070"/>
            <a:ext cx="320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Ocean heat transport as the residual = </a:t>
            </a:r>
            <a:r>
              <a:rPr lang="en-US" dirty="0">
                <a:solidFill>
                  <a:schemeClr val="bg1"/>
                </a:solidFill>
              </a:rPr>
              <a:t>Total - </a:t>
            </a:r>
            <a:r>
              <a:rPr lang="en-US" dirty="0" err="1">
                <a:solidFill>
                  <a:srgbClr val="FF0000"/>
                </a:solidFill>
              </a:rPr>
              <a:t>atmos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25C617-7CD1-4E82-B6EB-C78ED7626DA1}"/>
              </a:ext>
            </a:extLst>
          </p:cNvPr>
          <p:cNvSpPr/>
          <p:nvPr/>
        </p:nvSpPr>
        <p:spPr>
          <a:xfrm>
            <a:off x="2743200" y="2442228"/>
            <a:ext cx="838205" cy="681972"/>
          </a:xfrm>
          <a:prstGeom prst="ellipse">
            <a:avLst/>
          </a:prstGeom>
          <a:noFill/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C5AC27-9F42-48B3-AC98-EAE762485E7E}"/>
              </a:ext>
            </a:extLst>
          </p:cNvPr>
          <p:cNvSpPr txBox="1"/>
          <p:nvPr/>
        </p:nvSpPr>
        <p:spPr>
          <a:xfrm>
            <a:off x="2743200" y="43389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B8"/>
                </a:solidFill>
              </a:rPr>
              <a:t>   Ocean</a:t>
            </a:r>
            <a:r>
              <a:rPr lang="en-US" dirty="0">
                <a:solidFill>
                  <a:srgbClr val="003DB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9957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613867AF-F989-4DBC-AE05-23A60973AB63}"/>
              </a:ext>
            </a:extLst>
          </p:cNvPr>
          <p:cNvSpPr txBox="1"/>
          <p:nvPr/>
        </p:nvSpPr>
        <p:spPr>
          <a:xfrm>
            <a:off x="146692" y="1295400"/>
            <a:ext cx="408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Net radiative 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Deficit of </a:t>
            </a:r>
            <a:r>
              <a:rPr lang="en-US" sz="3000" dirty="0" err="1">
                <a:solidFill>
                  <a:schemeClr val="bg1"/>
                </a:solidFill>
              </a:rPr>
              <a:t>extratropics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56325" name="Picture 5" descr="4_rad_shaded">
            <a:extLst>
              <a:ext uri="{FF2B5EF4-FFF2-40B4-BE49-F238E27FC236}">
                <a16:creationId xmlns:a16="http://schemas.microsoft.com/office/drawing/2014/main" id="{BBED88E6-C9FA-4B5A-A731-95985DA8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3" y="1123268"/>
            <a:ext cx="3904463" cy="283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Line 6">
            <a:extLst>
              <a:ext uri="{FF2B5EF4-FFF2-40B4-BE49-F238E27FC236}">
                <a16:creationId xmlns:a16="http://schemas.microsoft.com/office/drawing/2014/main" id="{2D968D05-91D5-4D0A-81EA-2402BCC47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363421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19DD186D-9BD2-4580-ACE5-13FD60F7D1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0100" y="2304710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14CEF0AC-87F3-4DF3-AD7C-87E48A75C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793719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710113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7526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35146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/>
              <a:t>Extratropics</a:t>
            </a:r>
            <a:endParaRPr lang="en-US" altLang="en-US" sz="2800" dirty="0"/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411797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5638799"/>
            <a:ext cx="685800" cy="3175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23C49-A1F9-4CC8-97FD-EC627262AA2C}"/>
              </a:ext>
            </a:extLst>
          </p:cNvPr>
          <p:cNvSpPr txBox="1"/>
          <p:nvPr/>
        </p:nvSpPr>
        <p:spPr>
          <a:xfrm>
            <a:off x="792702" y="742491"/>
            <a:ext cx="3927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MHT from Radiation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65BCE-F2A8-4148-94B3-4991C9431279}"/>
              </a:ext>
            </a:extLst>
          </p:cNvPr>
          <p:cNvSpPr/>
          <p:nvPr/>
        </p:nvSpPr>
        <p:spPr>
          <a:xfrm>
            <a:off x="304800" y="6327775"/>
            <a:ext cx="22312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267B88-E182-4517-9B07-4BFAC7225229}"/>
              </a:ext>
            </a:extLst>
          </p:cNvPr>
          <p:cNvSpPr/>
          <p:nvPr/>
        </p:nvSpPr>
        <p:spPr>
          <a:xfrm>
            <a:off x="2590800" y="6327775"/>
            <a:ext cx="24598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5567E2B9-E44A-4392-9961-86A509DC66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6477000"/>
            <a:ext cx="381000" cy="11113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4">
            <a:extLst>
              <a:ext uri="{FF2B5EF4-FFF2-40B4-BE49-F238E27FC236}">
                <a16:creationId xmlns:a16="http://schemas.microsoft.com/office/drawing/2014/main" id="{434F9F14-B224-410A-84C6-EB005DD8A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6096000"/>
            <a:ext cx="0" cy="304800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5">
            <a:extLst>
              <a:ext uri="{FF2B5EF4-FFF2-40B4-BE49-F238E27FC236}">
                <a16:creationId xmlns:a16="http://schemas.microsoft.com/office/drawing/2014/main" id="{BB19A384-A93F-4E3E-B85E-A82010226B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6034087"/>
            <a:ext cx="29356" cy="363538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13">
            <a:extLst>
              <a:ext uri="{FF2B5EF4-FFF2-40B4-BE49-F238E27FC236}">
                <a16:creationId xmlns:a16="http://schemas.microsoft.com/office/drawing/2014/main" id="{FC287AD7-8FC3-43E1-80D6-F089447B5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665" y="3089761"/>
            <a:ext cx="3561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AHT = MHT – OHT</a:t>
            </a:r>
          </a:p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= Integral (TOA – SHF)</a:t>
            </a:r>
            <a:endParaRPr lang="en-US" alt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3AF7AF-B5A9-4679-AC28-2C31F6BE96D5}"/>
              </a:ext>
            </a:extLst>
          </p:cNvPr>
          <p:cNvSpPr txBox="1"/>
          <p:nvPr/>
        </p:nvSpPr>
        <p:spPr>
          <a:xfrm>
            <a:off x="5181600" y="1758658"/>
            <a:ext cx="3361545" cy="432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dirty="0">
                <a:solidFill>
                  <a:srgbClr val="D60093"/>
                </a:solidFill>
              </a:rPr>
              <a:t>MHT= Integral (TOA)</a:t>
            </a:r>
          </a:p>
        </p:txBody>
      </p:sp>
      <p:sp>
        <p:nvSpPr>
          <p:cNvPr id="48" name="Text Box 13">
            <a:extLst>
              <a:ext uri="{FF2B5EF4-FFF2-40B4-BE49-F238E27FC236}">
                <a16:creationId xmlns:a16="http://schemas.microsoft.com/office/drawing/2014/main" id="{A061CCD5-1FF8-47A5-8893-01EF95BB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840" y="2446748"/>
            <a:ext cx="3256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003DB8"/>
                </a:solidFill>
              </a:rPr>
              <a:t>OHT = Integral (SHF)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1665F8-736E-440F-BEFB-69C14B23B9AD}"/>
              </a:ext>
            </a:extLst>
          </p:cNvPr>
          <p:cNvSpPr txBox="1"/>
          <p:nvPr/>
        </p:nvSpPr>
        <p:spPr>
          <a:xfrm>
            <a:off x="5076046" y="987425"/>
            <a:ext cx="3927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   Model approach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4E0E1C-981B-4ED0-AF4F-E072F78E4DFC}"/>
              </a:ext>
            </a:extLst>
          </p:cNvPr>
          <p:cNvSpPr txBox="1"/>
          <p:nvPr/>
        </p:nvSpPr>
        <p:spPr>
          <a:xfrm>
            <a:off x="146692" y="103081"/>
            <a:ext cx="9056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Partitioning of MHT in atmospheric (AHT) and ocean (OHT) contributions </a:t>
            </a:r>
          </a:p>
        </p:txBody>
      </p:sp>
    </p:spTree>
    <p:extLst>
      <p:ext uri="{BB962C8B-B14F-4D97-AF65-F5344CB8AC3E}">
        <p14:creationId xmlns:p14="http://schemas.microsoft.com/office/powerpoint/2010/main" val="1976850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710113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7526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35146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/>
              <a:t>Extratropics</a:t>
            </a:r>
            <a:endParaRPr lang="en-US" altLang="en-US" sz="2800" dirty="0"/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411797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5638799"/>
            <a:ext cx="685800" cy="3175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1AE25CA3-3EE0-480D-A59D-907683595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554" y="2286000"/>
            <a:ext cx="3256613" cy="38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AHT from dynamics</a:t>
            </a:r>
            <a:endParaRPr lang="en-US" alt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65BCE-F2A8-4148-94B3-4991C9431279}"/>
              </a:ext>
            </a:extLst>
          </p:cNvPr>
          <p:cNvSpPr/>
          <p:nvPr/>
        </p:nvSpPr>
        <p:spPr>
          <a:xfrm>
            <a:off x="304800" y="6327775"/>
            <a:ext cx="22312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267B88-E182-4517-9B07-4BFAC7225229}"/>
              </a:ext>
            </a:extLst>
          </p:cNvPr>
          <p:cNvSpPr/>
          <p:nvPr/>
        </p:nvSpPr>
        <p:spPr>
          <a:xfrm>
            <a:off x="2590800" y="6327775"/>
            <a:ext cx="24598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5567E2B9-E44A-4392-9961-86A509DC66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1" y="6556374"/>
            <a:ext cx="381000" cy="11113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4">
            <a:extLst>
              <a:ext uri="{FF2B5EF4-FFF2-40B4-BE49-F238E27FC236}">
                <a16:creationId xmlns:a16="http://schemas.microsoft.com/office/drawing/2014/main" id="{434F9F14-B224-410A-84C6-EB005DD8A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6096000"/>
            <a:ext cx="0" cy="304800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5">
            <a:extLst>
              <a:ext uri="{FF2B5EF4-FFF2-40B4-BE49-F238E27FC236}">
                <a16:creationId xmlns:a16="http://schemas.microsoft.com/office/drawing/2014/main" id="{BB19A384-A93F-4E3E-B85E-A82010226B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6034087"/>
            <a:ext cx="29356" cy="363538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4F2227-BBC8-4346-ABA6-DE520A0B209E}"/>
              </a:ext>
            </a:extLst>
          </p:cNvPr>
          <p:cNvSpPr txBox="1"/>
          <p:nvPr/>
        </p:nvSpPr>
        <p:spPr>
          <a:xfrm>
            <a:off x="370204" y="1967096"/>
            <a:ext cx="3361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dirty="0">
                <a:solidFill>
                  <a:srgbClr val="D60093"/>
                </a:solidFill>
              </a:rPr>
              <a:t>MHT= Integral (TOA)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5FBE77DA-FFB3-4853-A032-94B5EC083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90800"/>
            <a:ext cx="3256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003DB8"/>
                </a:solidFill>
              </a:rPr>
              <a:t>OHT = MHT - AHT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3FBD87-07AD-4D67-9957-9FCFCA840A4B}"/>
              </a:ext>
            </a:extLst>
          </p:cNvPr>
          <p:cNvSpPr txBox="1"/>
          <p:nvPr/>
        </p:nvSpPr>
        <p:spPr>
          <a:xfrm>
            <a:off x="152400" y="1524000"/>
            <a:ext cx="392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Observational approach</a:t>
            </a:r>
          </a:p>
        </p:txBody>
      </p:sp>
      <p:sp>
        <p:nvSpPr>
          <p:cNvPr id="46" name="Text Box 13">
            <a:extLst>
              <a:ext uri="{FF2B5EF4-FFF2-40B4-BE49-F238E27FC236}">
                <a16:creationId xmlns:a16="http://schemas.microsoft.com/office/drawing/2014/main" id="{FC287AD7-8FC3-43E1-80D6-F089447B5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725" y="2814935"/>
            <a:ext cx="3256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AHT = MHT - OHT</a:t>
            </a:r>
            <a:endParaRPr lang="en-US" alt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3AF7AF-B5A9-4679-AC28-2C31F6BE96D5}"/>
              </a:ext>
            </a:extLst>
          </p:cNvPr>
          <p:cNvSpPr txBox="1"/>
          <p:nvPr/>
        </p:nvSpPr>
        <p:spPr>
          <a:xfrm>
            <a:off x="5222738" y="1987258"/>
            <a:ext cx="3361545" cy="432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dirty="0">
                <a:solidFill>
                  <a:srgbClr val="D60093"/>
                </a:solidFill>
              </a:rPr>
              <a:t>MHT= Integral (TOA)</a:t>
            </a:r>
          </a:p>
        </p:txBody>
      </p:sp>
      <p:sp>
        <p:nvSpPr>
          <p:cNvPr id="48" name="Text Box 13">
            <a:extLst>
              <a:ext uri="{FF2B5EF4-FFF2-40B4-BE49-F238E27FC236}">
                <a16:creationId xmlns:a16="http://schemas.microsoft.com/office/drawing/2014/main" id="{A061CCD5-1FF8-47A5-8893-01EF95BB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534" y="2382362"/>
            <a:ext cx="3256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003DB8"/>
                </a:solidFill>
              </a:rPr>
              <a:t>OHT = Integral (SHF)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1665F8-736E-440F-BEFB-69C14B23B9AD}"/>
              </a:ext>
            </a:extLst>
          </p:cNvPr>
          <p:cNvSpPr txBox="1"/>
          <p:nvPr/>
        </p:nvSpPr>
        <p:spPr>
          <a:xfrm>
            <a:off x="5029200" y="1689755"/>
            <a:ext cx="392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   Model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2CB4DE-188B-4354-A890-1B940FFC435E}"/>
              </a:ext>
            </a:extLst>
          </p:cNvPr>
          <p:cNvSpPr txBox="1"/>
          <p:nvPr/>
        </p:nvSpPr>
        <p:spPr>
          <a:xfrm>
            <a:off x="2514600" y="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Observational/model comparison</a:t>
            </a:r>
          </a:p>
        </p:txBody>
      </p:sp>
    </p:spTree>
    <p:extLst>
      <p:ext uri="{BB962C8B-B14F-4D97-AF65-F5344CB8AC3E}">
        <p14:creationId xmlns:p14="http://schemas.microsoft.com/office/powerpoint/2010/main" val="2667352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4_r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-476250"/>
            <a:ext cx="9144000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57944" y="-369093"/>
            <a:ext cx="8839200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Radiative perspective of energy transport</a:t>
            </a:r>
          </a:p>
        </p:txBody>
      </p:sp>
      <p:pic>
        <p:nvPicPr>
          <p:cNvPr id="56325" name="Picture 5" descr="4_rad_shad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5029200" y="19812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2971800" y="1981200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410200" y="1447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56330" name="Picture 10" descr="4_AS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49725"/>
            <a:ext cx="372427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 descr="4_OL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191000"/>
            <a:ext cx="3571875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-76200" y="4956175"/>
            <a:ext cx="148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    Heat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Transport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1371600" y="5181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=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5181600" y="4814888"/>
            <a:ext cx="457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33CC"/>
                </a:solidFill>
              </a:rPr>
              <a:t>-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3886200" y="4535488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8.2 PW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7620000" y="4572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FF"/>
                </a:solidFill>
              </a:rPr>
              <a:t>2.4 PW</a:t>
            </a: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3352800" y="41148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7162800" y="41910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31242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99"/>
                </a:solidFill>
              </a:rPr>
              <a:t>ASR*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66294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FFFF"/>
                </a:solidFill>
              </a:rPr>
              <a:t>OLR*</a:t>
            </a: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auto">
          <a:xfrm>
            <a:off x="-346988" y="4019551"/>
            <a:ext cx="92964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B127-7D51-49E3-9C06-07787B417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Consistency of “observational” and “model” based MHT calculation in a model simulation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BCE201-E970-482A-8D30-EBB90501E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828800"/>
            <a:ext cx="6477000" cy="4318000"/>
          </a:xfrm>
        </p:spPr>
      </p:pic>
    </p:spTree>
    <p:extLst>
      <p:ext uri="{BB962C8B-B14F-4D97-AF65-F5344CB8AC3E}">
        <p14:creationId xmlns:p14="http://schemas.microsoft.com/office/powerpoint/2010/main" val="3436724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C323-090F-4A13-913A-ED78D214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975"/>
            <a:ext cx="8229600" cy="6745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9900"/>
                </a:solidFill>
              </a:rPr>
              <a:t>CMIP3  </a:t>
            </a:r>
            <a:r>
              <a:rPr lang="en-US" dirty="0">
                <a:solidFill>
                  <a:schemeClr val="bg1"/>
                </a:solidFill>
              </a:rPr>
              <a:t>-- Partitioning of MHT </a:t>
            </a:r>
            <a:r>
              <a:rPr lang="en-US" dirty="0"/>
              <a:t>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685800"/>
            <a:ext cx="5878614" cy="304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1447799" y="990600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BFFF47-F38B-409D-A38E-881CBDF1767B}"/>
              </a:ext>
            </a:extLst>
          </p:cNvPr>
          <p:cNvSpPr txBox="1"/>
          <p:nvPr/>
        </p:nvSpPr>
        <p:spPr>
          <a:xfrm>
            <a:off x="1447800" y="1295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Individual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A2278-B79F-4864-B44E-85AC5040DBF1}"/>
              </a:ext>
            </a:extLst>
          </p:cNvPr>
          <p:cNvSpPr txBox="1"/>
          <p:nvPr/>
        </p:nvSpPr>
        <p:spPr>
          <a:xfrm>
            <a:off x="1447800" y="1600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Model Mean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1143000" y="11430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0F3637-4F88-46B0-8F0A-17A6965F4F80}"/>
              </a:ext>
            </a:extLst>
          </p:cNvPr>
          <p:cNvCxnSpPr/>
          <p:nvPr/>
        </p:nvCxnSpPr>
        <p:spPr>
          <a:xfrm flipV="1">
            <a:off x="1143000" y="1447800"/>
            <a:ext cx="152400" cy="152400"/>
          </a:xfrm>
          <a:prstGeom prst="line">
            <a:avLst/>
          </a:prstGeom>
          <a:ln w="12700" cap="sq">
            <a:solidFill>
              <a:srgbClr val="00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E47382-D802-4CC5-9DDE-1A4981F7E996}"/>
              </a:ext>
            </a:extLst>
          </p:cNvPr>
          <p:cNvCxnSpPr/>
          <p:nvPr/>
        </p:nvCxnSpPr>
        <p:spPr>
          <a:xfrm flipV="1">
            <a:off x="1143000" y="1676400"/>
            <a:ext cx="152400" cy="15240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BC16CC5-F2BF-40F5-A6CA-426BEBB92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733800"/>
            <a:ext cx="5943600" cy="30816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7CD870-7E64-4DC1-9DC2-34F69A6EAFEA}"/>
              </a:ext>
            </a:extLst>
          </p:cNvPr>
          <p:cNvSpPr txBox="1"/>
          <p:nvPr/>
        </p:nvSpPr>
        <p:spPr>
          <a:xfrm>
            <a:off x="3809999" y="5341744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0A4C41-26F6-4EC7-A063-3E3C73D441A1}"/>
              </a:ext>
            </a:extLst>
          </p:cNvPr>
          <p:cNvCxnSpPr/>
          <p:nvPr/>
        </p:nvCxnSpPr>
        <p:spPr>
          <a:xfrm flipV="1">
            <a:off x="3505200" y="54980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6CE51F-F2F1-4319-BF32-CDC7CC6C1BA2}"/>
              </a:ext>
            </a:extLst>
          </p:cNvPr>
          <p:cNvSpPr txBox="1"/>
          <p:nvPr/>
        </p:nvSpPr>
        <p:spPr>
          <a:xfrm>
            <a:off x="3810000" y="5638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 models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AC0289-8DF0-48A7-B106-3863083C70AC}"/>
              </a:ext>
            </a:extLst>
          </p:cNvPr>
          <p:cNvCxnSpPr/>
          <p:nvPr/>
        </p:nvCxnSpPr>
        <p:spPr>
          <a:xfrm flipV="1">
            <a:off x="3505200" y="5726668"/>
            <a:ext cx="152400" cy="152400"/>
          </a:xfrm>
          <a:prstGeom prst="line">
            <a:avLst/>
          </a:prstGeom>
          <a:ln w="12700" cap="sq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3B5810-CD28-4470-BA18-C3118DD654B7}"/>
              </a:ext>
            </a:extLst>
          </p:cNvPr>
          <p:cNvSpPr txBox="1"/>
          <p:nvPr/>
        </p:nvSpPr>
        <p:spPr>
          <a:xfrm>
            <a:off x="3810000" y="5879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Mean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B66388-E611-4A71-AB58-AC5D898A43D0}"/>
              </a:ext>
            </a:extLst>
          </p:cNvPr>
          <p:cNvCxnSpPr/>
          <p:nvPr/>
        </p:nvCxnSpPr>
        <p:spPr>
          <a:xfrm flipV="1">
            <a:off x="3505200" y="59552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5024A5F-B338-4557-B87A-57F8023CC15A}"/>
              </a:ext>
            </a:extLst>
          </p:cNvPr>
          <p:cNvSpPr txBox="1"/>
          <p:nvPr/>
        </p:nvSpPr>
        <p:spPr>
          <a:xfrm>
            <a:off x="1295400" y="4114800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ATMOSPHERE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2A66CE-DCDB-4501-AD5C-1E4DE5A1F8B4}"/>
              </a:ext>
            </a:extLst>
          </p:cNvPr>
          <p:cNvSpPr txBox="1"/>
          <p:nvPr/>
        </p:nvSpPr>
        <p:spPr>
          <a:xfrm>
            <a:off x="1295398" y="43550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DB8"/>
                </a:solidFill>
              </a:rPr>
              <a:t>    OCEAN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92D2F1-2726-44A3-A7B1-1CC7D494F5EC}"/>
              </a:ext>
            </a:extLst>
          </p:cNvPr>
          <p:cNvSpPr txBox="1"/>
          <p:nvPr/>
        </p:nvSpPr>
        <p:spPr>
          <a:xfrm>
            <a:off x="6629400" y="10668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Total energy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transport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BE6081-6563-4477-801D-98FEF07462D4}"/>
              </a:ext>
            </a:extLst>
          </p:cNvPr>
          <p:cNvSpPr txBox="1"/>
          <p:nvPr/>
        </p:nvSpPr>
        <p:spPr>
          <a:xfrm>
            <a:off x="6593099" y="4157008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Atmosphere ocean partitioning</a:t>
            </a:r>
          </a:p>
        </p:txBody>
      </p:sp>
    </p:spTree>
    <p:extLst>
      <p:ext uri="{BB962C8B-B14F-4D97-AF65-F5344CB8AC3E}">
        <p14:creationId xmlns:p14="http://schemas.microsoft.com/office/powerpoint/2010/main" val="1745110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C323-090F-4A13-913A-ED78D214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975"/>
            <a:ext cx="8229600" cy="6745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CMIP5</a:t>
            </a:r>
            <a:r>
              <a:rPr lang="en-US" dirty="0"/>
              <a:t>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685800"/>
            <a:ext cx="5878613" cy="304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1447799" y="990600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BFFF47-F38B-409D-A38E-881CBDF1767B}"/>
              </a:ext>
            </a:extLst>
          </p:cNvPr>
          <p:cNvSpPr txBox="1"/>
          <p:nvPr/>
        </p:nvSpPr>
        <p:spPr>
          <a:xfrm>
            <a:off x="1447800" y="1295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Individual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A2278-B79F-4864-B44E-85AC5040DBF1}"/>
              </a:ext>
            </a:extLst>
          </p:cNvPr>
          <p:cNvSpPr txBox="1"/>
          <p:nvPr/>
        </p:nvSpPr>
        <p:spPr>
          <a:xfrm>
            <a:off x="1447800" y="1600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Model Mean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1143000" y="11430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0F3637-4F88-46B0-8F0A-17A6965F4F80}"/>
              </a:ext>
            </a:extLst>
          </p:cNvPr>
          <p:cNvCxnSpPr/>
          <p:nvPr/>
        </p:nvCxnSpPr>
        <p:spPr>
          <a:xfrm flipV="1">
            <a:off x="1143000" y="1447800"/>
            <a:ext cx="152400" cy="152400"/>
          </a:xfrm>
          <a:prstGeom prst="line">
            <a:avLst/>
          </a:prstGeom>
          <a:ln w="12700" cap="sq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E47382-D802-4CC5-9DDE-1A4981F7E996}"/>
              </a:ext>
            </a:extLst>
          </p:cNvPr>
          <p:cNvCxnSpPr/>
          <p:nvPr/>
        </p:nvCxnSpPr>
        <p:spPr>
          <a:xfrm flipV="1">
            <a:off x="1143000" y="1676400"/>
            <a:ext cx="152400" cy="1524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BC16CC5-F2BF-40F5-A6CA-426BEBB92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3733800"/>
            <a:ext cx="5943598" cy="30816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7CD870-7E64-4DC1-9DC2-34F69A6EAFEA}"/>
              </a:ext>
            </a:extLst>
          </p:cNvPr>
          <p:cNvSpPr txBox="1"/>
          <p:nvPr/>
        </p:nvSpPr>
        <p:spPr>
          <a:xfrm>
            <a:off x="3733799" y="54218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0A4C41-26F6-4EC7-A063-3E3C73D441A1}"/>
              </a:ext>
            </a:extLst>
          </p:cNvPr>
          <p:cNvCxnSpPr/>
          <p:nvPr/>
        </p:nvCxnSpPr>
        <p:spPr>
          <a:xfrm flipV="1">
            <a:off x="3429000" y="55742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6CE51F-F2F1-4319-BF32-CDC7CC6C1BA2}"/>
              </a:ext>
            </a:extLst>
          </p:cNvPr>
          <p:cNvSpPr txBox="1"/>
          <p:nvPr/>
        </p:nvSpPr>
        <p:spPr>
          <a:xfrm>
            <a:off x="3733800" y="5715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 models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AC0289-8DF0-48A7-B106-3863083C70AC}"/>
              </a:ext>
            </a:extLst>
          </p:cNvPr>
          <p:cNvCxnSpPr/>
          <p:nvPr/>
        </p:nvCxnSpPr>
        <p:spPr>
          <a:xfrm flipV="1">
            <a:off x="3429000" y="5802868"/>
            <a:ext cx="152400" cy="152400"/>
          </a:xfrm>
          <a:prstGeom prst="line">
            <a:avLst/>
          </a:prstGeom>
          <a:ln w="12700" cap="sq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3B5810-CD28-4470-BA18-C3118DD654B7}"/>
              </a:ext>
            </a:extLst>
          </p:cNvPr>
          <p:cNvSpPr txBox="1"/>
          <p:nvPr/>
        </p:nvSpPr>
        <p:spPr>
          <a:xfrm>
            <a:off x="3733800" y="59552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Mean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B66388-E611-4A71-AB58-AC5D898A43D0}"/>
              </a:ext>
            </a:extLst>
          </p:cNvPr>
          <p:cNvCxnSpPr/>
          <p:nvPr/>
        </p:nvCxnSpPr>
        <p:spPr>
          <a:xfrm flipV="1">
            <a:off x="3429000" y="60314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85590EE-F75D-4B4B-B946-E01972A9AFD3}"/>
              </a:ext>
            </a:extLst>
          </p:cNvPr>
          <p:cNvSpPr txBox="1"/>
          <p:nvPr/>
        </p:nvSpPr>
        <p:spPr>
          <a:xfrm>
            <a:off x="1447798" y="4267200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ATMOSPHERE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F08439-E14A-4A73-B755-7526CCF0223C}"/>
              </a:ext>
            </a:extLst>
          </p:cNvPr>
          <p:cNvSpPr txBox="1"/>
          <p:nvPr/>
        </p:nvSpPr>
        <p:spPr>
          <a:xfrm>
            <a:off x="1447796" y="45074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DB8"/>
                </a:solidFill>
              </a:rPr>
              <a:t>    OCEAN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2EB700-3FA9-4A32-BD37-153746D916CC}"/>
              </a:ext>
            </a:extLst>
          </p:cNvPr>
          <p:cNvSpPr txBox="1"/>
          <p:nvPr/>
        </p:nvSpPr>
        <p:spPr>
          <a:xfrm>
            <a:off x="6629400" y="10668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Total energy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transport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030EEC-A64E-4145-A586-620520AFB91F}"/>
              </a:ext>
            </a:extLst>
          </p:cNvPr>
          <p:cNvSpPr txBox="1"/>
          <p:nvPr/>
        </p:nvSpPr>
        <p:spPr>
          <a:xfrm>
            <a:off x="6593099" y="4157008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Atmosphere ocean partitioning</a:t>
            </a:r>
          </a:p>
        </p:txBody>
      </p:sp>
    </p:spTree>
    <p:extLst>
      <p:ext uri="{BB962C8B-B14F-4D97-AF65-F5344CB8AC3E}">
        <p14:creationId xmlns:p14="http://schemas.microsoft.com/office/powerpoint/2010/main" val="1339983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C323-090F-4A13-913A-ED78D214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975"/>
            <a:ext cx="8229600" cy="6745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DB8"/>
                </a:solidFill>
              </a:rPr>
              <a:t>CMIP6</a:t>
            </a:r>
            <a:r>
              <a:rPr lang="en-US" dirty="0"/>
              <a:t>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685800"/>
            <a:ext cx="5878613" cy="304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1447799" y="990600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BFFF47-F38B-409D-A38E-881CBDF1767B}"/>
              </a:ext>
            </a:extLst>
          </p:cNvPr>
          <p:cNvSpPr txBox="1"/>
          <p:nvPr/>
        </p:nvSpPr>
        <p:spPr>
          <a:xfrm>
            <a:off x="1447800" y="1295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Individual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A2278-B79F-4864-B44E-85AC5040DBF1}"/>
              </a:ext>
            </a:extLst>
          </p:cNvPr>
          <p:cNvSpPr txBox="1"/>
          <p:nvPr/>
        </p:nvSpPr>
        <p:spPr>
          <a:xfrm>
            <a:off x="1447800" y="1600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Model Mean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1143000" y="11430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0F3637-4F88-46B0-8F0A-17A6965F4F80}"/>
              </a:ext>
            </a:extLst>
          </p:cNvPr>
          <p:cNvCxnSpPr/>
          <p:nvPr/>
        </p:nvCxnSpPr>
        <p:spPr>
          <a:xfrm flipV="1">
            <a:off x="1143000" y="1447800"/>
            <a:ext cx="152400" cy="152400"/>
          </a:xfrm>
          <a:prstGeom prst="line">
            <a:avLst/>
          </a:prstGeom>
          <a:ln w="12700" cap="sq">
            <a:solidFill>
              <a:srgbClr val="003DB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E47382-D802-4CC5-9DDE-1A4981F7E996}"/>
              </a:ext>
            </a:extLst>
          </p:cNvPr>
          <p:cNvCxnSpPr/>
          <p:nvPr/>
        </p:nvCxnSpPr>
        <p:spPr>
          <a:xfrm flipV="1">
            <a:off x="1143000" y="1676400"/>
            <a:ext cx="152400" cy="152400"/>
          </a:xfrm>
          <a:prstGeom prst="line">
            <a:avLst/>
          </a:prstGeom>
          <a:ln w="31750">
            <a:solidFill>
              <a:srgbClr val="003D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BC16CC5-F2BF-40F5-A6CA-426BEBB92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3733800"/>
            <a:ext cx="5943598" cy="30816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7CD870-7E64-4DC1-9DC2-34F69A6EAFEA}"/>
              </a:ext>
            </a:extLst>
          </p:cNvPr>
          <p:cNvSpPr txBox="1"/>
          <p:nvPr/>
        </p:nvSpPr>
        <p:spPr>
          <a:xfrm>
            <a:off x="3733799" y="53456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0A4C41-26F6-4EC7-A063-3E3C73D441A1}"/>
              </a:ext>
            </a:extLst>
          </p:cNvPr>
          <p:cNvCxnSpPr/>
          <p:nvPr/>
        </p:nvCxnSpPr>
        <p:spPr>
          <a:xfrm flipV="1">
            <a:off x="3429000" y="54980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6CE51F-F2F1-4319-BF32-CDC7CC6C1BA2}"/>
              </a:ext>
            </a:extLst>
          </p:cNvPr>
          <p:cNvSpPr txBox="1"/>
          <p:nvPr/>
        </p:nvSpPr>
        <p:spPr>
          <a:xfrm>
            <a:off x="3733800" y="5638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 models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AC0289-8DF0-48A7-B106-3863083C70AC}"/>
              </a:ext>
            </a:extLst>
          </p:cNvPr>
          <p:cNvCxnSpPr/>
          <p:nvPr/>
        </p:nvCxnSpPr>
        <p:spPr>
          <a:xfrm flipV="1">
            <a:off x="3429000" y="5726668"/>
            <a:ext cx="152400" cy="152400"/>
          </a:xfrm>
          <a:prstGeom prst="line">
            <a:avLst/>
          </a:prstGeom>
          <a:ln w="12700" cap="sq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3B5810-CD28-4470-BA18-C3118DD654B7}"/>
              </a:ext>
            </a:extLst>
          </p:cNvPr>
          <p:cNvSpPr txBox="1"/>
          <p:nvPr/>
        </p:nvSpPr>
        <p:spPr>
          <a:xfrm>
            <a:off x="3733800" y="5879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Mean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B66388-E611-4A71-AB58-AC5D898A43D0}"/>
              </a:ext>
            </a:extLst>
          </p:cNvPr>
          <p:cNvCxnSpPr/>
          <p:nvPr/>
        </p:nvCxnSpPr>
        <p:spPr>
          <a:xfrm flipV="1">
            <a:off x="3429000" y="59552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431C765-1678-46B3-BC48-DEF8FACB7B7E}"/>
              </a:ext>
            </a:extLst>
          </p:cNvPr>
          <p:cNvSpPr txBox="1"/>
          <p:nvPr/>
        </p:nvSpPr>
        <p:spPr>
          <a:xfrm>
            <a:off x="1523998" y="4114800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ATMOSPHERE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917476-3578-4874-B6E8-38B288212758}"/>
              </a:ext>
            </a:extLst>
          </p:cNvPr>
          <p:cNvSpPr txBox="1"/>
          <p:nvPr/>
        </p:nvSpPr>
        <p:spPr>
          <a:xfrm>
            <a:off x="1523996" y="43550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DB8"/>
                </a:solidFill>
              </a:rPr>
              <a:t>    OCEAN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712B57-3810-43A3-9C87-C510A1B75CC1}"/>
              </a:ext>
            </a:extLst>
          </p:cNvPr>
          <p:cNvSpPr txBox="1"/>
          <p:nvPr/>
        </p:nvSpPr>
        <p:spPr>
          <a:xfrm>
            <a:off x="6629400" y="10668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Total energy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transport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F619FB-1608-4511-99C9-DAE7FA07EC27}"/>
              </a:ext>
            </a:extLst>
          </p:cNvPr>
          <p:cNvSpPr txBox="1"/>
          <p:nvPr/>
        </p:nvSpPr>
        <p:spPr>
          <a:xfrm>
            <a:off x="6593099" y="4157008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Atmosphere ocean partitioning</a:t>
            </a:r>
          </a:p>
        </p:txBody>
      </p:sp>
    </p:spTree>
    <p:extLst>
      <p:ext uri="{BB962C8B-B14F-4D97-AF65-F5344CB8AC3E}">
        <p14:creationId xmlns:p14="http://schemas.microsoft.com/office/powerpoint/2010/main" val="4139442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C323-090F-4A13-913A-ED78D214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975"/>
            <a:ext cx="8229600" cy="6745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CMIP3 to 6 against observations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685800"/>
            <a:ext cx="5878611" cy="304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1447799" y="990600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1143000" y="11430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BC16CC5-F2BF-40F5-A6CA-426BEBB92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2" y="3733800"/>
            <a:ext cx="5943596" cy="30816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7CD870-7E64-4DC1-9DC2-34F69A6EAFEA}"/>
              </a:ext>
            </a:extLst>
          </p:cNvPr>
          <p:cNvSpPr txBox="1"/>
          <p:nvPr/>
        </p:nvSpPr>
        <p:spPr>
          <a:xfrm>
            <a:off x="1524000" y="41264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ATMOSPHERE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0A4C41-26F6-4EC7-A063-3E3C73D441A1}"/>
              </a:ext>
            </a:extLst>
          </p:cNvPr>
          <p:cNvCxnSpPr/>
          <p:nvPr/>
        </p:nvCxnSpPr>
        <p:spPr>
          <a:xfrm flipV="1">
            <a:off x="1295400" y="42788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3B5810-CD28-4470-BA18-C3118DD654B7}"/>
              </a:ext>
            </a:extLst>
          </p:cNvPr>
          <p:cNvSpPr txBox="1"/>
          <p:nvPr/>
        </p:nvSpPr>
        <p:spPr>
          <a:xfrm>
            <a:off x="1828800" y="44312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OCEAN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B66388-E611-4A71-AB58-AC5D898A43D0}"/>
              </a:ext>
            </a:extLst>
          </p:cNvPr>
          <p:cNvCxnSpPr/>
          <p:nvPr/>
        </p:nvCxnSpPr>
        <p:spPr>
          <a:xfrm flipV="1">
            <a:off x="1371600" y="44958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0C6502-A6DB-4FB6-8507-0E2D9F6BFF97}"/>
              </a:ext>
            </a:extLst>
          </p:cNvPr>
          <p:cNvSpPr txBox="1"/>
          <p:nvPr/>
        </p:nvSpPr>
        <p:spPr>
          <a:xfrm>
            <a:off x="1447800" y="1447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CMIP5 Mean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5880A8-369C-4611-95FB-F416210408C8}"/>
              </a:ext>
            </a:extLst>
          </p:cNvPr>
          <p:cNvSpPr txBox="1"/>
          <p:nvPr/>
        </p:nvSpPr>
        <p:spPr>
          <a:xfrm>
            <a:off x="1447800" y="1219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</a:rPr>
              <a:t>CMIP3 Mean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150CA-8832-4051-81FC-85EBD3FFF81E}"/>
              </a:ext>
            </a:extLst>
          </p:cNvPr>
          <p:cNvSpPr txBox="1"/>
          <p:nvPr/>
        </p:nvSpPr>
        <p:spPr>
          <a:xfrm>
            <a:off x="1447800" y="1676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CMIP6 Mean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9269B9-0E9C-4607-A8C2-F902ED3EBB6D}"/>
              </a:ext>
            </a:extLst>
          </p:cNvPr>
          <p:cNvCxnSpPr/>
          <p:nvPr/>
        </p:nvCxnSpPr>
        <p:spPr>
          <a:xfrm flipV="1">
            <a:off x="1143000" y="1371600"/>
            <a:ext cx="152400" cy="15240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C94365-925E-47F8-890E-BDE014557712}"/>
              </a:ext>
            </a:extLst>
          </p:cNvPr>
          <p:cNvCxnSpPr/>
          <p:nvPr/>
        </p:nvCxnSpPr>
        <p:spPr>
          <a:xfrm flipV="1">
            <a:off x="1143000" y="1600200"/>
            <a:ext cx="152400" cy="1524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AFA013-4731-45EC-A1D1-184E5AB65106}"/>
              </a:ext>
            </a:extLst>
          </p:cNvPr>
          <p:cNvCxnSpPr/>
          <p:nvPr/>
        </p:nvCxnSpPr>
        <p:spPr>
          <a:xfrm flipV="1">
            <a:off x="1143000" y="18288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76BA3C1-545F-46DE-B6FC-01720A1102C6}"/>
              </a:ext>
            </a:extLst>
          </p:cNvPr>
          <p:cNvSpPr txBox="1"/>
          <p:nvPr/>
        </p:nvSpPr>
        <p:spPr>
          <a:xfrm>
            <a:off x="3657599" y="52694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30B7C3-AE83-40B8-94DB-8B1BB78C8953}"/>
              </a:ext>
            </a:extLst>
          </p:cNvPr>
          <p:cNvSpPr txBox="1"/>
          <p:nvPr/>
        </p:nvSpPr>
        <p:spPr>
          <a:xfrm>
            <a:off x="3657600" y="57266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CMIP5 Mean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5DA313-9AAC-4562-8826-F1B9D1FF83E8}"/>
              </a:ext>
            </a:extLst>
          </p:cNvPr>
          <p:cNvSpPr txBox="1"/>
          <p:nvPr/>
        </p:nvSpPr>
        <p:spPr>
          <a:xfrm>
            <a:off x="3657600" y="5498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</a:rPr>
              <a:t>CMIP3 Mean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3DDD00-63AF-4701-94B2-551D235E5877}"/>
              </a:ext>
            </a:extLst>
          </p:cNvPr>
          <p:cNvSpPr txBox="1"/>
          <p:nvPr/>
        </p:nvSpPr>
        <p:spPr>
          <a:xfrm>
            <a:off x="3657600" y="59552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CMIP6 Mean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1DB8B4-B59F-40A8-B6F6-F2CA804187DF}"/>
              </a:ext>
            </a:extLst>
          </p:cNvPr>
          <p:cNvSpPr txBox="1"/>
          <p:nvPr/>
        </p:nvSpPr>
        <p:spPr>
          <a:xfrm>
            <a:off x="6629400" y="10668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Total energy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transport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D4D2B8-0733-4948-9851-A712D7FDD51B}"/>
              </a:ext>
            </a:extLst>
          </p:cNvPr>
          <p:cNvSpPr txBox="1"/>
          <p:nvPr/>
        </p:nvSpPr>
        <p:spPr>
          <a:xfrm>
            <a:off x="6593099" y="4157008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Atmosphere ocean partitioning</a:t>
            </a:r>
          </a:p>
        </p:txBody>
      </p:sp>
    </p:spTree>
    <p:extLst>
      <p:ext uri="{BB962C8B-B14F-4D97-AF65-F5344CB8AC3E}">
        <p14:creationId xmlns:p14="http://schemas.microsoft.com/office/powerpoint/2010/main" val="4072680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C323-090F-4A13-913A-ED78D214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975"/>
            <a:ext cx="8229600" cy="6745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OBSERVATIONS FROM ERA5 and CERES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075433"/>
            <a:ext cx="5714999" cy="29631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1447799" y="13832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1143000" y="15356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BC16CC5-F2BF-40F5-A6CA-426BEBB92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2" y="3971034"/>
            <a:ext cx="5714998" cy="29631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7CD870-7E64-4DC1-9DC2-34F69A6EAFEA}"/>
              </a:ext>
            </a:extLst>
          </p:cNvPr>
          <p:cNvSpPr txBox="1"/>
          <p:nvPr/>
        </p:nvSpPr>
        <p:spPr>
          <a:xfrm>
            <a:off x="1524000" y="41264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ATMOSPHERE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B5810-CD28-4470-BA18-C3118DD654B7}"/>
              </a:ext>
            </a:extLst>
          </p:cNvPr>
          <p:cNvSpPr txBox="1"/>
          <p:nvPr/>
        </p:nvSpPr>
        <p:spPr>
          <a:xfrm>
            <a:off x="1752600" y="4355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DB8"/>
                </a:solidFill>
              </a:rPr>
              <a:t>OCEAN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150CA-8832-4051-81FC-85EBD3FFF81E}"/>
              </a:ext>
            </a:extLst>
          </p:cNvPr>
          <p:cNvSpPr txBox="1"/>
          <p:nvPr/>
        </p:nvSpPr>
        <p:spPr>
          <a:xfrm>
            <a:off x="1447800" y="1676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CMIP Mean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AFA013-4731-45EC-A1D1-184E5AB65106}"/>
              </a:ext>
            </a:extLst>
          </p:cNvPr>
          <p:cNvCxnSpPr/>
          <p:nvPr/>
        </p:nvCxnSpPr>
        <p:spPr>
          <a:xfrm flipV="1">
            <a:off x="1143000" y="18288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91DB8B4-B59F-40A8-B6F6-F2CA804187DF}"/>
              </a:ext>
            </a:extLst>
          </p:cNvPr>
          <p:cNvSpPr txBox="1"/>
          <p:nvPr/>
        </p:nvSpPr>
        <p:spPr>
          <a:xfrm>
            <a:off x="6629400" y="2046982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Total energy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transport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D4D2B8-0733-4948-9851-A712D7FDD51B}"/>
              </a:ext>
            </a:extLst>
          </p:cNvPr>
          <p:cNvSpPr txBox="1"/>
          <p:nvPr/>
        </p:nvSpPr>
        <p:spPr>
          <a:xfrm>
            <a:off x="6593099" y="467874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Atmosphere ocean partitioning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4ED03D-F758-4185-89DB-BBBD92D61796}"/>
              </a:ext>
            </a:extLst>
          </p:cNvPr>
          <p:cNvSpPr txBox="1"/>
          <p:nvPr/>
        </p:nvSpPr>
        <p:spPr>
          <a:xfrm>
            <a:off x="1600199" y="4595336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D8FB7E6-2534-4642-8D0F-9602B68E9B60}"/>
              </a:ext>
            </a:extLst>
          </p:cNvPr>
          <p:cNvCxnSpPr/>
          <p:nvPr/>
        </p:nvCxnSpPr>
        <p:spPr>
          <a:xfrm flipV="1">
            <a:off x="1295400" y="4747736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23B2695-4527-4101-B8DF-5C047F0C124B}"/>
              </a:ext>
            </a:extLst>
          </p:cNvPr>
          <p:cNvSpPr txBox="1"/>
          <p:nvPr/>
        </p:nvSpPr>
        <p:spPr>
          <a:xfrm>
            <a:off x="1600200" y="48884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CMIP Mean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F00ECFC-6F91-4D8C-8656-07B6E18FFE02}"/>
              </a:ext>
            </a:extLst>
          </p:cNvPr>
          <p:cNvCxnSpPr/>
          <p:nvPr/>
        </p:nvCxnSpPr>
        <p:spPr>
          <a:xfrm flipV="1">
            <a:off x="1295400" y="50408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640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C323-090F-4A13-913A-ED78D214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6397"/>
            <a:ext cx="8229600" cy="6745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OBSERVATIONS FROM ERA INTERIM      and CERES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066800"/>
            <a:ext cx="5714999" cy="29631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1447799" y="13832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1143000" y="15356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BC16CC5-F2BF-40F5-A6CA-426BEBB92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2" y="3962400"/>
            <a:ext cx="5714998" cy="29631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7CD870-7E64-4DC1-9DC2-34F69A6EAFEA}"/>
              </a:ext>
            </a:extLst>
          </p:cNvPr>
          <p:cNvSpPr txBox="1"/>
          <p:nvPr/>
        </p:nvSpPr>
        <p:spPr>
          <a:xfrm>
            <a:off x="1524000" y="41264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ATMOSPHERE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B5810-CD28-4470-BA18-C3118DD654B7}"/>
              </a:ext>
            </a:extLst>
          </p:cNvPr>
          <p:cNvSpPr txBox="1"/>
          <p:nvPr/>
        </p:nvSpPr>
        <p:spPr>
          <a:xfrm>
            <a:off x="1752600" y="4355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DB8"/>
                </a:solidFill>
              </a:rPr>
              <a:t>OCEAN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150CA-8832-4051-81FC-85EBD3FFF81E}"/>
              </a:ext>
            </a:extLst>
          </p:cNvPr>
          <p:cNvSpPr txBox="1"/>
          <p:nvPr/>
        </p:nvSpPr>
        <p:spPr>
          <a:xfrm>
            <a:off x="1447800" y="1676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CMIP Mean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AFA013-4731-45EC-A1D1-184E5AB65106}"/>
              </a:ext>
            </a:extLst>
          </p:cNvPr>
          <p:cNvCxnSpPr/>
          <p:nvPr/>
        </p:nvCxnSpPr>
        <p:spPr>
          <a:xfrm flipV="1">
            <a:off x="1143000" y="18288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91DB8B4-B59F-40A8-B6F6-F2CA804187DF}"/>
              </a:ext>
            </a:extLst>
          </p:cNvPr>
          <p:cNvSpPr txBox="1"/>
          <p:nvPr/>
        </p:nvSpPr>
        <p:spPr>
          <a:xfrm>
            <a:off x="6629400" y="2046982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Total energy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transport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D4D2B8-0733-4948-9851-A712D7FDD51B}"/>
              </a:ext>
            </a:extLst>
          </p:cNvPr>
          <p:cNvSpPr txBox="1"/>
          <p:nvPr/>
        </p:nvSpPr>
        <p:spPr>
          <a:xfrm>
            <a:off x="6593099" y="467874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Atmosphere ocean partitioning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4ED03D-F758-4185-89DB-BBBD92D61796}"/>
              </a:ext>
            </a:extLst>
          </p:cNvPr>
          <p:cNvSpPr txBox="1"/>
          <p:nvPr/>
        </p:nvSpPr>
        <p:spPr>
          <a:xfrm>
            <a:off x="1600199" y="4595336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D8FB7E6-2534-4642-8D0F-9602B68E9B60}"/>
              </a:ext>
            </a:extLst>
          </p:cNvPr>
          <p:cNvCxnSpPr/>
          <p:nvPr/>
        </p:nvCxnSpPr>
        <p:spPr>
          <a:xfrm flipV="1">
            <a:off x="1295400" y="4747736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23B2695-4527-4101-B8DF-5C047F0C124B}"/>
              </a:ext>
            </a:extLst>
          </p:cNvPr>
          <p:cNvSpPr txBox="1"/>
          <p:nvPr/>
        </p:nvSpPr>
        <p:spPr>
          <a:xfrm>
            <a:off x="1600200" y="48884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CMIP Mean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F00ECFC-6F91-4D8C-8656-07B6E18FFE02}"/>
              </a:ext>
            </a:extLst>
          </p:cNvPr>
          <p:cNvCxnSpPr/>
          <p:nvPr/>
        </p:nvCxnSpPr>
        <p:spPr>
          <a:xfrm flipV="1">
            <a:off x="1295400" y="50408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937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C323-090F-4A13-913A-ED78D214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6397"/>
            <a:ext cx="8229600" cy="6745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OBSERVATIONS FROM NCEP reanalysis      and CERES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A3569-F4BA-4D77-BE1F-4EB48F02D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066800"/>
            <a:ext cx="5714999" cy="29631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56724-61A8-4F0C-84C1-629D77042BB3}"/>
              </a:ext>
            </a:extLst>
          </p:cNvPr>
          <p:cNvSpPr txBox="1"/>
          <p:nvPr/>
        </p:nvSpPr>
        <p:spPr>
          <a:xfrm>
            <a:off x="1447799" y="13832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0F2740-4B4A-4A44-86B1-54A052B608A3}"/>
              </a:ext>
            </a:extLst>
          </p:cNvPr>
          <p:cNvCxnSpPr/>
          <p:nvPr/>
        </p:nvCxnSpPr>
        <p:spPr>
          <a:xfrm flipV="1">
            <a:off x="1143000" y="15356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BC16CC5-F2BF-40F5-A6CA-426BEBB92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3" y="3962400"/>
            <a:ext cx="5714996" cy="29631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7CD870-7E64-4DC1-9DC2-34F69A6EAFEA}"/>
              </a:ext>
            </a:extLst>
          </p:cNvPr>
          <p:cNvSpPr txBox="1"/>
          <p:nvPr/>
        </p:nvSpPr>
        <p:spPr>
          <a:xfrm>
            <a:off x="1524000" y="41264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ATMOSPHERE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B5810-CD28-4470-BA18-C3118DD654B7}"/>
              </a:ext>
            </a:extLst>
          </p:cNvPr>
          <p:cNvSpPr txBox="1"/>
          <p:nvPr/>
        </p:nvSpPr>
        <p:spPr>
          <a:xfrm>
            <a:off x="1752600" y="4355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DB8"/>
                </a:solidFill>
              </a:rPr>
              <a:t>OCEAN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150CA-8832-4051-81FC-85EBD3FFF81E}"/>
              </a:ext>
            </a:extLst>
          </p:cNvPr>
          <p:cNvSpPr txBox="1"/>
          <p:nvPr/>
        </p:nvSpPr>
        <p:spPr>
          <a:xfrm>
            <a:off x="1447800" y="1676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CMIP Mean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AFA013-4731-45EC-A1D1-184E5AB65106}"/>
              </a:ext>
            </a:extLst>
          </p:cNvPr>
          <p:cNvCxnSpPr/>
          <p:nvPr/>
        </p:nvCxnSpPr>
        <p:spPr>
          <a:xfrm flipV="1">
            <a:off x="1143000" y="18288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91DB8B4-B59F-40A8-B6F6-F2CA804187DF}"/>
              </a:ext>
            </a:extLst>
          </p:cNvPr>
          <p:cNvSpPr txBox="1"/>
          <p:nvPr/>
        </p:nvSpPr>
        <p:spPr>
          <a:xfrm>
            <a:off x="6629400" y="2046982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Total energy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 transport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D4D2B8-0733-4948-9851-A712D7FDD51B}"/>
              </a:ext>
            </a:extLst>
          </p:cNvPr>
          <p:cNvSpPr txBox="1"/>
          <p:nvPr/>
        </p:nvSpPr>
        <p:spPr>
          <a:xfrm>
            <a:off x="6593099" y="467874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Atmosphere ocean partitioning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4ED03D-F758-4185-89DB-BBBD92D61796}"/>
              </a:ext>
            </a:extLst>
          </p:cNvPr>
          <p:cNvSpPr txBox="1"/>
          <p:nvPr/>
        </p:nvSpPr>
        <p:spPr>
          <a:xfrm>
            <a:off x="1600199" y="4595336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D8FB7E6-2534-4642-8D0F-9602B68E9B60}"/>
              </a:ext>
            </a:extLst>
          </p:cNvPr>
          <p:cNvCxnSpPr/>
          <p:nvPr/>
        </p:nvCxnSpPr>
        <p:spPr>
          <a:xfrm flipV="1">
            <a:off x="1295400" y="4747736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23B2695-4527-4101-B8DF-5C047F0C124B}"/>
              </a:ext>
            </a:extLst>
          </p:cNvPr>
          <p:cNvSpPr txBox="1"/>
          <p:nvPr/>
        </p:nvSpPr>
        <p:spPr>
          <a:xfrm>
            <a:off x="1600200" y="48884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CMIP Mean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F00ECFC-6F91-4D8C-8656-07B6E18FFE02}"/>
              </a:ext>
            </a:extLst>
          </p:cNvPr>
          <p:cNvCxnSpPr/>
          <p:nvPr/>
        </p:nvCxnSpPr>
        <p:spPr>
          <a:xfrm flipV="1">
            <a:off x="1295400" y="50408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986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5" y="3550657"/>
            <a:ext cx="5646725" cy="31851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5" y="205383"/>
            <a:ext cx="5714999" cy="3223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533906"/>
            <a:ext cx="1028700" cy="68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722925" y="235253"/>
            <a:ext cx="34131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Ocean/Atmosphere heat transport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AHT and OHT differences between models not correlated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no compensation</a:t>
            </a:r>
          </a:p>
          <a:p>
            <a:pPr algn="ctr"/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AHT contributes more to inter-model spread than OHT (but comparable)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38171"/>
            <a:ext cx="1143000" cy="76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D9AE9F-BA1E-43A0-9101-EF1D5198AC35}"/>
              </a:ext>
            </a:extLst>
          </p:cNvPr>
          <p:cNvSpPr txBox="1"/>
          <p:nvPr/>
        </p:nvSpPr>
        <p:spPr>
          <a:xfrm>
            <a:off x="1676400" y="3273623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Ocean Heat Transport (PW)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27F76D-D69A-407B-AA2B-437CF317F326}"/>
              </a:ext>
            </a:extLst>
          </p:cNvPr>
          <p:cNvSpPr txBox="1"/>
          <p:nvPr/>
        </p:nvSpPr>
        <p:spPr>
          <a:xfrm rot="16200000">
            <a:off x="-1162051" y="1543050"/>
            <a:ext cx="29337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Atmospheric Heat Transport (PW)</a:t>
            </a:r>
          </a:p>
        </p:txBody>
      </p:sp>
    </p:spTree>
    <p:extLst>
      <p:ext uri="{BB962C8B-B14F-4D97-AF65-F5344CB8AC3E}">
        <p14:creationId xmlns:p14="http://schemas.microsoft.com/office/powerpoint/2010/main" val="378118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762001"/>
            <a:ext cx="389782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-76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Partitioning of atmospheric energy by circulation type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1943607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* </a:t>
            </a:r>
            <a:r>
              <a:rPr lang="en-US" dirty="0">
                <a:solidFill>
                  <a:schemeClr val="bg1"/>
                </a:solidFill>
              </a:rPr>
              <a:t>= Departure from zonal mean -- [ ]</a:t>
            </a:r>
          </a:p>
          <a:p>
            <a:r>
              <a:rPr lang="en-US" sz="2200" dirty="0">
                <a:solidFill>
                  <a:schemeClr val="bg1"/>
                </a:solidFill>
              </a:rPr>
              <a:t>'  </a:t>
            </a:r>
            <a:r>
              <a:rPr lang="en-US" dirty="0">
                <a:solidFill>
                  <a:schemeClr val="bg1"/>
                </a:solidFill>
              </a:rPr>
              <a:t> = Departure from time mean --  ¯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10766"/>
            <a:ext cx="1981200" cy="1542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7173" y="115940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MOC</a:t>
            </a:r>
          </a:p>
          <a:p>
            <a:r>
              <a:rPr lang="en-US" dirty="0">
                <a:solidFill>
                  <a:srgbClr val="003DB8"/>
                </a:solidFill>
              </a:rPr>
              <a:t>Overturning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9000" y="-148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Stationary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63481"/>
            <a:ext cx="2532732" cy="1302549"/>
          </a:xfrm>
          <a:prstGeom prst="rect">
            <a:avLst/>
          </a:prstGeom>
        </p:spPr>
      </p:pic>
      <p:pic>
        <p:nvPicPr>
          <p:cNvPr id="1026" name="Picture 2" descr="http://www.gfdl.noaa.gov/pix/user_images/io/blizzard9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07946"/>
            <a:ext cx="2133600" cy="1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62800" y="158536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Transient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847" y="2701443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MSE = moist static energy</a:t>
            </a:r>
          </a:p>
          <a:p>
            <a:r>
              <a:rPr lang="en-US" dirty="0">
                <a:solidFill>
                  <a:schemeClr val="bg1"/>
                </a:solidFill>
              </a:rPr>
              <a:t>    = </a:t>
            </a:r>
            <a:r>
              <a:rPr lang="en-US" dirty="0" err="1">
                <a:solidFill>
                  <a:schemeClr val="bg1"/>
                </a:solidFill>
              </a:rPr>
              <a:t>CpT</a:t>
            </a:r>
            <a:r>
              <a:rPr lang="en-US" dirty="0">
                <a:solidFill>
                  <a:schemeClr val="bg1"/>
                </a:solidFill>
              </a:rPr>
              <a:t> + LQ +</a:t>
            </a:r>
            <a:r>
              <a:rPr lang="en-US" dirty="0" err="1">
                <a:solidFill>
                  <a:schemeClr val="bg1"/>
                </a:solidFill>
              </a:rPr>
              <a:t>gZ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6D2428-73C5-4315-B08F-8B33453531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5052" y="3886200"/>
            <a:ext cx="4277591" cy="2940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B1EE48-B8E6-4DE6-A92C-03A011C816F8}"/>
              </a:ext>
            </a:extLst>
          </p:cNvPr>
          <p:cNvSpPr txBox="1"/>
          <p:nvPr/>
        </p:nvSpPr>
        <p:spPr>
          <a:xfrm>
            <a:off x="213446" y="4238450"/>
            <a:ext cx="2910753" cy="239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MOC dominates in the deep tropics – Hadley cell</a:t>
            </a:r>
          </a:p>
          <a:p>
            <a:endParaRPr lang="en-US" dirty="0">
              <a:solidFill>
                <a:srgbClr val="003DB8"/>
              </a:solidFill>
            </a:endParaRPr>
          </a:p>
          <a:p>
            <a:r>
              <a:rPr lang="en-US" dirty="0">
                <a:solidFill>
                  <a:srgbClr val="009900"/>
                </a:solidFill>
              </a:rPr>
              <a:t>Stationary eddies stronger in NH </a:t>
            </a:r>
          </a:p>
          <a:p>
            <a:endParaRPr lang="en-US" dirty="0">
              <a:solidFill>
                <a:srgbClr val="003DB8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Transient eddies dominate the mid-latitudes</a:t>
            </a:r>
          </a:p>
        </p:txBody>
      </p:sp>
    </p:spTree>
    <p:extLst>
      <p:ext uri="{BB962C8B-B14F-4D97-AF65-F5344CB8AC3E}">
        <p14:creationId xmlns:p14="http://schemas.microsoft.com/office/powerpoint/2010/main" val="213239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MHT, and the tropical/</a:t>
            </a:r>
            <a:r>
              <a:rPr lang="en-US" altLang="en-US" sz="4000" dirty="0" err="1">
                <a:solidFill>
                  <a:schemeClr val="bg1"/>
                </a:solidFill>
              </a:rPr>
              <a:t>extratropical</a:t>
            </a:r>
            <a:r>
              <a:rPr lang="en-US" altLang="en-US" sz="4000" dirty="0">
                <a:solidFill>
                  <a:schemeClr val="bg1"/>
                </a:solidFill>
              </a:rPr>
              <a:t> energy budget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52400" y="61404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657600" y="3352800"/>
            <a:ext cx="33528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3200400" y="1524000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5791200" y="2743200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343400" y="4814888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209800" y="209686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410200" y="1905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6096000" y="46482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73152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64770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76200" y="3505200"/>
            <a:ext cx="3124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=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</a:rPr>
              <a:t>ASR*</a:t>
            </a:r>
            <a:r>
              <a:rPr lang="en-US" altLang="en-US" sz="3600" dirty="0">
                <a:solidFill>
                  <a:srgbClr val="FFFFFF"/>
                </a:solidFill>
              </a:rPr>
              <a:t> - </a:t>
            </a: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2667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24485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2.4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3152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5.8 PW</a:t>
            </a:r>
          </a:p>
        </p:txBody>
      </p:sp>
    </p:spTree>
    <p:extLst>
      <p:ext uri="{BB962C8B-B14F-4D97-AF65-F5344CB8AC3E}">
        <p14:creationId xmlns:p14="http://schemas.microsoft.com/office/powerpoint/2010/main" val="70877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9A46-4313-47F5-867D-C952FF2CA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26722"/>
            <a:ext cx="8940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 vs. model AHT partitioning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9E95A-FF36-48F2-A998-6C31E6D7C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5C66A-3415-4F52-879F-27FAC7BAF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667" y="1127389"/>
            <a:ext cx="7958667" cy="54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95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68D1-CBED-4576-BD2C-D1DC439F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57200"/>
            <a:ext cx="52578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Model bias of enhanced transient eddy heat transport is due to sensible heat transport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B94732-B208-42C7-941E-1A2FCD578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95499"/>
            <a:ext cx="6705600" cy="461010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33BA0-DAED-41C3-AD12-AD11BA9B3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52400"/>
            <a:ext cx="2837488" cy="19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70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6C88DB97-1F9F-4C3C-8D68-4944D6D81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6970" y="1130335"/>
            <a:ext cx="5187030" cy="2689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2A0F59-1951-4B2B-961E-45200C1B5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Summary: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Relative to observations, models: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ED9C5-33F5-4AEA-A188-77433603B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3883290"/>
            <a:ext cx="4326851" cy="2974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40A42-7A09-433E-B8B8-AA80449D156C}"/>
              </a:ext>
            </a:extLst>
          </p:cNvPr>
          <p:cNvSpPr txBox="1"/>
          <p:nvPr/>
        </p:nvSpPr>
        <p:spPr>
          <a:xfrm>
            <a:off x="76200" y="4038600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Are biased in the atmospheric circulations that move energy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Too weak stationary eddies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Too strong transient eddy heat transport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EC0063-EAF4-4036-8580-39135F8C52F4}"/>
              </a:ext>
            </a:extLst>
          </p:cNvPr>
          <p:cNvSpPr txBox="1"/>
          <p:nvPr/>
        </p:nvSpPr>
        <p:spPr>
          <a:xfrm>
            <a:off x="5443096" y="1263770"/>
            <a:ext cx="171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DB8"/>
                </a:solidFill>
              </a:rPr>
              <a:t>OCEAN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854A6C-B201-4DDE-8864-F0CC6D3665FE}"/>
              </a:ext>
            </a:extLst>
          </p:cNvPr>
          <p:cNvSpPr txBox="1"/>
          <p:nvPr/>
        </p:nvSpPr>
        <p:spPr>
          <a:xfrm>
            <a:off x="5181600" y="1764268"/>
            <a:ext cx="179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AA3F67-AC85-46E9-AC4F-5898EF696C2B}"/>
              </a:ext>
            </a:extLst>
          </p:cNvPr>
          <p:cNvSpPr txBox="1"/>
          <p:nvPr/>
        </p:nvSpPr>
        <p:spPr>
          <a:xfrm>
            <a:off x="5105400" y="2069068"/>
            <a:ext cx="171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CMIP Mean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216961-67DB-424D-A51F-8CDB5D23D927}"/>
              </a:ext>
            </a:extLst>
          </p:cNvPr>
          <p:cNvSpPr txBox="1"/>
          <p:nvPr/>
        </p:nvSpPr>
        <p:spPr>
          <a:xfrm>
            <a:off x="5105398" y="1524000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ATMOSPHERE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6B7693-E18F-4A9D-ACD4-99E36775DE72}"/>
              </a:ext>
            </a:extLst>
          </p:cNvPr>
          <p:cNvCxnSpPr/>
          <p:nvPr/>
        </p:nvCxnSpPr>
        <p:spPr>
          <a:xfrm flipV="1">
            <a:off x="5029200" y="18404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E1037-40AD-43B7-A655-1E569EEBB9F7}"/>
              </a:ext>
            </a:extLst>
          </p:cNvPr>
          <p:cNvCxnSpPr/>
          <p:nvPr/>
        </p:nvCxnSpPr>
        <p:spPr>
          <a:xfrm flipV="1">
            <a:off x="5029200" y="2133600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1749512-CFFE-49BA-98DA-6689C1DD4327}"/>
              </a:ext>
            </a:extLst>
          </p:cNvPr>
          <p:cNvSpPr txBox="1"/>
          <p:nvPr/>
        </p:nvSpPr>
        <p:spPr>
          <a:xfrm>
            <a:off x="-51126" y="1533435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Are biased in the atmosphere/ocean  portioning of energy transport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Too weak ocean heat transport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Too strong atmospheric heat transport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58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9A4A10-0E58-4694-BBFA-CB8B6FFA9488}"/>
              </a:ext>
            </a:extLst>
          </p:cNvPr>
          <p:cNvSpPr txBox="1">
            <a:spLocks/>
          </p:cNvSpPr>
          <p:nvPr/>
        </p:nvSpPr>
        <p:spPr>
          <a:xfrm>
            <a:off x="1257300" y="274638"/>
            <a:ext cx="6629400" cy="2640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II: The near invariance of meridional heat transport from the last glacial maximum to CO</a:t>
            </a:r>
            <a:r>
              <a:rPr lang="en-US" sz="3600" baseline="-25000" dirty="0">
                <a:solidFill>
                  <a:schemeClr val="bg1"/>
                </a:solidFill>
              </a:rPr>
              <a:t>2</a:t>
            </a:r>
            <a:r>
              <a:rPr lang="en-US" sz="3600" dirty="0">
                <a:solidFill>
                  <a:schemeClr val="bg1"/>
                </a:solidFill>
              </a:rPr>
              <a:t> quadrupling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E27BD-F5A2-4FD5-9BF7-55A2AC0381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43200"/>
            <a:ext cx="3792488" cy="328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90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846162-6F3D-41A8-896C-A85063788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800" y="838200"/>
            <a:ext cx="5780486" cy="32605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1164A-B83E-4190-949E-B347A3700A50}"/>
              </a:ext>
            </a:extLst>
          </p:cNvPr>
          <p:cNvSpPr txBox="1"/>
          <p:nvPr/>
        </p:nvSpPr>
        <p:spPr>
          <a:xfrm>
            <a:off x="5715000" y="79519"/>
            <a:ext cx="32766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00B0F0"/>
                </a:solidFill>
              </a:rPr>
              <a:t>LGM </a:t>
            </a:r>
            <a:r>
              <a:rPr lang="en-US" sz="2500" dirty="0">
                <a:solidFill>
                  <a:schemeClr val="bg1"/>
                </a:solidFill>
              </a:rPr>
              <a:t>to </a:t>
            </a:r>
            <a:r>
              <a:rPr lang="en-US" sz="2500" dirty="0">
                <a:solidFill>
                  <a:srgbClr val="FF0000"/>
                </a:solidFill>
              </a:rPr>
              <a:t>4XCO</a:t>
            </a:r>
            <a:r>
              <a:rPr lang="en-US" sz="2500" baseline="-25000" dirty="0">
                <a:solidFill>
                  <a:srgbClr val="FF0000"/>
                </a:solidFill>
              </a:rPr>
              <a:t>2</a:t>
            </a:r>
            <a:r>
              <a:rPr lang="en-US" sz="2500" baseline="-25000" dirty="0">
                <a:solidFill>
                  <a:schemeClr val="bg1"/>
                </a:solidFill>
              </a:rPr>
              <a:t> </a:t>
            </a:r>
            <a:r>
              <a:rPr lang="en-US" sz="2500" dirty="0">
                <a:solidFill>
                  <a:schemeClr val="bg1"/>
                </a:solidFill>
              </a:rPr>
              <a:t>: very different climate states</a:t>
            </a:r>
          </a:p>
          <a:p>
            <a:pPr algn="ctr"/>
            <a:endParaRPr lang="en-US" sz="25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Global mean temperature ranges from</a:t>
            </a:r>
            <a:r>
              <a:rPr lang="en-US" sz="2500" dirty="0">
                <a:solidFill>
                  <a:srgbClr val="003DB8"/>
                </a:solidFill>
              </a:rPr>
              <a:t> </a:t>
            </a:r>
            <a:r>
              <a:rPr lang="en-US" sz="2500" dirty="0">
                <a:solidFill>
                  <a:schemeClr val="accent1"/>
                </a:solidFill>
              </a:rPr>
              <a:t>9⁰C </a:t>
            </a:r>
            <a:r>
              <a:rPr lang="en-US" sz="2500" dirty="0">
                <a:solidFill>
                  <a:schemeClr val="bg1"/>
                </a:solidFill>
              </a:rPr>
              <a:t>to </a:t>
            </a:r>
            <a:r>
              <a:rPr lang="en-US" sz="2500" dirty="0">
                <a:solidFill>
                  <a:srgbClr val="FF0000"/>
                </a:solidFill>
              </a:rPr>
              <a:t>19⁰C</a:t>
            </a:r>
          </a:p>
          <a:p>
            <a:endParaRPr lang="en-US" sz="25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Equator to pole temperature gradient ranges from</a:t>
            </a:r>
            <a:r>
              <a:rPr lang="en-US" sz="2500" dirty="0">
                <a:solidFill>
                  <a:srgbClr val="003DB8"/>
                </a:solidFill>
              </a:rPr>
              <a:t> </a:t>
            </a:r>
            <a:r>
              <a:rPr lang="en-US" sz="2500" dirty="0">
                <a:solidFill>
                  <a:schemeClr val="accent1"/>
                </a:solidFill>
              </a:rPr>
              <a:t>55⁰C </a:t>
            </a:r>
            <a:r>
              <a:rPr lang="en-US" sz="2500" dirty="0">
                <a:solidFill>
                  <a:schemeClr val="bg1"/>
                </a:solidFill>
              </a:rPr>
              <a:t>to </a:t>
            </a:r>
            <a:r>
              <a:rPr lang="en-US" sz="2500" dirty="0">
                <a:solidFill>
                  <a:srgbClr val="FF0000"/>
                </a:solidFill>
              </a:rPr>
              <a:t>35⁰C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aseline="-250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E8C5E4-3B23-4784-B540-8217D6EAAF49}"/>
              </a:ext>
            </a:extLst>
          </p:cNvPr>
          <p:cNvSpPr txBox="1"/>
          <p:nvPr/>
        </p:nvSpPr>
        <p:spPr>
          <a:xfrm>
            <a:off x="152400" y="1524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Annual and Zonal mean temperature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2841E-9B94-46DB-BDED-20427E5A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1" y="4495800"/>
            <a:ext cx="5954595" cy="19680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7D5FF4-D637-4082-ACD3-EF166F1FCC1D}"/>
              </a:ext>
            </a:extLst>
          </p:cNvPr>
          <p:cNvSpPr txBox="1"/>
          <p:nvPr/>
        </p:nvSpPr>
        <p:spPr>
          <a:xfrm>
            <a:off x="7009151" y="6514075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 and Battisti (2007)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C30DE-7623-463D-90C0-ED13BC06A870}"/>
              </a:ext>
            </a:extLst>
          </p:cNvPr>
          <p:cNvSpPr txBox="1"/>
          <p:nvPr/>
        </p:nvSpPr>
        <p:spPr>
          <a:xfrm>
            <a:off x="-14990" y="4410856"/>
            <a:ext cx="33677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Laurentide Ice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 km of ice over North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Orbital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Impact of obliquity on MHT is small but non- trivial</a:t>
            </a:r>
          </a:p>
          <a:p>
            <a:r>
              <a:rPr lang="en-US" dirty="0">
                <a:solidFill>
                  <a:schemeClr val="bg1"/>
                </a:solidFill>
              </a:rPr>
              <a:t>(≈ 0.1 PW increase in LGM MHT )</a:t>
            </a:r>
          </a:p>
        </p:txBody>
      </p:sp>
    </p:spTree>
    <p:extLst>
      <p:ext uri="{BB962C8B-B14F-4D97-AF65-F5344CB8AC3E}">
        <p14:creationId xmlns:p14="http://schemas.microsoft.com/office/powerpoint/2010/main" val="4039994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3834825"/>
            <a:ext cx="5142937" cy="290093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C22E69-8BCA-4260-A86B-BCC25A3E027F}"/>
              </a:ext>
            </a:extLst>
          </p:cNvPr>
          <p:cNvSpPr txBox="1"/>
          <p:nvPr/>
        </p:nvSpPr>
        <p:spPr>
          <a:xfrm>
            <a:off x="1646224" y="4094167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ASR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4DE68-FE4A-4C5C-90A3-DED1A2DC1393}"/>
              </a:ext>
            </a:extLst>
          </p:cNvPr>
          <p:cNvSpPr txBox="1"/>
          <p:nvPr/>
        </p:nvSpPr>
        <p:spPr>
          <a:xfrm>
            <a:off x="2971800" y="409416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</a:rPr>
              <a:t>OLR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8DC025-B844-4A86-981D-E4331B616E40}"/>
              </a:ext>
            </a:extLst>
          </p:cNvPr>
          <p:cNvSpPr txBox="1"/>
          <p:nvPr/>
        </p:nvSpPr>
        <p:spPr>
          <a:xfrm>
            <a:off x="3810000" y="409416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D8F218-9C2B-4BEF-A8C8-07EEA8F7536A}"/>
              </a:ext>
            </a:extLst>
          </p:cNvPr>
          <p:cNvSpPr txBox="1"/>
          <p:nvPr/>
        </p:nvSpPr>
        <p:spPr>
          <a:xfrm>
            <a:off x="381000" y="87878"/>
            <a:ext cx="8720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4XCO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FF0000"/>
                </a:solidFill>
              </a:rPr>
              <a:t> MHT invariance from radiation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13606-831B-4121-A9DE-49639DAAC6B1}"/>
              </a:ext>
            </a:extLst>
          </p:cNvPr>
          <p:cNvSpPr txBox="1"/>
          <p:nvPr/>
        </p:nvSpPr>
        <p:spPr>
          <a:xfrm>
            <a:off x="2407190" y="3393757"/>
            <a:ext cx="6355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MHT             =            ASR*      -        OLR*</a:t>
            </a:r>
          </a:p>
        </p:txBody>
      </p:sp>
      <p:pic>
        <p:nvPicPr>
          <p:cNvPr id="16" name="Picture 5" descr="4_rad_shaded">
            <a:extLst>
              <a:ext uri="{FF2B5EF4-FFF2-40B4-BE49-F238E27FC236}">
                <a16:creationId xmlns:a16="http://schemas.microsoft.com/office/drawing/2014/main" id="{193E7CB2-D84E-4617-A788-A0154CAE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8" y="858581"/>
            <a:ext cx="3276600" cy="238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4_ASR">
            <a:extLst>
              <a:ext uri="{FF2B5EF4-FFF2-40B4-BE49-F238E27FC236}">
                <a16:creationId xmlns:a16="http://schemas.microsoft.com/office/drawing/2014/main" id="{A8B236D0-CED2-40F3-917F-11C720C7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63381"/>
            <a:ext cx="2333374" cy="169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4_OLR">
            <a:extLst>
              <a:ext uri="{FF2B5EF4-FFF2-40B4-BE49-F238E27FC236}">
                <a16:creationId xmlns:a16="http://schemas.microsoft.com/office/drawing/2014/main" id="{AE4D35D7-62BF-44D0-80ED-742537DD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86" y="1226723"/>
            <a:ext cx="2264161" cy="164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3241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3834825"/>
            <a:ext cx="5142937" cy="29009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3" y="799810"/>
            <a:ext cx="5133475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00" y="1280032"/>
            <a:ext cx="10287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709D5-5E03-4CD7-9579-F3122DCD4037}"/>
              </a:ext>
            </a:extLst>
          </p:cNvPr>
          <p:cNvSpPr txBox="1"/>
          <p:nvPr/>
        </p:nvSpPr>
        <p:spPr>
          <a:xfrm>
            <a:off x="5523454" y="4930676"/>
            <a:ext cx="3659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MHT  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ASR* and OLR* changes in compensate to conserve MHT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D150B-05CE-4708-992B-589E400DCCE6}"/>
              </a:ext>
            </a:extLst>
          </p:cNvPr>
          <p:cNvSpPr txBox="1"/>
          <p:nvPr/>
        </p:nvSpPr>
        <p:spPr>
          <a:xfrm>
            <a:off x="5867400" y="4003357"/>
            <a:ext cx="2971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MHT = ASR* - OLR*</a:t>
            </a:r>
          </a:p>
        </p:txBody>
      </p:sp>
      <p:pic>
        <p:nvPicPr>
          <p:cNvPr id="10" name="Picture 5" descr="4_rad_shaded">
            <a:extLst>
              <a:ext uri="{FF2B5EF4-FFF2-40B4-BE49-F238E27FC236}">
                <a16:creationId xmlns:a16="http://schemas.microsoft.com/office/drawing/2014/main" id="{A34433BD-392F-41A6-89B2-01CE1E5FD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80681"/>
            <a:ext cx="1494362" cy="108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C22E69-8BCA-4260-A86B-BCC25A3E027F}"/>
              </a:ext>
            </a:extLst>
          </p:cNvPr>
          <p:cNvSpPr txBox="1"/>
          <p:nvPr/>
        </p:nvSpPr>
        <p:spPr>
          <a:xfrm>
            <a:off x="1646224" y="4094167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ASR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4DE68-FE4A-4C5C-90A3-DED1A2DC1393}"/>
              </a:ext>
            </a:extLst>
          </p:cNvPr>
          <p:cNvSpPr txBox="1"/>
          <p:nvPr/>
        </p:nvSpPr>
        <p:spPr>
          <a:xfrm>
            <a:off x="2971800" y="409416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</a:rPr>
              <a:t>OLR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8DC025-B844-4A86-981D-E4331B616E40}"/>
              </a:ext>
            </a:extLst>
          </p:cNvPr>
          <p:cNvSpPr txBox="1"/>
          <p:nvPr/>
        </p:nvSpPr>
        <p:spPr>
          <a:xfrm>
            <a:off x="3810000" y="409416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D8F218-9C2B-4BEF-A8C8-07EEA8F7536A}"/>
              </a:ext>
            </a:extLst>
          </p:cNvPr>
          <p:cNvSpPr txBox="1"/>
          <p:nvPr/>
        </p:nvSpPr>
        <p:spPr>
          <a:xfrm>
            <a:off x="1261674" y="87878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4XCO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FF0000"/>
                </a:solidFill>
              </a:rPr>
              <a:t> Northern Hemisphere</a:t>
            </a:r>
          </a:p>
        </p:txBody>
      </p:sp>
    </p:spTree>
    <p:extLst>
      <p:ext uri="{BB962C8B-B14F-4D97-AF65-F5344CB8AC3E}">
        <p14:creationId xmlns:p14="http://schemas.microsoft.com/office/powerpoint/2010/main" val="2957537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3817487"/>
            <a:ext cx="5173674" cy="29182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02249"/>
            <a:ext cx="5173674" cy="2918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371600"/>
            <a:ext cx="10287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709D5-5E03-4CD7-9579-F3122DCD4037}"/>
              </a:ext>
            </a:extLst>
          </p:cNvPr>
          <p:cNvSpPr txBox="1"/>
          <p:nvPr/>
        </p:nvSpPr>
        <p:spPr>
          <a:xfrm>
            <a:off x="5580092" y="4936960"/>
            <a:ext cx="3659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MHT  :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ASR* and OLR* changes  compensate to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conserve MHT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1180D-6D53-4A8E-9920-B032F3E5E810}"/>
              </a:ext>
            </a:extLst>
          </p:cNvPr>
          <p:cNvSpPr txBox="1"/>
          <p:nvPr/>
        </p:nvSpPr>
        <p:spPr>
          <a:xfrm>
            <a:off x="5963824" y="3834825"/>
            <a:ext cx="2971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MHT = ASR* - OLR*</a:t>
            </a:r>
          </a:p>
        </p:txBody>
      </p:sp>
      <p:pic>
        <p:nvPicPr>
          <p:cNvPr id="10" name="Picture 5" descr="4_rad_shaded">
            <a:extLst>
              <a:ext uri="{FF2B5EF4-FFF2-40B4-BE49-F238E27FC236}">
                <a16:creationId xmlns:a16="http://schemas.microsoft.com/office/drawing/2014/main" id="{9BEC82CB-6C4D-429F-9ADE-69C60D00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57" y="1936549"/>
            <a:ext cx="1494362" cy="108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8C70EE-464F-4633-AD5A-46F5D64BF7E4}"/>
              </a:ext>
            </a:extLst>
          </p:cNvPr>
          <p:cNvSpPr txBox="1"/>
          <p:nvPr/>
        </p:nvSpPr>
        <p:spPr>
          <a:xfrm>
            <a:off x="1676400" y="40634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ASR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1E56E-2726-4ED2-8C4C-36FADD7B3DA2}"/>
              </a:ext>
            </a:extLst>
          </p:cNvPr>
          <p:cNvSpPr txBox="1"/>
          <p:nvPr/>
        </p:nvSpPr>
        <p:spPr>
          <a:xfrm>
            <a:off x="2819400" y="40634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</a:rPr>
              <a:t>OLR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1084CC-7A93-4EB2-84C5-ABE57CEB894D}"/>
              </a:ext>
            </a:extLst>
          </p:cNvPr>
          <p:cNvSpPr txBox="1"/>
          <p:nvPr/>
        </p:nvSpPr>
        <p:spPr>
          <a:xfrm>
            <a:off x="3657600" y="4038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355805-DEDB-4D93-BC31-AE75A2C0A312}"/>
              </a:ext>
            </a:extLst>
          </p:cNvPr>
          <p:cNvSpPr txBox="1"/>
          <p:nvPr/>
        </p:nvSpPr>
        <p:spPr>
          <a:xfrm>
            <a:off x="1261674" y="87878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4XCO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FF0000"/>
                </a:solidFill>
              </a:rPr>
              <a:t> Southern Hemisphere</a:t>
            </a:r>
          </a:p>
        </p:txBody>
      </p:sp>
    </p:spTree>
    <p:extLst>
      <p:ext uri="{BB962C8B-B14F-4D97-AF65-F5344CB8AC3E}">
        <p14:creationId xmlns:p14="http://schemas.microsoft.com/office/powerpoint/2010/main" val="12283278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2" y="3840164"/>
            <a:ext cx="5133470" cy="28955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30" y="914400"/>
            <a:ext cx="5133470" cy="2895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50" y="1157891"/>
            <a:ext cx="10287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BCDAA-C0D0-4A0F-89AE-905D07B2FD40}"/>
              </a:ext>
            </a:extLst>
          </p:cNvPr>
          <p:cNvSpPr txBox="1"/>
          <p:nvPr/>
        </p:nvSpPr>
        <p:spPr>
          <a:xfrm>
            <a:off x="5580092" y="4876800"/>
            <a:ext cx="3659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-25000" dirty="0">
                <a:solidFill>
                  <a:srgbClr val="003DB8"/>
                </a:solidFill>
              </a:rPr>
              <a:t> </a:t>
            </a:r>
            <a:r>
              <a:rPr lang="en-US" sz="2400" b="1" dirty="0">
                <a:solidFill>
                  <a:srgbClr val="003DB8"/>
                </a:solidFill>
              </a:rPr>
              <a:t>LGM change in MHT  :</a:t>
            </a:r>
          </a:p>
          <a:p>
            <a:pPr algn="ctr"/>
            <a:endParaRPr lang="en-US" sz="2400" b="1" dirty="0">
              <a:solidFill>
                <a:srgbClr val="003DB8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B8"/>
                </a:solidFill>
              </a:rPr>
              <a:t> ASR* and OLR* changes  imperfect compensation </a:t>
            </a:r>
          </a:p>
          <a:p>
            <a:pPr algn="ctr"/>
            <a:r>
              <a:rPr lang="en-US" sz="2400" dirty="0">
                <a:solidFill>
                  <a:srgbClr val="003DB8"/>
                </a:solidFill>
              </a:rPr>
              <a:t>In NH </a:t>
            </a:r>
            <a:r>
              <a:rPr lang="en-US" sz="2400" dirty="0">
                <a:solidFill>
                  <a:srgbClr val="003DB8"/>
                </a:solidFill>
                <a:sym typeface="Wingdings" panose="05000000000000000000" pitchFamily="2" charset="2"/>
              </a:rPr>
              <a:t> increased MHT</a:t>
            </a:r>
            <a:r>
              <a:rPr lang="en-US" sz="2400" dirty="0">
                <a:solidFill>
                  <a:srgbClr val="003DB8"/>
                </a:solidFill>
              </a:rPr>
              <a:t>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760FA-1473-4272-9223-04E1372A80CB}"/>
              </a:ext>
            </a:extLst>
          </p:cNvPr>
          <p:cNvSpPr txBox="1"/>
          <p:nvPr/>
        </p:nvSpPr>
        <p:spPr>
          <a:xfrm>
            <a:off x="1219200" y="5576819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ASR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FECB1-EDAA-4FAE-A892-19AC47C981C3}"/>
              </a:ext>
            </a:extLst>
          </p:cNvPr>
          <p:cNvSpPr txBox="1"/>
          <p:nvPr/>
        </p:nvSpPr>
        <p:spPr>
          <a:xfrm>
            <a:off x="2057400" y="55874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</a:rPr>
              <a:t>OLR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BEABD-C5C4-4470-BD5F-BBDE1DE28ED8}"/>
              </a:ext>
            </a:extLst>
          </p:cNvPr>
          <p:cNvSpPr txBox="1"/>
          <p:nvPr/>
        </p:nvSpPr>
        <p:spPr>
          <a:xfrm>
            <a:off x="1602560" y="508945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94C906-BBE6-45FE-A226-BA06700E3B9F}"/>
              </a:ext>
            </a:extLst>
          </p:cNvPr>
          <p:cNvSpPr txBox="1"/>
          <p:nvPr/>
        </p:nvSpPr>
        <p:spPr>
          <a:xfrm>
            <a:off x="5943600" y="3637276"/>
            <a:ext cx="2971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MHT = ASR* - OLR*</a:t>
            </a:r>
          </a:p>
        </p:txBody>
      </p:sp>
      <p:pic>
        <p:nvPicPr>
          <p:cNvPr id="17" name="Picture 5" descr="4_rad_shaded">
            <a:extLst>
              <a:ext uri="{FF2B5EF4-FFF2-40B4-BE49-F238E27FC236}">
                <a16:creationId xmlns:a16="http://schemas.microsoft.com/office/drawing/2014/main" id="{91F260C8-3EA4-4CF5-9384-E47B0822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494362" cy="108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7FFBA1-2363-4FD6-9FB7-FC9770415BDC}"/>
              </a:ext>
            </a:extLst>
          </p:cNvPr>
          <p:cNvSpPr txBox="1"/>
          <p:nvPr/>
        </p:nvSpPr>
        <p:spPr>
          <a:xfrm>
            <a:off x="-76200" y="87878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3DB8"/>
                </a:solidFill>
              </a:rPr>
              <a:t>Last Glacial Maximum Northern Hemisphere</a:t>
            </a:r>
          </a:p>
        </p:txBody>
      </p:sp>
    </p:spTree>
    <p:extLst>
      <p:ext uri="{BB962C8B-B14F-4D97-AF65-F5344CB8AC3E}">
        <p14:creationId xmlns:p14="http://schemas.microsoft.com/office/powerpoint/2010/main" val="4089011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3962400"/>
            <a:ext cx="4916763" cy="27733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42" y="1155830"/>
            <a:ext cx="4968522" cy="2802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1600200"/>
            <a:ext cx="10287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BCDAA-C0D0-4A0F-89AE-905D07B2FD40}"/>
              </a:ext>
            </a:extLst>
          </p:cNvPr>
          <p:cNvSpPr txBox="1"/>
          <p:nvPr/>
        </p:nvSpPr>
        <p:spPr>
          <a:xfrm>
            <a:off x="5408107" y="3200400"/>
            <a:ext cx="36596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-25000" dirty="0">
                <a:solidFill>
                  <a:srgbClr val="003DB8"/>
                </a:solidFill>
              </a:rPr>
              <a:t> </a:t>
            </a:r>
            <a:r>
              <a:rPr lang="en-US" sz="2400" b="1" dirty="0">
                <a:solidFill>
                  <a:srgbClr val="003DB8"/>
                </a:solidFill>
              </a:rPr>
              <a:t>LGM change in MHT  :</a:t>
            </a:r>
          </a:p>
          <a:p>
            <a:pPr algn="ctr"/>
            <a:endParaRPr lang="en-US" sz="2400" b="1" dirty="0">
              <a:solidFill>
                <a:srgbClr val="003DB8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B8"/>
                </a:solidFill>
              </a:rPr>
              <a:t> ASR* and OLR* changes  imperfect compensation </a:t>
            </a:r>
          </a:p>
          <a:p>
            <a:pPr algn="ctr"/>
            <a:r>
              <a:rPr lang="en-US" sz="2400" dirty="0">
                <a:solidFill>
                  <a:srgbClr val="003DB8"/>
                </a:solidFill>
              </a:rPr>
              <a:t>In NH </a:t>
            </a:r>
            <a:r>
              <a:rPr lang="en-US" sz="2400" dirty="0">
                <a:solidFill>
                  <a:srgbClr val="003DB8"/>
                </a:solidFill>
                <a:sym typeface="Wingdings" panose="05000000000000000000" pitchFamily="2" charset="2"/>
              </a:rPr>
              <a:t> increased MHT</a:t>
            </a:r>
          </a:p>
          <a:p>
            <a:pPr algn="ctr"/>
            <a:endParaRPr lang="en-US" sz="2400" dirty="0">
              <a:solidFill>
                <a:srgbClr val="003DB8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olidFill>
                  <a:srgbClr val="003DB8"/>
                </a:solidFill>
                <a:sym typeface="Wingdings" panose="05000000000000000000" pitchFamily="2" charset="2"/>
              </a:rPr>
              <a:t>Very small changes in SH</a:t>
            </a:r>
            <a:r>
              <a:rPr lang="en-US" sz="2400" dirty="0">
                <a:solidFill>
                  <a:srgbClr val="003DB8"/>
                </a:solidFill>
              </a:rPr>
              <a:t>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C957BA-B2D2-48C0-980A-6A4C01C62A9C}"/>
              </a:ext>
            </a:extLst>
          </p:cNvPr>
          <p:cNvSpPr txBox="1"/>
          <p:nvPr/>
        </p:nvSpPr>
        <p:spPr>
          <a:xfrm>
            <a:off x="1105989" y="543502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ASR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73BA54-D833-4FCF-AF54-5C338482286B}"/>
              </a:ext>
            </a:extLst>
          </p:cNvPr>
          <p:cNvSpPr txBox="1"/>
          <p:nvPr/>
        </p:nvSpPr>
        <p:spPr>
          <a:xfrm>
            <a:off x="2057400" y="54350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</a:rPr>
              <a:t>OLR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65A2C0-F8BE-4CDB-97B1-518966FABC44}"/>
              </a:ext>
            </a:extLst>
          </p:cNvPr>
          <p:cNvSpPr txBox="1"/>
          <p:nvPr/>
        </p:nvSpPr>
        <p:spPr>
          <a:xfrm>
            <a:off x="1543409" y="505669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909A7C-02D8-4969-B8E2-5E215BBF6954}"/>
              </a:ext>
            </a:extLst>
          </p:cNvPr>
          <p:cNvSpPr txBox="1"/>
          <p:nvPr/>
        </p:nvSpPr>
        <p:spPr>
          <a:xfrm>
            <a:off x="5943600" y="2418076"/>
            <a:ext cx="2971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MHT = ASR* - OLR*</a:t>
            </a:r>
          </a:p>
        </p:txBody>
      </p:sp>
      <p:pic>
        <p:nvPicPr>
          <p:cNvPr id="17" name="Picture 5" descr="4_rad_shaded">
            <a:extLst>
              <a:ext uri="{FF2B5EF4-FFF2-40B4-BE49-F238E27FC236}">
                <a16:creationId xmlns:a16="http://schemas.microsoft.com/office/drawing/2014/main" id="{D5307E63-66A9-4692-8D72-CA562B484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1494362" cy="108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1CFB4F-5006-472F-B01C-AAF3449C6DD0}"/>
              </a:ext>
            </a:extLst>
          </p:cNvPr>
          <p:cNvSpPr txBox="1"/>
          <p:nvPr/>
        </p:nvSpPr>
        <p:spPr>
          <a:xfrm>
            <a:off x="-76200" y="87878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3DB8"/>
                </a:solidFill>
              </a:rPr>
              <a:t>Last Glacial Maximum Southern Hemisphere</a:t>
            </a:r>
          </a:p>
        </p:txBody>
      </p:sp>
    </p:spTree>
    <p:extLst>
      <p:ext uri="{BB962C8B-B14F-4D97-AF65-F5344CB8AC3E}">
        <p14:creationId xmlns:p14="http://schemas.microsoft.com/office/powerpoint/2010/main" val="132652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8288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MHT</a:t>
            </a:r>
            <a:br>
              <a:rPr lang="en-US" altLang="en-US" sz="4000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Dynamic Limit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28600" y="61277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57200" y="3352800"/>
            <a:ext cx="25908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0" y="1524000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85800" y="4814888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066800" y="1828800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2057400" y="46482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9718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5146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010150" y="228600"/>
            <a:ext cx="3124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= </a:t>
            </a: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398931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9718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8.2 PW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105400" y="914400"/>
            <a:ext cx="289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 = 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752600"/>
            <a:ext cx="4841934" cy="2733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752600"/>
            <a:ext cx="4841934" cy="2733675"/>
          </a:xfrm>
          <a:prstGeom prst="rect">
            <a:avLst/>
          </a:prstGeom>
        </p:spPr>
      </p:pic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7467600" y="2438400"/>
            <a:ext cx="7239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H="1" flipV="1">
            <a:off x="5257800" y="2438400"/>
            <a:ext cx="9906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057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82ADF"/>
                </a:solidFill>
              </a:rPr>
              <a:t>9.0 PW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67600" y="20690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82ADF"/>
                </a:solidFill>
              </a:rPr>
              <a:t>8.2 PW</a:t>
            </a:r>
          </a:p>
        </p:txBody>
      </p:sp>
    </p:spTree>
    <p:extLst>
      <p:ext uri="{BB962C8B-B14F-4D97-AF65-F5344CB8AC3E}">
        <p14:creationId xmlns:p14="http://schemas.microsoft.com/office/powerpoint/2010/main" val="17062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88" y="1752600"/>
            <a:ext cx="5714996" cy="3223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133600"/>
            <a:ext cx="1028700" cy="68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775601" y="0"/>
            <a:ext cx="3268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Mean state inter-model spread in MHT: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Spread in ASR* exceeds that in OLR*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No compensation between ASR* and OLR*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27045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709D5-5E03-4CD7-9579-F3122DCD4037}"/>
              </a:ext>
            </a:extLst>
          </p:cNvPr>
          <p:cNvSpPr txBox="1"/>
          <p:nvPr/>
        </p:nvSpPr>
        <p:spPr>
          <a:xfrm>
            <a:off x="5580092" y="2743200"/>
            <a:ext cx="3659692" cy="190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MHT  :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ASR* and OLR* changes  compensate to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conserve MHT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BCDAA-C0D0-4A0F-89AE-905D07B2FD40}"/>
              </a:ext>
            </a:extLst>
          </p:cNvPr>
          <p:cNvSpPr txBox="1"/>
          <p:nvPr/>
        </p:nvSpPr>
        <p:spPr>
          <a:xfrm>
            <a:off x="5580092" y="4876800"/>
            <a:ext cx="3659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-25000" dirty="0">
                <a:solidFill>
                  <a:srgbClr val="003DB8"/>
                </a:solidFill>
              </a:rPr>
              <a:t> </a:t>
            </a:r>
            <a:r>
              <a:rPr lang="en-US" sz="2400" b="1" dirty="0">
                <a:solidFill>
                  <a:srgbClr val="003DB8"/>
                </a:solidFill>
              </a:rPr>
              <a:t>LGM change in MHT  :</a:t>
            </a:r>
          </a:p>
          <a:p>
            <a:pPr algn="ctr"/>
            <a:endParaRPr lang="en-US" sz="2400" b="1" dirty="0">
              <a:solidFill>
                <a:srgbClr val="003DB8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B8"/>
                </a:solidFill>
              </a:rPr>
              <a:t> ASR* and OLR* changes  imperfect compensation </a:t>
            </a:r>
          </a:p>
          <a:p>
            <a:pPr algn="ctr"/>
            <a:r>
              <a:rPr lang="en-US" sz="2400" dirty="0">
                <a:solidFill>
                  <a:srgbClr val="003DB8"/>
                </a:solidFill>
              </a:rPr>
              <a:t>In NH </a:t>
            </a:r>
            <a:r>
              <a:rPr lang="en-US" sz="2400" dirty="0">
                <a:solidFill>
                  <a:srgbClr val="003DB8"/>
                </a:solidFill>
                <a:sym typeface="Wingdings" panose="05000000000000000000" pitchFamily="2" charset="2"/>
              </a:rPr>
              <a:t> increased MHT</a:t>
            </a:r>
            <a:r>
              <a:rPr lang="en-US" sz="2400" dirty="0">
                <a:solidFill>
                  <a:srgbClr val="003DB8"/>
                </a:solidFill>
              </a:rPr>
              <a:t>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809AD5-D215-41E5-8FC8-C0DFD6254918}"/>
              </a:ext>
            </a:extLst>
          </p:cNvPr>
          <p:cNvSpPr txBox="1"/>
          <p:nvPr/>
        </p:nvSpPr>
        <p:spPr>
          <a:xfrm>
            <a:off x="228600" y="370344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Radiative perspective on forced MHT invariance</a:t>
            </a:r>
          </a:p>
        </p:txBody>
      </p:sp>
    </p:spTree>
    <p:extLst>
      <p:ext uri="{BB962C8B-B14F-4D97-AF65-F5344CB8AC3E}">
        <p14:creationId xmlns:p14="http://schemas.microsoft.com/office/powerpoint/2010/main" val="910952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7" y="3851527"/>
            <a:ext cx="5113324" cy="2884235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191000"/>
            <a:ext cx="1143000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C70A0-2AC1-4797-AFE3-249317E395AA}"/>
              </a:ext>
            </a:extLst>
          </p:cNvPr>
          <p:cNvSpPr txBox="1"/>
          <p:nvPr/>
        </p:nvSpPr>
        <p:spPr>
          <a:xfrm>
            <a:off x="5580092" y="3963412"/>
            <a:ext cx="36596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AHT/OHT  :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High latitude ocean heat uptake (reduced implied OHT) compensated by increased AHT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854AC-69CA-4CEE-9960-D9D781FA5ECD}"/>
              </a:ext>
            </a:extLst>
          </p:cNvPr>
          <p:cNvSpPr txBox="1"/>
          <p:nvPr/>
        </p:nvSpPr>
        <p:spPr>
          <a:xfrm>
            <a:off x="5730850" y="1249740"/>
            <a:ext cx="3413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Mean state spread dominated by atmospheric contribution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6156A8CE-3780-4F9B-B4F8-E702C04FF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1523" y="827510"/>
            <a:ext cx="5438955" cy="28200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B6AA7A-8668-46D8-B391-41EF2562C782}"/>
              </a:ext>
            </a:extLst>
          </p:cNvPr>
          <p:cNvSpPr txBox="1"/>
          <p:nvPr/>
        </p:nvSpPr>
        <p:spPr>
          <a:xfrm>
            <a:off x="3171644" y="22976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3904ED-80FF-431F-ACC2-3B121CE29AFD}"/>
              </a:ext>
            </a:extLst>
          </p:cNvPr>
          <p:cNvCxnSpPr/>
          <p:nvPr/>
        </p:nvCxnSpPr>
        <p:spPr>
          <a:xfrm flipV="1">
            <a:off x="2866845" y="24500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78A4498-F81D-4F12-A4AE-A8B45EA9F173}"/>
              </a:ext>
            </a:extLst>
          </p:cNvPr>
          <p:cNvSpPr txBox="1"/>
          <p:nvPr/>
        </p:nvSpPr>
        <p:spPr>
          <a:xfrm>
            <a:off x="3171645" y="2590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 models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E5E6D-0FA4-4731-870C-28DEA762C382}"/>
              </a:ext>
            </a:extLst>
          </p:cNvPr>
          <p:cNvCxnSpPr/>
          <p:nvPr/>
        </p:nvCxnSpPr>
        <p:spPr>
          <a:xfrm flipV="1">
            <a:off x="2866845" y="2678668"/>
            <a:ext cx="152400" cy="152400"/>
          </a:xfrm>
          <a:prstGeom prst="line">
            <a:avLst/>
          </a:prstGeom>
          <a:ln w="12700" cap="sq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8CB68BC-82C3-4E05-A9EB-544B69E2ACE2}"/>
              </a:ext>
            </a:extLst>
          </p:cNvPr>
          <p:cNvSpPr txBox="1"/>
          <p:nvPr/>
        </p:nvSpPr>
        <p:spPr>
          <a:xfrm>
            <a:off x="3171645" y="2831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Mean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038902-8E42-48D8-A3EE-7C240F2554D8}"/>
              </a:ext>
            </a:extLst>
          </p:cNvPr>
          <p:cNvCxnSpPr/>
          <p:nvPr/>
        </p:nvCxnSpPr>
        <p:spPr>
          <a:xfrm flipV="1">
            <a:off x="2866845" y="2907268"/>
            <a:ext cx="152400" cy="1524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B5272DE-72EE-4D9C-8EBF-78A0CC5C4D24}"/>
              </a:ext>
            </a:extLst>
          </p:cNvPr>
          <p:cNvSpPr txBox="1"/>
          <p:nvPr/>
        </p:nvSpPr>
        <p:spPr>
          <a:xfrm>
            <a:off x="885643" y="1143000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ATMOSPHERE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436538-BDA9-47B4-8BF5-7697DDD0C088}"/>
              </a:ext>
            </a:extLst>
          </p:cNvPr>
          <p:cNvSpPr txBox="1"/>
          <p:nvPr/>
        </p:nvSpPr>
        <p:spPr>
          <a:xfrm>
            <a:off x="885641" y="1383268"/>
            <a:ext cx="152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DB8"/>
                </a:solidFill>
              </a:rPr>
              <a:t>    OCEAN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694F30-F8F7-4567-9FA1-25EC86E60B7F}"/>
              </a:ext>
            </a:extLst>
          </p:cNvPr>
          <p:cNvSpPr txBox="1"/>
          <p:nvPr/>
        </p:nvSpPr>
        <p:spPr>
          <a:xfrm>
            <a:off x="381000" y="76200"/>
            <a:ext cx="861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Atmosphere/Ocean partitioning of heat transport under 4XCO</a:t>
            </a:r>
            <a:r>
              <a:rPr lang="en-US" sz="2600" baseline="-25000" dirty="0">
                <a:solidFill>
                  <a:schemeClr val="bg1"/>
                </a:solidFill>
              </a:rPr>
              <a:t>2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2594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7" y="3937491"/>
            <a:ext cx="4960924" cy="27982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057" y="751228"/>
            <a:ext cx="5323983" cy="3003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996" y="1371600"/>
            <a:ext cx="10287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61" y="4267200"/>
            <a:ext cx="1143000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C70A0-2AC1-4797-AFE3-249317E395AA}"/>
              </a:ext>
            </a:extLst>
          </p:cNvPr>
          <p:cNvSpPr txBox="1"/>
          <p:nvPr/>
        </p:nvSpPr>
        <p:spPr>
          <a:xfrm>
            <a:off x="5580092" y="2514600"/>
            <a:ext cx="36596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AHT/OHT  :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High latitude ocean heat uptake (reduced implied OHT) compensated by increased AHT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455BB-1363-400D-B49C-01B5013FD826}"/>
              </a:ext>
            </a:extLst>
          </p:cNvPr>
          <p:cNvSpPr txBox="1"/>
          <p:nvPr/>
        </p:nvSpPr>
        <p:spPr>
          <a:xfrm>
            <a:off x="1609418" y="3630230"/>
            <a:ext cx="23425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Ocean Heat Transport (PW)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41789F-52E2-4863-BF79-11A7F86FD610}"/>
              </a:ext>
            </a:extLst>
          </p:cNvPr>
          <p:cNvSpPr txBox="1"/>
          <p:nvPr/>
        </p:nvSpPr>
        <p:spPr>
          <a:xfrm rot="16200000">
            <a:off x="-1090202" y="2016109"/>
            <a:ext cx="26351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Atmospheric Heat Transport (PW)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8B1AEA-B84D-4359-902E-6E79DB757AB0}"/>
              </a:ext>
            </a:extLst>
          </p:cNvPr>
          <p:cNvSpPr txBox="1"/>
          <p:nvPr/>
        </p:nvSpPr>
        <p:spPr>
          <a:xfrm>
            <a:off x="609599" y="71735"/>
            <a:ext cx="746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AHT/OHT changes under 4XCO2 – Northern Hemisphere </a:t>
            </a:r>
          </a:p>
        </p:txBody>
      </p:sp>
    </p:spTree>
    <p:extLst>
      <p:ext uri="{BB962C8B-B14F-4D97-AF65-F5344CB8AC3E}">
        <p14:creationId xmlns:p14="http://schemas.microsoft.com/office/powerpoint/2010/main" val="21545889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7" y="3802059"/>
            <a:ext cx="5201022" cy="29337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886" y="676413"/>
            <a:ext cx="5150114" cy="2904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600" y="1372657"/>
            <a:ext cx="10287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954459"/>
            <a:ext cx="1143000" cy="76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63F21A-303F-4C05-B6D7-BFD48B80FD08}"/>
              </a:ext>
            </a:extLst>
          </p:cNvPr>
          <p:cNvSpPr txBox="1"/>
          <p:nvPr/>
        </p:nvSpPr>
        <p:spPr>
          <a:xfrm>
            <a:off x="1676400" y="3429000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Ocean Heat Transport (PW)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E58DDF-CA13-4D1C-A3D5-DBC665EAC7E6}"/>
              </a:ext>
            </a:extLst>
          </p:cNvPr>
          <p:cNvSpPr txBox="1"/>
          <p:nvPr/>
        </p:nvSpPr>
        <p:spPr>
          <a:xfrm rot="16200000">
            <a:off x="-1162051" y="1962150"/>
            <a:ext cx="29337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Atmospheric Heat Transport (PW)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7534B0-285F-4C0D-AF12-70A7525C23B0}"/>
              </a:ext>
            </a:extLst>
          </p:cNvPr>
          <p:cNvSpPr txBox="1"/>
          <p:nvPr/>
        </p:nvSpPr>
        <p:spPr>
          <a:xfrm>
            <a:off x="5580092" y="2743200"/>
            <a:ext cx="36596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AHT/OHT  :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High latitude ocean heat uptake (reduced implied OHT) compensated by increased AHT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EB3BC-2EF6-4752-BBFA-BA93BF0A4C75}"/>
              </a:ext>
            </a:extLst>
          </p:cNvPr>
          <p:cNvSpPr txBox="1"/>
          <p:nvPr/>
        </p:nvSpPr>
        <p:spPr>
          <a:xfrm>
            <a:off x="609599" y="71735"/>
            <a:ext cx="746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AHT/OHT changes under 4XCO2 – Southern Hemisphere </a:t>
            </a:r>
          </a:p>
        </p:txBody>
      </p:sp>
    </p:spTree>
    <p:extLst>
      <p:ext uri="{BB962C8B-B14F-4D97-AF65-F5344CB8AC3E}">
        <p14:creationId xmlns:p14="http://schemas.microsoft.com/office/powerpoint/2010/main" val="35294488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7" y="4008439"/>
            <a:ext cx="5051854" cy="28495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6" y="662583"/>
            <a:ext cx="5714997" cy="3223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991106"/>
            <a:ext cx="10287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343400"/>
            <a:ext cx="1143000" cy="76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FBA2B-A763-4D48-A344-143641307D0F}"/>
              </a:ext>
            </a:extLst>
          </p:cNvPr>
          <p:cNvSpPr txBox="1"/>
          <p:nvPr/>
        </p:nvSpPr>
        <p:spPr>
          <a:xfrm>
            <a:off x="5709389" y="2971800"/>
            <a:ext cx="3659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-25000" dirty="0">
                <a:solidFill>
                  <a:srgbClr val="003DB8"/>
                </a:solidFill>
              </a:rPr>
              <a:t> </a:t>
            </a:r>
            <a:r>
              <a:rPr lang="en-US" sz="2400" b="1" dirty="0">
                <a:solidFill>
                  <a:srgbClr val="003DB8"/>
                </a:solidFill>
              </a:rPr>
              <a:t>LGM change in ocean and atmosphere heat </a:t>
            </a:r>
          </a:p>
          <a:p>
            <a:pPr algn="ctr"/>
            <a:r>
              <a:rPr lang="en-US" sz="2400" b="1" dirty="0">
                <a:solidFill>
                  <a:srgbClr val="003DB8"/>
                </a:solidFill>
              </a:rPr>
              <a:t>transport  :</a:t>
            </a:r>
          </a:p>
          <a:p>
            <a:pPr algn="ctr"/>
            <a:endParaRPr lang="en-US" sz="2400" b="1" dirty="0">
              <a:solidFill>
                <a:srgbClr val="003DB8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B8"/>
                </a:solidFill>
              </a:rPr>
              <a:t>Small changes in the ocean heat transport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EBAF4-CE46-4541-B76F-6AB265A4E9D9}"/>
              </a:ext>
            </a:extLst>
          </p:cNvPr>
          <p:cNvSpPr txBox="1"/>
          <p:nvPr/>
        </p:nvSpPr>
        <p:spPr>
          <a:xfrm>
            <a:off x="1676400" y="3730823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Ocean Heat Transport (PW)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0879D-84FF-4E50-AA8F-5F30510F5DC7}"/>
              </a:ext>
            </a:extLst>
          </p:cNvPr>
          <p:cNvSpPr txBox="1"/>
          <p:nvPr/>
        </p:nvSpPr>
        <p:spPr>
          <a:xfrm rot="16200000">
            <a:off x="-1162051" y="2000250"/>
            <a:ext cx="29337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Atmospheric Heat Transport (PW)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BBA61-1202-4B50-80C0-8A20801ACC24}"/>
              </a:ext>
            </a:extLst>
          </p:cNvPr>
          <p:cNvSpPr txBox="1"/>
          <p:nvPr/>
        </p:nvSpPr>
        <p:spPr>
          <a:xfrm>
            <a:off x="609599" y="71735"/>
            <a:ext cx="746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DB8"/>
                </a:solidFill>
              </a:rPr>
              <a:t>AHT/OHT changes during LGM – Northern Hemisphere </a:t>
            </a:r>
          </a:p>
        </p:txBody>
      </p:sp>
    </p:spTree>
    <p:extLst>
      <p:ext uri="{BB962C8B-B14F-4D97-AF65-F5344CB8AC3E}">
        <p14:creationId xmlns:p14="http://schemas.microsoft.com/office/powerpoint/2010/main" val="32894865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B3A97E-BFB4-432C-B50A-5B3A35D09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6" y="685800"/>
            <a:ext cx="5714997" cy="322361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7" y="4008439"/>
            <a:ext cx="5051854" cy="284956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991106"/>
            <a:ext cx="10287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343400"/>
            <a:ext cx="1143000" cy="76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FBA2B-A763-4D48-A344-143641307D0F}"/>
              </a:ext>
            </a:extLst>
          </p:cNvPr>
          <p:cNvSpPr txBox="1"/>
          <p:nvPr/>
        </p:nvSpPr>
        <p:spPr>
          <a:xfrm>
            <a:off x="5709389" y="2971800"/>
            <a:ext cx="3659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-25000" dirty="0">
                <a:solidFill>
                  <a:srgbClr val="003DB8"/>
                </a:solidFill>
              </a:rPr>
              <a:t> </a:t>
            </a:r>
            <a:r>
              <a:rPr lang="en-US" sz="2400" b="1" dirty="0">
                <a:solidFill>
                  <a:srgbClr val="003DB8"/>
                </a:solidFill>
              </a:rPr>
              <a:t>LGM change in ocean and atmosphere heat </a:t>
            </a:r>
          </a:p>
          <a:p>
            <a:pPr algn="ctr"/>
            <a:r>
              <a:rPr lang="en-US" sz="2400" b="1" dirty="0">
                <a:solidFill>
                  <a:srgbClr val="003DB8"/>
                </a:solidFill>
              </a:rPr>
              <a:t>transport  :</a:t>
            </a:r>
          </a:p>
          <a:p>
            <a:pPr algn="ctr"/>
            <a:endParaRPr lang="en-US" sz="2400" b="1" dirty="0">
              <a:solidFill>
                <a:srgbClr val="003DB8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B8"/>
                </a:solidFill>
              </a:rPr>
              <a:t>Small changes in the ocean heat transport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EBAF4-CE46-4541-B76F-6AB265A4E9D9}"/>
              </a:ext>
            </a:extLst>
          </p:cNvPr>
          <p:cNvSpPr txBox="1"/>
          <p:nvPr/>
        </p:nvSpPr>
        <p:spPr>
          <a:xfrm>
            <a:off x="1676400" y="3730823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Ocean Heat Transport (PW)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0879D-84FF-4E50-AA8F-5F30510F5DC7}"/>
              </a:ext>
            </a:extLst>
          </p:cNvPr>
          <p:cNvSpPr txBox="1"/>
          <p:nvPr/>
        </p:nvSpPr>
        <p:spPr>
          <a:xfrm rot="16200000">
            <a:off x="-1162051" y="2000250"/>
            <a:ext cx="29337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Atmospheric Heat Transport (PW)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BBA61-1202-4B50-80C0-8A20801ACC24}"/>
              </a:ext>
            </a:extLst>
          </p:cNvPr>
          <p:cNvSpPr txBox="1"/>
          <p:nvPr/>
        </p:nvSpPr>
        <p:spPr>
          <a:xfrm>
            <a:off x="609599" y="71735"/>
            <a:ext cx="746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DB8"/>
                </a:solidFill>
              </a:rPr>
              <a:t>AHT/OHT changes during LGM – Southern Hemisphere </a:t>
            </a:r>
          </a:p>
        </p:txBody>
      </p:sp>
    </p:spTree>
    <p:extLst>
      <p:ext uri="{BB962C8B-B14F-4D97-AF65-F5344CB8AC3E}">
        <p14:creationId xmlns:p14="http://schemas.microsoft.com/office/powerpoint/2010/main" val="30191416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6" y="3860467"/>
            <a:ext cx="5097473" cy="28752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6" y="914400"/>
            <a:ext cx="5097474" cy="28752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600" y="1295400"/>
            <a:ext cx="10287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4114800"/>
            <a:ext cx="1143000" cy="76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DBB8DB-E3EE-48E7-841C-1530796CF1E1}"/>
              </a:ext>
            </a:extLst>
          </p:cNvPr>
          <p:cNvSpPr txBox="1"/>
          <p:nvPr/>
        </p:nvSpPr>
        <p:spPr>
          <a:xfrm>
            <a:off x="381000" y="12940"/>
            <a:ext cx="7467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Summary: Forced changes in atmosphere/ocean heat transport partitioning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277E2-6142-456B-9E63-5899EA6667A1}"/>
              </a:ext>
            </a:extLst>
          </p:cNvPr>
          <p:cNvSpPr txBox="1"/>
          <p:nvPr/>
        </p:nvSpPr>
        <p:spPr>
          <a:xfrm>
            <a:off x="5400182" y="3860467"/>
            <a:ext cx="3659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-25000" dirty="0">
                <a:solidFill>
                  <a:srgbClr val="003DB8"/>
                </a:solidFill>
              </a:rPr>
              <a:t> </a:t>
            </a:r>
            <a:r>
              <a:rPr lang="en-US" sz="2400" b="1" dirty="0">
                <a:solidFill>
                  <a:srgbClr val="003DB8"/>
                </a:solidFill>
              </a:rPr>
              <a:t>LGM change in ocean and atmosphere heat </a:t>
            </a:r>
          </a:p>
          <a:p>
            <a:pPr algn="ctr"/>
            <a:r>
              <a:rPr lang="en-US" sz="2400" b="1" dirty="0">
                <a:solidFill>
                  <a:srgbClr val="003DB8"/>
                </a:solidFill>
              </a:rPr>
              <a:t>transport  :</a:t>
            </a:r>
          </a:p>
          <a:p>
            <a:pPr algn="ctr"/>
            <a:endParaRPr lang="en-US" sz="2400" b="1" dirty="0">
              <a:solidFill>
                <a:srgbClr val="003DB8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B8"/>
                </a:solidFill>
              </a:rPr>
              <a:t>Small changes in the ocean heat transport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687C43-BFE3-476D-BEF9-5181E54BA98E}"/>
              </a:ext>
            </a:extLst>
          </p:cNvPr>
          <p:cNvSpPr txBox="1"/>
          <p:nvPr/>
        </p:nvSpPr>
        <p:spPr>
          <a:xfrm>
            <a:off x="5410200" y="914400"/>
            <a:ext cx="36596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AHT/OHT  :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High latitude ocean heat uptake (reduced implied OHT) compensated by increased AHT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491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762001"/>
            <a:ext cx="389782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-76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Partitioning of atmospheric energy by circulation type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1943607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* </a:t>
            </a:r>
            <a:r>
              <a:rPr lang="en-US" dirty="0">
                <a:solidFill>
                  <a:schemeClr val="bg1"/>
                </a:solidFill>
              </a:rPr>
              <a:t>= Departure from zonal mean -- [ ]</a:t>
            </a:r>
          </a:p>
          <a:p>
            <a:r>
              <a:rPr lang="en-US" sz="2200" dirty="0">
                <a:solidFill>
                  <a:schemeClr val="bg1"/>
                </a:solidFill>
              </a:rPr>
              <a:t>'  </a:t>
            </a:r>
            <a:r>
              <a:rPr lang="en-US" dirty="0">
                <a:solidFill>
                  <a:schemeClr val="bg1"/>
                </a:solidFill>
              </a:rPr>
              <a:t> = Departure from time mean --  ¯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10766"/>
            <a:ext cx="1981200" cy="1542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7173" y="115940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MOC</a:t>
            </a:r>
          </a:p>
          <a:p>
            <a:r>
              <a:rPr lang="en-US" dirty="0">
                <a:solidFill>
                  <a:srgbClr val="003DB8"/>
                </a:solidFill>
              </a:rPr>
              <a:t>Overturning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9000" y="-148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Stationary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63481"/>
            <a:ext cx="2532732" cy="1302549"/>
          </a:xfrm>
          <a:prstGeom prst="rect">
            <a:avLst/>
          </a:prstGeom>
        </p:spPr>
      </p:pic>
      <p:pic>
        <p:nvPicPr>
          <p:cNvPr id="1026" name="Picture 2" descr="http://www.gfdl.noaa.gov/pix/user_images/io/blizzard9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07946"/>
            <a:ext cx="2133600" cy="1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62800" y="158536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Transient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847" y="2701443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MSE = moist static energy</a:t>
            </a:r>
          </a:p>
          <a:p>
            <a:r>
              <a:rPr lang="en-US" dirty="0">
                <a:solidFill>
                  <a:schemeClr val="bg1"/>
                </a:solidFill>
              </a:rPr>
              <a:t>    = </a:t>
            </a:r>
            <a:r>
              <a:rPr lang="en-US" dirty="0" err="1">
                <a:solidFill>
                  <a:schemeClr val="bg1"/>
                </a:solidFill>
              </a:rPr>
              <a:t>CpT</a:t>
            </a:r>
            <a:r>
              <a:rPr lang="en-US" dirty="0">
                <a:solidFill>
                  <a:schemeClr val="bg1"/>
                </a:solidFill>
              </a:rPr>
              <a:t> + LQ +</a:t>
            </a:r>
            <a:r>
              <a:rPr lang="en-US" dirty="0" err="1">
                <a:solidFill>
                  <a:schemeClr val="bg1"/>
                </a:solidFill>
              </a:rPr>
              <a:t>gZ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B1EE48-B8E6-4DE6-A92C-03A011C816F8}"/>
              </a:ext>
            </a:extLst>
          </p:cNvPr>
          <p:cNvSpPr txBox="1"/>
          <p:nvPr/>
        </p:nvSpPr>
        <p:spPr>
          <a:xfrm>
            <a:off x="213446" y="4238450"/>
            <a:ext cx="2910753" cy="239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MOC dominates in the deep tropics – Hadley cell</a:t>
            </a:r>
          </a:p>
          <a:p>
            <a:endParaRPr lang="en-US" dirty="0">
              <a:solidFill>
                <a:srgbClr val="003DB8"/>
              </a:solidFill>
            </a:endParaRPr>
          </a:p>
          <a:p>
            <a:r>
              <a:rPr lang="en-US" dirty="0">
                <a:solidFill>
                  <a:srgbClr val="009900"/>
                </a:solidFill>
              </a:rPr>
              <a:t>Stationary eddies stronger in NH </a:t>
            </a:r>
          </a:p>
          <a:p>
            <a:endParaRPr lang="en-US" dirty="0">
              <a:solidFill>
                <a:srgbClr val="003DB8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Transient eddies dominate the mid-latitudes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91F77-980A-4975-9007-63834E7F9C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892" y="3852250"/>
            <a:ext cx="4132027" cy="28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73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Chart, line chart&#10;&#10;Description automatically generated">
            <a:extLst>
              <a:ext uri="{FF2B5EF4-FFF2-40B4-BE49-F238E27FC236}">
                <a16:creationId xmlns:a16="http://schemas.microsoft.com/office/drawing/2014/main" id="{FED5CE18-DC93-4388-AFCC-B82F7C3E3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0053"/>
            <a:ext cx="4800600" cy="669174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C9CCBF-E4F2-4448-A879-27B02ED331A2}"/>
              </a:ext>
            </a:extLst>
          </p:cNvPr>
          <p:cNvSpPr txBox="1"/>
          <p:nvPr/>
        </p:nvSpPr>
        <p:spPr>
          <a:xfrm>
            <a:off x="76200" y="381000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Climatological partitioning of atmospheric heat transport: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 Spatial structure of heat transport by mean overturning circulation  and eddies sums to meridional smooth MHT mandated by radiative constraints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385262-4818-4CC1-8D8F-5C61B77C7183}"/>
              </a:ext>
            </a:extLst>
          </p:cNvPr>
          <p:cNvSpPr txBox="1"/>
          <p:nvPr/>
        </p:nvSpPr>
        <p:spPr>
          <a:xfrm>
            <a:off x="228600" y="4154031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4XCO</a:t>
            </a:r>
            <a:r>
              <a:rPr lang="en-US" sz="2000" b="1" baseline="-25000" dirty="0">
                <a:solidFill>
                  <a:srgbClr val="FF0000"/>
                </a:solidFill>
              </a:rPr>
              <a:t>2</a:t>
            </a:r>
            <a:r>
              <a:rPr lang="en-US" sz="2000" b="1" dirty="0">
                <a:solidFill>
                  <a:srgbClr val="FF0000"/>
                </a:solidFill>
              </a:rPr>
              <a:t> changes in the partitioning of atmospheric heat transport: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 Complicated spatial structure of changes in overturning, stationary eddies and transient eddies sum to spatially smooth AHT demanded by high latitude ocean heat uptake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809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2AF79-2410-4175-A54E-4B79CB504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1769" y="1"/>
            <a:ext cx="4582664" cy="68417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9C9F4-16B6-4080-997A-BC349FAB8750}"/>
              </a:ext>
            </a:extLst>
          </p:cNvPr>
          <p:cNvSpPr txBox="1"/>
          <p:nvPr/>
        </p:nvSpPr>
        <p:spPr>
          <a:xfrm>
            <a:off x="152400" y="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Changes in the partitioning of poleward energy transport under 4XCO2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2B2D5-0798-403A-87CF-AD3A62569407}"/>
              </a:ext>
            </a:extLst>
          </p:cNvPr>
          <p:cNvSpPr txBox="1"/>
          <p:nvPr/>
        </p:nvSpPr>
        <p:spPr>
          <a:xfrm>
            <a:off x="152400" y="1218824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DB8"/>
                </a:solidFill>
              </a:rPr>
              <a:t>Moisture transport intensifies in the sense of their climatological direction</a:t>
            </a:r>
          </a:p>
          <a:p>
            <a:r>
              <a:rPr lang="en-US" dirty="0">
                <a:solidFill>
                  <a:srgbClr val="003DB8"/>
                </a:solidFill>
                <a:sym typeface="Wingdings" panose="05000000000000000000" pitchFamily="2" charset="2"/>
              </a:rPr>
              <a:t>  Compensating decreases in sensible energy transport</a:t>
            </a:r>
            <a:endParaRPr lang="en-US" dirty="0">
              <a:solidFill>
                <a:srgbClr val="003DB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C5CB97-A1DE-4541-80CE-5E23B866F45A}"/>
              </a:ext>
            </a:extLst>
          </p:cNvPr>
          <p:cNvSpPr/>
          <p:nvPr/>
        </p:nvSpPr>
        <p:spPr>
          <a:xfrm>
            <a:off x="4267200" y="1371600"/>
            <a:ext cx="4827233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FD1AD-F620-479E-B811-A9C6BA41C327}"/>
              </a:ext>
            </a:extLst>
          </p:cNvPr>
          <p:cNvSpPr txBox="1"/>
          <p:nvPr/>
        </p:nvSpPr>
        <p:spPr>
          <a:xfrm>
            <a:off x="15536" y="2671945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Robust increase in stationary eddy moisture transport by monsoons in the subtropics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NH mid-latitude stationary sensible energy transport changes are variable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9CB5B-B79B-498C-AFD5-37C16C8E2CB1}"/>
              </a:ext>
            </a:extLst>
          </p:cNvPr>
          <p:cNvSpPr/>
          <p:nvPr/>
        </p:nvSpPr>
        <p:spPr>
          <a:xfrm>
            <a:off x="4240567" y="2743200"/>
            <a:ext cx="4827233" cy="13715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6C361-338B-4A0B-AC06-96A0112CFEEE}"/>
              </a:ext>
            </a:extLst>
          </p:cNvPr>
          <p:cNvSpPr txBox="1"/>
          <p:nvPr/>
        </p:nvSpPr>
        <p:spPr>
          <a:xfrm>
            <a:off x="0" y="433447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Transient eddy moisture transport increase, sensible decreases, total increases slightly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BA7A0B-1074-4466-88EF-DA28F23A5EF6}"/>
              </a:ext>
            </a:extLst>
          </p:cNvPr>
          <p:cNvSpPr/>
          <p:nvPr/>
        </p:nvSpPr>
        <p:spPr>
          <a:xfrm>
            <a:off x="4175464" y="4109855"/>
            <a:ext cx="4827233" cy="1371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59C6B4-B6FB-4C2D-AC36-12CF4BFF0A4A}"/>
              </a:ext>
            </a:extLst>
          </p:cNvPr>
          <p:cNvSpPr/>
          <p:nvPr/>
        </p:nvSpPr>
        <p:spPr>
          <a:xfrm>
            <a:off x="4343400" y="5486400"/>
            <a:ext cx="4827233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MHT</a:t>
            </a:r>
            <a:br>
              <a:rPr lang="en-US" altLang="en-US" sz="4000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Radiative Limit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52400" y="61404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52400" y="3352800"/>
            <a:ext cx="2770909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76200" y="1371600"/>
            <a:ext cx="83820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805138" y="4814888"/>
            <a:ext cx="245603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304800" y="134504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2895600" y="4648200"/>
            <a:ext cx="12595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8956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3622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105400" y="-98524"/>
            <a:ext cx="3352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= 0 ,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</a:rPr>
              <a:t>ASR* </a:t>
            </a:r>
            <a:r>
              <a:rPr lang="en-US" altLang="en-US" sz="3600" dirty="0">
                <a:solidFill>
                  <a:srgbClr val="FFFFFF"/>
                </a:solidFill>
              </a:rPr>
              <a:t>= </a:t>
            </a: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9151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8956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0 PW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828800" y="21336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27533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8.2 PW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1447800" y="1600200"/>
            <a:ext cx="838200" cy="1676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524000"/>
            <a:ext cx="4841934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49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0A81A960-4159-4359-AA57-4A3FDF97F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83127"/>
            <a:ext cx="4800600" cy="66917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74BD03-8638-44CD-BA34-608CD4380ABB}"/>
              </a:ext>
            </a:extLst>
          </p:cNvPr>
          <p:cNvSpPr txBox="1"/>
          <p:nvPr/>
        </p:nvSpPr>
        <p:spPr>
          <a:xfrm>
            <a:off x="76200" y="2667000"/>
            <a:ext cx="411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DB8"/>
                </a:solidFill>
              </a:rPr>
              <a:t>LGM changes in the partitioning of atmospheric heat transport:</a:t>
            </a:r>
          </a:p>
          <a:p>
            <a:endParaRPr lang="en-US" sz="2000" b="1" dirty="0">
              <a:solidFill>
                <a:srgbClr val="003DB8"/>
              </a:solidFill>
            </a:endParaRPr>
          </a:p>
          <a:p>
            <a:r>
              <a:rPr lang="en-US" sz="2000" dirty="0">
                <a:solidFill>
                  <a:srgbClr val="003DB8"/>
                </a:solidFill>
              </a:rPr>
              <a:t>   </a:t>
            </a:r>
            <a:r>
              <a:rPr lang="en-US" sz="2000" dirty="0">
                <a:solidFill>
                  <a:srgbClr val="003DB8"/>
                </a:solidFill>
                <a:sym typeface="Wingdings" panose="05000000000000000000" pitchFamily="2" charset="2"/>
              </a:rPr>
              <a:t>Increased stationary eddy heat transport induced by Laurentide ice sheet is nearly compensated by decreased transient eddy heat transport</a:t>
            </a:r>
          </a:p>
          <a:p>
            <a:endParaRPr lang="en-US" sz="2000" dirty="0">
              <a:solidFill>
                <a:srgbClr val="003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048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2AF79-2410-4175-A54E-4B79CB504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1769" y="1"/>
            <a:ext cx="4582663" cy="68417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9C9F4-16B6-4080-997A-BC349FAB8750}"/>
              </a:ext>
            </a:extLst>
          </p:cNvPr>
          <p:cNvSpPr txBox="1"/>
          <p:nvPr/>
        </p:nvSpPr>
        <p:spPr>
          <a:xfrm>
            <a:off x="152400" y="2286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DB8"/>
                </a:solidFill>
              </a:rPr>
              <a:t>Changes in the partitioning of poleward energy transport during the Last Glacial Maximum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ED5B4-7055-468C-AC38-AAF7FEF8E157}"/>
              </a:ext>
            </a:extLst>
          </p:cNvPr>
          <p:cNvSpPr/>
          <p:nvPr/>
        </p:nvSpPr>
        <p:spPr>
          <a:xfrm>
            <a:off x="4267200" y="2743200"/>
            <a:ext cx="4827233" cy="1371600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3A98C-24F6-49EF-A536-24D01CE9CE68}"/>
              </a:ext>
            </a:extLst>
          </p:cNvPr>
          <p:cNvSpPr txBox="1"/>
          <p:nvPr/>
        </p:nvSpPr>
        <p:spPr>
          <a:xfrm>
            <a:off x="106316" y="2360474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Large increase in NH mid-latitude stationary eddy energy transport associated with Laurentide ice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In some models (PMIP2) there is a compensating decrease in transient eddy energy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FC668-DC0C-433B-81A5-19047C898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267200"/>
            <a:ext cx="2971800" cy="2209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B20CAF-7D3A-45A6-9DF4-4BB55C22A49B}"/>
              </a:ext>
            </a:extLst>
          </p:cNvPr>
          <p:cNvSpPr txBox="1"/>
          <p:nvPr/>
        </p:nvSpPr>
        <p:spPr>
          <a:xfrm>
            <a:off x="457200" y="5181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Transient eddy heat flux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98F8B4-39F6-48BE-8086-27FF501DC2AA}"/>
              </a:ext>
            </a:extLst>
          </p:cNvPr>
          <p:cNvSpPr txBox="1"/>
          <p:nvPr/>
        </p:nvSpPr>
        <p:spPr>
          <a:xfrm>
            <a:off x="1905000" y="444740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3DB8"/>
                </a:solidFill>
              </a:rPr>
              <a:t>Zonal Velocity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1D91A-F209-4CDB-A0C8-5CA069B52421}"/>
              </a:ext>
            </a:extLst>
          </p:cNvPr>
          <p:cNvSpPr txBox="1"/>
          <p:nvPr/>
        </p:nvSpPr>
        <p:spPr>
          <a:xfrm>
            <a:off x="106316" y="6476452"/>
            <a:ext cx="4038600" cy="38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Donohoe et al. 2009</a:t>
            </a:r>
          </a:p>
        </p:txBody>
      </p:sp>
    </p:spTree>
    <p:extLst>
      <p:ext uri="{BB962C8B-B14F-4D97-AF65-F5344CB8AC3E}">
        <p14:creationId xmlns:p14="http://schemas.microsoft.com/office/powerpoint/2010/main" val="372480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405F3-0133-4245-851D-F1CDEA70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33500"/>
            <a:ext cx="7717175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A324CF-FD25-4F4D-9164-44F3965A8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Aquaplanet</a:t>
            </a:r>
            <a:r>
              <a:rPr lang="en-US" dirty="0">
                <a:solidFill>
                  <a:schemeClr val="bg1"/>
                </a:solidFill>
              </a:rPr>
              <a:t> rotation rate experiments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Gray radiation model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A856A6-EC6B-49D7-BE48-BC6662158AB0}"/>
              </a:ext>
            </a:extLst>
          </p:cNvPr>
          <p:cNvSpPr txBox="1">
            <a:spLocks/>
          </p:cNvSpPr>
          <p:nvPr/>
        </p:nvSpPr>
        <p:spPr>
          <a:xfrm>
            <a:off x="152400" y="53340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MHT increases as rotation rate decreases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4DED4-C91A-4075-8671-4083022FABE5}"/>
              </a:ext>
            </a:extLst>
          </p:cNvPr>
          <p:cNvSpPr txBox="1"/>
          <p:nvPr/>
        </p:nvSpPr>
        <p:spPr>
          <a:xfrm>
            <a:off x="4038600" y="6366143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Cox,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Armour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, Roe, Donohoe, Frierson (2021)</a:t>
            </a:r>
          </a:p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Radiative and dynamic controls of AHT over different planetary rotation rates</a:t>
            </a:r>
          </a:p>
        </p:txBody>
      </p:sp>
    </p:spTree>
    <p:extLst>
      <p:ext uri="{BB962C8B-B14F-4D97-AF65-F5344CB8AC3E}">
        <p14:creationId xmlns:p14="http://schemas.microsoft.com/office/powerpoint/2010/main" val="18593879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AA99-32A1-462D-B1D5-840875180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AHT partitioning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with rotation 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3F10B-7444-4561-842A-0E85BDBD2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0" y="5148531"/>
            <a:ext cx="2286000" cy="1571625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F59D794-7F52-4A7A-851D-0BCF9EB46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1" y="0"/>
            <a:ext cx="3866849" cy="2181225"/>
          </a:xfrm>
        </p:spPr>
      </p:pic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8A5FA94B-E8A4-496B-BD6D-28F1955AB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51" y="2312949"/>
            <a:ext cx="3866848" cy="2181225"/>
          </a:xfrm>
          <a:prstGeom prst="rect">
            <a:avLst/>
          </a:prstGeom>
        </p:spPr>
      </p:pic>
      <p:pic>
        <p:nvPicPr>
          <p:cNvPr id="16" name="Content Placeholder 13">
            <a:extLst>
              <a:ext uri="{FF2B5EF4-FFF2-40B4-BE49-F238E27FC236}">
                <a16:creationId xmlns:a16="http://schemas.microsoft.com/office/drawing/2014/main" id="{7A2DD294-9B52-4C62-AD2A-912AF87425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51" y="4571999"/>
            <a:ext cx="3866848" cy="21812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70D305-4081-4AF2-A3D7-0EE6A8DEC78E}"/>
              </a:ext>
            </a:extLst>
          </p:cNvPr>
          <p:cNvSpPr txBox="1"/>
          <p:nvPr/>
        </p:nvSpPr>
        <p:spPr>
          <a:xfrm>
            <a:off x="4343400" y="1143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Overturning dominated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A00F4F-BF81-4760-9764-86643F5286B2}"/>
              </a:ext>
            </a:extLst>
          </p:cNvPr>
          <p:cNvSpPr txBox="1"/>
          <p:nvPr/>
        </p:nvSpPr>
        <p:spPr>
          <a:xfrm>
            <a:off x="4419600" y="5754469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      Eddy Dominated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A63C4D-EB4B-4DAD-A700-0785089E16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3" y="226959"/>
            <a:ext cx="623455" cy="4156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8EFA4D-BBDF-4092-9AF5-869C9D3AF9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67000"/>
            <a:ext cx="623455" cy="41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4200E5-67E3-46E3-8CB0-A37ABFBBFC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876800"/>
            <a:ext cx="623455" cy="41563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B9377D-19A3-4C2F-A3AE-12172E3E87DF}"/>
              </a:ext>
            </a:extLst>
          </p:cNvPr>
          <p:cNvCxnSpPr>
            <a:cxnSpLocks/>
          </p:cNvCxnSpPr>
          <p:nvPr/>
        </p:nvCxnSpPr>
        <p:spPr>
          <a:xfrm>
            <a:off x="5029200" y="1905000"/>
            <a:ext cx="38100" cy="35052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4223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C405F3-0133-4245-851D-F1CDEA70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5331867" cy="2895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A324CF-FD25-4F4D-9164-44F3965A8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Aquaplanet</a:t>
            </a:r>
            <a:r>
              <a:rPr lang="en-US" dirty="0">
                <a:solidFill>
                  <a:schemeClr val="bg1"/>
                </a:solidFill>
              </a:rPr>
              <a:t> rotation rate experiments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With fixed radiation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A856A6-EC6B-49D7-BE48-BC6662158AB0}"/>
              </a:ext>
            </a:extLst>
          </p:cNvPr>
          <p:cNvSpPr txBox="1">
            <a:spLocks/>
          </p:cNvSpPr>
          <p:nvPr/>
        </p:nvSpPr>
        <p:spPr>
          <a:xfrm>
            <a:off x="152400" y="5334000"/>
            <a:ext cx="88392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chemeClr val="bg1"/>
                </a:solidFill>
              </a:rPr>
              <a:t>How does circulation adjust in radiative feedback enabled versus disabled runs to maintain MHT invariance?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2D906-6F19-4C6B-ACCD-E6A559228B25}"/>
              </a:ext>
            </a:extLst>
          </p:cNvPr>
          <p:cNvSpPr txBox="1"/>
          <p:nvPr/>
        </p:nvSpPr>
        <p:spPr>
          <a:xfrm>
            <a:off x="5943600" y="1143000"/>
            <a:ext cx="2895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DB8"/>
                </a:solidFill>
              </a:rPr>
              <a:t>Run an additional suite of simulation with radiation (vertical profile in atmosphere and at surface) fixed to regular rotation rate  control  experiment</a:t>
            </a:r>
          </a:p>
          <a:p>
            <a:r>
              <a:rPr lang="en-US" sz="2000" dirty="0">
                <a:solidFill>
                  <a:srgbClr val="003DB8"/>
                </a:solidFill>
                <a:sym typeface="Wingdings" panose="05000000000000000000" pitchFamily="2" charset="2"/>
              </a:rPr>
              <a:t>Temperature and circulation can change </a:t>
            </a:r>
          </a:p>
          <a:p>
            <a:r>
              <a:rPr lang="en-US" sz="2000" dirty="0">
                <a:solidFill>
                  <a:srgbClr val="003DB8"/>
                </a:solidFill>
                <a:sym typeface="Wingdings" panose="05000000000000000000" pitchFamily="2" charset="2"/>
              </a:rPr>
              <a:t>(but radiation  doesn’t know about it)</a:t>
            </a:r>
            <a:r>
              <a:rPr lang="en-US" sz="2000" dirty="0">
                <a:solidFill>
                  <a:srgbClr val="003DB8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rgbClr val="003DB8"/>
                </a:solidFill>
                <a:sym typeface="Wingdings" panose="05000000000000000000" pitchFamily="2" charset="2"/>
              </a:rPr>
              <a:t>MHT can’t change</a:t>
            </a:r>
          </a:p>
          <a:p>
            <a:endParaRPr lang="en-US" sz="2000" dirty="0">
              <a:solidFill>
                <a:srgbClr val="003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879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F59D794-7F52-4A7A-851D-0BCF9EB46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51" y="0"/>
            <a:ext cx="3866848" cy="2181225"/>
          </a:xfrm>
        </p:spPr>
      </p:pic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8A5FA94B-E8A4-496B-BD6D-28F1955AB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51" y="2312949"/>
            <a:ext cx="3866848" cy="2181224"/>
          </a:xfrm>
          <a:prstGeom prst="rect">
            <a:avLst/>
          </a:prstGeom>
        </p:spPr>
      </p:pic>
      <p:pic>
        <p:nvPicPr>
          <p:cNvPr id="16" name="Content Placeholder 13">
            <a:extLst>
              <a:ext uri="{FF2B5EF4-FFF2-40B4-BE49-F238E27FC236}">
                <a16:creationId xmlns:a16="http://schemas.microsoft.com/office/drawing/2014/main" id="{7A2DD294-9B52-4C62-AD2A-912AF8742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51" y="4571999"/>
            <a:ext cx="3866848" cy="21812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70D305-4081-4AF2-A3D7-0EE6A8DEC78E}"/>
              </a:ext>
            </a:extLst>
          </p:cNvPr>
          <p:cNvSpPr txBox="1"/>
          <p:nvPr/>
        </p:nvSpPr>
        <p:spPr>
          <a:xfrm>
            <a:off x="4343400" y="1143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Overturning dominated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A00F4F-BF81-4760-9764-86643F5286B2}"/>
              </a:ext>
            </a:extLst>
          </p:cNvPr>
          <p:cNvSpPr txBox="1"/>
          <p:nvPr/>
        </p:nvSpPr>
        <p:spPr>
          <a:xfrm>
            <a:off x="4419600" y="5754469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      Eddy Dominated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A63C4D-EB4B-4DAD-A700-0785089E16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3" y="226959"/>
            <a:ext cx="623455" cy="4156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8EFA4D-BBDF-4092-9AF5-869C9D3AF9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67000"/>
            <a:ext cx="623455" cy="41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4200E5-67E3-46E3-8CB0-A37ABFBBF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876800"/>
            <a:ext cx="623455" cy="41563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B9377D-19A3-4C2F-A3AE-12172E3E87DF}"/>
              </a:ext>
            </a:extLst>
          </p:cNvPr>
          <p:cNvCxnSpPr>
            <a:cxnSpLocks/>
          </p:cNvCxnSpPr>
          <p:nvPr/>
        </p:nvCxnSpPr>
        <p:spPr>
          <a:xfrm>
            <a:off x="5029200" y="1905000"/>
            <a:ext cx="38100" cy="35052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0F71CE-7976-4D26-ABA5-FAD47AF80E5D}"/>
              </a:ext>
            </a:extLst>
          </p:cNvPr>
          <p:cNvCxnSpPr>
            <a:cxnSpLocks/>
          </p:cNvCxnSpPr>
          <p:nvPr/>
        </p:nvCxnSpPr>
        <p:spPr>
          <a:xfrm flipV="1">
            <a:off x="5067300" y="43439"/>
            <a:ext cx="381000" cy="39133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E8C703-FE4E-4579-AF3B-81EED26A2101}"/>
              </a:ext>
            </a:extLst>
          </p:cNvPr>
          <p:cNvCxnSpPr>
            <a:cxnSpLocks/>
          </p:cNvCxnSpPr>
          <p:nvPr/>
        </p:nvCxnSpPr>
        <p:spPr>
          <a:xfrm flipV="1">
            <a:off x="5029200" y="685800"/>
            <a:ext cx="381000" cy="391338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021DD99-3815-43B9-B3AB-19F821C830D7}"/>
              </a:ext>
            </a:extLst>
          </p:cNvPr>
          <p:cNvSpPr txBox="1"/>
          <p:nvPr/>
        </p:nvSpPr>
        <p:spPr>
          <a:xfrm>
            <a:off x="5562600" y="878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Freely evolving radiation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38E86-E434-430E-8AF1-5202E8BF0860}"/>
              </a:ext>
            </a:extLst>
          </p:cNvPr>
          <p:cNvSpPr txBox="1"/>
          <p:nvPr/>
        </p:nvSpPr>
        <p:spPr>
          <a:xfrm>
            <a:off x="5715000" y="496669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Fixed radiation = fixed MHT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0140BA-A28A-497C-8CA6-AFB97B1656A6}"/>
              </a:ext>
            </a:extLst>
          </p:cNvPr>
          <p:cNvSpPr txBox="1"/>
          <p:nvPr/>
        </p:nvSpPr>
        <p:spPr>
          <a:xfrm>
            <a:off x="6019800" y="1600200"/>
            <a:ext cx="236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MHT invariance is achieved by changes in the dominate mode of MHT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Radiative feedback on overturning for slow rotation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Radiative feedbacks on eddies for fast rotation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020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6B3E-7440-4262-8D66-78CEA2FD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MHT invariance under idealized topography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66B2C9-E1AA-4FD4-8AF2-9C3A00F47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234" y="1295400"/>
            <a:ext cx="4267200" cy="5412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5E8182-40A8-4104-93BC-864F6579ADEA}"/>
              </a:ext>
            </a:extLst>
          </p:cNvPr>
          <p:cNvSpPr txBox="1"/>
          <p:nvPr/>
        </p:nvSpPr>
        <p:spPr>
          <a:xfrm>
            <a:off x="228600" y="16002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Adding idealized topography (gaussian water mountains) results in near perfect compensation between stationary eddy and transient eddy energy transport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AC81D-B81F-4BAC-BF4E-0E8BEF074A9C}"/>
              </a:ext>
            </a:extLst>
          </p:cNvPr>
          <p:cNvSpPr txBox="1"/>
          <p:nvPr/>
        </p:nvSpPr>
        <p:spPr>
          <a:xfrm>
            <a:off x="152400" y="6396335"/>
            <a:ext cx="483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Cox, Roe, Donohoe,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Armour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, Frierson (2021)</a:t>
            </a:r>
          </a:p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Near Invariance of MHT in response to mid-latitude orography</a:t>
            </a:r>
          </a:p>
        </p:txBody>
      </p:sp>
    </p:spTree>
    <p:extLst>
      <p:ext uri="{BB962C8B-B14F-4D97-AF65-F5344CB8AC3E}">
        <p14:creationId xmlns:p14="http://schemas.microsoft.com/office/powerpoint/2010/main" val="39010124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6B3E-7440-4262-8D66-78CEA2FD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MHT invariance under idealized topography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58EB5-BBAC-4BA4-B527-318057360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1524000"/>
            <a:ext cx="4133850" cy="3943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DD914A-1CB1-4AA6-912D-D4C060A6AF54}"/>
              </a:ext>
            </a:extLst>
          </p:cNvPr>
          <p:cNvSpPr txBox="1"/>
          <p:nvPr/>
        </p:nvSpPr>
        <p:spPr>
          <a:xfrm>
            <a:off x="457200" y="57150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Colors – transient eddy heat flux (anomalies)</a:t>
            </a:r>
          </a:p>
          <a:p>
            <a:r>
              <a:rPr lang="en-US" dirty="0">
                <a:solidFill>
                  <a:schemeClr val="bg1"/>
                </a:solidFill>
              </a:rPr>
              <a:t>Contours = Moist static energy gradient (zonal anomaly)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685D4F-7EE7-4CFB-96C5-B1812B00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093142"/>
            <a:ext cx="3788386" cy="480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394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6B3E-7440-4262-8D66-78CEA2FD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MHT invariance under idealized topography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58EB5-BBAC-4BA4-B527-318057360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18116"/>
            <a:ext cx="4133850" cy="3943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DD914A-1CB1-4AA6-912D-D4C060A6AF54}"/>
              </a:ext>
            </a:extLst>
          </p:cNvPr>
          <p:cNvSpPr txBox="1"/>
          <p:nvPr/>
        </p:nvSpPr>
        <p:spPr>
          <a:xfrm>
            <a:off x="116457" y="16002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Colors – transient eddy heat flux (anomalies)</a:t>
            </a:r>
          </a:p>
          <a:p>
            <a:r>
              <a:rPr lang="en-US" dirty="0">
                <a:solidFill>
                  <a:schemeClr val="bg1"/>
                </a:solidFill>
              </a:rPr>
              <a:t>Contours = Moist static energy gradient (zonal anomaly)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6F58F7-607B-46DC-8BC9-83BC2C6729C4}"/>
              </a:ext>
            </a:extLst>
          </p:cNvPr>
          <p:cNvSpPr txBox="1"/>
          <p:nvPr/>
        </p:nvSpPr>
        <p:spPr>
          <a:xfrm>
            <a:off x="4800600" y="1752600"/>
            <a:ext cx="4191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Mountains make stationary waves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Stationary wave AHT reduced meridional gradient in temperature (MSE)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Transient eddies respond to MSE gradient change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AHT is invariant if eddy heat transport is more sensitive to MSE gradients than radiation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D0B0A7-AC3D-43B8-8037-8B3143497161}"/>
              </a:ext>
            </a:extLst>
          </p:cNvPr>
          <p:cNvCxnSpPr/>
          <p:nvPr/>
        </p:nvCxnSpPr>
        <p:spPr>
          <a:xfrm>
            <a:off x="6477000" y="2133600"/>
            <a:ext cx="0" cy="4572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D2754C-F854-4F59-AF65-9ECDD36058CB}"/>
              </a:ext>
            </a:extLst>
          </p:cNvPr>
          <p:cNvCxnSpPr/>
          <p:nvPr/>
        </p:nvCxnSpPr>
        <p:spPr>
          <a:xfrm>
            <a:off x="6477000" y="3200400"/>
            <a:ext cx="0" cy="4572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43F887-EA08-49A7-8B20-5E3EBCDCF590}"/>
              </a:ext>
            </a:extLst>
          </p:cNvPr>
          <p:cNvCxnSpPr/>
          <p:nvPr/>
        </p:nvCxnSpPr>
        <p:spPr>
          <a:xfrm>
            <a:off x="6477000" y="4343400"/>
            <a:ext cx="0" cy="4572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4874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93BB0-BCA7-45A9-8895-2CF2E7C54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Atmospheric overturning circulation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E3506-18DA-478C-9E7B-83F75B2E9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" y="1295400"/>
            <a:ext cx="3488267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Meridional extent of Hadley cell controlled by rotation rate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Strength of circulation differs by two with and without radiative feedbacks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AHT scales as mass circulation (fixed gross moist stability)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D4FE5-7E27-4BA1-BE5C-881F2A377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914400"/>
            <a:ext cx="606864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08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C764B-8C3B-4209-8363-66C0AD355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equator-to-pole temperature gradient in the radiative limit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54BD6-838C-447A-82BE-6FD53B58C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4470400" cy="252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78FD8-B259-45AD-8A2C-3A4F3227D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" y="2057400"/>
            <a:ext cx="4418298" cy="24944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7DABD0-44A8-4977-893F-04CBB32B8545}"/>
              </a:ext>
            </a:extLst>
          </p:cNvPr>
          <p:cNvSpPr txBox="1">
            <a:spLocks/>
          </p:cNvSpPr>
          <p:nvPr/>
        </p:nvSpPr>
        <p:spPr>
          <a:xfrm>
            <a:off x="457200" y="5029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Equator-to-pole temperature gradient of 100K needed for OLR to balance ASR are each latitude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Poleward heat transport is responsible for Earth being habitable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925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5D4FE5-7E27-4BA1-BE5C-881F2A377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8600"/>
            <a:ext cx="6302050" cy="617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858E56-4601-4149-A4DC-BCD3C2E93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438400"/>
            <a:ext cx="6754291" cy="38862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66C74E-89A8-4AF6-8AE0-390BD43DB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467" y="406400"/>
            <a:ext cx="2757284" cy="6375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Strength of circulation differs by two with and without radiative feedbacks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Radiative cooling associated with poleward transport in the upper branch results in enhanced subsidence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Suggests Hadley cell strength is radiatively driven and provides a possible connection between radiation and circulation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F5D4B-6AB4-415B-A055-CA24FC8BFEAD}"/>
              </a:ext>
            </a:extLst>
          </p:cNvPr>
          <p:cNvSpPr txBox="1"/>
          <p:nvPr/>
        </p:nvSpPr>
        <p:spPr>
          <a:xfrm>
            <a:off x="4572000" y="23622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Radiative heating anomaly</a:t>
            </a:r>
          </a:p>
        </p:txBody>
      </p:sp>
    </p:spTree>
    <p:extLst>
      <p:ext uri="{BB962C8B-B14F-4D97-AF65-F5344CB8AC3E}">
        <p14:creationId xmlns:p14="http://schemas.microsoft.com/office/powerpoint/2010/main" val="4049205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22B2-86FB-4875-A781-3F6B85FC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5466" y="-174123"/>
            <a:ext cx="4800600" cy="69466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2x rotation eddy regime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08D48-6F0D-4595-A4F3-E3C17E5F5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753" y="384505"/>
            <a:ext cx="5638800" cy="2962760"/>
          </a:xfrm>
          <a:prstGeom prst="rect">
            <a:avLst/>
          </a:prstGeom>
        </p:spPr>
      </p:pic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4A213E79-9E72-47D3-AA06-8A6C082D8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3716051"/>
            <a:ext cx="3866848" cy="2181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A2DD36-DD4A-4E13-96F8-9A38FFAFA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038600"/>
            <a:ext cx="623455" cy="415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9AFFB9-54DA-41CD-ADEE-209C57E17A08}"/>
              </a:ext>
            </a:extLst>
          </p:cNvPr>
          <p:cNvSpPr txBox="1"/>
          <p:nvPr/>
        </p:nvSpPr>
        <p:spPr>
          <a:xfrm>
            <a:off x="304800" y="731837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sym typeface="Wingdings" panose="05000000000000000000" pitchFamily="2" charset="2"/>
              </a:rPr>
              <a:t> Increased rotation rate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FBAADB-4A75-4D17-BD3E-0EDE1BC0BF32}"/>
              </a:ext>
            </a:extLst>
          </p:cNvPr>
          <p:cNvCxnSpPr>
            <a:cxnSpLocks/>
          </p:cNvCxnSpPr>
          <p:nvPr/>
        </p:nvCxnSpPr>
        <p:spPr>
          <a:xfrm>
            <a:off x="1600200" y="1066800"/>
            <a:ext cx="0" cy="34663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387B76-59BC-4FFF-941B-DC39FF1D23C4}"/>
              </a:ext>
            </a:extLst>
          </p:cNvPr>
          <p:cNvSpPr txBox="1"/>
          <p:nvPr/>
        </p:nvSpPr>
        <p:spPr>
          <a:xfrm>
            <a:off x="228600" y="13716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sym typeface="Wingdings" panose="05000000000000000000" pitchFamily="2" charset="2"/>
              </a:rPr>
              <a:t>Decreased eddy length scale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2A14ED-00CF-4815-AE79-32F759B166C7}"/>
              </a:ext>
            </a:extLst>
          </p:cNvPr>
          <p:cNvCxnSpPr>
            <a:cxnSpLocks/>
          </p:cNvCxnSpPr>
          <p:nvPr/>
        </p:nvCxnSpPr>
        <p:spPr>
          <a:xfrm>
            <a:off x="1600200" y="1752600"/>
            <a:ext cx="0" cy="34663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15A5F58-83FC-4435-AFAE-B2A04F294511}"/>
              </a:ext>
            </a:extLst>
          </p:cNvPr>
          <p:cNvSpPr txBox="1"/>
          <p:nvPr/>
        </p:nvSpPr>
        <p:spPr>
          <a:xfrm>
            <a:off x="228600" y="20574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sym typeface="Wingdings" panose="05000000000000000000" pitchFamily="2" charset="2"/>
              </a:rPr>
              <a:t>Reduced eddy diffusivity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1DCEE2-6B05-4FE2-9EEB-47D20EF6962F}"/>
              </a:ext>
            </a:extLst>
          </p:cNvPr>
          <p:cNvCxnSpPr>
            <a:cxnSpLocks/>
          </p:cNvCxnSpPr>
          <p:nvPr/>
        </p:nvCxnSpPr>
        <p:spPr>
          <a:xfrm>
            <a:off x="1600200" y="2438400"/>
            <a:ext cx="0" cy="34663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F2597F-6A6F-4566-A081-C7DDD60B0CEB}"/>
              </a:ext>
            </a:extLst>
          </p:cNvPr>
          <p:cNvSpPr txBox="1"/>
          <p:nvPr/>
        </p:nvSpPr>
        <p:spPr>
          <a:xfrm>
            <a:off x="501352" y="2763559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sym typeface="Wingdings" panose="05000000000000000000" pitchFamily="2" charset="2"/>
              </a:rPr>
              <a:t>Poles initially cool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DF32BB-B342-450B-910B-23144B21F7AC}"/>
              </a:ext>
            </a:extLst>
          </p:cNvPr>
          <p:cNvCxnSpPr>
            <a:cxnSpLocks/>
          </p:cNvCxnSpPr>
          <p:nvPr/>
        </p:nvCxnSpPr>
        <p:spPr>
          <a:xfrm flipH="1">
            <a:off x="228600" y="3143310"/>
            <a:ext cx="1219200" cy="125718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53D036A-F41B-4E6C-94BF-834B6E409AD0}"/>
              </a:ext>
            </a:extLst>
          </p:cNvPr>
          <p:cNvSpPr txBox="1"/>
          <p:nvPr/>
        </p:nvSpPr>
        <p:spPr>
          <a:xfrm>
            <a:off x="114901" y="3284255"/>
            <a:ext cx="1809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No radiative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Feedback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F47A0FC-0305-4EBD-B913-FE6C9C3A357F}"/>
              </a:ext>
            </a:extLst>
          </p:cNvPr>
          <p:cNvCxnSpPr>
            <a:cxnSpLocks/>
          </p:cNvCxnSpPr>
          <p:nvPr/>
        </p:nvCxnSpPr>
        <p:spPr>
          <a:xfrm>
            <a:off x="2292052" y="3188100"/>
            <a:ext cx="1441277" cy="110478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8EEAA5-53E4-418B-B270-E9C1B5BE7D9B}"/>
              </a:ext>
            </a:extLst>
          </p:cNvPr>
          <p:cNvSpPr txBox="1"/>
          <p:nvPr/>
        </p:nvSpPr>
        <p:spPr>
          <a:xfrm>
            <a:off x="1994834" y="3233257"/>
            <a:ext cx="1809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</a:rPr>
              <a:t>With radiative </a:t>
            </a:r>
          </a:p>
          <a:p>
            <a:pPr algn="ctr"/>
            <a:r>
              <a:rPr lang="en-US" b="1" dirty="0">
                <a:solidFill>
                  <a:srgbClr val="009900"/>
                </a:solidFill>
              </a:rPr>
              <a:t>Feedback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969A7-0C2D-4AEA-BF0D-4B710AA3B53D}"/>
              </a:ext>
            </a:extLst>
          </p:cNvPr>
          <p:cNvSpPr txBox="1"/>
          <p:nvPr/>
        </p:nvSpPr>
        <p:spPr>
          <a:xfrm>
            <a:off x="-91936" y="4541436"/>
            <a:ext cx="228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Poles cool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until MHT is restored with enhanced equator-to-pole temperature contrast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1B96EB-9C71-44A7-9E5E-CEDD38FE964B}"/>
              </a:ext>
            </a:extLst>
          </p:cNvPr>
          <p:cNvSpPr txBox="1"/>
          <p:nvPr/>
        </p:nvSpPr>
        <p:spPr>
          <a:xfrm>
            <a:off x="2389101" y="4415377"/>
            <a:ext cx="25912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9900"/>
                </a:solidFill>
                <a:sym typeface="Wingdings" panose="05000000000000000000" pitchFamily="2" charset="2"/>
              </a:rPr>
              <a:t>Reduced OLR (radiative gain) allows MHT to decrease</a:t>
            </a:r>
          </a:p>
          <a:p>
            <a:pPr algn="ctr"/>
            <a:endParaRPr lang="en-US" sz="2000" b="1" dirty="0">
              <a:solidFill>
                <a:srgbClr val="0099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000" b="1" dirty="0">
                <a:solidFill>
                  <a:srgbClr val="009900"/>
                </a:solidFill>
                <a:sym typeface="Wingdings" panose="05000000000000000000" pitchFamily="2" charset="2"/>
              </a:rPr>
              <a:t>Less severe change in equator-to-pole temperature contrast</a:t>
            </a:r>
            <a:endParaRPr lang="en-US" sz="20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494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A6E3-E537-4206-A52B-B1082F9D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53" y="-24904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3FCE4-2057-46A9-91B4-4230A9C6BE35}"/>
              </a:ext>
            </a:extLst>
          </p:cNvPr>
          <p:cNvSpPr txBox="1"/>
          <p:nvPr/>
        </p:nvSpPr>
        <p:spPr>
          <a:xfrm>
            <a:off x="0" y="60960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Total MHT and its partitioning differs between models and observations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Role of clouds in radiation (ASR*)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Dynamics?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F8896-80AA-4C97-B276-E75B19297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315" y="2530299"/>
            <a:ext cx="2746648" cy="1549281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B3F3B2C-2641-49D0-9994-4972D7BD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23" y="2396466"/>
            <a:ext cx="1459908" cy="2179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1D9E2-C3C5-4FA0-AFF2-0C0601BF8222}"/>
              </a:ext>
            </a:extLst>
          </p:cNvPr>
          <p:cNvSpPr txBox="1"/>
          <p:nvPr/>
        </p:nvSpPr>
        <p:spPr>
          <a:xfrm>
            <a:off x="2758551" y="2286000"/>
            <a:ext cx="58708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MHT invariant from LGM to 4XCO</a:t>
            </a:r>
            <a:r>
              <a:rPr lang="en-US" sz="2200" b="1" baseline="-25000" dirty="0">
                <a:solidFill>
                  <a:schemeClr val="bg1"/>
                </a:solidFill>
              </a:rPr>
              <a:t>2</a:t>
            </a:r>
          </a:p>
          <a:p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2200" b="1" dirty="0">
                <a:solidFill>
                  <a:schemeClr val="bg1"/>
                </a:solidFill>
              </a:rPr>
              <a:t>Radiative compensation between 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ASR* and OLR*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Dynamic compensation between </a:t>
            </a:r>
          </a:p>
          <a:p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Everything (eddies, MOC, moist, dry)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93FA900-A6D7-4505-910A-5DCA2B41C9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59" y="861615"/>
            <a:ext cx="2324327" cy="1311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6D8ADD-95EF-49F6-B11F-AE103DA86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029200"/>
            <a:ext cx="3138594" cy="17044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9AE4A1-90E8-40C2-8DA6-CA2D7A01E9A3}"/>
              </a:ext>
            </a:extLst>
          </p:cNvPr>
          <p:cNvSpPr txBox="1"/>
          <p:nvPr/>
        </p:nvSpPr>
        <p:spPr>
          <a:xfrm>
            <a:off x="3359383" y="5029200"/>
            <a:ext cx="533744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How are radiative constraints communicated to the atmosphere?</a:t>
            </a:r>
          </a:p>
          <a:p>
            <a:endParaRPr lang="en-US" sz="2200" b="1" baseline="-25000" dirty="0">
              <a:solidFill>
                <a:schemeClr val="bg1"/>
              </a:solidFill>
            </a:endParaRPr>
          </a:p>
          <a:p>
            <a:endParaRPr lang="en-US" sz="22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719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1574B-654B-4C8B-ADFB-FC2F468B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BA4BF-6C9C-43F3-8320-2C06AA164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29EF8-5D91-4E36-985D-7C1E62DB4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62200"/>
            <a:ext cx="8641264" cy="3733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8838BD-EB40-4378-AEEE-FA41638A0CD6}"/>
              </a:ext>
            </a:extLst>
          </p:cNvPr>
          <p:cNvSpPr/>
          <p:nvPr/>
        </p:nvSpPr>
        <p:spPr>
          <a:xfrm>
            <a:off x="76200" y="3810000"/>
            <a:ext cx="88392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FE20B2-C398-4F28-A833-CEF792622ABF}"/>
              </a:ext>
            </a:extLst>
          </p:cNvPr>
          <p:cNvSpPr/>
          <p:nvPr/>
        </p:nvSpPr>
        <p:spPr>
          <a:xfrm>
            <a:off x="76200" y="4648200"/>
            <a:ext cx="8839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2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E8CA-93E3-41DE-94B6-8BC6097F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2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Partitioning of atmospheric heat transport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from monthly mean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EC692D-9B61-4F4D-8D58-2F5DA716D396}"/>
              </a:ext>
            </a:extLst>
          </p:cNvPr>
          <p:cNvSpPr txBox="1"/>
          <p:nvPr/>
        </p:nvSpPr>
        <p:spPr>
          <a:xfrm>
            <a:off x="5334000" y="1676400"/>
            <a:ext cx="350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AHT from TOA radiation and surface fluxes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MOC, SE from atmospheric data, transients as a residual (ongoing effort that seems to be working)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Transient eddies as residual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Excellent agreement with direct calculation of transient eddy heat transport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D9A8E-F44F-4AF1-98CE-43F43A198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91564"/>
            <a:ext cx="472894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267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3792-ADDF-412B-96CB-78FAAF9B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Model biases in MHT/AHT/OHT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78B442-88D1-406B-AB08-141D76476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1"/>
            <a:ext cx="9321306" cy="52578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2666B5-AF9E-46A1-ADD5-89F5A8F67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438400"/>
            <a:ext cx="1257300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59038B-7F63-4459-8915-5DDFC14E5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318419"/>
            <a:ext cx="1600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035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040E-5F7E-45F1-B2D9-14B4ADB5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54" y="454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Poleward energy transport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All Models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E1F0788-C617-4220-A124-1E1BA3B42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47" y="1215834"/>
            <a:ext cx="4396153" cy="3810000"/>
          </a:xfr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E663BED0-A708-4F8D-93A1-DD7D81640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219201"/>
            <a:ext cx="4396154" cy="3810000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636262D6-5FA0-4A48-9C52-93A69F12A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219200"/>
            <a:ext cx="4396153" cy="3810000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512B918B-6059-4A21-8954-8D3D4FB5F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1647" y="1219200"/>
            <a:ext cx="4396153" cy="3809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F92304-11E7-4D88-BD91-D476958921E1}"/>
              </a:ext>
            </a:extLst>
          </p:cNvPr>
          <p:cNvSpPr txBox="1"/>
          <p:nvPr/>
        </p:nvSpPr>
        <p:spPr>
          <a:xfrm>
            <a:off x="228600" y="54102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Meridional energy transport differs substantially (≈1 PW) between models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      Mean state bias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But seems relatively invariant to climate state within a given model </a:t>
            </a:r>
          </a:p>
        </p:txBody>
      </p:sp>
    </p:spTree>
    <p:extLst>
      <p:ext uri="{BB962C8B-B14F-4D97-AF65-F5344CB8AC3E}">
        <p14:creationId xmlns:p14="http://schemas.microsoft.com/office/powerpoint/2010/main" val="191918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" y="762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0668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372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bg1"/>
                </a:solidFill>
              </a:rPr>
              <a:t>1 : What determines the Earth’s planetary albedo? (solar radiation reflected at top of atmosphere)</a:t>
            </a: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2667000" y="48768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038600" y="58674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Earth’s Surface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43000" y="5486400"/>
            <a:ext cx="2057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chemeClr val="tx1"/>
                </a:solidFill>
              </a:rPr>
              <a:t>Atmosphere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133600" y="1600200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914400" y="2697163"/>
            <a:ext cx="1981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3429000" y="2438400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048000" y="17526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Reflected by Atmosphere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33528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42672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47244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181600" y="28194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33CC"/>
                </a:solidFill>
              </a:rPr>
              <a:t>Reflected by Surface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475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209800" y="10668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9067800" cy="6858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 descr="cartoon_ed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7315200" cy="504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934200" y="4800600"/>
            <a:ext cx="24384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629400" y="5715000"/>
            <a:ext cx="762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7391400" y="3048000"/>
            <a:ext cx="20574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4724400" y="3048000"/>
            <a:ext cx="5334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4876800" y="3048000"/>
            <a:ext cx="1295400" cy="144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3810000" y="4800600"/>
            <a:ext cx="15240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2438400" y="4800600"/>
            <a:ext cx="15240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2438400" y="3048000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6324600" y="4800600"/>
            <a:ext cx="990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5334000" y="4800600"/>
            <a:ext cx="15240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3733800" y="4800600"/>
            <a:ext cx="1066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962400" y="5334000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0" y="685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6324600" y="6019800"/>
            <a:ext cx="457200" cy="5334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0" y="1920875"/>
            <a:ext cx="220027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400">
                <a:solidFill>
                  <a:srgbClr val="FFFFFF"/>
                </a:solidFill>
              </a:rPr>
              <a:t>α</a:t>
            </a:r>
            <a:r>
              <a:rPr lang="en-US" altLang="en-US" sz="2400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(UNKNOWNS)</a:t>
            </a:r>
            <a:endParaRPr lang="el-GR" altLang="en-US" sz="240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 rot="1114605">
            <a:off x="3205680" y="2769117"/>
            <a:ext cx="1143000" cy="2133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9559" y="1524000"/>
            <a:ext cx="152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DB8"/>
                </a:solidFill>
              </a:rPr>
              <a:t>Atmospheric</a:t>
            </a:r>
          </a:p>
          <a:p>
            <a:pPr algn="ctr"/>
            <a:r>
              <a:rPr lang="en-US" dirty="0">
                <a:solidFill>
                  <a:srgbClr val="003DB8"/>
                </a:solidFill>
              </a:rPr>
              <a:t>Contribution</a:t>
            </a:r>
          </a:p>
          <a:p>
            <a:pPr algn="ctr"/>
            <a:r>
              <a:rPr lang="en-US" dirty="0">
                <a:solidFill>
                  <a:srgbClr val="003DB8"/>
                </a:solidFill>
              </a:rPr>
              <a:t>To planetary </a:t>
            </a:r>
          </a:p>
          <a:p>
            <a:pPr algn="ctr"/>
            <a:r>
              <a:rPr lang="en-US" dirty="0">
                <a:solidFill>
                  <a:srgbClr val="003DB8"/>
                </a:solidFill>
              </a:rPr>
              <a:t>Albedo</a:t>
            </a:r>
          </a:p>
        </p:txBody>
      </p:sp>
      <p:sp>
        <p:nvSpPr>
          <p:cNvPr id="22" name="Oval 21"/>
          <p:cNvSpPr/>
          <p:nvPr/>
        </p:nvSpPr>
        <p:spPr bwMode="auto">
          <a:xfrm rot="1114605">
            <a:off x="4691580" y="2727226"/>
            <a:ext cx="1405991" cy="2133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5000" y="1524000"/>
            <a:ext cx="152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82ADF"/>
                </a:solidFill>
              </a:rPr>
              <a:t>Surface</a:t>
            </a:r>
          </a:p>
          <a:p>
            <a:pPr algn="ctr"/>
            <a:r>
              <a:rPr lang="en-US" dirty="0">
                <a:solidFill>
                  <a:srgbClr val="E82ADF"/>
                </a:solidFill>
              </a:rPr>
              <a:t>Contribution</a:t>
            </a:r>
          </a:p>
          <a:p>
            <a:pPr algn="ctr"/>
            <a:r>
              <a:rPr lang="en-US" dirty="0">
                <a:solidFill>
                  <a:srgbClr val="E82ADF"/>
                </a:solidFill>
              </a:rPr>
              <a:t>To planetary </a:t>
            </a:r>
          </a:p>
          <a:p>
            <a:pPr algn="ctr"/>
            <a:r>
              <a:rPr lang="en-US" dirty="0">
                <a:solidFill>
                  <a:srgbClr val="E82ADF"/>
                </a:solidFill>
              </a:rPr>
              <a:t>Albedo</a:t>
            </a:r>
          </a:p>
        </p:txBody>
      </p:sp>
    </p:spTree>
    <p:extLst>
      <p:ext uri="{BB962C8B-B14F-4D97-AF65-F5344CB8AC3E}">
        <p14:creationId xmlns:p14="http://schemas.microsoft.com/office/powerpoint/2010/main" val="18330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3" grpId="0" animBg="1"/>
      <p:bldP spid="17424" grpId="0" animBg="1"/>
      <p:bldP spid="17426" grpId="0" animBg="1"/>
      <p:bldP spid="2" grpId="0" animBg="1"/>
      <p:bldP spid="3" grpId="0"/>
      <p:bldP spid="22" grpId="0" animBg="1"/>
      <p:bldP spid="2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50292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9067800" cy="11430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 Partitioning of planetary albedo into atmospheric and surface components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6629400" y="48006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543800" y="56388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Earth’s Surface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257800" y="5456238"/>
            <a:ext cx="2057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019800" y="1570038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257800" y="3352800"/>
            <a:ext cx="1981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7315200" y="2408238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705600" y="15240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333399"/>
                </a:solidFill>
              </a:rPr>
              <a:t>Reflected by Atmosphere</a:t>
            </a: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72390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81534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86106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72400" y="22098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33CC"/>
                </a:solidFill>
              </a:rPr>
              <a:t>Reflected  by Surface</a:t>
            </a: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36525" y="1490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0" y="182880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FFFFFF"/>
                </a:solidFill>
              </a:rPr>
              <a:t>α</a:t>
            </a:r>
            <a:r>
              <a:rPr lang="en-US" altLang="en-US" sz="3600" baseline="-25000">
                <a:solidFill>
                  <a:srgbClr val="FFFFFF"/>
                </a:solidFill>
              </a:rPr>
              <a:t>P </a:t>
            </a:r>
            <a:r>
              <a:rPr lang="en-US" altLang="en-US" sz="3600">
                <a:solidFill>
                  <a:srgbClr val="FFFFFF"/>
                </a:solidFill>
              </a:rPr>
              <a:t>= </a:t>
            </a:r>
            <a:r>
              <a:rPr lang="el-GR" altLang="en-US" sz="3600">
                <a:solidFill>
                  <a:srgbClr val="333399"/>
                </a:solidFill>
              </a:rPr>
              <a:t>α</a:t>
            </a:r>
            <a:r>
              <a:rPr lang="en-US" altLang="en-US" sz="3600" baseline="-25000">
                <a:solidFill>
                  <a:srgbClr val="333399"/>
                </a:solidFill>
              </a:rPr>
              <a:t>P,ATMOS</a:t>
            </a:r>
            <a:r>
              <a:rPr lang="en-US" altLang="en-US" sz="3600" baseline="-250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FFFFFF"/>
                </a:solidFill>
              </a:rPr>
              <a:t>+ </a:t>
            </a: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 baseline="-25000">
                <a:solidFill>
                  <a:srgbClr val="D60093"/>
                </a:solidFill>
              </a:rPr>
              <a:t>P,SURF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76200" y="30924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333399"/>
                </a:solidFill>
              </a:rPr>
              <a:t>α</a:t>
            </a:r>
            <a:r>
              <a:rPr lang="en-US" altLang="en-US" sz="3600" baseline="-25000">
                <a:solidFill>
                  <a:srgbClr val="333399"/>
                </a:solidFill>
              </a:rPr>
              <a:t>P,ATMOS</a:t>
            </a:r>
            <a:r>
              <a:rPr lang="en-US" altLang="en-US" sz="3600" baseline="-250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333399"/>
                </a:solidFill>
              </a:rPr>
              <a:t>= R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0" y="44640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 baseline="-25000">
                <a:solidFill>
                  <a:srgbClr val="D60093"/>
                </a:solidFill>
              </a:rPr>
              <a:t>P,SURF </a:t>
            </a:r>
            <a:r>
              <a:rPr lang="en-US" altLang="en-US" sz="3600">
                <a:solidFill>
                  <a:srgbClr val="D60093"/>
                </a:solidFill>
              </a:rPr>
              <a:t>= </a:t>
            </a: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>
                <a:solidFill>
                  <a:srgbClr val="D60093"/>
                </a:solidFill>
              </a:rPr>
              <a:t>(1-R-A)</a:t>
            </a:r>
            <a:r>
              <a:rPr lang="en-US" altLang="en-US" sz="3600" baseline="30000">
                <a:solidFill>
                  <a:srgbClr val="D60093"/>
                </a:solidFill>
              </a:rPr>
              <a:t>2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2057400" y="5181600"/>
            <a:ext cx="1828800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2057400" y="51816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(1-</a:t>
            </a:r>
            <a:r>
              <a:rPr lang="el-GR" altLang="en-US" sz="3600" dirty="0">
                <a:solidFill>
                  <a:srgbClr val="D60093"/>
                </a:solidFill>
              </a:rPr>
              <a:t>α</a:t>
            </a:r>
            <a:r>
              <a:rPr lang="en-US" altLang="en-US" sz="3600" dirty="0">
                <a:solidFill>
                  <a:srgbClr val="D60093"/>
                </a:solidFill>
              </a:rPr>
              <a:t>R)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nimBg="1"/>
      <p:bldP spid="256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800" dirty="0">
                <a:solidFill>
                  <a:schemeClr val="bg1"/>
                </a:solidFill>
              </a:rPr>
              <a:t>In the observed climate system, dynamics are more efficient than radiation at moderating the equator-to-pole temperature gradient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657600" y="4267200"/>
            <a:ext cx="3352800" cy="228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3200400" y="2434262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5791200" y="3782291"/>
            <a:ext cx="304800" cy="484909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343400" y="5644141"/>
            <a:ext cx="2971800" cy="58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209800" y="3048000"/>
            <a:ext cx="2133600" cy="58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410200" y="29718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6096000" y="54483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7315200" y="4387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64770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3612536"/>
            <a:ext cx="1905000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4600" y="3486745"/>
            <a:ext cx="1447800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2.4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315200" y="48450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5.8 PW</a:t>
            </a:r>
          </a:p>
        </p:txBody>
      </p:sp>
    </p:spTree>
    <p:extLst>
      <p:ext uri="{BB962C8B-B14F-4D97-AF65-F5344CB8AC3E}">
        <p14:creationId xmlns:p14="http://schemas.microsoft.com/office/powerpoint/2010/main" val="1857642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121026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1242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A3FA2836-C8E2-4AB9-807F-D7B2117E7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5" y="2362202"/>
            <a:ext cx="457195" cy="68262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B6B8248A-7F77-472E-8F0A-6EEB8107B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2438408"/>
            <a:ext cx="231764" cy="60641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25CFA3-026C-4B03-88D2-B8044AFCE2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1" y="2667000"/>
            <a:ext cx="76202" cy="301625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595688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671888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/>
              <a:t>Extratropics</a:t>
            </a:r>
            <a:endParaRPr lang="en-US" altLang="en-US" sz="2800" dirty="0"/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514601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2511426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035426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051C6F34-FB05-4960-A8BD-ADB892E72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2209800"/>
            <a:ext cx="384175" cy="8350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1AE25CA3-3EE0-480D-A59D-907683595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211" y="3276601"/>
            <a:ext cx="247856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Absorbed Solar</a:t>
            </a:r>
            <a:r>
              <a:rPr lang="en-US" altLang="en-US" sz="2400" dirty="0"/>
              <a:t>  </a:t>
            </a:r>
          </a:p>
          <a:p>
            <a:pPr algn="ctr" eaLnBrk="1" hangingPunct="1"/>
            <a:r>
              <a:rPr lang="en-US" altLang="en-US" sz="2400" dirty="0">
                <a:solidFill>
                  <a:srgbClr val="00FF00"/>
                </a:solidFill>
              </a:rPr>
              <a:t>Emitted </a:t>
            </a:r>
          </a:p>
          <a:p>
            <a:pPr algn="ctr" eaLnBrk="1" hangingPunct="1"/>
            <a:r>
              <a:rPr lang="en-US" altLang="en-US" sz="1800" dirty="0">
                <a:solidFill>
                  <a:srgbClr val="00FF00"/>
                </a:solidFill>
              </a:rPr>
              <a:t>(Outgoing Longwave)</a:t>
            </a:r>
          </a:p>
          <a:p>
            <a:pPr algn="ctr" eaLnBrk="1" hangingPunct="1"/>
            <a:r>
              <a:rPr lang="en-US" altLang="en-US" sz="3200" dirty="0">
                <a:solidFill>
                  <a:srgbClr val="D60093"/>
                </a:solidFill>
              </a:rPr>
              <a:t>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23C49-A1F9-4CC8-97FD-EC627262AA2C}"/>
              </a:ext>
            </a:extLst>
          </p:cNvPr>
          <p:cNvSpPr txBox="1"/>
          <p:nvPr/>
        </p:nvSpPr>
        <p:spPr>
          <a:xfrm>
            <a:off x="457200" y="1323043"/>
            <a:ext cx="392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Radiative perspective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12116F-857B-4D73-B946-209DE910BC7B}"/>
              </a:ext>
            </a:extLst>
          </p:cNvPr>
          <p:cNvSpPr txBox="1"/>
          <p:nvPr/>
        </p:nvSpPr>
        <p:spPr>
          <a:xfrm>
            <a:off x="2212964" y="5660415"/>
            <a:ext cx="392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Dynamics perspective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65BCE-F2A8-4148-94B3-4991C9431279}"/>
              </a:ext>
            </a:extLst>
          </p:cNvPr>
          <p:cNvSpPr/>
          <p:nvPr/>
        </p:nvSpPr>
        <p:spPr>
          <a:xfrm>
            <a:off x="1371600" y="4724401"/>
            <a:ext cx="22312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267B88-E182-4517-9B07-4BFAC7225229}"/>
              </a:ext>
            </a:extLst>
          </p:cNvPr>
          <p:cNvSpPr/>
          <p:nvPr/>
        </p:nvSpPr>
        <p:spPr>
          <a:xfrm>
            <a:off x="3657600" y="4724401"/>
            <a:ext cx="24598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5567E2B9-E44A-4392-9961-86A509DC66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6193" y="4876801"/>
            <a:ext cx="326207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EF0596E-C1DF-46CE-8B45-BCEE7AF3791C}"/>
              </a:ext>
            </a:extLst>
          </p:cNvPr>
          <p:cNvSpPr/>
          <p:nvPr/>
        </p:nvSpPr>
        <p:spPr>
          <a:xfrm>
            <a:off x="457205" y="2093586"/>
            <a:ext cx="3352800" cy="11830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964945-FB98-41C3-B904-ACD2156A466E}"/>
              </a:ext>
            </a:extLst>
          </p:cNvPr>
          <p:cNvSpPr/>
          <p:nvPr/>
        </p:nvSpPr>
        <p:spPr>
          <a:xfrm>
            <a:off x="3331389" y="3581400"/>
            <a:ext cx="707211" cy="838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  <p:bldP spid="2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29784</TotalTime>
  <Words>3127</Words>
  <Application>Microsoft Office PowerPoint</Application>
  <PresentationFormat>On-screen Show (4:3)</PresentationFormat>
  <Paragraphs>681</Paragraphs>
  <Slides>79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Wingdings</vt:lpstr>
      <vt:lpstr>Office Theme</vt:lpstr>
      <vt:lpstr>The partitioning of poleward energy transport in the climate system; model biases and the near invariances of total energy transport under climate forcing</vt:lpstr>
      <vt:lpstr>PowerPoint Presentation</vt:lpstr>
      <vt:lpstr>Radiative perspective of energy transport</vt:lpstr>
      <vt:lpstr>ASR*, OLR*, MHT, and the tropical/extratropical energy budget</vt:lpstr>
      <vt:lpstr>ASR*, OLR*, MHT Dynamic Limit</vt:lpstr>
      <vt:lpstr>ASR*, OLR*, MHT Radiative Limit</vt:lpstr>
      <vt:lpstr>The equator-to-pole temperature gradient in the radiative limit</vt:lpstr>
      <vt:lpstr>In the observed climate system, dynamics are more efficient than radiation at moderating the equator-to-pole temperature gradient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determines the inter-model spread in MHT?</vt:lpstr>
      <vt:lpstr>PowerPoint Presentation</vt:lpstr>
      <vt:lpstr>PowerPoint Presentation</vt:lpstr>
      <vt:lpstr>PowerPoint Presentation</vt:lpstr>
      <vt:lpstr>Consistency of “observational” and “model” based MHT calculation in a model simulation</vt:lpstr>
      <vt:lpstr>CMIP3  -- Partitioning of MHT 3</vt:lpstr>
      <vt:lpstr>CMIP53</vt:lpstr>
      <vt:lpstr>CMIP63</vt:lpstr>
      <vt:lpstr>CMIP3 to 6 against observations</vt:lpstr>
      <vt:lpstr>OBSERVATIONS FROM ERA5 and CERES</vt:lpstr>
      <vt:lpstr>OBSERVATIONS FROM ERA INTERIM      and CERES</vt:lpstr>
      <vt:lpstr>OBSERVATIONS FROM NCEP reanalysis      and CERES</vt:lpstr>
      <vt:lpstr>PowerPoint Presentation</vt:lpstr>
      <vt:lpstr>PowerPoint Presentation</vt:lpstr>
      <vt:lpstr>Observation vs. model AHT partitioning</vt:lpstr>
      <vt:lpstr>Model bias of enhanced transient eddy heat transport is due to sensible heat transport</vt:lpstr>
      <vt:lpstr>Summary: Relative to observations, models: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Aquaplanet rotation rate experiments Gray radiation model</vt:lpstr>
      <vt:lpstr>AHT partitioning  with rotation rate</vt:lpstr>
      <vt:lpstr>Aquaplanet rotation rate experiments With fixed radiation</vt:lpstr>
      <vt:lpstr>PowerPoint Presentation</vt:lpstr>
      <vt:lpstr>MHT invariance under idealized topography</vt:lpstr>
      <vt:lpstr>MHT invariance under idealized topography</vt:lpstr>
      <vt:lpstr>MHT invariance under idealized topography</vt:lpstr>
      <vt:lpstr>Atmospheric overturning circulation</vt:lpstr>
      <vt:lpstr>PowerPoint Presentation</vt:lpstr>
      <vt:lpstr>2x rotation eddy regime</vt:lpstr>
      <vt:lpstr>Conclusions</vt:lpstr>
      <vt:lpstr>PowerPoint Presentation</vt:lpstr>
      <vt:lpstr>Partitioning of atmospheric heat transport  from monthly mean data</vt:lpstr>
      <vt:lpstr>Model biases in MHT/AHT/OHT</vt:lpstr>
      <vt:lpstr>Poleward energy transport All Models</vt:lpstr>
      <vt:lpstr>1 : What determines the Earth’s planetary albedo? (solar radiation reflected at top of atmosphere)</vt:lpstr>
      <vt:lpstr>Simplified (isotropic) shortwave radiation model</vt:lpstr>
      <vt:lpstr> Partitioning of planetary albedo into atmospheric and surface components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Scale Energy Fluxes: Comparison of Observational Estimates and Model Simulations</dc:title>
  <dc:creator>thedhoe</dc:creator>
  <cp:lastModifiedBy>Aaron Donohoe</cp:lastModifiedBy>
  <cp:revision>320</cp:revision>
  <dcterms:created xsi:type="dcterms:W3CDTF">2014-04-07T14:52:22Z</dcterms:created>
  <dcterms:modified xsi:type="dcterms:W3CDTF">2021-11-20T03:22:24Z</dcterms:modified>
</cp:coreProperties>
</file>