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0" r:id="rId6"/>
    <p:sldId id="263" r:id="rId7"/>
    <p:sldId id="258" r:id="rId8"/>
    <p:sldId id="265" r:id="rId9"/>
    <p:sldId id="259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6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0CC9-F839-46C7-A02F-533DD5EE9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96826-FAF2-478A-838C-EC0B08FB9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8D2E-0D25-4551-ADB2-86ADF096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9C5FB-BFA4-49F6-B22B-515E557F2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2C2D6-0F63-4E21-97D0-007C83C7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0B66-B9AD-42E2-BF0F-76C87A0F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A869-6000-46F3-9E77-212D4D9B5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BB85-5744-4B16-B8C4-3DB5B029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A49A-E39F-4804-A4E4-B4F55B31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146AB-1E6F-44B9-A761-9D42E225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7F341-1407-47F6-A207-B54584412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4C3D7-0059-47A8-AE4E-2FA21491F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1C20-8331-4E43-9F3A-1D3AF447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F8B3F-020B-4AB8-B678-3135495FF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2004C-03C2-4923-AA63-33907D43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6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D6AF-217B-41CF-B70A-6A042764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0DFEC-B482-4652-A975-77F1223A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B8FA-F127-40F0-BA17-2D1C817F8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FB596-5A32-4D2B-BB66-C163F2A3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15F42-9CEA-450B-B18E-50077613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11BB-275B-41ED-9129-C6102EE6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3BBF9-09C0-4B45-9A88-320EFC8C3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47EB-FF57-41D1-BB03-CB5F4984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87736-883F-47DE-9B39-9BD1C136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FE6CD-8E1B-4D4C-879A-861DECBA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0127-5500-4D91-8474-05A67C8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37622-0844-40DB-98EE-7A7A01DF8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D5A55-3230-4975-A681-5C94211CB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9EE59-F8E0-4A10-87D3-90269252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BA6B0-E470-4FAF-904B-76297F8A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E2360-61B7-4528-82DA-C0C29DF9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76317-05B0-43AD-8E5D-BEAB84CA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5ACAA-9512-4EAE-B820-7C39EB23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B05E9-1AE9-437E-B752-7BD9E53BB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261E4C-484B-40BB-89B7-83034E95D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41D36-7CF1-4CAC-A26F-042A6EAA7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FC8AB-D5C4-4032-8DF8-58A16CF9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33FEA-279C-44EB-BF69-10E30E13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EDEF9-0CE0-4188-8633-70D9574D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8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72A0-05D5-4AF7-8FC8-36D04B783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D41F5-C8D8-469F-88A3-68D6DC229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52590-77D5-4337-AE9D-85702717B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92F9C-41B4-43C6-B0D2-F1B65646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4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C54D8-007B-4A97-89CE-92C997E7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6F550-2C16-4844-BE22-BCEC673F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A425B-420A-4B93-A5DC-FE886392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89D3-29D4-4567-9BFE-79A8AD08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5A52-49C9-490E-AEC5-426AE7CDB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FF730-E533-4A84-A453-131F4B6F4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52578-CD43-4060-92DD-3A4F39AD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270C2-97F3-4CE9-93C2-E7EEE0C9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7EE87-11AC-4B01-B5A1-FD84B5EF1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1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B8B9-08B8-4028-8539-66F92374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55BBEE-FC9C-46EC-B7E7-F6C9CC2B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6153B-FBC0-4595-8970-725EC44E3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D9C68-5107-4A73-82C5-A304A192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028B3-8BEC-4D44-A480-0D6254B9E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76E0B-8F1D-46B5-BFEE-10D35EBB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6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3EBA7-F52D-457F-B6B5-34890C01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3D73D-C526-4E88-B5C1-6DBAD574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DD2F1-1F42-4574-9927-3CF063A79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5B3C-918D-4586-AE79-F2B32DC6A764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8EF6F-A5F4-446E-931E-A45FF740C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9477-92D9-4A2E-A677-153AF5EC0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0A2F-317E-420D-9EBF-FCFE7D421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92B7-1B32-4AD0-A1CA-0D6025254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823" y="187234"/>
            <a:ext cx="9144000" cy="1110752"/>
          </a:xfrm>
        </p:spPr>
        <p:txBody>
          <a:bodyPr>
            <a:normAutofit/>
          </a:bodyPr>
          <a:lstStyle/>
          <a:p>
            <a:r>
              <a:rPr lang="en-US" sz="3600" dirty="0"/>
              <a:t>Why is the Southern Hemisphere stormier than the Northern Hemisphere?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986A7FA-2DF5-4E9D-A52D-5143F6FEF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231012"/>
            <a:ext cx="10533017" cy="5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3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C2F52-CF70-4946-9830-D801E80EA17C}"/>
              </a:ext>
            </a:extLst>
          </p:cNvPr>
          <p:cNvSpPr txBox="1"/>
          <p:nvPr/>
        </p:nvSpPr>
        <p:spPr>
          <a:xfrm>
            <a:off x="1023575" y="0"/>
            <a:ext cx="976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much do ocean heat transport and stationary circulation  contribute to hemispheric asymmetry of storminess?</a:t>
            </a:r>
          </a:p>
          <a:p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32F47-C0B1-4C5C-B932-5AF7BD74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01" y="1329929"/>
            <a:ext cx="3966959" cy="218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2FA24B-C5E1-4AFC-B7F3-35BDF94F1BA3}"/>
              </a:ext>
            </a:extLst>
          </p:cNvPr>
          <p:cNvSpPr/>
          <p:nvPr/>
        </p:nvSpPr>
        <p:spPr>
          <a:xfrm>
            <a:off x="2116176" y="2150259"/>
            <a:ext cx="448492" cy="921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5698A1-C465-41E7-80D9-710B7FAD0ECF}"/>
              </a:ext>
            </a:extLst>
          </p:cNvPr>
          <p:cNvSpPr/>
          <p:nvPr/>
        </p:nvSpPr>
        <p:spPr>
          <a:xfrm>
            <a:off x="3202102" y="2508255"/>
            <a:ext cx="448492" cy="5777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B108A9-22C8-4612-B5F5-1B5671D6F262}"/>
              </a:ext>
            </a:extLst>
          </p:cNvPr>
          <p:cNvSpPr/>
          <p:nvPr/>
        </p:nvSpPr>
        <p:spPr>
          <a:xfrm>
            <a:off x="3736162" y="3080751"/>
            <a:ext cx="448492" cy="15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36A061-EF34-4ADC-A047-7677C9427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599" y="1256316"/>
            <a:ext cx="4605201" cy="25038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868E8E-F3BB-4692-9830-8AD15B66AB63}"/>
              </a:ext>
            </a:extLst>
          </p:cNvPr>
          <p:cNvSpPr/>
          <p:nvPr/>
        </p:nvSpPr>
        <p:spPr>
          <a:xfrm>
            <a:off x="6949440" y="2081349"/>
            <a:ext cx="522514" cy="11518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DD2424-EFE5-4059-9350-CBEB1CC5F2F3}"/>
              </a:ext>
            </a:extLst>
          </p:cNvPr>
          <p:cNvSpPr/>
          <p:nvPr/>
        </p:nvSpPr>
        <p:spPr>
          <a:xfrm>
            <a:off x="7624356" y="2599509"/>
            <a:ext cx="563335" cy="607513"/>
          </a:xfrm>
          <a:prstGeom prst="rect">
            <a:avLst/>
          </a:prstGeom>
          <a:solidFill>
            <a:srgbClr val="0B3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633440-B667-4434-BCB7-3389685D59F2}"/>
              </a:ext>
            </a:extLst>
          </p:cNvPr>
          <p:cNvSpPr/>
          <p:nvPr/>
        </p:nvSpPr>
        <p:spPr>
          <a:xfrm>
            <a:off x="8303624" y="2677884"/>
            <a:ext cx="563335" cy="52913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ABAD0-0C63-4953-84CE-A297971B6DFC}"/>
              </a:ext>
            </a:extLst>
          </p:cNvPr>
          <p:cNvSpPr txBox="1"/>
          <p:nvPr/>
        </p:nvSpPr>
        <p:spPr>
          <a:xfrm>
            <a:off x="3148147" y="3783188"/>
            <a:ext cx="4323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Storminess Asymmetry (Transient eddy)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D5D108-D91F-4FA2-BE2E-0B83867ED234}"/>
              </a:ext>
            </a:extLst>
          </p:cNvPr>
          <p:cNvSpPr txBox="1"/>
          <p:nvPr/>
        </p:nvSpPr>
        <p:spPr>
          <a:xfrm>
            <a:off x="3426348" y="4347092"/>
            <a:ext cx="3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Role of Ocean 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949E9C-562D-4997-A24F-DC19546A3A6B}"/>
              </a:ext>
            </a:extLst>
          </p:cNvPr>
          <p:cNvSpPr txBox="1"/>
          <p:nvPr/>
        </p:nvSpPr>
        <p:spPr>
          <a:xfrm>
            <a:off x="3089263" y="4054854"/>
            <a:ext cx="457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Role of Stationary Atmospheric Circulation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0B33F-CF26-45FD-916C-2C41293A5706}"/>
              </a:ext>
            </a:extLst>
          </p:cNvPr>
          <p:cNvSpPr txBox="1"/>
          <p:nvPr/>
        </p:nvSpPr>
        <p:spPr>
          <a:xfrm>
            <a:off x="3378452" y="4599641"/>
            <a:ext cx="396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Things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E053AD-DF8C-43AF-83A2-9B9BE15416FB}"/>
              </a:ext>
            </a:extLst>
          </p:cNvPr>
          <p:cNvSpPr txBox="1"/>
          <p:nvPr/>
        </p:nvSpPr>
        <p:spPr>
          <a:xfrm>
            <a:off x="1140823" y="1317618"/>
            <a:ext cx="415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Diagnosed from observational energetics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5EDBF5-D086-4A42-BE5B-26752374AEDC}"/>
              </a:ext>
            </a:extLst>
          </p:cNvPr>
          <p:cNvSpPr txBox="1"/>
          <p:nvPr/>
        </p:nvSpPr>
        <p:spPr>
          <a:xfrm>
            <a:off x="6331146" y="1069423"/>
            <a:ext cx="46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Diagnosed from climate model experiments</a:t>
            </a:r>
          </a:p>
        </p:txBody>
      </p:sp>
    </p:spTree>
    <p:extLst>
      <p:ext uri="{BB962C8B-B14F-4D97-AF65-F5344CB8AC3E}">
        <p14:creationId xmlns:p14="http://schemas.microsoft.com/office/powerpoint/2010/main" val="28301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55947-85B2-45B2-A0EE-43301F2D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-104503"/>
            <a:ext cx="4258491" cy="6779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50AB07-C097-4354-BD0E-A8ED6A25C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200" y="1175656"/>
            <a:ext cx="6884035" cy="3827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A58684-6E8B-40CF-9FFA-D6E2DB31A892}"/>
              </a:ext>
            </a:extLst>
          </p:cNvPr>
          <p:cNvSpPr txBox="1"/>
          <p:nvPr/>
        </p:nvSpPr>
        <p:spPr>
          <a:xfrm>
            <a:off x="4959531" y="252549"/>
            <a:ext cx="68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1980 to 2018 the Southern Hemisphere got more stormy whereas the NH did not. Why?</a:t>
            </a:r>
          </a:p>
        </p:txBody>
      </p:sp>
    </p:spTree>
    <p:extLst>
      <p:ext uri="{BB962C8B-B14F-4D97-AF65-F5344CB8AC3E}">
        <p14:creationId xmlns:p14="http://schemas.microsoft.com/office/powerpoint/2010/main" val="263776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C7B8-AE44-453E-8DEB-B18D139A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939C6514-E41C-48EB-92B1-1F67CBF69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0" y="510180"/>
            <a:ext cx="11194320" cy="5804139"/>
          </a:xfrm>
        </p:spPr>
      </p:pic>
    </p:spTree>
    <p:extLst>
      <p:ext uri="{BB962C8B-B14F-4D97-AF65-F5344CB8AC3E}">
        <p14:creationId xmlns:p14="http://schemas.microsoft.com/office/powerpoint/2010/main" val="152617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71A7A6D-F969-4930-A192-B79EBAAA4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957" y="397181"/>
            <a:ext cx="5130277" cy="6270340"/>
          </a:xfrm>
        </p:spPr>
      </p:pic>
    </p:spTree>
    <p:extLst>
      <p:ext uri="{BB962C8B-B14F-4D97-AF65-F5344CB8AC3E}">
        <p14:creationId xmlns:p14="http://schemas.microsoft.com/office/powerpoint/2010/main" val="257681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B7E012-C6D1-48A7-9E0E-509789E3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7" y="1697627"/>
            <a:ext cx="4814480" cy="32096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59338-AE49-4A29-A650-90424DCB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195" y="1358536"/>
            <a:ext cx="6264987" cy="3391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CF6B93-9802-4697-9CB1-077A979230D0}"/>
              </a:ext>
            </a:extLst>
          </p:cNvPr>
          <p:cNvSpPr txBox="1"/>
          <p:nvPr/>
        </p:nvSpPr>
        <p:spPr>
          <a:xfrm>
            <a:off x="228871" y="5090160"/>
            <a:ext cx="48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Hemispheric difference in eddy kinetic energy</a:t>
            </a:r>
          </a:p>
          <a:p>
            <a:r>
              <a:rPr lang="en-US" dirty="0"/>
              <a:t>SH-NH as a % of NH climatology</a:t>
            </a:r>
          </a:p>
          <a:p>
            <a:r>
              <a:rPr lang="en-US" dirty="0"/>
              <a:t>Averaged between 20 and 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B3FF3-7FF9-4A16-9DD5-F98353D9D4EE}"/>
              </a:ext>
            </a:extLst>
          </p:cNvPr>
          <p:cNvSpPr txBox="1"/>
          <p:nvPr/>
        </p:nvSpPr>
        <p:spPr>
          <a:xfrm>
            <a:off x="6608702" y="5037799"/>
            <a:ext cx="481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to 90 and vertical integral eddy kinetic energy </a:t>
            </a:r>
          </a:p>
          <a:p>
            <a:r>
              <a:rPr lang="en-US" dirty="0"/>
              <a:t>Difference between SH and NH in 4 sets of reanalysis</a:t>
            </a:r>
          </a:p>
        </p:txBody>
      </p:sp>
    </p:spTree>
    <p:extLst>
      <p:ext uri="{BB962C8B-B14F-4D97-AF65-F5344CB8AC3E}">
        <p14:creationId xmlns:p14="http://schemas.microsoft.com/office/powerpoint/2010/main" val="58311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D7C1D1E8-9704-47AA-A36C-99CFE387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15" y="50791"/>
            <a:ext cx="6959684" cy="3608524"/>
          </a:xfr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D9BCDD9B-19BB-464E-B7F1-A4E1731E4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3619715"/>
            <a:ext cx="6496594" cy="3368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A73848-E00E-49EC-922D-6EA997316A3F}"/>
              </a:ext>
            </a:extLst>
          </p:cNvPr>
          <p:cNvSpPr txBox="1"/>
          <p:nvPr/>
        </p:nvSpPr>
        <p:spPr>
          <a:xfrm>
            <a:off x="269966" y="670560"/>
            <a:ext cx="5085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(ocean plus atmosphere) poleward energy transport is nearly symmetric between the hemispheres (radiative constraint)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Poleward ocean heat transport is greater in the Northern Hemisphere (AMOC)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Therefore, atmosphere must move more energy poleward in the Southern Hemisphere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Ocean Heat Transport contributes to the hemispheric asymmetry of storminess</a:t>
            </a:r>
          </a:p>
        </p:txBody>
      </p:sp>
    </p:spTree>
    <p:extLst>
      <p:ext uri="{BB962C8B-B14F-4D97-AF65-F5344CB8AC3E}">
        <p14:creationId xmlns:p14="http://schemas.microsoft.com/office/powerpoint/2010/main" val="9916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1D1E8-9704-47AA-A36C-99CFE387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037" y="-66775"/>
            <a:ext cx="6959684" cy="36085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CDD9B-19BB-464E-B7F1-A4E1731E4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343" y="3529185"/>
            <a:ext cx="6420215" cy="3328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1981E7-ADB6-472F-B37F-62A1FCAAD7FA}"/>
              </a:ext>
            </a:extLst>
          </p:cNvPr>
          <p:cNvSpPr txBox="1"/>
          <p:nvPr/>
        </p:nvSpPr>
        <p:spPr>
          <a:xfrm>
            <a:off x="269966" y="670560"/>
            <a:ext cx="50858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Hemispheric Asymmetry of atmospheric heat transport partitioning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Stationary eddies transport energy poleward in the NH (mid-latitude planetary wave forced by topography and land ocean heating contrast)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stationary eddies in 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 transient eddies have to do more work </a:t>
            </a:r>
            <a:r>
              <a:rPr lang="en-US" sz="2400" dirty="0">
                <a:sym typeface="Wingdings" panose="05000000000000000000" pitchFamily="2" charset="2"/>
              </a:rPr>
              <a:t> SH is stormier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Ferrel</a:t>
            </a:r>
            <a:r>
              <a:rPr lang="en-US" sz="2400" dirty="0"/>
              <a:t> cell damps </a:t>
            </a:r>
            <a:r>
              <a:rPr lang="en-US" sz="2400" dirty="0" err="1"/>
              <a:t>hemispherif</a:t>
            </a:r>
            <a:r>
              <a:rPr lang="en-US" sz="2400" dirty="0"/>
              <a:t> </a:t>
            </a:r>
            <a:r>
              <a:rPr lang="en-US" sz="2400" dirty="0" err="1"/>
              <a:t>asymtery</a:t>
            </a:r>
            <a:r>
              <a:rPr lang="en-US" sz="2400" dirty="0"/>
              <a:t> of storminess </a:t>
            </a:r>
            <a:r>
              <a:rPr lang="en-US" sz="2400" dirty="0">
                <a:sym typeface="Wingdings" panose="05000000000000000000" pitchFamily="2" charset="2"/>
              </a:rPr>
              <a:t> expected as </a:t>
            </a:r>
            <a:r>
              <a:rPr lang="en-US" sz="2400" dirty="0" err="1">
                <a:sym typeface="Wingdings" panose="05000000000000000000" pitchFamily="2" charset="2"/>
              </a:rPr>
              <a:t>Ferrel</a:t>
            </a:r>
            <a:r>
              <a:rPr lang="en-US" sz="2400" dirty="0">
                <a:sym typeface="Wingdings" panose="05000000000000000000" pitchFamily="2" charset="2"/>
              </a:rPr>
              <a:t> cell is driven by transient eddies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34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C1D1E8-9704-47AA-A36C-99CFE3872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1714" y="-66775"/>
            <a:ext cx="6959684" cy="360852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BCDD9B-19BB-464E-B7F1-A4E1731E4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3744" y="3529185"/>
            <a:ext cx="6420215" cy="3328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93AFC-781D-42C9-A4CF-5CE57C18021E}"/>
              </a:ext>
            </a:extLst>
          </p:cNvPr>
          <p:cNvSpPr txBox="1"/>
          <p:nvPr/>
        </p:nvSpPr>
        <p:spPr>
          <a:xfrm>
            <a:off x="269966" y="670560"/>
            <a:ext cx="50858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Hemispheric Asymmetry of atmospheric heat transport partitioning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Combine the stationary eddies and overturning circulation to define a “stationary circulation” heat transport to make things </a:t>
            </a:r>
            <a:r>
              <a:rPr lang="en-US" sz="2400" dirty="0" err="1"/>
              <a:t>simplier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50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7173C9A-52EA-4B9B-A8C9-DC6B8923E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06" y="228972"/>
            <a:ext cx="6496594" cy="3368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2A23D0-C56E-4B5D-AA0F-A0ACD64C7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613" y="3639070"/>
            <a:ext cx="6420215" cy="3328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C4017-5CEC-441A-8E27-9BCCB62DF99F}"/>
              </a:ext>
            </a:extLst>
          </p:cNvPr>
          <p:cNvSpPr txBox="1"/>
          <p:nvPr/>
        </p:nvSpPr>
        <p:spPr>
          <a:xfrm>
            <a:off x="4929126" y="44306"/>
            <a:ext cx="794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Hemispheric Asymmetry of Ocean and Atmosphere heat transport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6C7CF-64DD-423B-8426-A504B7020D3B}"/>
              </a:ext>
            </a:extLst>
          </p:cNvPr>
          <p:cNvSpPr txBox="1"/>
          <p:nvPr/>
        </p:nvSpPr>
        <p:spPr>
          <a:xfrm>
            <a:off x="5149112" y="3454404"/>
            <a:ext cx="7943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Hemispheric Asymmetry of Atmosphere heat transport partition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A099D-ADE3-42FF-A7BE-C31DAFF554B2}"/>
              </a:ext>
            </a:extLst>
          </p:cNvPr>
          <p:cNvSpPr txBox="1"/>
          <p:nvPr/>
        </p:nvSpPr>
        <p:spPr>
          <a:xfrm>
            <a:off x="161109" y="66521"/>
            <a:ext cx="5085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much do ocean heat transport and stationary circulation  contribute to hemispheric asymmetry of storminess?</a:t>
            </a:r>
          </a:p>
          <a:p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D5559A-A5C4-47CD-91CA-BDEE6E32A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1" y="1604026"/>
            <a:ext cx="3772910" cy="10401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C8CAF-0D30-4FFF-8C31-B02D9363A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37" y="2669730"/>
            <a:ext cx="3597560" cy="911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68D503-D418-4DEB-94FF-9E7B083FF2D3}"/>
              </a:ext>
            </a:extLst>
          </p:cNvPr>
          <p:cNvSpPr txBox="1"/>
          <p:nvPr/>
        </p:nvSpPr>
        <p:spPr>
          <a:xfrm>
            <a:off x="87087" y="3616641"/>
            <a:ext cx="17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Transient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eddy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496B741-B3F4-4CAD-BF3E-2966F14C0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261" y="4285528"/>
            <a:ext cx="2857500" cy="4095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E4D805-A762-459D-A945-4F2C2FE90DC1}"/>
              </a:ext>
            </a:extLst>
          </p:cNvPr>
          <p:cNvSpPr txBox="1"/>
          <p:nvPr/>
        </p:nvSpPr>
        <p:spPr>
          <a:xfrm>
            <a:off x="1132117" y="3586162"/>
            <a:ext cx="17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Heat</a:t>
            </a:r>
          </a:p>
          <a:p>
            <a:pPr algn="ctr"/>
            <a:r>
              <a:rPr lang="en-US" dirty="0"/>
              <a:t>Transport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DCD80C-BCC3-48D0-B2B4-5107C9B5F0C5}"/>
              </a:ext>
            </a:extLst>
          </p:cNvPr>
          <p:cNvSpPr txBox="1"/>
          <p:nvPr/>
        </p:nvSpPr>
        <p:spPr>
          <a:xfrm>
            <a:off x="2168971" y="3586162"/>
            <a:ext cx="1715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Ocean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Transport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67EFBE-D78B-4B81-B0EE-8AFE1027FFB8}"/>
              </a:ext>
            </a:extLst>
          </p:cNvPr>
          <p:cNvSpPr txBox="1"/>
          <p:nvPr/>
        </p:nvSpPr>
        <p:spPr>
          <a:xfrm>
            <a:off x="3388286" y="3501588"/>
            <a:ext cx="171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Stationary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Atmospheric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Circulation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4CD6CA-FA53-4179-B741-7732BCE91D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20" y="4639281"/>
            <a:ext cx="3966959" cy="2188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BA9A9C-D6D2-4BC0-8123-59E6BA3AFEEA}"/>
              </a:ext>
            </a:extLst>
          </p:cNvPr>
          <p:cNvSpPr/>
          <p:nvPr/>
        </p:nvSpPr>
        <p:spPr>
          <a:xfrm>
            <a:off x="1680754" y="5455164"/>
            <a:ext cx="448492" cy="921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327B6F-3F10-4DB7-8B38-4AD8C30AC523}"/>
              </a:ext>
            </a:extLst>
          </p:cNvPr>
          <p:cNvSpPr/>
          <p:nvPr/>
        </p:nvSpPr>
        <p:spPr>
          <a:xfrm>
            <a:off x="2775388" y="5804452"/>
            <a:ext cx="448492" cy="5777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2D3B28-B797-4DD4-A715-F6FCB807F175}"/>
              </a:ext>
            </a:extLst>
          </p:cNvPr>
          <p:cNvSpPr/>
          <p:nvPr/>
        </p:nvSpPr>
        <p:spPr>
          <a:xfrm>
            <a:off x="3309448" y="6376948"/>
            <a:ext cx="448492" cy="1577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505B5-C357-47C2-BFBF-49698137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2" y="250283"/>
            <a:ext cx="3768694" cy="61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505B5-C357-47C2-BFBF-49698137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82" y="250283"/>
            <a:ext cx="3768694" cy="6163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78BA8-40B8-4AFA-8679-54C5739C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23" y="2380723"/>
            <a:ext cx="4905375" cy="2752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170A2A-4730-43AC-A49F-4671A84A780D}"/>
              </a:ext>
            </a:extLst>
          </p:cNvPr>
          <p:cNvSpPr txBox="1"/>
          <p:nvPr/>
        </p:nvSpPr>
        <p:spPr>
          <a:xfrm>
            <a:off x="5600209" y="455238"/>
            <a:ext cx="5725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replicate the observed hemispheric asymmetry of storminess in a (ECHAM6 slab ocean) climate model with:</a:t>
            </a:r>
          </a:p>
          <a:p>
            <a:r>
              <a:rPr lang="en-US" dirty="0"/>
              <a:t>1.) Topography (and land masses)</a:t>
            </a:r>
          </a:p>
          <a:p>
            <a:r>
              <a:rPr lang="en-US" dirty="0"/>
              <a:t>2.) Prescribed ocean heat transport (Q fluxes to match observations) </a:t>
            </a:r>
          </a:p>
        </p:txBody>
      </p:sp>
    </p:spTree>
    <p:extLst>
      <p:ext uri="{BB962C8B-B14F-4D97-AF65-F5344CB8AC3E}">
        <p14:creationId xmlns:p14="http://schemas.microsoft.com/office/powerpoint/2010/main" val="218511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3ADB7-B303-44B2-867E-6958EAAE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47" y="-41613"/>
            <a:ext cx="7779130" cy="6417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58329C-58FA-4E51-A8F1-70FDB3671101}"/>
              </a:ext>
            </a:extLst>
          </p:cNvPr>
          <p:cNvSpPr txBox="1"/>
          <p:nvPr/>
        </p:nvSpPr>
        <p:spPr>
          <a:xfrm>
            <a:off x="161109" y="66521"/>
            <a:ext cx="335128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How much do ocean heat transport and stationary circulation  contribute to hemispheric asymmetry of storminess?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Answer by:</a:t>
            </a:r>
          </a:p>
          <a:p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Remove topography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Isolates role of ocean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ym typeface="Wingdings" panose="05000000000000000000" pitchFamily="2" charset="2"/>
              </a:rPr>
              <a:t>Symmetrize the ocean    heat transport</a:t>
            </a:r>
          </a:p>
          <a:p>
            <a:r>
              <a:rPr lang="en-US" sz="2400" dirty="0">
                <a:sym typeface="Wingdings" panose="05000000000000000000" pitchFamily="2" charset="2"/>
              </a:rPr>
              <a:t> Isolates role of stationary circulation (sort of)</a:t>
            </a:r>
            <a:endParaRPr lang="en-US" sz="2400" dirty="0"/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2A7C3-04D1-4258-A4EA-1934FF4BF38D}"/>
              </a:ext>
            </a:extLst>
          </p:cNvPr>
          <p:cNvSpPr txBox="1"/>
          <p:nvPr/>
        </p:nvSpPr>
        <p:spPr>
          <a:xfrm>
            <a:off x="8488614" y="525878"/>
            <a:ext cx="2276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Role of Ocean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20125-1210-42B4-8771-3A8FCA87C5C2}"/>
              </a:ext>
            </a:extLst>
          </p:cNvPr>
          <p:cNvSpPr txBox="1"/>
          <p:nvPr/>
        </p:nvSpPr>
        <p:spPr>
          <a:xfrm>
            <a:off x="3955859" y="2726864"/>
            <a:ext cx="2923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Role of Stationary Circulation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96872-556D-4004-A42C-7BDE6E8024B3}"/>
              </a:ext>
            </a:extLst>
          </p:cNvPr>
          <p:cNvSpPr txBox="1"/>
          <p:nvPr/>
        </p:nvSpPr>
        <p:spPr>
          <a:xfrm>
            <a:off x="7989580" y="2616328"/>
            <a:ext cx="292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ocean</a:t>
            </a:r>
          </a:p>
          <a:p>
            <a:r>
              <a:rPr lang="en-US" dirty="0"/>
              <a:t>No stationary waves</a:t>
            </a:r>
          </a:p>
        </p:txBody>
      </p:sp>
    </p:spTree>
    <p:extLst>
      <p:ext uri="{BB962C8B-B14F-4D97-AF65-F5344CB8AC3E}">
        <p14:creationId xmlns:p14="http://schemas.microsoft.com/office/powerpoint/2010/main" val="3050193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391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Why is the Southern Hemisphere stormier than the Northern Hemisphere?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the Southern Hemisphere stormier than the Northern Hemisphere?</dc:title>
  <dc:creator>Aaron Donohoe</dc:creator>
  <cp:lastModifiedBy>Aaron Donohoe</cp:lastModifiedBy>
  <cp:revision>2</cp:revision>
  <dcterms:created xsi:type="dcterms:W3CDTF">2022-04-04T18:53:58Z</dcterms:created>
  <dcterms:modified xsi:type="dcterms:W3CDTF">2022-04-09T02:19:29Z</dcterms:modified>
</cp:coreProperties>
</file>