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86" r:id="rId2"/>
    <p:sldId id="335" r:id="rId3"/>
    <p:sldId id="488" r:id="rId4"/>
    <p:sldId id="489" r:id="rId5"/>
    <p:sldId id="555" r:id="rId6"/>
    <p:sldId id="556" r:id="rId7"/>
    <p:sldId id="490" r:id="rId8"/>
    <p:sldId id="557" r:id="rId9"/>
    <p:sldId id="552" r:id="rId10"/>
    <p:sldId id="487" r:id="rId11"/>
    <p:sldId id="558" r:id="rId12"/>
    <p:sldId id="491" r:id="rId13"/>
    <p:sldId id="553" r:id="rId14"/>
    <p:sldId id="554" r:id="rId15"/>
    <p:sldId id="497" r:id="rId16"/>
    <p:sldId id="559" r:id="rId17"/>
    <p:sldId id="494" r:id="rId18"/>
    <p:sldId id="560" r:id="rId19"/>
    <p:sldId id="257" r:id="rId20"/>
    <p:sldId id="492" r:id="rId21"/>
    <p:sldId id="496" r:id="rId22"/>
    <p:sldId id="500" r:id="rId23"/>
    <p:sldId id="501" r:id="rId24"/>
    <p:sldId id="498" r:id="rId25"/>
    <p:sldId id="561" r:id="rId26"/>
    <p:sldId id="562" r:id="rId27"/>
    <p:sldId id="551" r:id="rId28"/>
    <p:sldId id="563" r:id="rId29"/>
    <p:sldId id="564" r:id="rId30"/>
    <p:sldId id="565" r:id="rId31"/>
    <p:sldId id="566" r:id="rId32"/>
    <p:sldId id="567" r:id="rId33"/>
    <p:sldId id="568" r:id="rId34"/>
    <p:sldId id="569" r:id="rId35"/>
    <p:sldId id="570" r:id="rId36"/>
    <p:sldId id="571" r:id="rId37"/>
    <p:sldId id="502" r:id="rId38"/>
    <p:sldId id="544" r:id="rId39"/>
    <p:sldId id="46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12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18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1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5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7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3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1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9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8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7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6706-8181-4AF3-8A94-C514CBD410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C323-090F-4A13-913A-ED78D214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213259"/>
            <a:ext cx="8229600" cy="6745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Poleward energy </a:t>
            </a:r>
            <a:r>
              <a:rPr lang="en-US" dirty="0" err="1">
                <a:solidFill>
                  <a:schemeClr val="bg1"/>
                </a:solidFill>
              </a:rPr>
              <a:t>tranbsport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OBSERVATIONS FROM ERA5 and CERES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A3569-F4BA-4D77-BE1F-4EB48F02D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1" y="1075434"/>
            <a:ext cx="5714999" cy="296316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56724-61A8-4F0C-84C1-629D77042BB3}"/>
              </a:ext>
            </a:extLst>
          </p:cNvPr>
          <p:cNvSpPr txBox="1"/>
          <p:nvPr/>
        </p:nvSpPr>
        <p:spPr>
          <a:xfrm>
            <a:off x="2971799" y="13832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Observations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0F2740-4B4A-4A44-86B1-54A052B608A3}"/>
              </a:ext>
            </a:extLst>
          </p:cNvPr>
          <p:cNvCxnSpPr/>
          <p:nvPr/>
        </p:nvCxnSpPr>
        <p:spPr>
          <a:xfrm flipV="1">
            <a:off x="2667000" y="15356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BC16CC5-F2BF-40F5-A6CA-426BEBB92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2" y="3971034"/>
            <a:ext cx="5714998" cy="29631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7CD870-7E64-4DC1-9DC2-34F69A6EAFEA}"/>
              </a:ext>
            </a:extLst>
          </p:cNvPr>
          <p:cNvSpPr txBox="1"/>
          <p:nvPr/>
        </p:nvSpPr>
        <p:spPr>
          <a:xfrm>
            <a:off x="3048000" y="41264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ATMOSPHERE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B5810-CD28-4470-BA18-C3118DD654B7}"/>
              </a:ext>
            </a:extLst>
          </p:cNvPr>
          <p:cNvSpPr txBox="1"/>
          <p:nvPr/>
        </p:nvSpPr>
        <p:spPr>
          <a:xfrm>
            <a:off x="3276600" y="4355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DB8"/>
                </a:solidFill>
                <a:latin typeface="Calibri"/>
              </a:rPr>
              <a:t>OCEAN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2150CA-8832-4051-81FC-85EBD3FFF81E}"/>
              </a:ext>
            </a:extLst>
          </p:cNvPr>
          <p:cNvSpPr txBox="1"/>
          <p:nvPr/>
        </p:nvSpPr>
        <p:spPr>
          <a:xfrm>
            <a:off x="2971800" y="1676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CMIP Mean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AFA013-4731-45EC-A1D1-184E5AB65106}"/>
              </a:ext>
            </a:extLst>
          </p:cNvPr>
          <p:cNvCxnSpPr/>
          <p:nvPr/>
        </p:nvCxnSpPr>
        <p:spPr>
          <a:xfrm flipV="1">
            <a:off x="2667000" y="18288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91DB8B4-B59F-40A8-B6F6-F2CA804187DF}"/>
              </a:ext>
            </a:extLst>
          </p:cNvPr>
          <p:cNvSpPr txBox="1"/>
          <p:nvPr/>
        </p:nvSpPr>
        <p:spPr>
          <a:xfrm>
            <a:off x="8153400" y="2046982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/>
              </a:rPr>
              <a:t>Total energy</a:t>
            </a:r>
          </a:p>
          <a:p>
            <a:r>
              <a:rPr lang="en-US" sz="3200" b="1" dirty="0">
                <a:solidFill>
                  <a:prstClr val="white"/>
                </a:solidFill>
                <a:latin typeface="Calibri"/>
              </a:rPr>
              <a:t>  transport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D4D2B8-0733-4948-9851-A712D7FDD51B}"/>
              </a:ext>
            </a:extLst>
          </p:cNvPr>
          <p:cNvSpPr txBox="1"/>
          <p:nvPr/>
        </p:nvSpPr>
        <p:spPr>
          <a:xfrm>
            <a:off x="8117099" y="467874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Calibri"/>
              </a:rPr>
              <a:t>Atmosphere ocean partitioning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4ED03D-F758-4185-89DB-BBBD92D61796}"/>
              </a:ext>
            </a:extLst>
          </p:cNvPr>
          <p:cNvSpPr txBox="1"/>
          <p:nvPr/>
        </p:nvSpPr>
        <p:spPr>
          <a:xfrm>
            <a:off x="3124199" y="4595336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Observations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D8FB7E6-2534-4642-8D0F-9602B68E9B60}"/>
              </a:ext>
            </a:extLst>
          </p:cNvPr>
          <p:cNvCxnSpPr/>
          <p:nvPr/>
        </p:nvCxnSpPr>
        <p:spPr>
          <a:xfrm flipV="1">
            <a:off x="2819400" y="4747736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23B2695-4527-4101-B8DF-5C047F0C124B}"/>
              </a:ext>
            </a:extLst>
          </p:cNvPr>
          <p:cNvSpPr txBox="1"/>
          <p:nvPr/>
        </p:nvSpPr>
        <p:spPr>
          <a:xfrm>
            <a:off x="3124200" y="48884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CMIP Mean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F00ECFC-6F91-4D8C-8656-07B6E18FFE02}"/>
              </a:ext>
            </a:extLst>
          </p:cNvPr>
          <p:cNvCxnSpPr/>
          <p:nvPr/>
        </p:nvCxnSpPr>
        <p:spPr>
          <a:xfrm flipV="1">
            <a:off x="2819400" y="50408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640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84A86F-BB12-17F5-43C6-8992C53D1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40" y="181462"/>
            <a:ext cx="3637707" cy="6570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45C707-F37E-4443-C772-30D911AE754D}"/>
              </a:ext>
            </a:extLst>
          </p:cNvPr>
          <p:cNvSpPr txBox="1"/>
          <p:nvPr/>
        </p:nvSpPr>
        <p:spPr>
          <a:xfrm>
            <a:off x="5093954" y="48030"/>
            <a:ext cx="53647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Histograms of zonally integrated DJF AHT is nearly gaussian at each latitude: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But, combining latitudes into a single histogram gives a distribution with a mode near zero </a:t>
            </a:r>
          </a:p>
          <a:p>
            <a:endParaRPr lang="en-US" sz="28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 Reflects small zonal circumference at high latitudes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Main graphic">
            <a:extLst>
              <a:ext uri="{FF2B5EF4-FFF2-40B4-BE49-F238E27FC236}">
                <a16:creationId xmlns:a16="http://schemas.microsoft.com/office/drawing/2014/main" id="{BE4B03D6-7451-6407-1028-2E59513C5A6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500963" y="5424687"/>
            <a:ext cx="5047465" cy="2978581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7369D9-B705-A4AD-9AC4-19752D33E021}"/>
              </a:ext>
            </a:extLst>
          </p:cNvPr>
          <p:cNvSpPr txBox="1"/>
          <p:nvPr/>
        </p:nvSpPr>
        <p:spPr>
          <a:xfrm>
            <a:off x="5192065" y="4778356"/>
            <a:ext cx="535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Our distribution of AHT is mostly consistent with </a:t>
            </a:r>
            <a:r>
              <a:rPr lang="en-US" dirty="0" err="1">
                <a:solidFill>
                  <a:schemeClr val="bg1"/>
                </a:solidFill>
              </a:rPr>
              <a:t>Messori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Czaja</a:t>
            </a:r>
            <a:r>
              <a:rPr lang="en-US" dirty="0">
                <a:solidFill>
                  <a:schemeClr val="bg1"/>
                </a:solidFill>
              </a:rPr>
              <a:t> 2015  </a:t>
            </a:r>
          </a:p>
        </p:txBody>
      </p:sp>
    </p:spTree>
    <p:extLst>
      <p:ext uri="{BB962C8B-B14F-4D97-AF65-F5344CB8AC3E}">
        <p14:creationId xmlns:p14="http://schemas.microsoft.com/office/powerpoint/2010/main" val="134584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081C-0BDC-D603-4F7E-33C3497EE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99" y="389167"/>
            <a:ext cx="4950472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Snapshot of instantaneous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AHT (Jan 2006)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A48B2AB8-DED5-0F20-40DB-A4E666776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3" y="2305502"/>
            <a:ext cx="4609468" cy="3687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5BA08B-2B0D-F03F-6B57-2757C2DB6B18}"/>
              </a:ext>
            </a:extLst>
          </p:cNvPr>
          <p:cNvSpPr txBox="1"/>
          <p:nvPr/>
        </p:nvSpPr>
        <p:spPr>
          <a:xfrm>
            <a:off x="6123472" y="2672559"/>
            <a:ext cx="407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How is AHT related to atmospheric heating?</a:t>
            </a:r>
          </a:p>
        </p:txBody>
      </p:sp>
    </p:spTree>
    <p:extLst>
      <p:ext uri="{BB962C8B-B14F-4D97-AF65-F5344CB8AC3E}">
        <p14:creationId xmlns:p14="http://schemas.microsoft.com/office/powerpoint/2010/main" val="54101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4D83B-1A86-BDC1-BE78-20C4EA52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Lead/lag composite of temperature anomalies  associated with AHT anomaly at 50N (DJF)</a:t>
            </a:r>
          </a:p>
        </p:txBody>
      </p:sp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CC020D2-6768-3D3F-010F-7CD49600C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4" y="1737794"/>
            <a:ext cx="11349515" cy="4156160"/>
          </a:xfrm>
        </p:spPr>
      </p:pic>
    </p:spTree>
    <p:extLst>
      <p:ext uri="{BB962C8B-B14F-4D97-AF65-F5344CB8AC3E}">
        <p14:creationId xmlns:p14="http://schemas.microsoft.com/office/powerpoint/2010/main" val="3377185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AA5081C-0BDC-D603-4F7E-33C3497EE42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69249" y="-20120"/>
                <a:ext cx="7283810" cy="1143000"/>
              </a:xfrm>
            </p:spPr>
            <p:txBody>
              <a:bodyPr>
                <a:normAutofit fontScale="90000"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  <m:nary>
                            <m:nary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𝑀𝑆𝐸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𝑑𝑃</m:t>
                              </m:r>
                            </m:e>
                          </m:nary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 </m:t>
                      </m:r>
                      <m:r>
                        <m:rPr>
                          <m:sty m:val="p"/>
                        </m:rP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𝐴𝐻𝑇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𝑑𝑖𝑎𝑏𝑎𝑡𝑖𝑐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AA5081C-0BDC-D603-4F7E-33C3497EE4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69249" y="-20120"/>
                <a:ext cx="7283810" cy="1143000"/>
              </a:xfrm>
              <a:blipFill>
                <a:blip r:embed="rId2"/>
                <a:stretch>
                  <a:fillRect b="-2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A48B2AB8-DED5-0F20-40DB-A4E666776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3" y="2305502"/>
            <a:ext cx="4609468" cy="3687574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92D5206-8A26-197A-F508-B6B2243C6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51" y="-8962"/>
            <a:ext cx="4100623" cy="3280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4E5AD6-AFE0-74F8-2235-06844BF90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940" y="3441322"/>
            <a:ext cx="4100623" cy="32804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BBBDFE-9878-BE1A-CE75-1C18980443B3}"/>
                  </a:ext>
                </a:extLst>
              </p:cNvPr>
              <p:cNvSpPr txBox="1"/>
              <p:nvPr/>
            </p:nvSpPr>
            <p:spPr>
              <a:xfrm>
                <a:off x="3600127" y="6074461"/>
                <a:ext cx="614294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𝐴𝐻𝑇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BBBDFE-9878-BE1A-CE75-1C1898044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127" y="6074461"/>
                <a:ext cx="614294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656010-CF74-76DB-B33C-9309EFF05DD5}"/>
                  </a:ext>
                </a:extLst>
              </p:cNvPr>
              <p:cNvSpPr txBox="1"/>
              <p:nvPr/>
            </p:nvSpPr>
            <p:spPr>
              <a:xfrm>
                <a:off x="3713524" y="2429062"/>
                <a:ext cx="6131974" cy="842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  <m:nary>
                            <m:naryPr>
                              <m:ctrlP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𝑀𝑆𝐸</m:t>
                              </m:r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𝑑𝑃</m:t>
                              </m:r>
                            </m:e>
                          </m:nary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656010-CF74-76DB-B33C-9309EFF05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524" y="2429062"/>
                <a:ext cx="6131974" cy="8424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5597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AA5081C-0BDC-D603-4F7E-33C3497EE42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1187810" y="906054"/>
                <a:ext cx="7283810" cy="1143000"/>
              </a:xfrm>
            </p:spPr>
            <p:txBody>
              <a:bodyPr>
                <a:normAutofit fontScale="9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  <m:nary>
                            <m:nary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𝑀𝑆𝐸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𝑑𝑃</m:t>
                              </m:r>
                            </m:e>
                          </m:nary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.− </m:t>
                      </m:r>
                      <m:r>
                        <m:rPr>
                          <m:sty m:val="p"/>
                        </m:rP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𝐴𝐻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AA5081C-0BDC-D603-4F7E-33C3497EE4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187810" y="906054"/>
                <a:ext cx="7283810" cy="1143000"/>
              </a:xfrm>
              <a:blipFill>
                <a:blip r:embed="rId2"/>
                <a:stretch>
                  <a:fillRect b="-2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48B2AB8-DED5-0F20-40DB-A4E666776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93" y="2305502"/>
            <a:ext cx="4609467" cy="3687574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92D5206-8A26-197A-F508-B6B2243C6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51" y="-8962"/>
            <a:ext cx="4100623" cy="3280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4E5AD6-AFE0-74F8-2235-06844BF90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940" y="3441322"/>
            <a:ext cx="4100623" cy="32804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BBBDFE-9878-BE1A-CE75-1C18980443B3}"/>
                  </a:ext>
                </a:extLst>
              </p:cNvPr>
              <p:cNvSpPr txBox="1"/>
              <p:nvPr/>
            </p:nvSpPr>
            <p:spPr>
              <a:xfrm>
                <a:off x="3600127" y="6074461"/>
                <a:ext cx="614294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𝐴𝐻𝑇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BBBDFE-9878-BE1A-CE75-1C1898044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127" y="6074461"/>
                <a:ext cx="614294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656010-CF74-76DB-B33C-9309EFF05DD5}"/>
                  </a:ext>
                </a:extLst>
              </p:cNvPr>
              <p:cNvSpPr txBox="1"/>
              <p:nvPr/>
            </p:nvSpPr>
            <p:spPr>
              <a:xfrm>
                <a:off x="3713524" y="2429062"/>
                <a:ext cx="6131974" cy="842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  <m:nary>
                            <m:naryPr>
                              <m:ctrlP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𝑀𝑆𝐸</m:t>
                              </m:r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𝑑𝑃</m:t>
                              </m:r>
                            </m:e>
                          </m:nary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656010-CF74-76DB-B33C-9309EFF05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524" y="2429062"/>
                <a:ext cx="6131974" cy="8424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5512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2C417E3E-CEE5-921A-73E6-4BC8B9F19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075" y="3211241"/>
            <a:ext cx="6825252" cy="353882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EFAF640-C517-EF33-7FCE-EAB4181A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1136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We quantify the consistency of: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with a temporal correlation at each latitude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3D0D4B-D5EA-6960-4D43-C6EF7838D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06" y="3136865"/>
            <a:ext cx="4609467" cy="36875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84238A65-4609-4E0B-34E0-2D5DE91B54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6061" y="719709"/>
                <a:ext cx="728381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7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  <m:nary>
                            <m:naryPr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3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3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𝑀𝑆𝐸</m:t>
                              </m:r>
                              <m: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𝑑𝑃</m:t>
                              </m:r>
                            </m:e>
                          </m:nary>
                        </m:num>
                        <m:den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~ 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m:rPr>
                          <m:sty m:val="p"/>
                        </m:rP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𝐴𝐻𝑇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84238A65-4609-4E0B-34E0-2D5DE91B5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061" y="719709"/>
                <a:ext cx="7283810" cy="1143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7">
            <a:extLst>
              <a:ext uri="{FF2B5EF4-FFF2-40B4-BE49-F238E27FC236}">
                <a16:creationId xmlns:a16="http://schemas.microsoft.com/office/drawing/2014/main" id="{4B26ECBF-CA7D-575B-6FB1-4EA805AB713D}"/>
              </a:ext>
            </a:extLst>
          </p:cNvPr>
          <p:cNvSpPr txBox="1">
            <a:spLocks/>
          </p:cNvSpPr>
          <p:nvPr/>
        </p:nvSpPr>
        <p:spPr>
          <a:xfrm>
            <a:off x="649325" y="82140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51D00E-50AB-F154-EFBF-90427168DCA9}"/>
              </a:ext>
            </a:extLst>
          </p:cNvPr>
          <p:cNvSpPr txBox="1"/>
          <p:nvPr/>
        </p:nvSpPr>
        <p:spPr>
          <a:xfrm>
            <a:off x="5378058" y="1375994"/>
            <a:ext cx="79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~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33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2C417E3E-CEE5-921A-73E6-4BC8B9F19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075" y="3211241"/>
            <a:ext cx="6825252" cy="3538822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4B26ECBF-CA7D-575B-6FB1-4EA805AB713D}"/>
              </a:ext>
            </a:extLst>
          </p:cNvPr>
          <p:cNvSpPr txBox="1">
            <a:spLocks/>
          </p:cNvSpPr>
          <p:nvPr/>
        </p:nvSpPr>
        <p:spPr>
          <a:xfrm>
            <a:off x="649325" y="82140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C56685-697B-FF70-F0BD-0961A37A3BA0}"/>
              </a:ext>
            </a:extLst>
          </p:cNvPr>
          <p:cNvSpPr txBox="1"/>
          <p:nvPr/>
        </p:nvSpPr>
        <p:spPr>
          <a:xfrm>
            <a:off x="239392" y="2311508"/>
            <a:ext cx="46308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Tight correlation between AHT and atmospheric heating – with a near 1:1 ratio –</a:t>
            </a:r>
          </a:p>
          <a:p>
            <a:r>
              <a:rPr lang="en-US" dirty="0">
                <a:solidFill>
                  <a:schemeClr val="bg1"/>
                </a:solidFill>
              </a:rPr>
              <a:t>At synoptic timescales suggest that dominant balance is between AHT and atmospheric storage.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Little role for radiative feedbacks and surface exchange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Atmospheric heating events are limited by AHT (and the fixed heat capacity of the atmosphere)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If we understand variability of AHT, we understand variability of atmospheric temperature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9297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EEC71-425E-1F83-2F5F-9D393B524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Mass flux independence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5AB10-9387-59BE-2276-577C28665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248" y="1107765"/>
            <a:ext cx="8884227" cy="1091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CAE03-6971-81AE-64CB-536DF3B3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39" y="2515118"/>
            <a:ext cx="5467604" cy="428814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55BB7B-9A9D-A042-A1D0-FB376FAB5469}"/>
              </a:ext>
            </a:extLst>
          </p:cNvPr>
          <p:cNvCxnSpPr>
            <a:cxnSpLocks/>
          </p:cNvCxnSpPr>
          <p:nvPr/>
        </p:nvCxnSpPr>
        <p:spPr>
          <a:xfrm flipV="1">
            <a:off x="2682057" y="6139052"/>
            <a:ext cx="509567" cy="44640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9C8D15-E17E-8A48-8F95-5F58771A98CB}"/>
              </a:ext>
            </a:extLst>
          </p:cNvPr>
          <p:cNvCxnSpPr>
            <a:cxnSpLocks/>
          </p:cNvCxnSpPr>
          <p:nvPr/>
        </p:nvCxnSpPr>
        <p:spPr>
          <a:xfrm flipV="1">
            <a:off x="3414894" y="6202528"/>
            <a:ext cx="372712" cy="32064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D8A850B-2AE8-7775-A998-C56C029E185A}"/>
              </a:ext>
            </a:extLst>
          </p:cNvPr>
          <p:cNvSpPr txBox="1"/>
          <p:nvPr/>
        </p:nvSpPr>
        <p:spPr>
          <a:xfrm>
            <a:off x="1045923" y="6475498"/>
            <a:ext cx="1589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Mass Flux AHT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4EB64-5AD6-373A-29EA-07CC525D29AE}"/>
              </a:ext>
            </a:extLst>
          </p:cNvPr>
          <p:cNvSpPr txBox="1"/>
          <p:nvPr/>
        </p:nvSpPr>
        <p:spPr>
          <a:xfrm>
            <a:off x="4612619" y="6416670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MOC</a:t>
            </a:r>
          </a:p>
        </p:txBody>
      </p:sp>
    </p:spTree>
    <p:extLst>
      <p:ext uri="{BB962C8B-B14F-4D97-AF65-F5344CB8AC3E}">
        <p14:creationId xmlns:p14="http://schemas.microsoft.com/office/powerpoint/2010/main" val="245522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EEC71-425E-1F83-2F5F-9D393B524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Mass flux independence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5AB10-9387-59BE-2276-577C28665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248" y="1107765"/>
            <a:ext cx="8884227" cy="1091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CAE03-6971-81AE-64CB-536DF3B3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39" y="2515118"/>
            <a:ext cx="5467604" cy="428814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55BB7B-9A9D-A042-A1D0-FB376FAB5469}"/>
              </a:ext>
            </a:extLst>
          </p:cNvPr>
          <p:cNvCxnSpPr>
            <a:cxnSpLocks/>
          </p:cNvCxnSpPr>
          <p:nvPr/>
        </p:nvCxnSpPr>
        <p:spPr>
          <a:xfrm flipV="1">
            <a:off x="2682057" y="6139052"/>
            <a:ext cx="509567" cy="44640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9C8D15-E17E-8A48-8F95-5F58771A98CB}"/>
              </a:ext>
            </a:extLst>
          </p:cNvPr>
          <p:cNvCxnSpPr>
            <a:cxnSpLocks/>
          </p:cNvCxnSpPr>
          <p:nvPr/>
        </p:nvCxnSpPr>
        <p:spPr>
          <a:xfrm flipV="1">
            <a:off x="3414894" y="6202528"/>
            <a:ext cx="372712" cy="32064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D8A850B-2AE8-7775-A998-C56C029E185A}"/>
              </a:ext>
            </a:extLst>
          </p:cNvPr>
          <p:cNvSpPr txBox="1"/>
          <p:nvPr/>
        </p:nvSpPr>
        <p:spPr>
          <a:xfrm>
            <a:off x="1045923" y="6475498"/>
            <a:ext cx="1589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Mass Flux AHT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4EB64-5AD6-373A-29EA-07CC525D29AE}"/>
              </a:ext>
            </a:extLst>
          </p:cNvPr>
          <p:cNvSpPr txBox="1"/>
          <p:nvPr/>
        </p:nvSpPr>
        <p:spPr>
          <a:xfrm>
            <a:off x="4612619" y="6416670"/>
            <a:ext cx="158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5C64B-041D-FD3C-5E0A-740CE2F1C67C}"/>
              </a:ext>
            </a:extLst>
          </p:cNvPr>
          <p:cNvSpPr txBox="1"/>
          <p:nvPr/>
        </p:nvSpPr>
        <p:spPr>
          <a:xfrm>
            <a:off x="7007591" y="2198810"/>
            <a:ext cx="34426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Reanalysis generally don’t conserve mass.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There can be non-zero zonal mean mass fluxes in the climate system that: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Increase the mass (surface pressure) of the atmosphere poleward of that latitude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Remove water from the atmosphere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45CC93-48E0-2961-6064-27C3AE19B81E}"/>
                  </a:ext>
                </a:extLst>
              </p:cNvPr>
              <p:cNvSpPr txBox="1"/>
              <p:nvPr/>
            </p:nvSpPr>
            <p:spPr>
              <a:xfrm>
                <a:off x="7260418" y="5338131"/>
                <a:ext cx="4773102" cy="682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⁡(90)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𝑑𝑠𝑖𝑛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45CC93-48E0-2961-6064-27C3AE19B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418" y="5338131"/>
                <a:ext cx="4773102" cy="6827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0106F02-1C74-8AEA-43BA-522E7D19C717}"/>
              </a:ext>
            </a:extLst>
          </p:cNvPr>
          <p:cNvSpPr txBox="1"/>
          <p:nvPr/>
        </p:nvSpPr>
        <p:spPr>
          <a:xfrm>
            <a:off x="6373759" y="6153839"/>
            <a:ext cx="540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Multiply above by {MSE} to get Mass flux AHT</a:t>
            </a:r>
          </a:p>
        </p:txBody>
      </p:sp>
    </p:spTree>
    <p:extLst>
      <p:ext uri="{BB962C8B-B14F-4D97-AF65-F5344CB8AC3E}">
        <p14:creationId xmlns:p14="http://schemas.microsoft.com/office/powerpoint/2010/main" val="30652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8682D-2524-04B3-FBD4-4B85A3167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192BD35A-C66A-3434-C73B-94B49B639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0" y="274320"/>
            <a:ext cx="11993596" cy="6218555"/>
          </a:xfrm>
        </p:spPr>
      </p:pic>
    </p:spTree>
    <p:extLst>
      <p:ext uri="{BB962C8B-B14F-4D97-AF65-F5344CB8AC3E}">
        <p14:creationId xmlns:p14="http://schemas.microsoft.com/office/powerpoint/2010/main" val="2241253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762001"/>
            <a:ext cx="389782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-76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Partitioning of atmospheric energy by circulation type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1" y="1943607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* </a:t>
            </a:r>
            <a:r>
              <a:rPr lang="en-US" dirty="0">
                <a:solidFill>
                  <a:schemeClr val="bg1"/>
                </a:solidFill>
              </a:rPr>
              <a:t>= Departure from zonal mean -- [ ]</a:t>
            </a:r>
          </a:p>
          <a:p>
            <a:r>
              <a:rPr lang="en-US" sz="2200" dirty="0">
                <a:solidFill>
                  <a:schemeClr val="bg1"/>
                </a:solidFill>
              </a:rPr>
              <a:t>'  </a:t>
            </a:r>
            <a:r>
              <a:rPr lang="en-US" dirty="0">
                <a:solidFill>
                  <a:schemeClr val="bg1"/>
                </a:solidFill>
              </a:rPr>
              <a:t> = Departure from time mean --  ¯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10766"/>
            <a:ext cx="1981200" cy="1542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1173" y="115941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MOC</a:t>
            </a:r>
          </a:p>
          <a:p>
            <a:r>
              <a:rPr lang="en-US" dirty="0">
                <a:solidFill>
                  <a:srgbClr val="003DB8"/>
                </a:solidFill>
              </a:rPr>
              <a:t>Overturning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3000" y="-148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Stationary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63482"/>
            <a:ext cx="2532732" cy="1302549"/>
          </a:xfrm>
          <a:prstGeom prst="rect">
            <a:avLst/>
          </a:prstGeom>
        </p:spPr>
      </p:pic>
      <p:pic>
        <p:nvPicPr>
          <p:cNvPr id="1026" name="Picture 2" descr="http://www.gfdl.noaa.gov/pix/user_images/io/blizzard9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007946"/>
            <a:ext cx="2133600" cy="1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686800" y="1585366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Transient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70847" y="2701444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MSE = moist static energy</a:t>
            </a:r>
          </a:p>
          <a:p>
            <a:r>
              <a:rPr lang="en-US" dirty="0">
                <a:solidFill>
                  <a:schemeClr val="bg1"/>
                </a:solidFill>
              </a:rPr>
              <a:t>    = </a:t>
            </a:r>
            <a:r>
              <a:rPr lang="en-US" dirty="0" err="1">
                <a:solidFill>
                  <a:schemeClr val="bg1"/>
                </a:solidFill>
              </a:rPr>
              <a:t>CpT</a:t>
            </a:r>
            <a:r>
              <a:rPr lang="en-US" dirty="0">
                <a:solidFill>
                  <a:schemeClr val="bg1"/>
                </a:solidFill>
              </a:rPr>
              <a:t> + LQ +</a:t>
            </a:r>
            <a:r>
              <a:rPr lang="en-US" dirty="0" err="1">
                <a:solidFill>
                  <a:schemeClr val="bg1"/>
                </a:solidFill>
              </a:rPr>
              <a:t>gZ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B1EE48-B8E6-4DE6-A92C-03A011C816F8}"/>
              </a:ext>
            </a:extLst>
          </p:cNvPr>
          <p:cNvSpPr txBox="1"/>
          <p:nvPr/>
        </p:nvSpPr>
        <p:spPr>
          <a:xfrm>
            <a:off x="1737447" y="4238451"/>
            <a:ext cx="2910753" cy="2390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MOC dominates in the deep tropics – Hadley cell</a:t>
            </a:r>
          </a:p>
          <a:p>
            <a:endParaRPr lang="en-US" dirty="0">
              <a:solidFill>
                <a:srgbClr val="003DB8"/>
              </a:solidFill>
            </a:endParaRPr>
          </a:p>
          <a:p>
            <a:r>
              <a:rPr lang="en-US" dirty="0">
                <a:solidFill>
                  <a:srgbClr val="009900"/>
                </a:solidFill>
              </a:rPr>
              <a:t>Stationary eddies stronger in NH </a:t>
            </a:r>
          </a:p>
          <a:p>
            <a:endParaRPr lang="en-US" dirty="0">
              <a:solidFill>
                <a:srgbClr val="003DB8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Transient eddies dominate the mid-latitudes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C91F77-980A-4975-9007-63834E7F9C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93" y="3852251"/>
            <a:ext cx="4132027" cy="284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73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42D11-4A1F-46F4-2C89-79C02F985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F9F2D774-DF3A-2096-D8F3-ABDD12D88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29" y="1089959"/>
            <a:ext cx="8364665" cy="5273376"/>
          </a:xfrm>
        </p:spPr>
      </p:pic>
    </p:spTree>
    <p:extLst>
      <p:ext uri="{BB962C8B-B14F-4D97-AF65-F5344CB8AC3E}">
        <p14:creationId xmlns:p14="http://schemas.microsoft.com/office/powerpoint/2010/main" val="3516986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4AA05-B9C6-0BD4-4D6B-F3267B964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02" y="92957"/>
            <a:ext cx="5161199" cy="15931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Time mean of instant calculations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(January 2001)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C0C701C6-136D-2976-2F09-4AB0C7749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75" y="710170"/>
            <a:ext cx="5161199" cy="2676028"/>
          </a:xfr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3618BB1-D712-09CB-C0DF-46952F757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57" y="4082298"/>
            <a:ext cx="5161200" cy="26760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9F42E5-9CF4-C47D-699B-33C30B5431E1}"/>
              </a:ext>
            </a:extLst>
          </p:cNvPr>
          <p:cNvSpPr txBox="1"/>
          <p:nvPr/>
        </p:nvSpPr>
        <p:spPr>
          <a:xfrm>
            <a:off x="7436858" y="239392"/>
            <a:ext cx="4261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Traditional Monthly calculation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09535-D838-5217-10CF-21D057CB5CF0}"/>
              </a:ext>
            </a:extLst>
          </p:cNvPr>
          <p:cNvSpPr txBox="1"/>
          <p:nvPr/>
        </p:nvSpPr>
        <p:spPr>
          <a:xfrm>
            <a:off x="7346073" y="3551449"/>
            <a:ext cx="4261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Time mean of our instant calculation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75FD0C-3121-C502-B715-767043AE1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80" y="2076041"/>
            <a:ext cx="5454110" cy="461044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8F731E-286C-5826-E71E-57D7F4F2B2A1}"/>
              </a:ext>
            </a:extLst>
          </p:cNvPr>
          <p:cNvCxnSpPr/>
          <p:nvPr/>
        </p:nvCxnSpPr>
        <p:spPr>
          <a:xfrm flipV="1">
            <a:off x="2684333" y="5631605"/>
            <a:ext cx="651461" cy="35320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69B688-432F-1085-17BF-9C4A276A0FF2}"/>
              </a:ext>
            </a:extLst>
          </p:cNvPr>
          <p:cNvCxnSpPr/>
          <p:nvPr/>
        </p:nvCxnSpPr>
        <p:spPr>
          <a:xfrm flipV="1">
            <a:off x="3900267" y="5615258"/>
            <a:ext cx="651461" cy="35320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3C22218-772A-6C5C-7EAE-A1743AD53DED}"/>
              </a:ext>
            </a:extLst>
          </p:cNvPr>
          <p:cNvSpPr txBox="1"/>
          <p:nvPr/>
        </p:nvSpPr>
        <p:spPr>
          <a:xfrm>
            <a:off x="1297276" y="5968460"/>
            <a:ext cx="1589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Stationary Eddy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4E1CF-0291-884B-141B-BA909DCAB37D}"/>
              </a:ext>
            </a:extLst>
          </p:cNvPr>
          <p:cNvSpPr txBox="1"/>
          <p:nvPr/>
        </p:nvSpPr>
        <p:spPr>
          <a:xfrm>
            <a:off x="4440130" y="6003130"/>
            <a:ext cx="1589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Transient Eddy</a:t>
            </a:r>
          </a:p>
        </p:txBody>
      </p:sp>
    </p:spTree>
    <p:extLst>
      <p:ext uri="{BB962C8B-B14F-4D97-AF65-F5344CB8AC3E}">
        <p14:creationId xmlns:p14="http://schemas.microsoft.com/office/powerpoint/2010/main" val="2149943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4AA05-B9C6-0BD4-4D6B-F3267B964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02" y="92957"/>
            <a:ext cx="5161199" cy="15931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Time mean of instant calculations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(January 2001)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C701C6-136D-2976-2F09-4AB0C7749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7175" y="710170"/>
            <a:ext cx="5161199" cy="2676028"/>
          </a:xfr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3618BB1-D712-09CB-C0DF-46952F757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57" y="4082298"/>
            <a:ext cx="5161200" cy="26760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9F42E5-9CF4-C47D-699B-33C30B5431E1}"/>
              </a:ext>
            </a:extLst>
          </p:cNvPr>
          <p:cNvSpPr txBox="1"/>
          <p:nvPr/>
        </p:nvSpPr>
        <p:spPr>
          <a:xfrm>
            <a:off x="7436858" y="239392"/>
            <a:ext cx="4261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Traditional Monthly calculation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09535-D838-5217-10CF-21D057CB5CF0}"/>
              </a:ext>
            </a:extLst>
          </p:cNvPr>
          <p:cNvSpPr txBox="1"/>
          <p:nvPr/>
        </p:nvSpPr>
        <p:spPr>
          <a:xfrm>
            <a:off x="7346073" y="3551449"/>
            <a:ext cx="4261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Time mean of our instant calculation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75FD0C-3121-C502-B715-767043AE1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80" y="2076041"/>
            <a:ext cx="5454110" cy="461044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8F731E-286C-5826-E71E-57D7F4F2B2A1}"/>
              </a:ext>
            </a:extLst>
          </p:cNvPr>
          <p:cNvCxnSpPr/>
          <p:nvPr/>
        </p:nvCxnSpPr>
        <p:spPr>
          <a:xfrm flipV="1">
            <a:off x="2684333" y="5631605"/>
            <a:ext cx="651461" cy="35320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69B688-432F-1085-17BF-9C4A276A0FF2}"/>
              </a:ext>
            </a:extLst>
          </p:cNvPr>
          <p:cNvCxnSpPr/>
          <p:nvPr/>
        </p:nvCxnSpPr>
        <p:spPr>
          <a:xfrm flipV="1">
            <a:off x="3900267" y="5615258"/>
            <a:ext cx="651461" cy="35320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3C22218-772A-6C5C-7EAE-A1743AD53DED}"/>
              </a:ext>
            </a:extLst>
          </p:cNvPr>
          <p:cNvSpPr txBox="1"/>
          <p:nvPr/>
        </p:nvSpPr>
        <p:spPr>
          <a:xfrm>
            <a:off x="1297276" y="5968460"/>
            <a:ext cx="1589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Stationary Eddy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4E1CF-0291-884B-141B-BA909DCAB37D}"/>
              </a:ext>
            </a:extLst>
          </p:cNvPr>
          <p:cNvSpPr txBox="1"/>
          <p:nvPr/>
        </p:nvSpPr>
        <p:spPr>
          <a:xfrm>
            <a:off x="4440130" y="6003130"/>
            <a:ext cx="1589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Transient Eddy</a:t>
            </a:r>
          </a:p>
        </p:txBody>
      </p:sp>
    </p:spTree>
    <p:extLst>
      <p:ext uri="{BB962C8B-B14F-4D97-AF65-F5344CB8AC3E}">
        <p14:creationId xmlns:p14="http://schemas.microsoft.com/office/powerpoint/2010/main" val="3649649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4AA05-B9C6-0BD4-4D6B-F3267B964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02" y="92957"/>
            <a:ext cx="5161199" cy="15931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Time mean of instant calculations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(January 2001)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18BB1-D712-09CB-C0DF-46952F757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6457" y="4082298"/>
            <a:ext cx="5161199" cy="2676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E09535-D838-5217-10CF-21D057CB5CF0}"/>
              </a:ext>
            </a:extLst>
          </p:cNvPr>
          <p:cNvSpPr txBox="1"/>
          <p:nvPr/>
        </p:nvSpPr>
        <p:spPr>
          <a:xfrm>
            <a:off x="7346072" y="3531826"/>
            <a:ext cx="426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Comparison of monthly and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Time mean of our instant calculation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75FD0C-3121-C502-B715-767043AE1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80" y="2076041"/>
            <a:ext cx="5454110" cy="461044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8F731E-286C-5826-E71E-57D7F4F2B2A1}"/>
              </a:ext>
            </a:extLst>
          </p:cNvPr>
          <p:cNvCxnSpPr/>
          <p:nvPr/>
        </p:nvCxnSpPr>
        <p:spPr>
          <a:xfrm flipV="1">
            <a:off x="2684333" y="5631605"/>
            <a:ext cx="651461" cy="35320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69B688-432F-1085-17BF-9C4A276A0FF2}"/>
              </a:ext>
            </a:extLst>
          </p:cNvPr>
          <p:cNvCxnSpPr/>
          <p:nvPr/>
        </p:nvCxnSpPr>
        <p:spPr>
          <a:xfrm flipV="1">
            <a:off x="3900267" y="5615258"/>
            <a:ext cx="651461" cy="35320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3C22218-772A-6C5C-7EAE-A1743AD53DED}"/>
              </a:ext>
            </a:extLst>
          </p:cNvPr>
          <p:cNvSpPr txBox="1"/>
          <p:nvPr/>
        </p:nvSpPr>
        <p:spPr>
          <a:xfrm>
            <a:off x="1297276" y="5968460"/>
            <a:ext cx="1589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Stationary Eddy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4E1CF-0291-884B-141B-BA909DCAB37D}"/>
              </a:ext>
            </a:extLst>
          </p:cNvPr>
          <p:cNvSpPr txBox="1"/>
          <p:nvPr/>
        </p:nvSpPr>
        <p:spPr>
          <a:xfrm>
            <a:off x="4440130" y="6003130"/>
            <a:ext cx="1589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Transient Eddy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5043E-6E03-FE1B-33F6-611947B8153A}"/>
              </a:ext>
            </a:extLst>
          </p:cNvPr>
          <p:cNvSpPr txBox="1"/>
          <p:nvPr/>
        </p:nvSpPr>
        <p:spPr>
          <a:xfrm>
            <a:off x="7468138" y="543365"/>
            <a:ext cx="43443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We retain the monthly mean AHT calculation using only instantaneous data</a:t>
            </a:r>
          </a:p>
          <a:p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 While allowing time mean and temporal anomalies to interact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2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55F8-29F0-A89A-DED6-B578E6D6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46" y="46037"/>
            <a:ext cx="5923085" cy="12464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Anomalies in AHT are not just from transient eddies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CCD1FE-2E3F-E670-46BA-C3D2680C7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3704" y="129566"/>
            <a:ext cx="4575381" cy="3366227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2495F0B-181D-D6E5-33AD-36AD55CD1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0613" y="3548317"/>
            <a:ext cx="4488302" cy="3366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A6C919-FB96-E779-8CB7-3EF6FA8A9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42" y="1418251"/>
            <a:ext cx="6099935" cy="860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39A741-2E76-0D6C-DA9B-86736C2A11EB}"/>
              </a:ext>
            </a:extLst>
          </p:cNvPr>
          <p:cNvSpPr txBox="1"/>
          <p:nvPr/>
        </p:nvSpPr>
        <p:spPr>
          <a:xfrm>
            <a:off x="172918" y="2329966"/>
            <a:ext cx="1515208" cy="47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Full Eddy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3810A0-82FB-4E26-1FF7-755943AE3CA2}"/>
              </a:ext>
            </a:extLst>
          </p:cNvPr>
          <p:cNvSpPr txBox="1"/>
          <p:nvPr/>
        </p:nvSpPr>
        <p:spPr>
          <a:xfrm>
            <a:off x="1639772" y="2315316"/>
            <a:ext cx="1515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90099"/>
                </a:solidFill>
              </a:rPr>
              <a:t>Stationary</a:t>
            </a:r>
          </a:p>
          <a:p>
            <a:r>
              <a:rPr lang="en-US" sz="1400" dirty="0">
                <a:solidFill>
                  <a:srgbClr val="990099"/>
                </a:solidFill>
              </a:rPr>
              <a:t>(time invariant)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391947-5558-B464-343A-FB2ECBD3B682}"/>
              </a:ext>
            </a:extLst>
          </p:cNvPr>
          <p:cNvSpPr txBox="1"/>
          <p:nvPr/>
        </p:nvSpPr>
        <p:spPr>
          <a:xfrm>
            <a:off x="3154980" y="2329966"/>
            <a:ext cx="18043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6600"/>
                </a:solidFill>
              </a:rPr>
              <a:t>Mixed terms</a:t>
            </a:r>
          </a:p>
          <a:p>
            <a:pPr algn="ctr"/>
            <a:r>
              <a:rPr lang="en-US" sz="1400" dirty="0">
                <a:solidFill>
                  <a:srgbClr val="FF6600"/>
                </a:solidFill>
              </a:rPr>
              <a:t>(zero time mean)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7FE594-6DFB-2143-1F45-2682DCBA8829}"/>
              </a:ext>
            </a:extLst>
          </p:cNvPr>
          <p:cNvSpPr txBox="1"/>
          <p:nvPr/>
        </p:nvSpPr>
        <p:spPr>
          <a:xfrm>
            <a:off x="5048266" y="2354880"/>
            <a:ext cx="180433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Transient eddy</a:t>
            </a:r>
          </a:p>
          <a:p>
            <a:pPr algn="ctr"/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2DAAC8-91AE-CC6C-0486-A2AE0B551890}"/>
              </a:ext>
            </a:extLst>
          </p:cNvPr>
          <p:cNvSpPr txBox="1"/>
          <p:nvPr/>
        </p:nvSpPr>
        <p:spPr>
          <a:xfrm>
            <a:off x="441542" y="3227790"/>
            <a:ext cx="47161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The </a:t>
            </a:r>
            <a:r>
              <a:rPr lang="en-US" dirty="0">
                <a:solidFill>
                  <a:srgbClr val="FF6600"/>
                </a:solidFill>
                <a:sym typeface="Wingdings" panose="05000000000000000000" pitchFamily="2" charset="2"/>
              </a:rPr>
              <a:t>mixed terms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have zero time mean but enhance the temporal variance of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full eddy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AHT relative to that of the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transient eddies alone</a:t>
            </a: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The resultant AHT is more strongly tied to atmospheric heating than the transient eddy alone</a:t>
            </a:r>
          </a:p>
        </p:txBody>
      </p:sp>
    </p:spTree>
    <p:extLst>
      <p:ext uri="{BB962C8B-B14F-4D97-AF65-F5344CB8AC3E}">
        <p14:creationId xmlns:p14="http://schemas.microsoft.com/office/powerpoint/2010/main" val="3499927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55F8-29F0-A89A-DED6-B578E6D6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46" y="46037"/>
            <a:ext cx="5923085" cy="12464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Relationship between Eddy and MOC AHT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9A741-2E76-0D6C-DA9B-86736C2A11EB}"/>
              </a:ext>
            </a:extLst>
          </p:cNvPr>
          <p:cNvSpPr txBox="1"/>
          <p:nvPr/>
        </p:nvSpPr>
        <p:spPr>
          <a:xfrm>
            <a:off x="3057902" y="2243423"/>
            <a:ext cx="1515208" cy="47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Full Eddy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391947-5558-B464-343A-FB2ECBD3B682}"/>
              </a:ext>
            </a:extLst>
          </p:cNvPr>
          <p:cNvSpPr txBox="1"/>
          <p:nvPr/>
        </p:nvSpPr>
        <p:spPr>
          <a:xfrm>
            <a:off x="4756233" y="2234919"/>
            <a:ext cx="180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MOC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2DAAC8-91AE-CC6C-0486-A2AE0B551890}"/>
              </a:ext>
            </a:extLst>
          </p:cNvPr>
          <p:cNvSpPr txBox="1"/>
          <p:nvPr/>
        </p:nvSpPr>
        <p:spPr>
          <a:xfrm>
            <a:off x="441542" y="3227790"/>
            <a:ext cx="47161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Eddy and MOC AHT are anti-correlated in time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Consistent with eddy driven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Ferrel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cell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This reduces the variance in AHT relative to eddy AHT alone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62C18-B07A-F2D1-D5DD-3D0E8CBAB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46" y="1370439"/>
            <a:ext cx="6473082" cy="794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10A84F-40D7-BF99-0F5A-92FDA596D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206478"/>
            <a:ext cx="4865090" cy="28775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7DE224-FABE-B68F-DFD2-BAC22492F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253" y="3324707"/>
            <a:ext cx="5512112" cy="32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82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10A84F-40D7-BF99-0F5A-92FDA596D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682" y="206478"/>
            <a:ext cx="4865090" cy="28775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7DE224-FABE-B68F-DFD2-BAC22492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253" y="3324707"/>
            <a:ext cx="5512112" cy="3264345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997BB69-771A-C988-4D3E-CCB51A8DB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0" y="3124552"/>
            <a:ext cx="4704040" cy="352802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3307035-C23A-55CB-F572-7ED2415CB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78" y="205419"/>
            <a:ext cx="6343211" cy="162158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Accounting for MOC AHT general improve correlations with atmospheric heating</a:t>
            </a:r>
          </a:p>
        </p:txBody>
      </p:sp>
    </p:spTree>
    <p:extLst>
      <p:ext uri="{BB962C8B-B14F-4D97-AF65-F5344CB8AC3E}">
        <p14:creationId xmlns:p14="http://schemas.microsoft.com/office/powerpoint/2010/main" val="4202449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978F0-6EAF-4EBE-051A-D2E3FEE96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457200"/>
            <a:ext cx="3048000" cy="2438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Composites of AHT anomaly at 50N (Wintertime DJF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C9590-F77C-EB94-9A46-8800A916A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00" y="152401"/>
            <a:ext cx="5638800" cy="3180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AB44CE-EE8E-DE3F-C4E2-90D5D2A4C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00" y="3505201"/>
            <a:ext cx="5638800" cy="3180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C21D85-5C40-12FC-ABD8-A29C7DBE7D64}"/>
              </a:ext>
            </a:extLst>
          </p:cNvPr>
          <p:cNvSpPr txBox="1"/>
          <p:nvPr/>
        </p:nvSpPr>
        <p:spPr>
          <a:xfrm>
            <a:off x="1763864" y="1742831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Atmospheric heat transport is responsible for the majority (80%) of atmospheric heating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754498-5AB1-C680-1DC6-E910C769EEAC}"/>
              </a:ext>
            </a:extLst>
          </p:cNvPr>
          <p:cNvSpPr txBox="1"/>
          <p:nvPr/>
        </p:nvSpPr>
        <p:spPr>
          <a:xfrm>
            <a:off x="1752600" y="4470738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Ferrel</a:t>
            </a:r>
            <a:r>
              <a:rPr lang="en-US" sz="2000" dirty="0">
                <a:solidFill>
                  <a:schemeClr val="bg1"/>
                </a:solidFill>
              </a:rPr>
              <a:t> cell response is nearly synchronous and damps heating by 20%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F9B5BA-F65C-22D0-6236-1ECDE3DE12DB}"/>
              </a:ext>
            </a:extLst>
          </p:cNvPr>
          <p:cNvSpPr/>
          <p:nvPr/>
        </p:nvSpPr>
        <p:spPr>
          <a:xfrm>
            <a:off x="4942817" y="3505201"/>
            <a:ext cx="5136652" cy="253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CB1AB-4D3A-C726-37D0-D00C8935D2E7}"/>
              </a:ext>
            </a:extLst>
          </p:cNvPr>
          <p:cNvSpPr txBox="1"/>
          <p:nvPr/>
        </p:nvSpPr>
        <p:spPr>
          <a:xfrm>
            <a:off x="5279923" y="3447300"/>
            <a:ext cx="501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MOC AHT associated with eddy AHT anomaly</a:t>
            </a:r>
          </a:p>
        </p:txBody>
      </p:sp>
    </p:spTree>
    <p:extLst>
      <p:ext uri="{BB962C8B-B14F-4D97-AF65-F5344CB8AC3E}">
        <p14:creationId xmlns:p14="http://schemas.microsoft.com/office/powerpoint/2010/main" val="4287577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8B56-FD6E-2068-73CC-06B8C37F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Switching gears: can we do this as a function of latitude and longitude?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CD249-5E1E-A434-8E62-E54E6190F0EB}"/>
                  </a:ext>
                </a:extLst>
              </p:cNvPr>
              <p:cNvSpPr txBox="1"/>
              <p:nvPr/>
            </p:nvSpPr>
            <p:spPr>
              <a:xfrm>
                <a:off x="-883627" y="1468307"/>
                <a:ext cx="11852213" cy="969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𝐴𝐻𝑇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𝑙𝑎𝑡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𝑙𝑜𝑛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nary>
                        <m:nary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𝑀𝑆𝐸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𝑀𝑆𝐸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Ϯ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∙(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𝑑𝑝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CD249-5E1E-A434-8E62-E54E6190F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83627" y="1468307"/>
                <a:ext cx="11852213" cy="9690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A2D7A56-B930-1D1D-4809-BA7D9950B4AC}"/>
              </a:ext>
            </a:extLst>
          </p:cNvPr>
          <p:cNvSpPr txBox="1"/>
          <p:nvPr/>
        </p:nvSpPr>
        <p:spPr>
          <a:xfrm>
            <a:off x="4592465" y="2224053"/>
            <a:ext cx="2241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Horizontal advection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5CB72-AC1C-C42C-55AF-450F4E34F556}"/>
              </a:ext>
            </a:extLst>
          </p:cNvPr>
          <p:cNvSpPr txBox="1"/>
          <p:nvPr/>
        </p:nvSpPr>
        <p:spPr>
          <a:xfrm>
            <a:off x="7814948" y="2224053"/>
            <a:ext cx="2241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Vertical motion</a:t>
            </a:r>
          </a:p>
        </p:txBody>
      </p:sp>
    </p:spTree>
    <p:extLst>
      <p:ext uri="{BB962C8B-B14F-4D97-AF65-F5344CB8AC3E}">
        <p14:creationId xmlns:p14="http://schemas.microsoft.com/office/powerpoint/2010/main" val="2048182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11CB618A-794C-762F-090E-CE13D4BDB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42" y="218049"/>
            <a:ext cx="7896958" cy="63175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9BCCFC-FF16-097A-09B1-1F985059DEB0}"/>
              </a:ext>
            </a:extLst>
          </p:cNvPr>
          <p:cNvSpPr txBox="1"/>
          <p:nvPr/>
        </p:nvSpPr>
        <p:spPr>
          <a:xfrm>
            <a:off x="155912" y="353961"/>
            <a:ext cx="365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Instantaneous snapshot of AHT convergence (colors)</a:t>
            </a:r>
          </a:p>
          <a:p>
            <a:r>
              <a:rPr lang="en-US" sz="2400" dirty="0">
                <a:solidFill>
                  <a:schemeClr val="bg1"/>
                </a:solidFill>
              </a:rPr>
              <a:t>and 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column heating (contours)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1500 W m</a:t>
            </a:r>
            <a:r>
              <a:rPr lang="en-US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-2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!!!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</a:rPr>
              <a:t>Heating and AHT convergence are right on top of each other</a:t>
            </a:r>
          </a:p>
        </p:txBody>
      </p:sp>
    </p:spTree>
    <p:extLst>
      <p:ext uri="{BB962C8B-B14F-4D97-AF65-F5344CB8AC3E}">
        <p14:creationId xmlns:p14="http://schemas.microsoft.com/office/powerpoint/2010/main" val="404791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17436-A87E-6D49-022E-D3FA7877E240}"/>
              </a:ext>
            </a:extLst>
          </p:cNvPr>
          <p:cNvSpPr txBox="1"/>
          <p:nvPr/>
        </p:nvSpPr>
        <p:spPr>
          <a:xfrm>
            <a:off x="408144" y="694630"/>
            <a:ext cx="44385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Motivating question: How is poleward atmospheric energy transport distributed in time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Is poleward energy transport steady in time (consequence of “average” storminess) or sporadic in nature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How doe the temporal variability of energy transport relate to atmospheric/surface heating (temperature variability)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62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6DEBB-0EB9-0F06-8FA7-FDF75A13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B5E396-7C2D-463C-3A6F-2E7AB08C1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3" y="582931"/>
            <a:ext cx="10978307" cy="5692138"/>
          </a:xfrm>
        </p:spPr>
      </p:pic>
    </p:spTree>
    <p:extLst>
      <p:ext uri="{BB962C8B-B14F-4D97-AF65-F5344CB8AC3E}">
        <p14:creationId xmlns:p14="http://schemas.microsoft.com/office/powerpoint/2010/main" val="2632055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488D-59DF-10C0-979D-35ED56B4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642B6C-792A-7269-D3C7-1A4FDDBF8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508" y="577293"/>
            <a:ext cx="10815768" cy="5607863"/>
          </a:xfrm>
        </p:spPr>
      </p:pic>
    </p:spTree>
    <p:extLst>
      <p:ext uri="{BB962C8B-B14F-4D97-AF65-F5344CB8AC3E}">
        <p14:creationId xmlns:p14="http://schemas.microsoft.com/office/powerpoint/2010/main" val="3605508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52819-2467-1E45-6818-6683C89C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C16E979B-93CB-DC2F-04C2-8198BC43F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478" y="2321818"/>
            <a:ext cx="6012641" cy="3117492"/>
          </a:xfr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E7B96A6A-192F-A84F-0D34-783785996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3920" y="2335160"/>
            <a:ext cx="6012641" cy="311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46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4F1314A-1188-CF19-4EC6-93861001E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13" y="139795"/>
            <a:ext cx="8059642" cy="563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4C1A1D-AADA-1428-23BD-24A4534224E8}"/>
              </a:ext>
            </a:extLst>
          </p:cNvPr>
          <p:cNvSpPr/>
          <p:nvPr/>
        </p:nvSpPr>
        <p:spPr>
          <a:xfrm>
            <a:off x="4024554" y="2955503"/>
            <a:ext cx="8667837" cy="30128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3BE249D-D3F1-0FF5-8C17-F48FC8C24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213" y="3645287"/>
            <a:ext cx="3797173" cy="290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01FA0B-7D91-FC49-4222-17DFF21B26B3}"/>
              </a:ext>
            </a:extLst>
          </p:cNvPr>
          <p:cNvSpPr txBox="1"/>
          <p:nvPr/>
        </p:nvSpPr>
        <p:spPr>
          <a:xfrm>
            <a:off x="498460" y="731675"/>
            <a:ext cx="362687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Dome C Heat wave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of March 2022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38 K temperature anomaly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Was laterally  extensive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Significant warming of whole troposphere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Should be seen in AHT convergence 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0509FC7-DCCD-A821-C1A2-342F874AB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3" t="45734" r="53402" b="10049"/>
          <a:stretch/>
        </p:blipFill>
        <p:spPr bwMode="auto">
          <a:xfrm>
            <a:off x="4913319" y="3500191"/>
            <a:ext cx="3215149" cy="28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56C97B2-EE3B-F82E-F5B0-E897082E0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0" t="89096" r="23248" b="-431"/>
          <a:stretch/>
        </p:blipFill>
        <p:spPr bwMode="auto">
          <a:xfrm>
            <a:off x="4938436" y="6451366"/>
            <a:ext cx="3190032" cy="3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238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359BCC2-DE06-DE34-0B1D-6FB807B9E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1" t="5033" r="26763" b="10050"/>
          <a:stretch/>
        </p:blipFill>
        <p:spPr>
          <a:xfrm>
            <a:off x="185409" y="122201"/>
            <a:ext cx="2413102" cy="230917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EF7885-20F6-1573-20B2-56164BD4AA62}"/>
              </a:ext>
            </a:extLst>
          </p:cNvPr>
          <p:cNvSpPr txBox="1"/>
          <p:nvPr/>
        </p:nvSpPr>
        <p:spPr>
          <a:xfrm>
            <a:off x="2553578" y="71636"/>
            <a:ext cx="467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600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BA3A9-186F-3819-271A-D12AF6BAE54C}"/>
              </a:ext>
            </a:extLst>
          </p:cNvPr>
          <p:cNvSpPr txBox="1"/>
          <p:nvPr/>
        </p:nvSpPr>
        <p:spPr>
          <a:xfrm>
            <a:off x="2575348" y="792902"/>
            <a:ext cx="467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E9D819-6F60-D4FD-2C2F-C77022AAE463}"/>
              </a:ext>
            </a:extLst>
          </p:cNvPr>
          <p:cNvSpPr txBox="1"/>
          <p:nvPr/>
        </p:nvSpPr>
        <p:spPr>
          <a:xfrm>
            <a:off x="2588692" y="1514164"/>
            <a:ext cx="467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200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0792F5-9302-1B75-C0AE-FDF879FE967F}"/>
                  </a:ext>
                </a:extLst>
              </p:cNvPr>
              <p:cNvSpPr txBox="1"/>
              <p:nvPr/>
            </p:nvSpPr>
            <p:spPr>
              <a:xfrm rot="16200000">
                <a:off x="1901839" y="1053474"/>
                <a:ext cx="23091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</a:rPr>
                  <a:t>AHT standard deviation (W m</a:t>
                </a:r>
                <a:r>
                  <a:rPr lang="en-US" sz="1200" baseline="30000" dirty="0">
                    <a:solidFill>
                      <a:schemeClr val="bg1"/>
                    </a:solidFill>
                  </a:rPr>
                  <a:t>-2</a:t>
                </a:r>
                <a:r>
                  <a:rPr lang="en-US" sz="12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0792F5-9302-1B75-C0AE-FDF879FE9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901839" y="1053474"/>
                <a:ext cx="2309176" cy="276999"/>
              </a:xfrm>
              <a:prstGeom prst="rect">
                <a:avLst/>
              </a:prstGeom>
              <a:blipFill>
                <a:blip r:embed="rId3"/>
                <a:stretch>
                  <a:fillRect l="-2222" r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4508E49-276B-5DB9-541F-7EA8004406CB}"/>
              </a:ext>
            </a:extLst>
          </p:cNvPr>
          <p:cNvSpPr txBox="1"/>
          <p:nvPr/>
        </p:nvSpPr>
        <p:spPr>
          <a:xfrm>
            <a:off x="515484" y="2481942"/>
            <a:ext cx="175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90099"/>
                </a:solidFill>
              </a:rPr>
              <a:t>Dome C sector</a:t>
            </a:r>
          </a:p>
        </p:txBody>
      </p:sp>
      <p:pic>
        <p:nvPicPr>
          <p:cNvPr id="13" name="Picture 12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3B04076D-A2D6-8258-496C-24E73359C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40" y="122201"/>
            <a:ext cx="5952776" cy="6533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C1326A-EF0E-380D-FA45-0C846D31F634}"/>
              </a:ext>
            </a:extLst>
          </p:cNvPr>
          <p:cNvSpPr txBox="1"/>
          <p:nvPr/>
        </p:nvSpPr>
        <p:spPr>
          <a:xfrm>
            <a:off x="149469" y="3490546"/>
            <a:ext cx="48709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Dome C heat wave of March 2022 was associated with 5 standard deviation anomalies in both AHT convergence and column heating – for a 3 day average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The amount of heating is consistent (1:1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ish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) with the AHT convergence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There are bigger (absolute in W m-2) anomalies at other times of the year; why aren’t these associated with larger magnitude heat waves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2520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3B04076D-A2D6-8258-496C-24E73359C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40" y="122201"/>
            <a:ext cx="5952776" cy="6533535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DE251603-1673-31A5-9DB3-609515DC2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r="6849"/>
          <a:stretch/>
        </p:blipFill>
        <p:spPr>
          <a:xfrm>
            <a:off x="0" y="52877"/>
            <a:ext cx="5617411" cy="33145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44178A-A329-EE85-010E-F286CB9BBFB7}"/>
              </a:ext>
            </a:extLst>
          </p:cNvPr>
          <p:cNvSpPr txBox="1"/>
          <p:nvPr/>
        </p:nvSpPr>
        <p:spPr>
          <a:xfrm>
            <a:off x="149469" y="3490546"/>
            <a:ext cx="48709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Time series of Dome C sector averages of AHT convergence and heating are strongly correlated (R=0.80) suggesting that the dominant energy balance is between AHT and heating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March 2022 are amongst the most extreme 3 day average anomalies but not the largest evert seen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I expected the regression slope to be less than 1:1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75ED80-3A38-9EB8-BD3A-E250ED423654}"/>
              </a:ext>
            </a:extLst>
          </p:cNvPr>
          <p:cNvSpPr txBox="1"/>
          <p:nvPr/>
        </p:nvSpPr>
        <p:spPr>
          <a:xfrm>
            <a:off x="997926" y="457200"/>
            <a:ext cx="196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March 15-17, 2022</a:t>
            </a:r>
          </a:p>
        </p:txBody>
      </p:sp>
    </p:spTree>
    <p:extLst>
      <p:ext uri="{BB962C8B-B14F-4D97-AF65-F5344CB8AC3E}">
        <p14:creationId xmlns:p14="http://schemas.microsoft.com/office/powerpoint/2010/main" val="2990729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26492-5763-2E74-CEC4-26B149F46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48" y="-263364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Evolution of Dome C AHT convergence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7B97882-75C2-7974-A0F0-F328DADD34AE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731801" y="879636"/>
                <a:ext cx="10852004" cy="6668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𝐴𝐻𝑇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𝑙𝑎𝑡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𝑙𝑜𝑛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den>
                    </m:f>
                    <m:nary>
                      <m:nary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sup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𝑀𝑆𝐸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𝑀𝑆𝐸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Ϯ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∙(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𝑑𝑝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7B97882-75C2-7974-A0F0-F328DADD34A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01" y="879636"/>
                <a:ext cx="10852004" cy="6668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B653377-AD49-CC68-D22F-5E3F72DE1C09}"/>
              </a:ext>
            </a:extLst>
          </p:cNvPr>
          <p:cNvSpPr txBox="1"/>
          <p:nvPr/>
        </p:nvSpPr>
        <p:spPr>
          <a:xfrm>
            <a:off x="3265714" y="1381287"/>
            <a:ext cx="432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Horizontal advection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45171-CE26-9537-7988-FC4ED23D9B14}"/>
              </a:ext>
            </a:extLst>
          </p:cNvPr>
          <p:cNvSpPr txBox="1"/>
          <p:nvPr/>
        </p:nvSpPr>
        <p:spPr>
          <a:xfrm>
            <a:off x="7743916" y="1380439"/>
            <a:ext cx="432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90099"/>
                </a:solidFill>
              </a:rPr>
              <a:t>Vertical motion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B31DA3-6BF1-DF15-833B-D94954C869FE}"/>
              </a:ext>
            </a:extLst>
          </p:cNvPr>
          <p:cNvCxnSpPr>
            <a:cxnSpLocks/>
          </p:cNvCxnSpPr>
          <p:nvPr/>
        </p:nvCxnSpPr>
        <p:spPr>
          <a:xfrm flipH="1">
            <a:off x="3029740" y="1887794"/>
            <a:ext cx="1125091" cy="4295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249D78-662A-19B8-D5E4-A359E741C117}"/>
              </a:ext>
            </a:extLst>
          </p:cNvPr>
          <p:cNvCxnSpPr>
            <a:cxnSpLocks/>
          </p:cNvCxnSpPr>
          <p:nvPr/>
        </p:nvCxnSpPr>
        <p:spPr>
          <a:xfrm>
            <a:off x="4863455" y="1887794"/>
            <a:ext cx="1575269" cy="3666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72305-3087-A6BE-D9D2-35E393B67FA1}"/>
                  </a:ext>
                </a:extLst>
              </p:cNvPr>
              <p:cNvSpPr txBox="1"/>
              <p:nvPr/>
            </p:nvSpPr>
            <p:spPr>
              <a:xfrm>
                <a:off x="2470355" y="2254396"/>
                <a:ext cx="1444288" cy="665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𝑑𝑀𝑆𝐸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72305-3087-A6BE-D9D2-35E393B67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355" y="2254396"/>
                <a:ext cx="1444288" cy="6655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57ED0F-E812-C5A1-5B74-BAE428B4EFE8}"/>
                  </a:ext>
                </a:extLst>
              </p:cNvPr>
              <p:cNvSpPr txBox="1"/>
              <p:nvPr/>
            </p:nvSpPr>
            <p:spPr>
              <a:xfrm>
                <a:off x="5850529" y="2238243"/>
                <a:ext cx="1444288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𝑑𝑀𝑆𝐸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57ED0F-E812-C5A1-5B74-BAE428B4E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529" y="2238243"/>
                <a:ext cx="1444288" cy="6182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A6722AC-C4B4-51F1-374E-BC37B348E13C}"/>
              </a:ext>
            </a:extLst>
          </p:cNvPr>
          <p:cNvSpPr txBox="1"/>
          <p:nvPr/>
        </p:nvSpPr>
        <p:spPr>
          <a:xfrm>
            <a:off x="1496618" y="2684060"/>
            <a:ext cx="3745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Meridional advection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75C447-9A79-D5AE-79A7-FBA97A3449CB}"/>
              </a:ext>
            </a:extLst>
          </p:cNvPr>
          <p:cNvSpPr txBox="1"/>
          <p:nvPr/>
        </p:nvSpPr>
        <p:spPr>
          <a:xfrm>
            <a:off x="5593138" y="2676334"/>
            <a:ext cx="3745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Zonal advection</a:t>
            </a:r>
          </a:p>
        </p:txBody>
      </p:sp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C5BF9BC5-74B8-3CA0-FD96-A601D0FB5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30" y="3384245"/>
            <a:ext cx="6459179" cy="33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37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7A1A-A8FB-D07A-C1D5-874C0BF21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EXTRAS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FCC5E-FA11-E550-BF7A-56CC9C2E7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08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0B853-615D-F4C2-FFA4-792C2CF0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1F85AFE-8FDC-C203-47D5-2DA93CC9F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304800"/>
            <a:ext cx="771525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07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19A46-4313-47F5-867D-C952FF2CA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26722"/>
            <a:ext cx="8940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Observation vs. model AHT partitioning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5C66A-3415-4F52-879F-27FAC7BAF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9668" y="1127389"/>
            <a:ext cx="7958667" cy="54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9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in graphic">
            <a:extLst>
              <a:ext uri="{FF2B5EF4-FFF2-40B4-BE49-F238E27FC236}">
                <a16:creationId xmlns:a16="http://schemas.microsoft.com/office/drawing/2014/main" id="{0DE38EAC-4FF0-C040-4D3A-6ED2B2C7074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302688" y="4280433"/>
            <a:ext cx="5047465" cy="2978581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017436-A87E-6D49-022E-D3FA7877E240}"/>
              </a:ext>
            </a:extLst>
          </p:cNvPr>
          <p:cNvSpPr txBox="1"/>
          <p:nvPr/>
        </p:nvSpPr>
        <p:spPr>
          <a:xfrm>
            <a:off x="408144" y="694630"/>
            <a:ext cx="44385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Motivating question: How is poleward atmospheric energy transport distributed in time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Is poleward energy transport steady in time (consequence of “average” storminess) or sporadic in nature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How doe the temporal variability of energy transport relate to atmospheric/surface heating (temperature variability)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EC3A05-6299-868F-AD66-60B210B64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715" y="-10530"/>
            <a:ext cx="6109141" cy="34395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B792E8-2669-41FA-ED8C-D2D353AA94C7}"/>
              </a:ext>
            </a:extLst>
          </p:cNvPr>
          <p:cNvSpPr/>
          <p:nvPr/>
        </p:nvSpPr>
        <p:spPr>
          <a:xfrm>
            <a:off x="6302688" y="2939423"/>
            <a:ext cx="4987994" cy="1369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185F7-6E62-A197-1B3F-CB2A9003A9C8}"/>
              </a:ext>
            </a:extLst>
          </p:cNvPr>
          <p:cNvSpPr txBox="1"/>
          <p:nvPr/>
        </p:nvSpPr>
        <p:spPr>
          <a:xfrm>
            <a:off x="6494987" y="3724461"/>
            <a:ext cx="4591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Histogram of zonally integrated AHT</a:t>
            </a:r>
          </a:p>
          <a:p>
            <a:pPr algn="ctr"/>
            <a:r>
              <a:rPr lang="en-US" dirty="0"/>
              <a:t>All latitudes from 20N-90N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6EACC3-C4C4-34BB-36EB-4476F8569581}"/>
              </a:ext>
            </a:extLst>
          </p:cNvPr>
          <p:cNvSpPr/>
          <p:nvPr/>
        </p:nvSpPr>
        <p:spPr>
          <a:xfrm>
            <a:off x="6313813" y="5717315"/>
            <a:ext cx="4987994" cy="1369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90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5C27971-EAB2-A97F-3465-AF4B8EAD9AC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In principle,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𝐻𝑇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𝑐𝑜𝑠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  <m:nary>
                          <m:nary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𝑃𝑆</m:t>
                            </m:r>
                          </m:sup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𝑀𝑆𝐸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𝑑𝑝</m:t>
                            </m:r>
                          </m:e>
                        </m:nary>
                      </m:e>
                    </m:d>
                  </m:oMath>
                </a14:m>
                <a:br>
                  <a:rPr lang="en-US" dirty="0">
                    <a:solidFill>
                      <a:schemeClr val="bg1"/>
                    </a:solidFill>
                  </a:rPr>
                </a:b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5C27971-EAB2-A97F-3465-AF4B8EAD9A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7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96EE3B6A-0097-58B7-0D7E-376366651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76" y="1670460"/>
            <a:ext cx="8350942" cy="432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94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5C27971-EAB2-A97F-3465-AF4B8EAD9AC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In principle,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𝐻𝑇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𝑐𝑜𝑠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  <m:nary>
                          <m:nary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𝑃𝑆</m:t>
                            </m:r>
                          </m:sup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𝑀𝑆𝐸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𝑑𝑝</m:t>
                            </m:r>
                          </m:e>
                        </m:nary>
                      </m:e>
                    </m:d>
                  </m:oMath>
                </a14:m>
                <a:br>
                  <a:rPr lang="en-US" dirty="0">
                    <a:solidFill>
                      <a:schemeClr val="bg1"/>
                    </a:solidFill>
                  </a:rPr>
                </a:b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5C27971-EAB2-A97F-3465-AF4B8EAD9A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7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6EE3B6A-0097-58B7-0D7E-376366651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2576" y="1670460"/>
            <a:ext cx="8350941" cy="432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28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6D2B-5F52-5E60-14A8-05FF48DCE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83" y="-364027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we do the calculation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33F34E-6071-D123-0C5C-BFC43526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217" y="570591"/>
            <a:ext cx="8884227" cy="1091045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8E746378-AFA9-21F3-C7A5-26E78E53F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82" y="3751787"/>
            <a:ext cx="4079382" cy="2115117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6A428101-3855-BFDB-6A59-89B0FE2EE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46" y="1684228"/>
            <a:ext cx="4732902" cy="2453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CD5B1A-3700-311C-1F3B-3A3B9C5B4C32}"/>
              </a:ext>
            </a:extLst>
          </p:cNvPr>
          <p:cNvSpPr txBox="1"/>
          <p:nvPr/>
        </p:nvSpPr>
        <p:spPr>
          <a:xfrm>
            <a:off x="5141051" y="1997119"/>
            <a:ext cx="133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MSE*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98C8D-A2AA-AB36-ED6C-6FAC34732DF3}"/>
              </a:ext>
            </a:extLst>
          </p:cNvPr>
          <p:cNvSpPr txBox="1"/>
          <p:nvPr/>
        </p:nvSpPr>
        <p:spPr>
          <a:xfrm>
            <a:off x="5141051" y="4948920"/>
            <a:ext cx="133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MSE</a:t>
            </a:r>
            <a:r>
              <a:rPr lang="en-US" sz="3200" b="1" baseline="30000" dirty="0">
                <a:solidFill>
                  <a:schemeClr val="bg1">
                    <a:lumMod val="95000"/>
                  </a:schemeClr>
                </a:solidFill>
              </a:rPr>
              <a:t>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F9D568-04B8-8E20-32A9-E5EA2F151E76}"/>
              </a:ext>
            </a:extLst>
          </p:cNvPr>
          <p:cNvSpPr txBox="1"/>
          <p:nvPr/>
        </p:nvSpPr>
        <p:spPr>
          <a:xfrm>
            <a:off x="-77782" y="3167012"/>
            <a:ext cx="506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Instantaneous MSE at 45N</a:t>
            </a:r>
            <a:endParaRPr lang="en-US" sz="3200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97329-04FC-42BC-CC23-1927640FB764}"/>
              </a:ext>
            </a:extLst>
          </p:cNvPr>
          <p:cNvSpPr txBox="1"/>
          <p:nvPr/>
        </p:nvSpPr>
        <p:spPr>
          <a:xfrm rot="16200000">
            <a:off x="2714223" y="4496386"/>
            <a:ext cx="229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Equivalent potential temp. (K)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163E27-7694-30AD-0B98-38F4B3D5A536}"/>
              </a:ext>
            </a:extLst>
          </p:cNvPr>
          <p:cNvSpPr txBox="1"/>
          <p:nvPr/>
        </p:nvSpPr>
        <p:spPr>
          <a:xfrm rot="16200000">
            <a:off x="10410728" y="2764887"/>
            <a:ext cx="1047037" cy="28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MSE*/Cp  (K)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837E3D-79BB-1F58-3947-6CC8EE8F9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1546" y="4277651"/>
            <a:ext cx="4732901" cy="24539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F02AA7-BF8F-BD41-25D7-9F6F46C6ED36}"/>
              </a:ext>
            </a:extLst>
          </p:cNvPr>
          <p:cNvSpPr txBox="1"/>
          <p:nvPr/>
        </p:nvSpPr>
        <p:spPr>
          <a:xfrm rot="16200000">
            <a:off x="10406151" y="5322995"/>
            <a:ext cx="1047037" cy="28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MSE</a:t>
            </a:r>
            <a:r>
              <a:rPr lang="en-US" sz="1200" baseline="30000" dirty="0"/>
              <a:t>Ϯ</a:t>
            </a:r>
            <a:r>
              <a:rPr lang="en-US" sz="1200" dirty="0"/>
              <a:t>/Cp  (K)</a:t>
            </a:r>
          </a:p>
        </p:txBody>
      </p:sp>
    </p:spTree>
    <p:extLst>
      <p:ext uri="{BB962C8B-B14F-4D97-AF65-F5344CB8AC3E}">
        <p14:creationId xmlns:p14="http://schemas.microsoft.com/office/powerpoint/2010/main" val="2114484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6D2B-5F52-5E60-14A8-05FF48DCE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83" y="-364027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we do the calculation: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33F34E-6071-D123-0C5C-BFC43526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05" y="506766"/>
            <a:ext cx="9772650" cy="1200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746378-AFA9-21F3-C7A5-26E78E53F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782" y="3465301"/>
            <a:ext cx="4631921" cy="2401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428101-3855-BFDB-6A59-89B0FE2EE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8521" y="1649766"/>
            <a:ext cx="4732901" cy="2453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0B8E82-F786-EC1B-CF2A-E0FAEF1A1F28}"/>
              </a:ext>
            </a:extLst>
          </p:cNvPr>
          <p:cNvSpPr/>
          <p:nvPr/>
        </p:nvSpPr>
        <p:spPr>
          <a:xfrm>
            <a:off x="481035" y="2634859"/>
            <a:ext cx="3427917" cy="84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910E3A-364F-79B1-96A9-712024FE39CD}"/>
              </a:ext>
            </a:extLst>
          </p:cNvPr>
          <p:cNvSpPr txBox="1"/>
          <p:nvPr/>
        </p:nvSpPr>
        <p:spPr>
          <a:xfrm>
            <a:off x="623152" y="2560924"/>
            <a:ext cx="3143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Poleward winds</a:t>
            </a:r>
          </a:p>
          <a:p>
            <a:pPr algn="ctr"/>
            <a:r>
              <a:rPr lang="en-US" dirty="0">
                <a:solidFill>
                  <a:srgbClr val="990099"/>
                </a:solidFill>
              </a:rPr>
              <a:t>Equatorward winds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Contour interval 10 m/s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A7DCD-35E5-7C85-7E25-3FD6557EA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8522" y="4112822"/>
            <a:ext cx="4732901" cy="24539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D92475-03B3-61DF-881B-B23D51A9FBF0}"/>
              </a:ext>
            </a:extLst>
          </p:cNvPr>
          <p:cNvSpPr/>
          <p:nvPr/>
        </p:nvSpPr>
        <p:spPr>
          <a:xfrm>
            <a:off x="4554139" y="5334248"/>
            <a:ext cx="2156243" cy="84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5A6049-5765-A71A-ED1E-773DD2D0803B}"/>
              </a:ext>
            </a:extLst>
          </p:cNvPr>
          <p:cNvSpPr txBox="1"/>
          <p:nvPr/>
        </p:nvSpPr>
        <p:spPr>
          <a:xfrm>
            <a:off x="4068194" y="5297280"/>
            <a:ext cx="3143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Clockwise cell</a:t>
            </a:r>
          </a:p>
          <a:p>
            <a:pPr algn="ctr"/>
            <a:r>
              <a:rPr lang="en-US" dirty="0">
                <a:solidFill>
                  <a:srgbClr val="990099"/>
                </a:solidFill>
              </a:rPr>
              <a:t>Counter-clockwise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Contour interval 30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667DE-61AE-9154-CD2F-7AD1EF3359C3}"/>
              </a:ext>
            </a:extLst>
          </p:cNvPr>
          <p:cNvSpPr txBox="1"/>
          <p:nvPr/>
        </p:nvSpPr>
        <p:spPr>
          <a:xfrm>
            <a:off x="5345120" y="2342471"/>
            <a:ext cx="133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EDDY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213AD-18D1-C276-B640-1F6640B5D2B8}"/>
              </a:ext>
            </a:extLst>
          </p:cNvPr>
          <p:cNvSpPr txBox="1"/>
          <p:nvPr/>
        </p:nvSpPr>
        <p:spPr>
          <a:xfrm>
            <a:off x="5375866" y="4598395"/>
            <a:ext cx="133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MOC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168328-FA25-1137-B226-5FBD004635E9}"/>
              </a:ext>
            </a:extLst>
          </p:cNvPr>
          <p:cNvSpPr txBox="1"/>
          <p:nvPr/>
        </p:nvSpPr>
        <p:spPr>
          <a:xfrm rot="16200000">
            <a:off x="10552006" y="2655005"/>
            <a:ext cx="1047037" cy="28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MSE*/Cp  (K)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ED5429-474D-664A-F8D5-CA58BFD9ECC5}"/>
              </a:ext>
            </a:extLst>
          </p:cNvPr>
          <p:cNvSpPr txBox="1"/>
          <p:nvPr/>
        </p:nvSpPr>
        <p:spPr>
          <a:xfrm rot="16200000">
            <a:off x="10547429" y="5213113"/>
            <a:ext cx="1047037" cy="28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MSE</a:t>
            </a:r>
            <a:r>
              <a:rPr lang="en-US" sz="1200" baseline="30000" dirty="0"/>
              <a:t>Ϯ</a:t>
            </a:r>
            <a:r>
              <a:rPr lang="en-US" sz="1200" dirty="0"/>
              <a:t>/Cp  (K)</a:t>
            </a:r>
          </a:p>
        </p:txBody>
      </p:sp>
    </p:spTree>
    <p:extLst>
      <p:ext uri="{BB962C8B-B14F-4D97-AF65-F5344CB8AC3E}">
        <p14:creationId xmlns:p14="http://schemas.microsoft.com/office/powerpoint/2010/main" val="2704398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081C-0BDC-D603-4F7E-33C3497EE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98" y="389167"/>
            <a:ext cx="5647393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Snapshot of instantaneous (6 hourly)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AHT (Jan 2006)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A48B2AB8-DED5-0F20-40DB-A4E666776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3" y="2305502"/>
            <a:ext cx="4609468" cy="368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266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2823</TotalTime>
  <Words>1057</Words>
  <Application>Microsoft Office PowerPoint</Application>
  <PresentationFormat>Widescreen</PresentationFormat>
  <Paragraphs>188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Abadi</vt:lpstr>
      <vt:lpstr>Arial</vt:lpstr>
      <vt:lpstr>Calibri</vt:lpstr>
      <vt:lpstr>Cambria Math</vt:lpstr>
      <vt:lpstr>Wingdings</vt:lpstr>
      <vt:lpstr>1_Office Theme</vt:lpstr>
      <vt:lpstr>Poleward energy tranbsport: OBSERVATIONS FROM ERA5 and CERES</vt:lpstr>
      <vt:lpstr>PowerPoint Presentation</vt:lpstr>
      <vt:lpstr>PowerPoint Presentation</vt:lpstr>
      <vt:lpstr>PowerPoint Presentation</vt:lpstr>
      <vt:lpstr>In principle, AHT=2πcosϴ[1/g ∫_0^PS▒〖V∗MSE dp〗] </vt:lpstr>
      <vt:lpstr>In principle, AHT=2πcosϴ[1/g ∫_0^PS▒〖V∗MSE dp〗] </vt:lpstr>
      <vt:lpstr>How we do the calculation</vt:lpstr>
      <vt:lpstr>How we do the calculation:</vt:lpstr>
      <vt:lpstr>Snapshot of instantaneous (6 hourly)  AHT (Jan 2006)</vt:lpstr>
      <vt:lpstr>PowerPoint Presentation</vt:lpstr>
      <vt:lpstr>Snapshot of instantaneous  AHT (Jan 2006)</vt:lpstr>
      <vt:lpstr>Lead/lag composite of temperature anomalies  associated with AHT anomaly at 50N (DJF)</vt:lpstr>
      <vt:lpstr>(d 1/g ∫24_(P_S)^0▒〖MSE dP〗)/dt=- ∇∙AHT+diabatic</vt:lpstr>
      <vt:lpstr>(d 1/g ∫_(P_S)^0▒〖MSE dP〗)/dt  vs.- ∇∙AHT</vt:lpstr>
      <vt:lpstr>We quantify the consistency of:   with a temporal correlation at each latitude</vt:lpstr>
      <vt:lpstr>PowerPoint Presentation</vt:lpstr>
      <vt:lpstr>Mass flux independence</vt:lpstr>
      <vt:lpstr>Mass flux independence</vt:lpstr>
      <vt:lpstr>PowerPoint Presentation</vt:lpstr>
      <vt:lpstr>PowerPoint Presentation</vt:lpstr>
      <vt:lpstr>Time mean of instant calculations  (January 2001)</vt:lpstr>
      <vt:lpstr>Time mean of instant calculations  (January 2001)</vt:lpstr>
      <vt:lpstr>Time mean of instant calculations  (January 2001)</vt:lpstr>
      <vt:lpstr>Anomalies in AHT are not just from transient eddies</vt:lpstr>
      <vt:lpstr>Relationship between Eddy and MOC AHT</vt:lpstr>
      <vt:lpstr>Accounting for MOC AHT general improve correlations with atmospheric heating</vt:lpstr>
      <vt:lpstr>Composites of AHT anomaly at 50N (Wintertime DJF </vt:lpstr>
      <vt:lpstr>Switching gears: can we do this as a function of latitude and longitude?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Evolution of Dome C AHT convergence</vt:lpstr>
      <vt:lpstr>EXTRAS</vt:lpstr>
      <vt:lpstr>PowerPoint Presentation</vt:lpstr>
      <vt:lpstr>Observation vs. model AHT partitioning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Poleward energy tranbsport: OBSERVATIONS FROM ERA5 and CERES</dc:title>
  <dc:creator>Aaron Donohoe</dc:creator>
  <cp:lastModifiedBy>Aaron Donohoe</cp:lastModifiedBy>
  <cp:revision>6</cp:revision>
  <dcterms:created xsi:type="dcterms:W3CDTF">2023-03-28T19:29:26Z</dcterms:created>
  <dcterms:modified xsi:type="dcterms:W3CDTF">2023-03-30T18:33:19Z</dcterms:modified>
</cp:coreProperties>
</file>