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876" r:id="rId4"/>
  </p:sldMasterIdLst>
  <p:notesMasterIdLst>
    <p:notesMasterId r:id="rId85"/>
  </p:notesMasterIdLst>
  <p:sldIdLst>
    <p:sldId id="256" r:id="rId5"/>
    <p:sldId id="365" r:id="rId6"/>
    <p:sldId id="260" r:id="rId7"/>
    <p:sldId id="367" r:id="rId8"/>
    <p:sldId id="366" r:id="rId9"/>
    <p:sldId id="371" r:id="rId10"/>
    <p:sldId id="364" r:id="rId11"/>
    <p:sldId id="264" r:id="rId12"/>
    <p:sldId id="372" r:id="rId13"/>
    <p:sldId id="268" r:id="rId14"/>
    <p:sldId id="560" r:id="rId15"/>
    <p:sldId id="363" r:id="rId16"/>
    <p:sldId id="561" r:id="rId17"/>
    <p:sldId id="332" r:id="rId18"/>
    <p:sldId id="336" r:id="rId19"/>
    <p:sldId id="330" r:id="rId20"/>
    <p:sldId id="333" r:id="rId21"/>
    <p:sldId id="393" r:id="rId22"/>
    <p:sldId id="376" r:id="rId23"/>
    <p:sldId id="377" r:id="rId24"/>
    <p:sldId id="378" r:id="rId25"/>
    <p:sldId id="379" r:id="rId26"/>
    <p:sldId id="380" r:id="rId27"/>
    <p:sldId id="266" r:id="rId28"/>
    <p:sldId id="381" r:id="rId29"/>
    <p:sldId id="405" r:id="rId30"/>
    <p:sldId id="407" r:id="rId31"/>
    <p:sldId id="531" r:id="rId32"/>
    <p:sldId id="533" r:id="rId33"/>
    <p:sldId id="536" r:id="rId34"/>
    <p:sldId id="534" r:id="rId35"/>
    <p:sldId id="537" r:id="rId36"/>
    <p:sldId id="538" r:id="rId37"/>
    <p:sldId id="535" r:id="rId38"/>
    <p:sldId id="541" r:id="rId39"/>
    <p:sldId id="539" r:id="rId40"/>
    <p:sldId id="492" r:id="rId41"/>
    <p:sldId id="490" r:id="rId42"/>
    <p:sldId id="569" r:id="rId43"/>
    <p:sldId id="566" r:id="rId44"/>
    <p:sldId id="568" r:id="rId45"/>
    <p:sldId id="489" r:id="rId46"/>
    <p:sldId id="540" r:id="rId47"/>
    <p:sldId id="476" r:id="rId48"/>
    <p:sldId id="477" r:id="rId49"/>
    <p:sldId id="478" r:id="rId50"/>
    <p:sldId id="455" r:id="rId51"/>
    <p:sldId id="497" r:id="rId52"/>
    <p:sldId id="498" r:id="rId53"/>
    <p:sldId id="457" r:id="rId54"/>
    <p:sldId id="570" r:id="rId55"/>
    <p:sldId id="493" r:id="rId56"/>
    <p:sldId id="521" r:id="rId57"/>
    <p:sldId id="495" r:id="rId58"/>
    <p:sldId id="547" r:id="rId59"/>
    <p:sldId id="548" r:id="rId60"/>
    <p:sldId id="549" r:id="rId61"/>
    <p:sldId id="550" r:id="rId62"/>
    <p:sldId id="551" r:id="rId63"/>
    <p:sldId id="552" r:id="rId64"/>
    <p:sldId id="553" r:id="rId65"/>
    <p:sldId id="554" r:id="rId66"/>
    <p:sldId id="555" r:id="rId67"/>
    <p:sldId id="556" r:id="rId68"/>
    <p:sldId id="557" r:id="rId69"/>
    <p:sldId id="558" r:id="rId70"/>
    <p:sldId id="524" r:id="rId71"/>
    <p:sldId id="258" r:id="rId72"/>
    <p:sldId id="525" r:id="rId73"/>
    <p:sldId id="526" r:id="rId74"/>
    <p:sldId id="527" r:id="rId75"/>
    <p:sldId id="528" r:id="rId76"/>
    <p:sldId id="529" r:id="rId77"/>
    <p:sldId id="518" r:id="rId78"/>
    <p:sldId id="519" r:id="rId79"/>
    <p:sldId id="562" r:id="rId80"/>
    <p:sldId id="563" r:id="rId81"/>
    <p:sldId id="335" r:id="rId82"/>
    <p:sldId id="564" r:id="rId83"/>
    <p:sldId id="54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B8"/>
    <a:srgbClr val="009900"/>
    <a:srgbClr val="00DA00"/>
    <a:srgbClr val="E82ADF"/>
    <a:srgbClr val="79C6FF"/>
    <a:srgbClr val="00D0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4660"/>
  </p:normalViewPr>
  <p:slideViewPr>
    <p:cSldViewPr>
      <p:cViewPr varScale="1">
        <p:scale>
          <a:sx n="91" d="100"/>
          <a:sy n="91" d="100"/>
        </p:scale>
        <p:origin x="638"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3F01F-1E51-4343-9537-B65E323FD65E}" type="datetimeFigureOut">
              <a:rPr lang="en-US" smtClean="0"/>
              <a:t>7/18/2023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3AFD6-4C57-483C-B598-5C8DC3A22A16}" type="slidenum">
              <a:rPr lang="en-US" smtClean="0"/>
              <a:t>‹#›</a:t>
            </a:fld>
            <a:endParaRPr lang="en-US"/>
          </a:p>
        </p:txBody>
      </p:sp>
    </p:spTree>
    <p:extLst>
      <p:ext uri="{BB962C8B-B14F-4D97-AF65-F5344CB8AC3E}">
        <p14:creationId xmlns:p14="http://schemas.microsoft.com/office/powerpoint/2010/main" val="328038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2</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16793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10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3CDD9-8C40-464F-8E89-07B8F334F284}" type="slidenum">
              <a:rPr lang="en-US" altLang="en-US">
                <a:solidFill>
                  <a:prstClr val="white"/>
                </a:solidFill>
              </a:rPr>
              <a:pPr/>
              <a:t>26</a:t>
            </a:fld>
            <a:endParaRPr lang="en-US" altLang="en-US">
              <a:solidFill>
                <a:prstClr val="white"/>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026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AD926-01C5-4110-ACD8-4262DBB9D1F4}" type="slidenum">
              <a:rPr lang="en-US" altLang="en-US">
                <a:solidFill>
                  <a:prstClr val="white"/>
                </a:solidFill>
              </a:rPr>
              <a:pPr/>
              <a:t>36</a:t>
            </a:fld>
            <a:endParaRPr lang="en-US" altLang="en-US">
              <a:solidFill>
                <a:prstClr val="white"/>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NH = 8.2 - 2.4 = 5.8</a:t>
            </a:r>
          </a:p>
          <a:p>
            <a:r>
              <a:rPr lang="en-US" altLang="en-US" dirty="0"/>
              <a:t>SH = 9.0 – 3.2 = 5.8</a:t>
            </a:r>
          </a:p>
          <a:p>
            <a:r>
              <a:rPr lang="en-US" altLang="en-US" dirty="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37</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1662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38</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183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39</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17461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40</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3499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41</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154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50</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7972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51</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6855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4</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48367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52</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877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53</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378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54</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265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8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97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036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8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5</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9082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8244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6101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5857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0741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653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823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B46706-8181-4AF3-8A94-C514CBD4105F}"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8979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60171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14518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90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843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598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20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05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75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811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5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9308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9169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033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1794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056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016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702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44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088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708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64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46706-8181-4AF3-8A94-C514CBD4105F}"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00417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615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70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706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1035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B4E3-A4B5-44B2-9BD0-A68D24EDC4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16CBA8-2AD1-400A-BE53-909BD20A1A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762F9B4-186A-4A00-AF20-74089FFB5BFE}"/>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C8124040-2A0B-439B-B113-12B490E8E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4C4B6-8949-4942-8BB7-BA6AE2BE2856}"/>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1096188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CC2B-02EE-46B9-BBC8-1E93D6EF5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CFA02-89F4-4310-A9FA-10C9949363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C834D-8EDE-4035-A594-9A0960045585}"/>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01C56C81-C1E9-4CB2-8F9D-0CD168CB7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0451E-E9AF-449A-8363-61ABE353F697}"/>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1610718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657D-CC3D-4EFD-A8E6-A44B210BB00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4C3E46-947A-484E-8B59-0D14C2DB954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032518-7E4E-45E5-ACEE-6380A1481A64}"/>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4966F340-DA73-462B-9E07-20911F41E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17092-573F-402F-97E4-99483CDB2959}"/>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28325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25F4-D264-4410-9CA2-2684E845D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B692E-F9F3-4388-A47C-F5C93DD14E5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C0F083-347E-4132-8BDB-53C50311106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A4E18A-5074-41DD-B3E4-9F78ED016284}"/>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6" name="Footer Placeholder 5">
            <a:extLst>
              <a:ext uri="{FF2B5EF4-FFF2-40B4-BE49-F238E27FC236}">
                <a16:creationId xmlns:a16="http://schemas.microsoft.com/office/drawing/2014/main" id="{963D3124-5A70-4918-903A-DD34BBCE1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4C0CD-77E3-4D1C-83A4-399434D3B1F6}"/>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452473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4F3-4D8D-4792-BC9F-199ECF45A4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BFB43-CF22-40B4-9946-23D7B5C706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20E98F4-36D1-4148-8E53-F872EA8E217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179A2-19FE-43A0-976E-37361E590D2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29545F-FD31-4116-8F9F-05A74A47337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F48E8D-AAB4-4C07-B755-14DC6AE0FFBE}"/>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8" name="Footer Placeholder 7">
            <a:extLst>
              <a:ext uri="{FF2B5EF4-FFF2-40B4-BE49-F238E27FC236}">
                <a16:creationId xmlns:a16="http://schemas.microsoft.com/office/drawing/2014/main" id="{5E7E4A7F-813E-42A9-BBDF-91F68A7C6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0FB478-28E6-4167-9F34-81D044676351}"/>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859021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BC-12C2-4CD6-844E-03DF666555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9DB0FE-FCBF-447C-AB96-12EFDB10A1C6}"/>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4" name="Footer Placeholder 3">
            <a:extLst>
              <a:ext uri="{FF2B5EF4-FFF2-40B4-BE49-F238E27FC236}">
                <a16:creationId xmlns:a16="http://schemas.microsoft.com/office/drawing/2014/main" id="{0D5F81B1-3EC3-425A-8155-C6A813CDD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6BDCD-FEB1-44D6-AFE6-7D4429C4FFB2}"/>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16510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B46706-8181-4AF3-8A94-C514CBD4105F}"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19929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9F3D9-8782-4913-BEC2-0FBF826E8773}"/>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3" name="Footer Placeholder 2">
            <a:extLst>
              <a:ext uri="{FF2B5EF4-FFF2-40B4-BE49-F238E27FC236}">
                <a16:creationId xmlns:a16="http://schemas.microsoft.com/office/drawing/2014/main" id="{574C61F1-9CF0-4CA1-AF38-01BBA11EBC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1DC76-66D8-4CF7-84BB-F2884306FAA3}"/>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557587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7C6C-4B52-4937-A609-9C200BF2DF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652F24-6BCD-464F-88AC-5BA6A375BB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F317AE-9580-479C-85CE-A294442584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70C1637-D973-4F50-BB84-711165E60F4D}"/>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6" name="Footer Placeholder 5">
            <a:extLst>
              <a:ext uri="{FF2B5EF4-FFF2-40B4-BE49-F238E27FC236}">
                <a16:creationId xmlns:a16="http://schemas.microsoft.com/office/drawing/2014/main" id="{D3E6F27A-1F07-4E83-9F9E-F8BFD97C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5235A-2266-4241-8739-C5BBDDF6ECAD}"/>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129955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33D6-3C0C-4A0E-9400-A987886B86E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39CA859-C746-45FB-8B07-21A083C075E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1556E51-5363-4620-A51D-59FA084B74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68BCFF-1EB1-48FB-8010-4147AE974C33}"/>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6" name="Footer Placeholder 5">
            <a:extLst>
              <a:ext uri="{FF2B5EF4-FFF2-40B4-BE49-F238E27FC236}">
                <a16:creationId xmlns:a16="http://schemas.microsoft.com/office/drawing/2014/main" id="{7C83120D-E9CD-46A4-8139-678DEF55B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B6452-9CEA-401F-9084-E37AF335BB60}"/>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511270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6318-2045-434A-BBB4-0A55E8B968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BD9349-E99F-479E-9DBE-348028B551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C62F0-7B50-4102-9943-FD9396CEC801}"/>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3E56B4F2-6DD5-4976-AA2B-5671811F6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29F7-02B8-40FF-8B26-4F6C4B5C0808}"/>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56685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698EB-A0ED-4D9B-BBE2-E9D53ADB03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51CF4-1723-4F4C-91D9-B59B212E48B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6F6A6-CF7F-42E9-820A-D5686789EFE9}"/>
              </a:ext>
            </a:extLst>
          </p:cNvPr>
          <p:cNvSpPr>
            <a:spLocks noGrp="1"/>
          </p:cNvSpPr>
          <p:nvPr>
            <p:ph type="dt" sz="half" idx="10"/>
          </p:nvPr>
        </p:nvSpPr>
        <p:spPr/>
        <p:txBody>
          <a:body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24483D1D-C493-43CC-95D5-6B02ACC86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FEE15-302D-4E39-B50F-52A00045AF3B}"/>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53937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B46706-8181-4AF3-8A94-C514CBD4105F}"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9955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B46706-8181-4AF3-8A94-C514CBD4105F}"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91329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46706-8181-4AF3-8A94-C514CBD4105F}"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58276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3595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464560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6706-8181-4AF3-8A94-C514CBD4105F}" type="datetimeFigureOut">
              <a:rPr lang="en-US" smtClean="0"/>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B503-E046-4CB3-9809-FA2971B6EBDD}" type="slidenum">
              <a:rPr lang="en-US" smtClean="0"/>
              <a:t>‹#›</a:t>
            </a:fld>
            <a:endParaRPr lang="en-US"/>
          </a:p>
        </p:txBody>
      </p:sp>
    </p:spTree>
    <p:extLst>
      <p:ext uri="{BB962C8B-B14F-4D97-AF65-F5344CB8AC3E}">
        <p14:creationId xmlns:p14="http://schemas.microsoft.com/office/powerpoint/2010/main" val="1489034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70237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129617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21211-5FCA-4285-9606-8DDC7A7D4B4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DD10E1-40AF-435E-8B22-80765A6482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15752-9673-4C34-917C-438D0E49F2F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CBE560-5272-4717-B137-F17BA0C906C7}" type="datetimeFigureOut">
              <a:rPr lang="en-US" smtClean="0"/>
              <a:t>7/18/2023</a:t>
            </a:fld>
            <a:endParaRPr lang="en-US"/>
          </a:p>
        </p:txBody>
      </p:sp>
      <p:sp>
        <p:nvSpPr>
          <p:cNvPr id="5" name="Footer Placeholder 4">
            <a:extLst>
              <a:ext uri="{FF2B5EF4-FFF2-40B4-BE49-F238E27FC236}">
                <a16:creationId xmlns:a16="http://schemas.microsoft.com/office/drawing/2014/main" id="{F864086B-BDA9-4215-BBFC-B2378DAF5E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83B9FF-18A8-4B1B-997D-C53BFF5A8C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051936-8788-44E5-90A5-DAA3038E0843}" type="slidenum">
              <a:rPr lang="en-US" smtClean="0"/>
              <a:t>‹#›</a:t>
            </a:fld>
            <a:endParaRPr lang="en-US"/>
          </a:p>
        </p:txBody>
      </p:sp>
    </p:spTree>
    <p:extLst>
      <p:ext uri="{BB962C8B-B14F-4D97-AF65-F5344CB8AC3E}">
        <p14:creationId xmlns:p14="http://schemas.microsoft.com/office/powerpoint/2010/main" val="193790289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6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7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gif"/><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781800"/>
          </a:xfrm>
          <a:prstGeom prst="rect">
            <a:avLst/>
          </a:prstGeom>
        </p:spPr>
      </p:pic>
      <p:sp>
        <p:nvSpPr>
          <p:cNvPr id="2" name="Title 1"/>
          <p:cNvSpPr>
            <a:spLocks noGrp="1"/>
          </p:cNvSpPr>
          <p:nvPr>
            <p:ph type="ctrTitle"/>
          </p:nvPr>
        </p:nvSpPr>
        <p:spPr>
          <a:xfrm>
            <a:off x="381000" y="533400"/>
            <a:ext cx="7772400" cy="1470025"/>
          </a:xfrm>
        </p:spPr>
        <p:txBody>
          <a:bodyPr>
            <a:normAutofit/>
          </a:bodyPr>
          <a:lstStyle/>
          <a:p>
            <a:r>
              <a:rPr lang="en-US" sz="3200" dirty="0">
                <a:solidFill>
                  <a:schemeClr val="bg1"/>
                </a:solidFill>
              </a:rPr>
              <a:t>Model-Observation Comparison of Global Scale Energy Flows</a:t>
            </a:r>
          </a:p>
        </p:txBody>
      </p:sp>
      <p:sp>
        <p:nvSpPr>
          <p:cNvPr id="3" name="Subtitle 2"/>
          <p:cNvSpPr>
            <a:spLocks noGrp="1"/>
          </p:cNvSpPr>
          <p:nvPr>
            <p:ph type="subTitle" idx="1"/>
          </p:nvPr>
        </p:nvSpPr>
        <p:spPr>
          <a:xfrm>
            <a:off x="-76200" y="4953000"/>
            <a:ext cx="9220200" cy="1981200"/>
          </a:xfrm>
        </p:spPr>
        <p:txBody>
          <a:bodyPr>
            <a:normAutofit/>
          </a:bodyPr>
          <a:lstStyle/>
          <a:p>
            <a:r>
              <a:rPr lang="en-US" dirty="0">
                <a:solidFill>
                  <a:schemeClr val="bg1"/>
                </a:solidFill>
              </a:rPr>
              <a:t>Aaron Donohoe </a:t>
            </a:r>
          </a:p>
          <a:p>
            <a:r>
              <a:rPr lang="en-US" sz="3000" dirty="0">
                <a:solidFill>
                  <a:schemeClr val="bg1"/>
                </a:solidFill>
              </a:rPr>
              <a:t>Gordon Research Conference – Climate and Radiation</a:t>
            </a:r>
          </a:p>
          <a:p>
            <a:r>
              <a:rPr lang="en-US" sz="3000" dirty="0">
                <a:solidFill>
                  <a:schemeClr val="bg1"/>
                </a:solidFill>
              </a:rPr>
              <a:t>Help from many but especially Tyler Cox and Robert </a:t>
            </a:r>
            <a:r>
              <a:rPr lang="en-US" sz="3000" dirty="0" err="1">
                <a:solidFill>
                  <a:schemeClr val="bg1"/>
                </a:solidFill>
              </a:rPr>
              <a:t>Fajber</a:t>
            </a:r>
            <a:r>
              <a:rPr lang="en-US" sz="3000" dirty="0">
                <a:solidFill>
                  <a:schemeClr val="bg1"/>
                </a:solidFill>
              </a:rPr>
              <a:t> </a:t>
            </a:r>
          </a:p>
        </p:txBody>
      </p:sp>
    </p:spTree>
    <p:extLst>
      <p:ext uri="{BB962C8B-B14F-4D97-AF65-F5344CB8AC3E}">
        <p14:creationId xmlns:p14="http://schemas.microsoft.com/office/powerpoint/2010/main" val="313228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BF64DEA-FEA8-4E7E-9175-E8E296777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2743200"/>
            <a:ext cx="5131340" cy="8382000"/>
          </a:xfrm>
          <a:prstGeom prst="rect">
            <a:avLst/>
          </a:prstGeom>
        </p:spPr>
      </p:pic>
      <p:sp>
        <p:nvSpPr>
          <p:cNvPr id="4" name="Rectangle 3">
            <a:extLst>
              <a:ext uri="{FF2B5EF4-FFF2-40B4-BE49-F238E27FC236}">
                <a16:creationId xmlns:a16="http://schemas.microsoft.com/office/drawing/2014/main" id="{43A493B9-F091-48F5-323B-46BAA51DABE0}"/>
              </a:ext>
            </a:extLst>
          </p:cNvPr>
          <p:cNvSpPr/>
          <p:nvPr/>
        </p:nvSpPr>
        <p:spPr>
          <a:xfrm>
            <a:off x="3733800" y="-381000"/>
            <a:ext cx="5309427" cy="182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355B4F63-70FF-2A83-022D-EDD5ACEF85C9}"/>
              </a:ext>
            </a:extLst>
          </p:cNvPr>
          <p:cNvSpPr txBox="1"/>
          <p:nvPr/>
        </p:nvSpPr>
        <p:spPr>
          <a:xfrm>
            <a:off x="7010400" y="6488668"/>
            <a:ext cx="4419600" cy="369332"/>
          </a:xfrm>
          <a:prstGeom prst="rect">
            <a:avLst/>
          </a:prstGeom>
          <a:noFill/>
        </p:spPr>
        <p:txBody>
          <a:bodyPr wrap="square" rtlCol="0">
            <a:spAutoFit/>
          </a:bodyPr>
          <a:lstStyle/>
          <a:p>
            <a:r>
              <a:rPr lang="en-US" dirty="0">
                <a:solidFill>
                  <a:schemeClr val="bg1"/>
                </a:solidFill>
              </a:rPr>
              <a:t>Donohoe, 2016</a:t>
            </a:r>
          </a:p>
        </p:txBody>
      </p:sp>
      <p:sp>
        <p:nvSpPr>
          <p:cNvPr id="12" name="TextBox 11">
            <a:extLst>
              <a:ext uri="{FF2B5EF4-FFF2-40B4-BE49-F238E27FC236}">
                <a16:creationId xmlns:a16="http://schemas.microsoft.com/office/drawing/2014/main" id="{2718960F-E68D-A644-9438-69D756139583}"/>
              </a:ext>
            </a:extLst>
          </p:cNvPr>
          <p:cNvSpPr txBox="1"/>
          <p:nvPr/>
        </p:nvSpPr>
        <p:spPr>
          <a:xfrm>
            <a:off x="457200" y="1582340"/>
            <a:ext cx="2590800" cy="4247317"/>
          </a:xfrm>
          <a:prstGeom prst="rect">
            <a:avLst/>
          </a:prstGeom>
          <a:noFill/>
        </p:spPr>
        <p:txBody>
          <a:bodyPr wrap="square" rtlCol="0">
            <a:spAutoFit/>
          </a:bodyPr>
          <a:lstStyle/>
          <a:p>
            <a:r>
              <a:rPr lang="en-US" dirty="0">
                <a:solidFill>
                  <a:schemeClr val="bg1"/>
                </a:solidFill>
              </a:rPr>
              <a:t>Two different estimates of Earth’s global mean seasonal cycle of energy content are consistent:</a:t>
            </a:r>
          </a:p>
          <a:p>
            <a:endParaRPr lang="en-US" dirty="0">
              <a:solidFill>
                <a:schemeClr val="bg1"/>
              </a:solidFill>
            </a:endParaRPr>
          </a:p>
          <a:p>
            <a:r>
              <a:rPr lang="en-US" dirty="0">
                <a:solidFill>
                  <a:srgbClr val="009900"/>
                </a:solidFill>
              </a:rPr>
              <a:t> </a:t>
            </a:r>
            <a:r>
              <a:rPr lang="en-US" dirty="0">
                <a:solidFill>
                  <a:srgbClr val="009900"/>
                </a:solidFill>
                <a:sym typeface="Wingdings" panose="05000000000000000000" pitchFamily="2" charset="2"/>
              </a:rPr>
              <a:t> Satellite derived top of atmosphere radiation </a:t>
            </a:r>
          </a:p>
          <a:p>
            <a:endParaRPr lang="en-US" dirty="0">
              <a:solidFill>
                <a:schemeClr val="bg1"/>
              </a:solidFill>
              <a:sym typeface="Wingdings" panose="05000000000000000000" pitchFamily="2" charset="2"/>
            </a:endParaRPr>
          </a:p>
          <a:p>
            <a:r>
              <a:rPr lang="en-US" dirty="0">
                <a:solidFill>
                  <a:schemeClr val="bg1"/>
                </a:solidFill>
                <a:sym typeface="Wingdings" panose="05000000000000000000" pitchFamily="2" charset="2"/>
              </a:rPr>
              <a:t>and</a:t>
            </a:r>
          </a:p>
          <a:p>
            <a:endParaRPr lang="en-US" dirty="0">
              <a:solidFill>
                <a:srgbClr val="79C6FF"/>
              </a:solidFill>
              <a:sym typeface="Wingdings" panose="05000000000000000000" pitchFamily="2" charset="2"/>
            </a:endParaRPr>
          </a:p>
          <a:p>
            <a:pPr marL="285750" indent="-285750">
              <a:buFont typeface="Wingdings" panose="05000000000000000000" pitchFamily="2" charset="2"/>
              <a:buChar char="à"/>
            </a:pPr>
            <a:r>
              <a:rPr lang="en-US" dirty="0">
                <a:solidFill>
                  <a:srgbClr val="79C6FF"/>
                </a:solidFill>
                <a:sym typeface="Wingdings" panose="05000000000000000000" pitchFamily="2" charset="2"/>
              </a:rPr>
              <a:t>Ocean heat content changes (in the Hadley EN4 data set)</a:t>
            </a:r>
          </a:p>
          <a:p>
            <a:pPr marL="285750" indent="-285750">
              <a:buFont typeface="Wingdings" panose="05000000000000000000" pitchFamily="2" charset="2"/>
              <a:buChar char="à"/>
            </a:pPr>
            <a:endParaRPr lang="en-US" dirty="0">
              <a:solidFill>
                <a:srgbClr val="79C6FF"/>
              </a:solidFill>
              <a:sym typeface="Wingdings" panose="05000000000000000000" pitchFamily="2" charset="2"/>
            </a:endParaRPr>
          </a:p>
          <a:p>
            <a:endParaRPr lang="en-US" dirty="0">
              <a:solidFill>
                <a:srgbClr val="FF0000"/>
              </a:solidFill>
            </a:endParaRPr>
          </a:p>
        </p:txBody>
      </p:sp>
    </p:spTree>
    <p:extLst>
      <p:ext uri="{BB962C8B-B14F-4D97-AF65-F5344CB8AC3E}">
        <p14:creationId xmlns:p14="http://schemas.microsoft.com/office/powerpoint/2010/main" val="231481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4C83-B0CB-AC87-B2EC-B7DB292EB72D}"/>
              </a:ext>
            </a:extLst>
          </p:cNvPr>
          <p:cNvSpPr>
            <a:spLocks noGrp="1"/>
          </p:cNvSpPr>
          <p:nvPr>
            <p:ph type="title"/>
          </p:nvPr>
        </p:nvSpPr>
        <p:spPr>
          <a:xfrm>
            <a:off x="533400" y="533400"/>
            <a:ext cx="8229600" cy="1143000"/>
          </a:xfrm>
        </p:spPr>
        <p:txBody>
          <a:bodyPr/>
          <a:lstStyle/>
          <a:p>
            <a:pPr algn="l"/>
            <a:br>
              <a:rPr lang="en-US" sz="2400" dirty="0">
                <a:solidFill>
                  <a:schemeClr val="bg1"/>
                </a:solidFill>
              </a:rPr>
            </a:br>
            <a:r>
              <a:rPr lang="en-US" sz="2400" dirty="0">
                <a:solidFill>
                  <a:schemeClr val="bg1"/>
                </a:solidFill>
              </a:rPr>
              <a:t>Overview: </a:t>
            </a:r>
            <a:r>
              <a:rPr lang="en-US" sz="2400" dirty="0">
                <a:solidFill>
                  <a:schemeClr val="bg1"/>
                </a:solidFill>
                <a:sym typeface="Wingdings" panose="05000000000000000000" pitchFamily="2" charset="2"/>
              </a:rPr>
              <a:t>How can we use observationally available information to understand (potential) model biases in global scale energy flows?</a:t>
            </a:r>
            <a:br>
              <a:rPr lang="en-US" sz="2400" dirty="0">
                <a:solidFill>
                  <a:schemeClr val="bg1"/>
                </a:solidFill>
                <a:sym typeface="Wingdings" panose="05000000000000000000" pitchFamily="2" charset="2"/>
              </a:rPr>
            </a:b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Lack of closure of surface  energy budget</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Weak absolute calibration of TOA radiation</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a:t>
            </a:r>
            <a:endParaRPr lang="en-US" sz="2400" dirty="0">
              <a:solidFill>
                <a:schemeClr val="bg1"/>
              </a:solidFill>
            </a:endParaRPr>
          </a:p>
        </p:txBody>
      </p:sp>
      <p:sp>
        <p:nvSpPr>
          <p:cNvPr id="15" name="TextBox 14">
            <a:extLst>
              <a:ext uri="{FF2B5EF4-FFF2-40B4-BE49-F238E27FC236}">
                <a16:creationId xmlns:a16="http://schemas.microsoft.com/office/drawing/2014/main" id="{25571AC1-116A-27D4-C695-03C6364529E8}"/>
              </a:ext>
            </a:extLst>
          </p:cNvPr>
          <p:cNvSpPr txBox="1"/>
          <p:nvPr/>
        </p:nvSpPr>
        <p:spPr>
          <a:xfrm>
            <a:off x="3886200" y="6406342"/>
            <a:ext cx="2743200" cy="369332"/>
          </a:xfrm>
          <a:prstGeom prst="rect">
            <a:avLst/>
          </a:prstGeom>
          <a:noFill/>
        </p:spPr>
        <p:txBody>
          <a:bodyPr wrap="square" rtlCol="0">
            <a:spAutoFit/>
          </a:bodyPr>
          <a:lstStyle/>
          <a:p>
            <a:r>
              <a:rPr lang="en-US" dirty="0"/>
              <a:t>Loeb et al. 2020</a:t>
            </a:r>
          </a:p>
        </p:txBody>
      </p:sp>
      <p:pic>
        <p:nvPicPr>
          <p:cNvPr id="3" name="Content Placeholder 4">
            <a:extLst>
              <a:ext uri="{FF2B5EF4-FFF2-40B4-BE49-F238E27FC236}">
                <a16:creationId xmlns:a16="http://schemas.microsoft.com/office/drawing/2014/main" id="{FE4DA5C8-728A-7441-0DBA-4ED5AC80477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52400" y="2362200"/>
            <a:ext cx="2438400" cy="1966452"/>
          </a:xfrm>
        </p:spPr>
      </p:pic>
      <p:cxnSp>
        <p:nvCxnSpPr>
          <p:cNvPr id="16" name="Straight Connector 15">
            <a:extLst>
              <a:ext uri="{FF2B5EF4-FFF2-40B4-BE49-F238E27FC236}">
                <a16:creationId xmlns:a16="http://schemas.microsoft.com/office/drawing/2014/main" id="{75C60A6F-0F75-0C1F-C17A-5BC988D364A0}"/>
              </a:ext>
            </a:extLst>
          </p:cNvPr>
          <p:cNvCxnSpPr/>
          <p:nvPr/>
        </p:nvCxnSpPr>
        <p:spPr>
          <a:xfrm flipV="1">
            <a:off x="1600200" y="2446787"/>
            <a:ext cx="152400" cy="656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graph showing the temperature of the ocean&#10;&#10;Description automatically generated">
            <a:extLst>
              <a:ext uri="{FF2B5EF4-FFF2-40B4-BE49-F238E27FC236}">
                <a16:creationId xmlns:a16="http://schemas.microsoft.com/office/drawing/2014/main" id="{3FEC2F46-4653-5316-7057-93FFED7FA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849798"/>
            <a:ext cx="3429000" cy="1925876"/>
          </a:xfrm>
          <a:prstGeom prst="rect">
            <a:avLst/>
          </a:prstGeom>
        </p:spPr>
      </p:pic>
      <p:sp>
        <p:nvSpPr>
          <p:cNvPr id="21" name="TextBox 20">
            <a:extLst>
              <a:ext uri="{FF2B5EF4-FFF2-40B4-BE49-F238E27FC236}">
                <a16:creationId xmlns:a16="http://schemas.microsoft.com/office/drawing/2014/main" id="{58AD5B75-23AC-4CC9-C492-7000B92EB75C}"/>
              </a:ext>
            </a:extLst>
          </p:cNvPr>
          <p:cNvSpPr txBox="1"/>
          <p:nvPr/>
        </p:nvSpPr>
        <p:spPr>
          <a:xfrm>
            <a:off x="3076662" y="2868372"/>
            <a:ext cx="5715000" cy="954107"/>
          </a:xfrm>
          <a:prstGeom prst="rect">
            <a:avLst/>
          </a:prstGeom>
          <a:noFill/>
        </p:spPr>
        <p:txBody>
          <a:bodyPr wrap="square" rtlCol="0">
            <a:spAutoFit/>
          </a:bodyPr>
          <a:lstStyle/>
          <a:p>
            <a:r>
              <a:rPr lang="en-US" sz="2800" dirty="0">
                <a:solidFill>
                  <a:schemeClr val="bg1"/>
                </a:solidFill>
              </a:rPr>
              <a:t>1. Trends in global mean radiation(shortwave and longwave)</a:t>
            </a:r>
          </a:p>
        </p:txBody>
      </p:sp>
      <p:sp>
        <p:nvSpPr>
          <p:cNvPr id="22" name="TextBox 21">
            <a:extLst>
              <a:ext uri="{FF2B5EF4-FFF2-40B4-BE49-F238E27FC236}">
                <a16:creationId xmlns:a16="http://schemas.microsoft.com/office/drawing/2014/main" id="{244E4FA2-2A7B-2228-E31C-B831DA6E2E30}"/>
              </a:ext>
            </a:extLst>
          </p:cNvPr>
          <p:cNvSpPr txBox="1"/>
          <p:nvPr/>
        </p:nvSpPr>
        <p:spPr>
          <a:xfrm>
            <a:off x="152400" y="5237472"/>
            <a:ext cx="5334000" cy="1384995"/>
          </a:xfrm>
          <a:prstGeom prst="rect">
            <a:avLst/>
          </a:prstGeom>
          <a:noFill/>
        </p:spPr>
        <p:txBody>
          <a:bodyPr wrap="square" rtlCol="0">
            <a:spAutoFit/>
          </a:bodyPr>
          <a:lstStyle/>
          <a:p>
            <a:r>
              <a:rPr lang="en-US" sz="2800" dirty="0">
                <a:solidFill>
                  <a:schemeClr val="bg1"/>
                </a:solidFill>
              </a:rPr>
              <a:t>2. The partitioning of meridional heat transport between the ocean and atmosphere</a:t>
            </a:r>
          </a:p>
        </p:txBody>
      </p:sp>
    </p:spTree>
    <p:extLst>
      <p:ext uri="{BB962C8B-B14F-4D97-AF65-F5344CB8AC3E}">
        <p14:creationId xmlns:p14="http://schemas.microsoft.com/office/powerpoint/2010/main" val="31318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747"/>
            <a:ext cx="8229600" cy="1143000"/>
          </a:xfrm>
        </p:spPr>
        <p:txBody>
          <a:bodyPr>
            <a:normAutofit/>
          </a:bodyPr>
          <a:lstStyle/>
          <a:p>
            <a:r>
              <a:rPr lang="en-US" sz="3000" dirty="0">
                <a:solidFill>
                  <a:schemeClr val="bg1"/>
                </a:solidFill>
              </a:rPr>
              <a:t>Model global mean TOA response to instantaneous CO</a:t>
            </a:r>
            <a:r>
              <a:rPr lang="en-US" sz="3000" baseline="-25000" dirty="0">
                <a:solidFill>
                  <a:schemeClr val="bg1"/>
                </a:solidFill>
              </a:rPr>
              <a:t>2</a:t>
            </a:r>
            <a:r>
              <a:rPr lang="en-US" sz="3000" dirty="0">
                <a:solidFill>
                  <a:schemeClr val="bg1"/>
                </a:solidFill>
              </a:rPr>
              <a:t> quadrupling</a:t>
            </a:r>
          </a:p>
        </p:txBody>
      </p:sp>
      <p:sp>
        <p:nvSpPr>
          <p:cNvPr id="3" name="TextBox 2"/>
          <p:cNvSpPr txBox="1"/>
          <p:nvPr/>
        </p:nvSpPr>
        <p:spPr>
          <a:xfrm>
            <a:off x="304800" y="63246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Arial"/>
              </a:rPr>
              <a:t>OLR returns to unperturbed value in 20 years</a:t>
            </a:r>
          </a:p>
        </p:txBody>
      </p:sp>
      <p:pic>
        <p:nvPicPr>
          <p:cNvPr id="4" name="Picture 3">
            <a:extLst>
              <a:ext uri="{FF2B5EF4-FFF2-40B4-BE49-F238E27FC236}">
                <a16:creationId xmlns:a16="http://schemas.microsoft.com/office/drawing/2014/main" id="{183C86FB-223E-E631-26B6-B2AB2DC907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57" t="13141" r="32925" b="6136"/>
          <a:stretch/>
        </p:blipFill>
        <p:spPr>
          <a:xfrm>
            <a:off x="3657600" y="1352549"/>
            <a:ext cx="5181600" cy="4152901"/>
          </a:xfrm>
          <a:prstGeom prst="rect">
            <a:avLst/>
          </a:prstGeom>
        </p:spPr>
      </p:pic>
      <p:sp>
        <p:nvSpPr>
          <p:cNvPr id="5" name="Rectangle 4">
            <a:extLst>
              <a:ext uri="{FF2B5EF4-FFF2-40B4-BE49-F238E27FC236}">
                <a16:creationId xmlns:a16="http://schemas.microsoft.com/office/drawing/2014/main" id="{A833A7DD-01D6-58DE-3866-430F2F7C18E5}"/>
              </a:ext>
            </a:extLst>
          </p:cNvPr>
          <p:cNvSpPr/>
          <p:nvPr/>
        </p:nvSpPr>
        <p:spPr bwMode="auto">
          <a:xfrm>
            <a:off x="5181600" y="1905000"/>
            <a:ext cx="2819400" cy="369332"/>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6" name="TextBox 5">
            <a:extLst>
              <a:ext uri="{FF2B5EF4-FFF2-40B4-BE49-F238E27FC236}">
                <a16:creationId xmlns:a16="http://schemas.microsoft.com/office/drawing/2014/main" id="{9F19BCDF-E7AD-B0C3-EC9B-343A4792AB56}"/>
              </a:ext>
            </a:extLst>
          </p:cNvPr>
          <p:cNvSpPr txBox="1"/>
          <p:nvPr/>
        </p:nvSpPr>
        <p:spPr>
          <a:xfrm>
            <a:off x="4953000" y="1905000"/>
            <a:ext cx="2514600" cy="369332"/>
          </a:xfrm>
          <a:prstGeom prst="rect">
            <a:avLst/>
          </a:prstGeom>
          <a:noFill/>
        </p:spPr>
        <p:txBody>
          <a:bodyPr wrap="square" rtlCol="0">
            <a:spAutoFit/>
          </a:bodyPr>
          <a:lstStyle/>
          <a:p>
            <a:r>
              <a:rPr lang="en-US" dirty="0">
                <a:solidFill>
                  <a:srgbClr val="FF0000"/>
                </a:solidFill>
              </a:rPr>
              <a:t>Absorbed Solar (ASR)</a:t>
            </a:r>
          </a:p>
        </p:txBody>
      </p:sp>
      <p:sp>
        <p:nvSpPr>
          <p:cNvPr id="7" name="TextBox 6">
            <a:extLst>
              <a:ext uri="{FF2B5EF4-FFF2-40B4-BE49-F238E27FC236}">
                <a16:creationId xmlns:a16="http://schemas.microsoft.com/office/drawing/2014/main" id="{2C624D3A-C53E-9CE1-E47F-1F79F15FAEFE}"/>
              </a:ext>
            </a:extLst>
          </p:cNvPr>
          <p:cNvSpPr txBox="1"/>
          <p:nvPr/>
        </p:nvSpPr>
        <p:spPr>
          <a:xfrm>
            <a:off x="4800600" y="2209800"/>
            <a:ext cx="3048000" cy="369332"/>
          </a:xfrm>
          <a:prstGeom prst="rect">
            <a:avLst/>
          </a:prstGeom>
          <a:noFill/>
        </p:spPr>
        <p:txBody>
          <a:bodyPr wrap="square" rtlCol="0">
            <a:spAutoFit/>
          </a:bodyPr>
          <a:lstStyle/>
          <a:p>
            <a:r>
              <a:rPr lang="en-US" dirty="0">
                <a:solidFill>
                  <a:srgbClr val="00B050"/>
                </a:solidFill>
              </a:rPr>
              <a:t>Outgoing Longwave (OLR)</a:t>
            </a:r>
          </a:p>
        </p:txBody>
      </p:sp>
      <p:sp>
        <p:nvSpPr>
          <p:cNvPr id="8" name="TextBox 7">
            <a:extLst>
              <a:ext uri="{FF2B5EF4-FFF2-40B4-BE49-F238E27FC236}">
                <a16:creationId xmlns:a16="http://schemas.microsoft.com/office/drawing/2014/main" id="{CAA17C4C-B86B-1D1C-A646-5E25558AD9F8}"/>
              </a:ext>
            </a:extLst>
          </p:cNvPr>
          <p:cNvSpPr txBox="1"/>
          <p:nvPr/>
        </p:nvSpPr>
        <p:spPr>
          <a:xfrm>
            <a:off x="4495800" y="5562600"/>
            <a:ext cx="3886200" cy="430887"/>
          </a:xfrm>
          <a:prstGeom prst="rect">
            <a:avLst/>
          </a:prstGeom>
          <a:noFill/>
        </p:spPr>
        <p:txBody>
          <a:bodyPr wrap="square" rtlCol="0">
            <a:spAutoFit/>
          </a:bodyPr>
          <a:lstStyle/>
          <a:p>
            <a:r>
              <a:rPr lang="en-US" sz="2200" dirty="0">
                <a:solidFill>
                  <a:schemeClr val="bg1"/>
                </a:solidFill>
              </a:rPr>
              <a:t>Year after CO2 quadrupling</a:t>
            </a:r>
          </a:p>
        </p:txBody>
      </p:sp>
      <p:sp>
        <p:nvSpPr>
          <p:cNvPr id="10" name="TextBox 9">
            <a:extLst>
              <a:ext uri="{FF2B5EF4-FFF2-40B4-BE49-F238E27FC236}">
                <a16:creationId xmlns:a16="http://schemas.microsoft.com/office/drawing/2014/main" id="{3CD09FBB-F7D0-FC5D-F3F4-56B06BE7FEE6}"/>
              </a:ext>
            </a:extLst>
          </p:cNvPr>
          <p:cNvSpPr txBox="1"/>
          <p:nvPr/>
        </p:nvSpPr>
        <p:spPr>
          <a:xfrm rot="16200000">
            <a:off x="1325684" y="3023057"/>
            <a:ext cx="3886200" cy="430887"/>
          </a:xfrm>
          <a:prstGeom prst="rect">
            <a:avLst/>
          </a:prstGeom>
          <a:noFill/>
        </p:spPr>
        <p:txBody>
          <a:bodyPr wrap="square" rtlCol="0">
            <a:spAutoFit/>
          </a:bodyPr>
          <a:lstStyle/>
          <a:p>
            <a:r>
              <a:rPr lang="en-US" sz="2200" dirty="0">
                <a:solidFill>
                  <a:schemeClr val="bg1"/>
                </a:solidFill>
              </a:rPr>
              <a:t>Radiative anomaly (W m</a:t>
            </a:r>
            <a:r>
              <a:rPr lang="en-US" sz="2200" baseline="30000" dirty="0">
                <a:solidFill>
                  <a:schemeClr val="bg1"/>
                </a:solidFill>
              </a:rPr>
              <a:t>-2</a:t>
            </a:r>
            <a:r>
              <a:rPr lang="en-US" sz="2200" dirty="0">
                <a:solidFill>
                  <a:schemeClr val="bg1"/>
                </a:solidFill>
              </a:rPr>
              <a:t>)</a:t>
            </a:r>
          </a:p>
        </p:txBody>
      </p:sp>
    </p:spTree>
    <p:extLst>
      <p:ext uri="{BB962C8B-B14F-4D97-AF65-F5344CB8AC3E}">
        <p14:creationId xmlns:p14="http://schemas.microsoft.com/office/powerpoint/2010/main" val="382872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7" y="100884"/>
            <a:ext cx="4648200" cy="1143000"/>
          </a:xfrm>
        </p:spPr>
        <p:txBody>
          <a:bodyPr>
            <a:normAutofit fontScale="90000"/>
          </a:bodyPr>
          <a:lstStyle/>
          <a:p>
            <a:r>
              <a:rPr lang="en-US" sz="3000" dirty="0">
                <a:solidFill>
                  <a:schemeClr val="bg1"/>
                </a:solidFill>
              </a:rPr>
              <a:t>Model global mean TOA response to instantaneous CO</a:t>
            </a:r>
            <a:r>
              <a:rPr lang="en-US" sz="3000" baseline="-25000" dirty="0">
                <a:solidFill>
                  <a:schemeClr val="bg1"/>
                </a:solidFill>
              </a:rPr>
              <a:t>2</a:t>
            </a:r>
            <a:r>
              <a:rPr lang="en-US" sz="3000" dirty="0">
                <a:solidFill>
                  <a:schemeClr val="bg1"/>
                </a:solidFill>
              </a:rPr>
              <a:t> quadrupling</a:t>
            </a:r>
          </a:p>
        </p:txBody>
      </p:sp>
      <p:pic>
        <p:nvPicPr>
          <p:cNvPr id="4" name="Picture 3">
            <a:extLst>
              <a:ext uri="{FF2B5EF4-FFF2-40B4-BE49-F238E27FC236}">
                <a16:creationId xmlns:a16="http://schemas.microsoft.com/office/drawing/2014/main" id="{183C86FB-223E-E631-26B6-B2AB2DC907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57" t="13141" r="32925" b="6136"/>
          <a:stretch/>
        </p:blipFill>
        <p:spPr>
          <a:xfrm>
            <a:off x="381000" y="3236752"/>
            <a:ext cx="3200401" cy="2565028"/>
          </a:xfrm>
          <a:prstGeom prst="rect">
            <a:avLst/>
          </a:prstGeom>
        </p:spPr>
      </p:pic>
      <p:sp>
        <p:nvSpPr>
          <p:cNvPr id="5" name="Rectangle 4">
            <a:extLst>
              <a:ext uri="{FF2B5EF4-FFF2-40B4-BE49-F238E27FC236}">
                <a16:creationId xmlns:a16="http://schemas.microsoft.com/office/drawing/2014/main" id="{A833A7DD-01D6-58DE-3866-430F2F7C18E5}"/>
              </a:ext>
            </a:extLst>
          </p:cNvPr>
          <p:cNvSpPr/>
          <p:nvPr/>
        </p:nvSpPr>
        <p:spPr bwMode="auto">
          <a:xfrm>
            <a:off x="1028700" y="3569732"/>
            <a:ext cx="1905000" cy="369332"/>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6" name="TextBox 5">
            <a:extLst>
              <a:ext uri="{FF2B5EF4-FFF2-40B4-BE49-F238E27FC236}">
                <a16:creationId xmlns:a16="http://schemas.microsoft.com/office/drawing/2014/main" id="{9F19BCDF-E7AD-B0C3-EC9B-343A4792AB56}"/>
              </a:ext>
            </a:extLst>
          </p:cNvPr>
          <p:cNvSpPr txBox="1"/>
          <p:nvPr/>
        </p:nvSpPr>
        <p:spPr>
          <a:xfrm>
            <a:off x="685800" y="3547646"/>
            <a:ext cx="2514600" cy="338554"/>
          </a:xfrm>
          <a:prstGeom prst="rect">
            <a:avLst/>
          </a:prstGeom>
          <a:noFill/>
        </p:spPr>
        <p:txBody>
          <a:bodyPr wrap="square" rtlCol="0">
            <a:spAutoFit/>
          </a:bodyPr>
          <a:lstStyle/>
          <a:p>
            <a:r>
              <a:rPr lang="en-US" sz="1600" dirty="0">
                <a:solidFill>
                  <a:srgbClr val="FF0000"/>
                </a:solidFill>
              </a:rPr>
              <a:t>Absorbed Solar (ASR)</a:t>
            </a:r>
          </a:p>
        </p:txBody>
      </p:sp>
      <p:sp>
        <p:nvSpPr>
          <p:cNvPr id="7" name="TextBox 6">
            <a:extLst>
              <a:ext uri="{FF2B5EF4-FFF2-40B4-BE49-F238E27FC236}">
                <a16:creationId xmlns:a16="http://schemas.microsoft.com/office/drawing/2014/main" id="{2C624D3A-C53E-9CE1-E47F-1F79F15FAEFE}"/>
              </a:ext>
            </a:extLst>
          </p:cNvPr>
          <p:cNvSpPr txBox="1"/>
          <p:nvPr/>
        </p:nvSpPr>
        <p:spPr>
          <a:xfrm>
            <a:off x="533400" y="3745468"/>
            <a:ext cx="3048000" cy="338554"/>
          </a:xfrm>
          <a:prstGeom prst="rect">
            <a:avLst/>
          </a:prstGeom>
          <a:noFill/>
        </p:spPr>
        <p:txBody>
          <a:bodyPr wrap="square" rtlCol="0">
            <a:spAutoFit/>
          </a:bodyPr>
          <a:lstStyle/>
          <a:p>
            <a:r>
              <a:rPr lang="en-US" sz="1600" dirty="0">
                <a:solidFill>
                  <a:srgbClr val="00B050"/>
                </a:solidFill>
              </a:rPr>
              <a:t>Outgoing Longwave (OLR)</a:t>
            </a:r>
          </a:p>
        </p:txBody>
      </p:sp>
      <p:sp>
        <p:nvSpPr>
          <p:cNvPr id="8" name="TextBox 7">
            <a:extLst>
              <a:ext uri="{FF2B5EF4-FFF2-40B4-BE49-F238E27FC236}">
                <a16:creationId xmlns:a16="http://schemas.microsoft.com/office/drawing/2014/main" id="{CAA17C4C-B86B-1D1C-A646-5E25558AD9F8}"/>
              </a:ext>
            </a:extLst>
          </p:cNvPr>
          <p:cNvSpPr txBox="1"/>
          <p:nvPr/>
        </p:nvSpPr>
        <p:spPr>
          <a:xfrm>
            <a:off x="533400" y="5827646"/>
            <a:ext cx="2819400" cy="344554"/>
          </a:xfrm>
          <a:prstGeom prst="rect">
            <a:avLst/>
          </a:prstGeom>
          <a:noFill/>
        </p:spPr>
        <p:txBody>
          <a:bodyPr wrap="square" rtlCol="0">
            <a:spAutoFit/>
          </a:bodyPr>
          <a:lstStyle/>
          <a:p>
            <a:r>
              <a:rPr lang="en-US" sz="1600" dirty="0">
                <a:solidFill>
                  <a:schemeClr val="bg1"/>
                </a:solidFill>
              </a:rPr>
              <a:t>Year after CO2 quadrupling</a:t>
            </a:r>
          </a:p>
        </p:txBody>
      </p:sp>
      <p:sp>
        <p:nvSpPr>
          <p:cNvPr id="10" name="TextBox 9">
            <a:extLst>
              <a:ext uri="{FF2B5EF4-FFF2-40B4-BE49-F238E27FC236}">
                <a16:creationId xmlns:a16="http://schemas.microsoft.com/office/drawing/2014/main" id="{3CD09FBB-F7D0-FC5D-F3F4-56B06BE7FEE6}"/>
              </a:ext>
            </a:extLst>
          </p:cNvPr>
          <p:cNvSpPr txBox="1"/>
          <p:nvPr/>
        </p:nvSpPr>
        <p:spPr>
          <a:xfrm rot="16200000">
            <a:off x="-1132660" y="4495296"/>
            <a:ext cx="2623547" cy="338554"/>
          </a:xfrm>
          <a:prstGeom prst="rect">
            <a:avLst/>
          </a:prstGeom>
          <a:noFill/>
        </p:spPr>
        <p:txBody>
          <a:bodyPr wrap="square" rtlCol="0">
            <a:spAutoFit/>
          </a:bodyPr>
          <a:lstStyle/>
          <a:p>
            <a:r>
              <a:rPr lang="en-US" sz="1600" dirty="0">
                <a:solidFill>
                  <a:schemeClr val="bg1"/>
                </a:solidFill>
              </a:rPr>
              <a:t>Radiative anomaly (W m</a:t>
            </a:r>
            <a:r>
              <a:rPr lang="en-US" sz="1600" baseline="30000" dirty="0">
                <a:solidFill>
                  <a:schemeClr val="bg1"/>
                </a:solidFill>
              </a:rPr>
              <a:t>-2</a:t>
            </a:r>
            <a:r>
              <a:rPr lang="en-US" sz="1600" dirty="0">
                <a:solidFill>
                  <a:schemeClr val="bg1"/>
                </a:solidFill>
              </a:rPr>
              <a:t>)</a:t>
            </a:r>
          </a:p>
        </p:txBody>
      </p:sp>
      <p:sp>
        <p:nvSpPr>
          <p:cNvPr id="11" name="Rectangle 10">
            <a:extLst>
              <a:ext uri="{FF2B5EF4-FFF2-40B4-BE49-F238E27FC236}">
                <a16:creationId xmlns:a16="http://schemas.microsoft.com/office/drawing/2014/main" id="{5D297F53-C3DF-3AA6-793A-E1EBB0E9295E}"/>
              </a:ext>
            </a:extLst>
          </p:cNvPr>
          <p:cNvSpPr/>
          <p:nvPr/>
        </p:nvSpPr>
        <p:spPr bwMode="auto">
          <a:xfrm>
            <a:off x="609600" y="3200400"/>
            <a:ext cx="2514600" cy="188022"/>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12" name="TextBox 11">
            <a:extLst>
              <a:ext uri="{FF2B5EF4-FFF2-40B4-BE49-F238E27FC236}">
                <a16:creationId xmlns:a16="http://schemas.microsoft.com/office/drawing/2014/main" id="{ED54E51D-BC54-037F-D17E-9ABC61292DFD}"/>
              </a:ext>
            </a:extLst>
          </p:cNvPr>
          <p:cNvSpPr txBox="1"/>
          <p:nvPr/>
        </p:nvSpPr>
        <p:spPr>
          <a:xfrm>
            <a:off x="590026" y="2756911"/>
            <a:ext cx="2819400" cy="461665"/>
          </a:xfrm>
          <a:prstGeom prst="rect">
            <a:avLst/>
          </a:prstGeom>
          <a:noFill/>
        </p:spPr>
        <p:txBody>
          <a:bodyPr wrap="square" rtlCol="0">
            <a:spAutoFit/>
          </a:bodyPr>
          <a:lstStyle/>
          <a:p>
            <a:r>
              <a:rPr lang="en-US" sz="2400" dirty="0">
                <a:solidFill>
                  <a:schemeClr val="bg1"/>
                </a:solidFill>
              </a:rPr>
              <a:t>Ensemble Mean</a:t>
            </a:r>
          </a:p>
        </p:txBody>
      </p:sp>
      <p:pic>
        <p:nvPicPr>
          <p:cNvPr id="13" name="Picture 12">
            <a:extLst>
              <a:ext uri="{FF2B5EF4-FFF2-40B4-BE49-F238E27FC236}">
                <a16:creationId xmlns:a16="http://schemas.microsoft.com/office/drawing/2014/main" id="{94873A71-40F4-3A83-4BC3-D78E034736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5" t="13141" r="67255" b="6136"/>
          <a:stretch/>
        </p:blipFill>
        <p:spPr>
          <a:xfrm>
            <a:off x="5876093" y="304801"/>
            <a:ext cx="3039307" cy="2565028"/>
          </a:xfrm>
          <a:prstGeom prst="rect">
            <a:avLst/>
          </a:prstGeom>
        </p:spPr>
      </p:pic>
      <p:sp>
        <p:nvSpPr>
          <p:cNvPr id="17" name="TextBox 16">
            <a:extLst>
              <a:ext uri="{FF2B5EF4-FFF2-40B4-BE49-F238E27FC236}">
                <a16:creationId xmlns:a16="http://schemas.microsoft.com/office/drawing/2014/main" id="{9F585A0A-0E70-3D9C-EF4E-83F3043637E4}"/>
              </a:ext>
            </a:extLst>
          </p:cNvPr>
          <p:cNvSpPr txBox="1"/>
          <p:nvPr/>
        </p:nvSpPr>
        <p:spPr>
          <a:xfrm>
            <a:off x="6019799" y="2855847"/>
            <a:ext cx="2819400" cy="344554"/>
          </a:xfrm>
          <a:prstGeom prst="rect">
            <a:avLst/>
          </a:prstGeom>
          <a:noFill/>
        </p:spPr>
        <p:txBody>
          <a:bodyPr wrap="square" rtlCol="0">
            <a:spAutoFit/>
          </a:bodyPr>
          <a:lstStyle/>
          <a:p>
            <a:r>
              <a:rPr lang="en-US" sz="1600" dirty="0">
                <a:solidFill>
                  <a:schemeClr val="bg1"/>
                </a:solidFill>
              </a:rPr>
              <a:t>Year after CO2 quadrupling</a:t>
            </a:r>
          </a:p>
        </p:txBody>
      </p:sp>
      <p:sp>
        <p:nvSpPr>
          <p:cNvPr id="18" name="TextBox 17">
            <a:extLst>
              <a:ext uri="{FF2B5EF4-FFF2-40B4-BE49-F238E27FC236}">
                <a16:creationId xmlns:a16="http://schemas.microsoft.com/office/drawing/2014/main" id="{929FA656-00B5-FDCB-BB2D-A49965B97FD9}"/>
              </a:ext>
            </a:extLst>
          </p:cNvPr>
          <p:cNvSpPr txBox="1"/>
          <p:nvPr/>
        </p:nvSpPr>
        <p:spPr>
          <a:xfrm rot="16200000">
            <a:off x="4271549" y="1507123"/>
            <a:ext cx="2743200" cy="338554"/>
          </a:xfrm>
          <a:prstGeom prst="rect">
            <a:avLst/>
          </a:prstGeom>
          <a:noFill/>
        </p:spPr>
        <p:txBody>
          <a:bodyPr wrap="square" rtlCol="0">
            <a:spAutoFit/>
          </a:bodyPr>
          <a:lstStyle/>
          <a:p>
            <a:r>
              <a:rPr lang="en-US" sz="1600" dirty="0">
                <a:solidFill>
                  <a:schemeClr val="bg1"/>
                </a:solidFill>
              </a:rPr>
              <a:t>Radiative anomaly (W m</a:t>
            </a:r>
            <a:r>
              <a:rPr lang="en-US" sz="1600" baseline="30000" dirty="0">
                <a:solidFill>
                  <a:schemeClr val="bg1"/>
                </a:solidFill>
              </a:rPr>
              <a:t>-2</a:t>
            </a:r>
            <a:r>
              <a:rPr lang="en-US" sz="1600" dirty="0">
                <a:solidFill>
                  <a:schemeClr val="bg1"/>
                </a:solidFill>
              </a:rPr>
              <a:t>)</a:t>
            </a:r>
          </a:p>
        </p:txBody>
      </p:sp>
      <p:sp>
        <p:nvSpPr>
          <p:cNvPr id="19" name="Rectangle 18">
            <a:extLst>
              <a:ext uri="{FF2B5EF4-FFF2-40B4-BE49-F238E27FC236}">
                <a16:creationId xmlns:a16="http://schemas.microsoft.com/office/drawing/2014/main" id="{3F6C8F55-6899-7D40-CBFD-DC113691EEF2}"/>
              </a:ext>
            </a:extLst>
          </p:cNvPr>
          <p:cNvSpPr/>
          <p:nvPr/>
        </p:nvSpPr>
        <p:spPr bwMode="auto">
          <a:xfrm>
            <a:off x="5876093" y="304801"/>
            <a:ext cx="2734506" cy="202288"/>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20" name="TextBox 19">
            <a:extLst>
              <a:ext uri="{FF2B5EF4-FFF2-40B4-BE49-F238E27FC236}">
                <a16:creationId xmlns:a16="http://schemas.microsoft.com/office/drawing/2014/main" id="{E2520CF9-824D-12E2-663B-CC39A0EA469C}"/>
              </a:ext>
            </a:extLst>
          </p:cNvPr>
          <p:cNvSpPr txBox="1"/>
          <p:nvPr/>
        </p:nvSpPr>
        <p:spPr>
          <a:xfrm>
            <a:off x="5181601" y="-76200"/>
            <a:ext cx="4343399" cy="430887"/>
          </a:xfrm>
          <a:prstGeom prst="rect">
            <a:avLst/>
          </a:prstGeom>
          <a:noFill/>
        </p:spPr>
        <p:txBody>
          <a:bodyPr wrap="square" rtlCol="0">
            <a:spAutoFit/>
          </a:bodyPr>
          <a:lstStyle/>
          <a:p>
            <a:r>
              <a:rPr lang="en-US" sz="2200" dirty="0">
                <a:solidFill>
                  <a:schemeClr val="bg1"/>
                </a:solidFill>
              </a:rPr>
              <a:t>Model A: Quick OLR Recovery</a:t>
            </a:r>
          </a:p>
        </p:txBody>
      </p:sp>
      <p:sp>
        <p:nvSpPr>
          <p:cNvPr id="21" name="Rectangle 20">
            <a:extLst>
              <a:ext uri="{FF2B5EF4-FFF2-40B4-BE49-F238E27FC236}">
                <a16:creationId xmlns:a16="http://schemas.microsoft.com/office/drawing/2014/main" id="{AB392DA0-79FE-AF1B-EDBC-9ABDAD59E95A}"/>
              </a:ext>
            </a:extLst>
          </p:cNvPr>
          <p:cNvSpPr/>
          <p:nvPr/>
        </p:nvSpPr>
        <p:spPr bwMode="auto">
          <a:xfrm>
            <a:off x="6248402" y="1941447"/>
            <a:ext cx="2514598" cy="609600"/>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15" name="TextBox 14">
            <a:extLst>
              <a:ext uri="{FF2B5EF4-FFF2-40B4-BE49-F238E27FC236}">
                <a16:creationId xmlns:a16="http://schemas.microsoft.com/office/drawing/2014/main" id="{EF3C0D23-5180-76D9-C3A3-ECC47801143D}"/>
              </a:ext>
            </a:extLst>
          </p:cNvPr>
          <p:cNvSpPr txBox="1"/>
          <p:nvPr/>
        </p:nvSpPr>
        <p:spPr>
          <a:xfrm>
            <a:off x="6324600" y="1941447"/>
            <a:ext cx="2514600" cy="338554"/>
          </a:xfrm>
          <a:prstGeom prst="rect">
            <a:avLst/>
          </a:prstGeom>
          <a:noFill/>
        </p:spPr>
        <p:txBody>
          <a:bodyPr wrap="square" rtlCol="0">
            <a:spAutoFit/>
          </a:bodyPr>
          <a:lstStyle/>
          <a:p>
            <a:r>
              <a:rPr lang="en-US" sz="1600" dirty="0">
                <a:solidFill>
                  <a:srgbClr val="FF0000"/>
                </a:solidFill>
              </a:rPr>
              <a:t>Absorbed Solar (ASR)</a:t>
            </a:r>
          </a:p>
        </p:txBody>
      </p:sp>
      <p:sp>
        <p:nvSpPr>
          <p:cNvPr id="16" name="TextBox 15">
            <a:extLst>
              <a:ext uri="{FF2B5EF4-FFF2-40B4-BE49-F238E27FC236}">
                <a16:creationId xmlns:a16="http://schemas.microsoft.com/office/drawing/2014/main" id="{D5EB3485-6314-46BE-00F7-8930224D4EB9}"/>
              </a:ext>
            </a:extLst>
          </p:cNvPr>
          <p:cNvSpPr txBox="1"/>
          <p:nvPr/>
        </p:nvSpPr>
        <p:spPr>
          <a:xfrm>
            <a:off x="6172200" y="2133601"/>
            <a:ext cx="3048000" cy="338554"/>
          </a:xfrm>
          <a:prstGeom prst="rect">
            <a:avLst/>
          </a:prstGeom>
          <a:noFill/>
        </p:spPr>
        <p:txBody>
          <a:bodyPr wrap="square" rtlCol="0">
            <a:spAutoFit/>
          </a:bodyPr>
          <a:lstStyle/>
          <a:p>
            <a:r>
              <a:rPr lang="en-US" sz="1600" dirty="0">
                <a:solidFill>
                  <a:srgbClr val="00B050"/>
                </a:solidFill>
              </a:rPr>
              <a:t>Outgoing Longwave (OLR)</a:t>
            </a:r>
          </a:p>
        </p:txBody>
      </p:sp>
      <p:pic>
        <p:nvPicPr>
          <p:cNvPr id="22" name="Picture 21">
            <a:extLst>
              <a:ext uri="{FF2B5EF4-FFF2-40B4-BE49-F238E27FC236}">
                <a16:creationId xmlns:a16="http://schemas.microsoft.com/office/drawing/2014/main" id="{7AC68D28-050E-254A-6C52-E84F9DD83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005" t="19474" r="-783" b="5763"/>
          <a:stretch/>
        </p:blipFill>
        <p:spPr>
          <a:xfrm>
            <a:off x="5791200" y="4114800"/>
            <a:ext cx="3048000" cy="2375639"/>
          </a:xfrm>
          <a:prstGeom prst="rect">
            <a:avLst/>
          </a:prstGeom>
        </p:spPr>
      </p:pic>
      <p:sp>
        <p:nvSpPr>
          <p:cNvPr id="23" name="TextBox 22">
            <a:extLst>
              <a:ext uri="{FF2B5EF4-FFF2-40B4-BE49-F238E27FC236}">
                <a16:creationId xmlns:a16="http://schemas.microsoft.com/office/drawing/2014/main" id="{F5FA7B87-7ECB-2310-23E9-E612FB2126A7}"/>
              </a:ext>
            </a:extLst>
          </p:cNvPr>
          <p:cNvSpPr txBox="1"/>
          <p:nvPr/>
        </p:nvSpPr>
        <p:spPr>
          <a:xfrm>
            <a:off x="5943598" y="6513446"/>
            <a:ext cx="2819400" cy="344554"/>
          </a:xfrm>
          <a:prstGeom prst="rect">
            <a:avLst/>
          </a:prstGeom>
          <a:noFill/>
        </p:spPr>
        <p:txBody>
          <a:bodyPr wrap="square" rtlCol="0">
            <a:spAutoFit/>
          </a:bodyPr>
          <a:lstStyle/>
          <a:p>
            <a:r>
              <a:rPr lang="en-US" sz="1600" dirty="0">
                <a:solidFill>
                  <a:schemeClr val="bg1"/>
                </a:solidFill>
              </a:rPr>
              <a:t>Year after CO2 quadrupling</a:t>
            </a:r>
          </a:p>
        </p:txBody>
      </p:sp>
      <p:sp>
        <p:nvSpPr>
          <p:cNvPr id="24" name="TextBox 23">
            <a:extLst>
              <a:ext uri="{FF2B5EF4-FFF2-40B4-BE49-F238E27FC236}">
                <a16:creationId xmlns:a16="http://schemas.microsoft.com/office/drawing/2014/main" id="{5A070544-D50E-5655-AB48-12294B66DEA6}"/>
              </a:ext>
            </a:extLst>
          </p:cNvPr>
          <p:cNvSpPr txBox="1"/>
          <p:nvPr/>
        </p:nvSpPr>
        <p:spPr>
          <a:xfrm rot="16200000">
            <a:off x="4195348" y="5201169"/>
            <a:ext cx="2743200" cy="338554"/>
          </a:xfrm>
          <a:prstGeom prst="rect">
            <a:avLst/>
          </a:prstGeom>
          <a:noFill/>
        </p:spPr>
        <p:txBody>
          <a:bodyPr wrap="square" rtlCol="0">
            <a:spAutoFit/>
          </a:bodyPr>
          <a:lstStyle/>
          <a:p>
            <a:r>
              <a:rPr lang="en-US" sz="1600" dirty="0">
                <a:solidFill>
                  <a:schemeClr val="bg1"/>
                </a:solidFill>
              </a:rPr>
              <a:t>Radiative anomaly (W m</a:t>
            </a:r>
            <a:r>
              <a:rPr lang="en-US" sz="1600" baseline="30000" dirty="0">
                <a:solidFill>
                  <a:schemeClr val="bg1"/>
                </a:solidFill>
              </a:rPr>
              <a:t>-2</a:t>
            </a:r>
            <a:r>
              <a:rPr lang="en-US" sz="1600" dirty="0">
                <a:solidFill>
                  <a:schemeClr val="bg1"/>
                </a:solidFill>
              </a:rPr>
              <a:t>)</a:t>
            </a:r>
          </a:p>
        </p:txBody>
      </p:sp>
      <p:sp>
        <p:nvSpPr>
          <p:cNvPr id="26" name="TextBox 25">
            <a:extLst>
              <a:ext uri="{FF2B5EF4-FFF2-40B4-BE49-F238E27FC236}">
                <a16:creationId xmlns:a16="http://schemas.microsoft.com/office/drawing/2014/main" id="{E7A00CD4-3985-9EBD-500E-EA8A2A5034E4}"/>
              </a:ext>
            </a:extLst>
          </p:cNvPr>
          <p:cNvSpPr txBox="1"/>
          <p:nvPr/>
        </p:nvSpPr>
        <p:spPr>
          <a:xfrm>
            <a:off x="5105400" y="3541646"/>
            <a:ext cx="4343399" cy="430887"/>
          </a:xfrm>
          <a:prstGeom prst="rect">
            <a:avLst/>
          </a:prstGeom>
          <a:noFill/>
        </p:spPr>
        <p:txBody>
          <a:bodyPr wrap="square" rtlCol="0">
            <a:spAutoFit/>
          </a:bodyPr>
          <a:lstStyle/>
          <a:p>
            <a:r>
              <a:rPr lang="en-US" sz="2200" dirty="0">
                <a:solidFill>
                  <a:schemeClr val="bg1"/>
                </a:solidFill>
              </a:rPr>
              <a:t>Model B: Long OLR Recovery</a:t>
            </a:r>
          </a:p>
        </p:txBody>
      </p:sp>
      <p:sp>
        <p:nvSpPr>
          <p:cNvPr id="30" name="TextBox 29">
            <a:extLst>
              <a:ext uri="{FF2B5EF4-FFF2-40B4-BE49-F238E27FC236}">
                <a16:creationId xmlns:a16="http://schemas.microsoft.com/office/drawing/2014/main" id="{1526DAF6-D55F-B749-7836-80053E2ABA45}"/>
              </a:ext>
            </a:extLst>
          </p:cNvPr>
          <p:cNvSpPr txBox="1"/>
          <p:nvPr/>
        </p:nvSpPr>
        <p:spPr>
          <a:xfrm>
            <a:off x="6172200" y="4267200"/>
            <a:ext cx="2263138" cy="338554"/>
          </a:xfrm>
          <a:prstGeom prst="rect">
            <a:avLst/>
          </a:prstGeom>
          <a:noFill/>
        </p:spPr>
        <p:txBody>
          <a:bodyPr wrap="square" rtlCol="0">
            <a:spAutoFit/>
          </a:bodyPr>
          <a:lstStyle/>
          <a:p>
            <a:r>
              <a:rPr lang="en-US" sz="1600" dirty="0">
                <a:solidFill>
                  <a:srgbClr val="FF0000"/>
                </a:solidFill>
              </a:rPr>
              <a:t>Absorbed Solar (ASR)</a:t>
            </a:r>
          </a:p>
        </p:txBody>
      </p:sp>
      <p:sp>
        <p:nvSpPr>
          <p:cNvPr id="31" name="TextBox 30">
            <a:extLst>
              <a:ext uri="{FF2B5EF4-FFF2-40B4-BE49-F238E27FC236}">
                <a16:creationId xmlns:a16="http://schemas.microsoft.com/office/drawing/2014/main" id="{45AA99F0-35A5-F146-A037-314D1276FFFD}"/>
              </a:ext>
            </a:extLst>
          </p:cNvPr>
          <p:cNvSpPr txBox="1"/>
          <p:nvPr/>
        </p:nvSpPr>
        <p:spPr>
          <a:xfrm>
            <a:off x="6019800" y="4535554"/>
            <a:ext cx="2743198" cy="338554"/>
          </a:xfrm>
          <a:prstGeom prst="rect">
            <a:avLst/>
          </a:prstGeom>
          <a:noFill/>
        </p:spPr>
        <p:txBody>
          <a:bodyPr wrap="square" rtlCol="0">
            <a:spAutoFit/>
          </a:bodyPr>
          <a:lstStyle/>
          <a:p>
            <a:r>
              <a:rPr lang="en-US" sz="1600" dirty="0">
                <a:solidFill>
                  <a:srgbClr val="00B050"/>
                </a:solidFill>
              </a:rPr>
              <a:t>Outgoing Longwave (OLR)</a:t>
            </a:r>
          </a:p>
        </p:txBody>
      </p:sp>
    </p:spTree>
    <p:extLst>
      <p:ext uri="{BB962C8B-B14F-4D97-AF65-F5344CB8AC3E}">
        <p14:creationId xmlns:p14="http://schemas.microsoft.com/office/powerpoint/2010/main" val="208879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0"/>
            <a:ext cx="662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60000" lnSpcReduction="20000"/>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a:solidFill>
                  <a:schemeClr val="bg1"/>
                </a:solidFill>
              </a:rPr>
              <a:t>Mechanisms leading to changes in absorbed solar radiation with global warming (in models)</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60108"/>
            <a:ext cx="2841220" cy="286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9829" y="1524000"/>
            <a:ext cx="4456971" cy="1477328"/>
          </a:xfrm>
          <a:prstGeom prst="rect">
            <a:avLst/>
          </a:prstGeom>
          <a:noFill/>
        </p:spPr>
        <p:txBody>
          <a:bodyPr wrap="square" rtlCol="0">
            <a:spAutoFit/>
          </a:bodyPr>
          <a:lstStyle/>
          <a:p>
            <a:pPr algn="ctr"/>
            <a:r>
              <a:rPr lang="en-US" dirty="0">
                <a:solidFill>
                  <a:srgbClr val="00B0F0"/>
                </a:solidFill>
              </a:rPr>
              <a:t>Moistening of the atmosphere</a:t>
            </a:r>
          </a:p>
          <a:p>
            <a:pPr algn="ctr"/>
            <a:endParaRPr lang="en-US" dirty="0">
              <a:solidFill>
                <a:srgbClr val="00B0F0"/>
              </a:solidFill>
            </a:endParaRPr>
          </a:p>
          <a:p>
            <a:pPr algn="ctr"/>
            <a:r>
              <a:rPr lang="en-US" dirty="0">
                <a:solidFill>
                  <a:srgbClr val="00B0F0"/>
                </a:solidFill>
              </a:rPr>
              <a:t>         </a:t>
            </a:r>
          </a:p>
          <a:p>
            <a:pPr algn="ctr"/>
            <a:r>
              <a:rPr lang="en-US" dirty="0">
                <a:solidFill>
                  <a:srgbClr val="00B0F0"/>
                </a:solidFill>
              </a:rPr>
              <a:t>Enhanced atmospheric solar absorption (water vapor)</a:t>
            </a:r>
          </a:p>
        </p:txBody>
      </p:sp>
      <p:cxnSp>
        <p:nvCxnSpPr>
          <p:cNvPr id="9" name="Straight Arrow Connector 8"/>
          <p:cNvCxnSpPr>
            <a:cxnSpLocks/>
          </p:cNvCxnSpPr>
          <p:nvPr/>
        </p:nvCxnSpPr>
        <p:spPr bwMode="auto">
          <a:xfrm>
            <a:off x="2667000" y="1905000"/>
            <a:ext cx="0" cy="457200"/>
          </a:xfrm>
          <a:prstGeom prst="straightConnector1">
            <a:avLst/>
          </a:prstGeom>
          <a:solidFill>
            <a:schemeClr val="accent1"/>
          </a:solidFill>
          <a:ln w="698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51599" y="1197114"/>
            <a:ext cx="914400" cy="707886"/>
          </a:xfrm>
          <a:prstGeom prst="rect">
            <a:avLst/>
          </a:prstGeom>
          <a:noFill/>
        </p:spPr>
        <p:txBody>
          <a:bodyPr wrap="square" rtlCol="0">
            <a:spAutoFit/>
          </a:bodyPr>
          <a:lstStyle/>
          <a:p>
            <a:r>
              <a:rPr lang="en-US" sz="4000" dirty="0">
                <a:solidFill>
                  <a:schemeClr val="bg1"/>
                </a:solidFill>
              </a:rPr>
              <a:t>1</a:t>
            </a:r>
          </a:p>
        </p:txBody>
      </p:sp>
      <p:sp>
        <p:nvSpPr>
          <p:cNvPr id="13" name="Oval 12"/>
          <p:cNvSpPr/>
          <p:nvPr/>
        </p:nvSpPr>
        <p:spPr bwMode="auto">
          <a:xfrm>
            <a:off x="151599" y="1219200"/>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14" name="TextBox 13"/>
          <p:cNvSpPr txBox="1"/>
          <p:nvPr/>
        </p:nvSpPr>
        <p:spPr>
          <a:xfrm>
            <a:off x="3505200" y="3330714"/>
            <a:ext cx="914400" cy="707886"/>
          </a:xfrm>
          <a:prstGeom prst="rect">
            <a:avLst/>
          </a:prstGeom>
          <a:noFill/>
        </p:spPr>
        <p:txBody>
          <a:bodyPr wrap="square" rtlCol="0">
            <a:spAutoFit/>
          </a:bodyPr>
          <a:lstStyle/>
          <a:p>
            <a:r>
              <a:rPr lang="en-US" sz="4000" dirty="0">
                <a:solidFill>
                  <a:schemeClr val="bg1"/>
                </a:solidFill>
              </a:rPr>
              <a:t>2</a:t>
            </a:r>
          </a:p>
        </p:txBody>
      </p:sp>
      <p:sp>
        <p:nvSpPr>
          <p:cNvPr id="15" name="Oval 14"/>
          <p:cNvSpPr/>
          <p:nvPr/>
        </p:nvSpPr>
        <p:spPr bwMode="auto">
          <a:xfrm>
            <a:off x="3505200" y="3374886"/>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19989"/>
            <a:ext cx="2895600" cy="1628775"/>
          </a:xfrm>
          <a:prstGeom prst="rect">
            <a:avLst/>
          </a:prstGeom>
        </p:spPr>
      </p:pic>
      <p:sp>
        <p:nvSpPr>
          <p:cNvPr id="19" name="TextBox 18"/>
          <p:cNvSpPr txBox="1"/>
          <p:nvPr/>
        </p:nvSpPr>
        <p:spPr>
          <a:xfrm>
            <a:off x="4153629" y="3170872"/>
            <a:ext cx="4456971" cy="1200329"/>
          </a:xfrm>
          <a:prstGeom prst="rect">
            <a:avLst/>
          </a:prstGeom>
          <a:noFill/>
        </p:spPr>
        <p:txBody>
          <a:bodyPr wrap="square" rtlCol="0">
            <a:spAutoFit/>
          </a:bodyPr>
          <a:lstStyle/>
          <a:p>
            <a:pPr algn="ctr"/>
            <a:r>
              <a:rPr lang="en-US" dirty="0">
                <a:solidFill>
                  <a:srgbClr val="E82ADF"/>
                </a:solidFill>
              </a:rPr>
              <a:t>Sea ice (and snow) loss</a:t>
            </a:r>
          </a:p>
          <a:p>
            <a:pPr algn="ctr"/>
            <a:endParaRPr lang="en-US" dirty="0">
              <a:solidFill>
                <a:srgbClr val="00B0F0"/>
              </a:solidFill>
            </a:endParaRPr>
          </a:p>
          <a:p>
            <a:pPr algn="ctr"/>
            <a:r>
              <a:rPr lang="en-US" dirty="0">
                <a:solidFill>
                  <a:srgbClr val="00B0F0"/>
                </a:solidFill>
              </a:rPr>
              <a:t>         </a:t>
            </a:r>
          </a:p>
          <a:p>
            <a:pPr algn="ctr"/>
            <a:r>
              <a:rPr lang="en-US" dirty="0">
                <a:solidFill>
                  <a:srgbClr val="E82ADF"/>
                </a:solidFill>
              </a:rPr>
              <a:t>More solar radiation absorbed by surface</a:t>
            </a:r>
          </a:p>
        </p:txBody>
      </p:sp>
      <p:cxnSp>
        <p:nvCxnSpPr>
          <p:cNvPr id="20" name="Straight Arrow Connector 19"/>
          <p:cNvCxnSpPr>
            <a:cxnSpLocks/>
          </p:cNvCxnSpPr>
          <p:nvPr/>
        </p:nvCxnSpPr>
        <p:spPr bwMode="auto">
          <a:xfrm>
            <a:off x="6400800" y="3551872"/>
            <a:ext cx="0" cy="457200"/>
          </a:xfrm>
          <a:prstGeom prst="straightConnector1">
            <a:avLst/>
          </a:prstGeom>
          <a:solidFill>
            <a:schemeClr val="accent1"/>
          </a:solidFill>
          <a:ln w="698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350" y="4589461"/>
            <a:ext cx="4165850" cy="2344739"/>
          </a:xfrm>
          <a:prstGeom prst="rect">
            <a:avLst/>
          </a:prstGeom>
        </p:spPr>
      </p:pic>
      <p:sp>
        <p:nvSpPr>
          <p:cNvPr id="22" name="TextBox 21"/>
          <p:cNvSpPr txBox="1"/>
          <p:nvPr/>
        </p:nvSpPr>
        <p:spPr>
          <a:xfrm>
            <a:off x="303999" y="5159514"/>
            <a:ext cx="914400" cy="707886"/>
          </a:xfrm>
          <a:prstGeom prst="rect">
            <a:avLst/>
          </a:prstGeom>
          <a:noFill/>
        </p:spPr>
        <p:txBody>
          <a:bodyPr wrap="square" rtlCol="0">
            <a:spAutoFit/>
          </a:bodyPr>
          <a:lstStyle/>
          <a:p>
            <a:r>
              <a:rPr lang="en-US" sz="4000" dirty="0">
                <a:solidFill>
                  <a:schemeClr val="bg1"/>
                </a:solidFill>
              </a:rPr>
              <a:t>3</a:t>
            </a:r>
          </a:p>
        </p:txBody>
      </p:sp>
      <p:sp>
        <p:nvSpPr>
          <p:cNvPr id="23" name="Oval 22"/>
          <p:cNvSpPr/>
          <p:nvPr/>
        </p:nvSpPr>
        <p:spPr bwMode="auto">
          <a:xfrm>
            <a:off x="303999" y="5181600"/>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24" name="TextBox 23"/>
          <p:cNvSpPr txBox="1"/>
          <p:nvPr/>
        </p:nvSpPr>
        <p:spPr>
          <a:xfrm>
            <a:off x="609600" y="5048071"/>
            <a:ext cx="4456971" cy="1754326"/>
          </a:xfrm>
          <a:prstGeom prst="rect">
            <a:avLst/>
          </a:prstGeom>
          <a:noFill/>
        </p:spPr>
        <p:txBody>
          <a:bodyPr wrap="square" rtlCol="0">
            <a:spAutoFit/>
          </a:bodyPr>
          <a:lstStyle/>
          <a:p>
            <a:pPr algn="ctr"/>
            <a:r>
              <a:rPr lang="en-US" sz="2400" dirty="0">
                <a:solidFill>
                  <a:srgbClr val="009900"/>
                </a:solidFill>
              </a:rPr>
              <a:t>Cloud Changes</a:t>
            </a:r>
          </a:p>
          <a:p>
            <a:pPr algn="ctr"/>
            <a:endParaRPr lang="en-US" sz="2400" dirty="0">
              <a:solidFill>
                <a:srgbClr val="009900"/>
              </a:solidFill>
            </a:endParaRPr>
          </a:p>
          <a:p>
            <a:pPr algn="ctr"/>
            <a:r>
              <a:rPr lang="en-US" sz="2400" dirty="0">
                <a:solidFill>
                  <a:srgbClr val="009900"/>
                </a:solidFill>
              </a:rPr>
              <a:t>Highly Uncertain</a:t>
            </a:r>
          </a:p>
          <a:p>
            <a:pPr algn="ctr"/>
            <a:endParaRPr lang="en-US" dirty="0">
              <a:solidFill>
                <a:srgbClr val="00B0F0"/>
              </a:solidFill>
            </a:endParaRPr>
          </a:p>
          <a:p>
            <a:pPr algn="ctr"/>
            <a:r>
              <a:rPr lang="en-US" dirty="0">
                <a:solidFill>
                  <a:srgbClr val="00B0F0"/>
                </a:solidFill>
              </a:rPr>
              <a:t>         </a:t>
            </a:r>
          </a:p>
        </p:txBody>
      </p:sp>
      <p:sp>
        <p:nvSpPr>
          <p:cNvPr id="3" name="Rectangle 2"/>
          <p:cNvSpPr/>
          <p:nvPr/>
        </p:nvSpPr>
        <p:spPr bwMode="auto">
          <a:xfrm>
            <a:off x="6934200" y="609600"/>
            <a:ext cx="381000" cy="1676400"/>
          </a:xfrm>
          <a:prstGeom prst="rect">
            <a:avLst/>
          </a:prstGeom>
          <a:noFill/>
          <a:ln w="31750" cap="flat" cmpd="sng" algn="ctr">
            <a:solidFill>
              <a:srgbClr val="E82AD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1425703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677400" cy="1143000"/>
          </a:xfrm>
        </p:spPr>
        <p:txBody>
          <a:bodyPr/>
          <a:lstStyle/>
          <a:p>
            <a:r>
              <a:rPr lang="en-US" sz="4000" dirty="0">
                <a:solidFill>
                  <a:schemeClr val="bg1"/>
                </a:solidFill>
              </a:rPr>
              <a:t>Energetic response to increased CO</a:t>
            </a:r>
            <a:r>
              <a:rPr lang="en-US" sz="4000" baseline="-25000" dirty="0">
                <a:solidFill>
                  <a:schemeClr val="bg1"/>
                </a:solidFill>
              </a:rPr>
              <a:t>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2720340" cy="5867400"/>
          </a:xfrm>
          <a:prstGeom prst="rect">
            <a:avLst/>
          </a:prstGeom>
        </p:spPr>
      </p:pic>
      <p:sp>
        <p:nvSpPr>
          <p:cNvPr id="5" name="TextBox 4"/>
          <p:cNvSpPr txBox="1"/>
          <p:nvPr/>
        </p:nvSpPr>
        <p:spPr>
          <a:xfrm>
            <a:off x="327660" y="939225"/>
            <a:ext cx="3253740" cy="584775"/>
          </a:xfrm>
          <a:prstGeom prst="rect">
            <a:avLst/>
          </a:prstGeom>
          <a:noFill/>
        </p:spPr>
        <p:txBody>
          <a:bodyPr wrap="square" rtlCol="0">
            <a:spAutoFit/>
          </a:bodyPr>
          <a:lstStyle/>
          <a:p>
            <a:r>
              <a:rPr lang="en-US" sz="3200" dirty="0">
                <a:solidFill>
                  <a:srgbClr val="00B0F0"/>
                </a:solidFill>
              </a:rPr>
              <a:t>Unperturbed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143000"/>
            <a:ext cx="2627783" cy="5667768"/>
          </a:xfrm>
          <a:prstGeom prst="rect">
            <a:avLst/>
          </a:prstGeom>
        </p:spPr>
      </p:pic>
      <p:sp>
        <p:nvSpPr>
          <p:cNvPr id="8" name="TextBox 7"/>
          <p:cNvSpPr txBox="1"/>
          <p:nvPr/>
        </p:nvSpPr>
        <p:spPr>
          <a:xfrm>
            <a:off x="2971800" y="845403"/>
            <a:ext cx="3200400" cy="830997"/>
          </a:xfrm>
          <a:prstGeom prst="rect">
            <a:avLst/>
          </a:prstGeom>
          <a:noFill/>
        </p:spPr>
        <p:txBody>
          <a:bodyPr wrap="square" rtlCol="0">
            <a:spAutoFit/>
          </a:bodyPr>
          <a:lstStyle/>
          <a:p>
            <a:r>
              <a:rPr lang="en-US" sz="2400" dirty="0">
                <a:solidFill>
                  <a:srgbClr val="00B0F0"/>
                </a:solidFill>
              </a:rPr>
              <a:t>Balanced Initial System</a:t>
            </a:r>
          </a:p>
        </p:txBody>
      </p:sp>
      <p:sp>
        <p:nvSpPr>
          <p:cNvPr id="9" name="TextBox 8"/>
          <p:cNvSpPr txBox="1"/>
          <p:nvPr/>
        </p:nvSpPr>
        <p:spPr>
          <a:xfrm>
            <a:off x="6781800" y="909935"/>
            <a:ext cx="2246783" cy="461665"/>
          </a:xfrm>
          <a:prstGeom prst="rect">
            <a:avLst/>
          </a:prstGeom>
          <a:noFill/>
        </p:spPr>
        <p:txBody>
          <a:bodyPr wrap="square" rtlCol="0">
            <a:spAutoFit/>
          </a:bodyPr>
          <a:lstStyle/>
          <a:p>
            <a:r>
              <a:rPr lang="en-US" sz="2400" dirty="0">
                <a:solidFill>
                  <a:srgbClr val="E82ADF"/>
                </a:solidFill>
              </a:rPr>
              <a:t>CO</a:t>
            </a:r>
            <a:r>
              <a:rPr lang="en-US" sz="2400" baseline="-25000" dirty="0">
                <a:solidFill>
                  <a:srgbClr val="E82ADF"/>
                </a:solidFill>
              </a:rPr>
              <a:t>2</a:t>
            </a:r>
            <a:r>
              <a:rPr lang="en-US" sz="2400" dirty="0">
                <a:solidFill>
                  <a:srgbClr val="E82ADF"/>
                </a:solidFill>
              </a:rPr>
              <a:t> added</a:t>
            </a:r>
          </a:p>
        </p:txBody>
      </p:sp>
      <p:sp>
        <p:nvSpPr>
          <p:cNvPr id="11" name="TextBox 10"/>
          <p:cNvSpPr txBox="1"/>
          <p:nvPr/>
        </p:nvSpPr>
        <p:spPr>
          <a:xfrm>
            <a:off x="2895600" y="1912203"/>
            <a:ext cx="3124200" cy="830997"/>
          </a:xfrm>
          <a:prstGeom prst="rect">
            <a:avLst/>
          </a:prstGeom>
          <a:noFill/>
        </p:spPr>
        <p:txBody>
          <a:bodyPr wrap="square" rtlCol="0">
            <a:spAutoFit/>
          </a:bodyPr>
          <a:lstStyle/>
          <a:p>
            <a:r>
              <a:rPr lang="en-US" sz="2400" dirty="0">
                <a:solidFill>
                  <a:srgbClr val="E82ADF"/>
                </a:solidFill>
              </a:rPr>
              <a:t>CO</a:t>
            </a:r>
            <a:r>
              <a:rPr lang="en-US" sz="2400" baseline="-25000" dirty="0">
                <a:solidFill>
                  <a:srgbClr val="E82ADF"/>
                </a:solidFill>
              </a:rPr>
              <a:t>2</a:t>
            </a:r>
            <a:r>
              <a:rPr lang="en-US" sz="2400" dirty="0">
                <a:solidFill>
                  <a:srgbClr val="E82ADF"/>
                </a:solidFill>
              </a:rPr>
              <a:t> reduces OLR </a:t>
            </a:r>
            <a:r>
              <a:rPr lang="en-US" sz="2400" dirty="0">
                <a:solidFill>
                  <a:srgbClr val="E82ADF"/>
                </a:solidFill>
                <a:sym typeface="Wingdings" panose="05000000000000000000" pitchFamily="2" charset="2"/>
              </a:rPr>
              <a:t> energy imbalance</a:t>
            </a:r>
            <a:endParaRPr lang="en-US" sz="2400" dirty="0">
              <a:solidFill>
                <a:srgbClr val="E82ADF"/>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015426"/>
            <a:ext cx="2627783" cy="5842574"/>
          </a:xfrm>
          <a:prstGeom prst="rect">
            <a:avLst/>
          </a:prstGeom>
        </p:spPr>
      </p:pic>
      <p:sp>
        <p:nvSpPr>
          <p:cNvPr id="13" name="TextBox 12"/>
          <p:cNvSpPr txBox="1"/>
          <p:nvPr/>
        </p:nvSpPr>
        <p:spPr>
          <a:xfrm>
            <a:off x="2895600" y="2826603"/>
            <a:ext cx="3124200" cy="830997"/>
          </a:xfrm>
          <a:prstGeom prst="rect">
            <a:avLst/>
          </a:prstGeom>
          <a:noFill/>
        </p:spPr>
        <p:txBody>
          <a:bodyPr wrap="square" rtlCol="0">
            <a:spAutoFit/>
          </a:bodyPr>
          <a:lstStyle/>
          <a:p>
            <a:r>
              <a:rPr lang="en-US" sz="2400" dirty="0">
                <a:solidFill>
                  <a:srgbClr val="009900"/>
                </a:solidFill>
              </a:rPr>
              <a:t>Warming  </a:t>
            </a:r>
            <a:r>
              <a:rPr lang="en-US" sz="2400" dirty="0">
                <a:solidFill>
                  <a:srgbClr val="009900"/>
                </a:solidFill>
                <a:sym typeface="Wingdings" panose="05000000000000000000" pitchFamily="2" charset="2"/>
              </a:rPr>
              <a:t></a:t>
            </a:r>
          </a:p>
          <a:p>
            <a:r>
              <a:rPr lang="en-US" sz="2400" dirty="0">
                <a:solidFill>
                  <a:srgbClr val="009900"/>
                </a:solidFill>
                <a:sym typeface="Wingdings" panose="05000000000000000000" pitchFamily="2" charset="2"/>
              </a:rPr>
              <a:t>OLR increases</a:t>
            </a:r>
            <a:endParaRPr lang="en-US" sz="2400" dirty="0">
              <a:solidFill>
                <a:srgbClr val="009900"/>
              </a:solidFill>
            </a:endParaRPr>
          </a:p>
        </p:txBody>
      </p:sp>
      <p:sp>
        <p:nvSpPr>
          <p:cNvPr id="14" name="TextBox 13"/>
          <p:cNvSpPr txBox="1"/>
          <p:nvPr/>
        </p:nvSpPr>
        <p:spPr>
          <a:xfrm>
            <a:off x="6858000" y="990600"/>
            <a:ext cx="3124200" cy="461665"/>
          </a:xfrm>
          <a:prstGeom prst="rect">
            <a:avLst/>
          </a:prstGeom>
          <a:noFill/>
        </p:spPr>
        <p:txBody>
          <a:bodyPr wrap="square" rtlCol="0">
            <a:spAutoFit/>
          </a:bodyPr>
          <a:lstStyle/>
          <a:p>
            <a:r>
              <a:rPr lang="en-US" sz="2400" dirty="0">
                <a:solidFill>
                  <a:srgbClr val="009900"/>
                </a:solidFill>
              </a:rPr>
              <a:t>Warming</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0061" y="909934"/>
            <a:ext cx="2757739" cy="5948065"/>
          </a:xfrm>
          <a:prstGeom prst="rect">
            <a:avLst/>
          </a:prstGeom>
        </p:spPr>
      </p:pic>
      <p:sp>
        <p:nvSpPr>
          <p:cNvPr id="16" name="TextBox 15"/>
          <p:cNvSpPr txBox="1"/>
          <p:nvPr/>
        </p:nvSpPr>
        <p:spPr>
          <a:xfrm>
            <a:off x="2895600" y="3817203"/>
            <a:ext cx="3810000" cy="830997"/>
          </a:xfrm>
          <a:prstGeom prst="rect">
            <a:avLst/>
          </a:prstGeom>
          <a:noFill/>
        </p:spPr>
        <p:txBody>
          <a:bodyPr wrap="square" rtlCol="0">
            <a:spAutoFit/>
          </a:bodyPr>
          <a:lstStyle/>
          <a:p>
            <a:r>
              <a:rPr lang="en-US" sz="2400" dirty="0">
                <a:solidFill>
                  <a:srgbClr val="FF0000"/>
                </a:solidFill>
              </a:rPr>
              <a:t>Moistening and darkening </a:t>
            </a:r>
            <a:r>
              <a:rPr lang="en-US" sz="2400" dirty="0">
                <a:solidFill>
                  <a:srgbClr val="FF0000"/>
                </a:solidFill>
                <a:sym typeface="Wingdings" panose="05000000000000000000" pitchFamily="2" charset="2"/>
              </a:rPr>
              <a:t> ASR increases</a:t>
            </a:r>
            <a:endParaRPr lang="en-US" sz="2400" dirty="0">
              <a:solidFill>
                <a:srgbClr val="FF0000"/>
              </a:solidFill>
            </a:endParaRPr>
          </a:p>
        </p:txBody>
      </p:sp>
      <p:sp>
        <p:nvSpPr>
          <p:cNvPr id="17" name="TextBox 16"/>
          <p:cNvSpPr txBox="1"/>
          <p:nvPr/>
        </p:nvSpPr>
        <p:spPr>
          <a:xfrm>
            <a:off x="6553200" y="609600"/>
            <a:ext cx="3810000" cy="461665"/>
          </a:xfrm>
          <a:prstGeom prst="rect">
            <a:avLst/>
          </a:prstGeom>
          <a:noFill/>
        </p:spPr>
        <p:txBody>
          <a:bodyPr wrap="square" rtlCol="0">
            <a:spAutoFit/>
          </a:bodyPr>
          <a:lstStyle/>
          <a:p>
            <a:r>
              <a:rPr lang="en-US" sz="2400" dirty="0">
                <a:solidFill>
                  <a:srgbClr val="FF0000"/>
                </a:solidFill>
              </a:rPr>
              <a:t>Increased ASR</a:t>
            </a:r>
          </a:p>
        </p:txBody>
      </p:sp>
      <p:sp>
        <p:nvSpPr>
          <p:cNvPr id="18" name="TextBox 17"/>
          <p:cNvSpPr txBox="1"/>
          <p:nvPr/>
        </p:nvSpPr>
        <p:spPr>
          <a:xfrm>
            <a:off x="2971800" y="4743271"/>
            <a:ext cx="3810000" cy="1200329"/>
          </a:xfrm>
          <a:prstGeom prst="rect">
            <a:avLst/>
          </a:prstGeom>
          <a:noFill/>
        </p:spPr>
        <p:txBody>
          <a:bodyPr wrap="square" rtlCol="0">
            <a:spAutoFit/>
          </a:bodyPr>
          <a:lstStyle/>
          <a:p>
            <a:r>
              <a:rPr lang="en-US" sz="2400" dirty="0">
                <a:solidFill>
                  <a:schemeClr val="bg1">
                    <a:lumMod val="85000"/>
                  </a:schemeClr>
                </a:solidFill>
              </a:rPr>
              <a:t>Additional warming</a:t>
            </a:r>
          </a:p>
          <a:p>
            <a:r>
              <a:rPr lang="en-US" sz="2400" dirty="0">
                <a:solidFill>
                  <a:schemeClr val="bg1">
                    <a:lumMod val="85000"/>
                  </a:schemeClr>
                </a:solidFill>
                <a:sym typeface="Wingdings" panose="05000000000000000000" pitchFamily="2" charset="2"/>
              </a:rPr>
              <a:t> OLR balances increased ASR</a:t>
            </a:r>
            <a:endParaRPr lang="en-US" sz="2400" dirty="0">
              <a:solidFill>
                <a:schemeClr val="bg1">
                  <a:lumMod val="85000"/>
                </a:schemeClr>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673" y="685800"/>
            <a:ext cx="2826327" cy="6096000"/>
          </a:xfrm>
          <a:prstGeom prst="rect">
            <a:avLst/>
          </a:prstGeom>
        </p:spPr>
      </p:pic>
    </p:spTree>
    <p:extLst>
      <p:ext uri="{BB962C8B-B14F-4D97-AF65-F5344CB8AC3E}">
        <p14:creationId xmlns:p14="http://schemas.microsoft.com/office/powerpoint/2010/main" val="13323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82781" y="946896"/>
            <a:ext cx="3922948" cy="17133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082781" y="2660201"/>
            <a:ext cx="3922948" cy="565703"/>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04480" y="2766792"/>
            <a:ext cx="2536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ocean</a:t>
            </a:r>
          </a:p>
        </p:txBody>
      </p:sp>
      <p:sp>
        <p:nvSpPr>
          <p:cNvPr id="19" name="Rectangle 18"/>
          <p:cNvSpPr/>
          <p:nvPr/>
        </p:nvSpPr>
        <p:spPr>
          <a:xfrm>
            <a:off x="2545223" y="2593475"/>
            <a:ext cx="1913206" cy="36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Arrow Connector 19"/>
          <p:cNvCxnSpPr>
            <a:cxnSpLocks/>
          </p:cNvCxnSpPr>
          <p:nvPr/>
        </p:nvCxnSpPr>
        <p:spPr>
          <a:xfrm flipV="1">
            <a:off x="4015129" y="1551256"/>
            <a:ext cx="530469" cy="1028620"/>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713439" y="2595461"/>
            <a:ext cx="1292290" cy="36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p:cNvCxnSpPr>
            <a:cxnSpLocks/>
          </p:cNvCxnSpPr>
          <p:nvPr/>
        </p:nvCxnSpPr>
        <p:spPr>
          <a:xfrm>
            <a:off x="410941" y="54323"/>
            <a:ext cx="1219882" cy="1513155"/>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4341207" y="1892558"/>
            <a:ext cx="328271" cy="661308"/>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153695"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1691784"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2144462"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2773823" y="2538192"/>
            <a:ext cx="2536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ice</a:t>
            </a:r>
          </a:p>
        </p:txBody>
      </p:sp>
      <p:pic>
        <p:nvPicPr>
          <p:cNvPr id="8198" name="Picture 81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755" y="1537412"/>
            <a:ext cx="1019174" cy="781575"/>
          </a:xfrm>
          <a:prstGeom prst="rect">
            <a:avLst/>
          </a:prstGeom>
        </p:spPr>
      </p:pic>
      <p:sp>
        <p:nvSpPr>
          <p:cNvPr id="27" name="Oval 26"/>
          <p:cNvSpPr/>
          <p:nvPr/>
        </p:nvSpPr>
        <p:spPr>
          <a:xfrm>
            <a:off x="1392846" y="1551256"/>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871147" y="1551256"/>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349448" y="149414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Straight Arrow Connector 41"/>
          <p:cNvCxnSpPr/>
          <p:nvPr/>
        </p:nvCxnSpPr>
        <p:spPr>
          <a:xfrm>
            <a:off x="1576729" y="998766"/>
            <a:ext cx="515982" cy="480811"/>
          </a:xfrm>
          <a:prstGeom prst="straightConnector1">
            <a:avLst/>
          </a:prstGeom>
          <a:ln w="6032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56302"/>
            <a:ext cx="2110129" cy="1618197"/>
          </a:xfrm>
          <a:prstGeom prst="rect">
            <a:avLst/>
          </a:prstGeom>
        </p:spPr>
      </p:pic>
      <p:sp>
        <p:nvSpPr>
          <p:cNvPr id="8203" name="TextBox 8202"/>
          <p:cNvSpPr txBox="1"/>
          <p:nvPr/>
        </p:nvSpPr>
        <p:spPr>
          <a:xfrm>
            <a:off x="1524000" y="557736"/>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B0F0"/>
                </a:solidFill>
                <a:effectLst/>
                <a:uLnTx/>
                <a:uFillTx/>
                <a:latin typeface="Calibri"/>
                <a:ea typeface="+mn-ea"/>
                <a:cs typeface="+mn-cs"/>
              </a:rPr>
              <a:t>absorbed</a:t>
            </a:r>
          </a:p>
        </p:txBody>
      </p:sp>
      <p:sp>
        <p:nvSpPr>
          <p:cNvPr id="46" name="TextBox 45"/>
          <p:cNvSpPr txBox="1"/>
          <p:nvPr/>
        </p:nvSpPr>
        <p:spPr>
          <a:xfrm>
            <a:off x="663694" y="-76200"/>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0000"/>
                </a:solidFill>
                <a:effectLst/>
                <a:uLnTx/>
                <a:uFillTx/>
                <a:latin typeface="Calibri"/>
                <a:ea typeface="+mn-ea"/>
                <a:cs typeface="+mn-cs"/>
              </a:rPr>
              <a:t>incident</a:t>
            </a:r>
            <a:endParaRPr kumimoji="0" lang="en-US" sz="2300" b="0" i="0" u="none" strike="noStrike" kern="1200" cap="none" spc="0" normalizeH="0" baseline="0" noProof="0" dirty="0">
              <a:ln>
                <a:noFill/>
              </a:ln>
              <a:solidFill>
                <a:srgbClr val="00B0F0"/>
              </a:solidFill>
              <a:effectLst/>
              <a:uLnTx/>
              <a:uFillTx/>
              <a:latin typeface="Calibri"/>
              <a:ea typeface="+mn-ea"/>
              <a:cs typeface="+mn-cs"/>
            </a:endParaRPr>
          </a:p>
        </p:txBody>
      </p:sp>
      <p:sp>
        <p:nvSpPr>
          <p:cNvPr id="8204" name="TextBox 8203"/>
          <p:cNvSpPr txBox="1"/>
          <p:nvPr/>
        </p:nvSpPr>
        <p:spPr>
          <a:xfrm>
            <a:off x="94991" y="1156412"/>
            <a:ext cx="1100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  H</a:t>
            </a:r>
            <a:r>
              <a:rPr kumimoji="0" lang="en-US" sz="1800" b="0" i="0" u="none" strike="noStrike" kern="1200" cap="none" spc="0" normalizeH="0" baseline="-25000" noProof="0" dirty="0">
                <a:ln>
                  <a:noFill/>
                </a:ln>
                <a:solidFill>
                  <a:srgbClr val="00B0F0"/>
                </a:solidFill>
                <a:effectLst/>
                <a:uLnTx/>
                <a:uFillTx/>
                <a:latin typeface="Calibri"/>
                <a:ea typeface="+mn-ea"/>
                <a:cs typeface="+mn-cs"/>
              </a:rPr>
              <a:t>2</a:t>
            </a:r>
            <a:r>
              <a:rPr kumimoji="0" lang="en-US" sz="1800" b="0" i="0" u="none" strike="noStrike" kern="1200" cap="none" spc="0" normalizeH="0" baseline="0" noProof="0" dirty="0">
                <a:ln>
                  <a:noFill/>
                </a:ln>
                <a:solidFill>
                  <a:srgbClr val="00B0F0"/>
                </a:solidFill>
                <a:effectLst/>
                <a:uLnTx/>
                <a:uFillTx/>
                <a:latin typeface="Calibri"/>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(vapor)</a:t>
            </a:r>
          </a:p>
        </p:txBody>
      </p:sp>
      <p:cxnSp>
        <p:nvCxnSpPr>
          <p:cNvPr id="48" name="Straight Arrow Connector 47"/>
          <p:cNvCxnSpPr/>
          <p:nvPr/>
        </p:nvCxnSpPr>
        <p:spPr>
          <a:xfrm flipV="1">
            <a:off x="2810915" y="587777"/>
            <a:ext cx="507947" cy="1132027"/>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76600" y="141476"/>
            <a:ext cx="18815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9900"/>
                </a:solidFill>
                <a:effectLst/>
                <a:uLnTx/>
                <a:uFillTx/>
                <a:latin typeface="Calibri"/>
                <a:ea typeface="+mn-ea"/>
                <a:cs typeface="+mn-cs"/>
              </a:rPr>
              <a:t>Reflected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9900"/>
                </a:solidFill>
                <a:effectLst/>
                <a:uLnTx/>
                <a:uFillTx/>
                <a:latin typeface="Calibri"/>
                <a:ea typeface="+mn-ea"/>
                <a:cs typeface="+mn-cs"/>
              </a:rPr>
              <a:t>  cloud</a:t>
            </a:r>
          </a:p>
        </p:txBody>
      </p:sp>
      <p:cxnSp>
        <p:nvCxnSpPr>
          <p:cNvPr id="52" name="Straight Arrow Connector 51"/>
          <p:cNvCxnSpPr>
            <a:cxnSpLocks/>
          </p:cNvCxnSpPr>
          <p:nvPr/>
        </p:nvCxnSpPr>
        <p:spPr>
          <a:xfrm>
            <a:off x="1630823" y="1665476"/>
            <a:ext cx="771377" cy="1086837"/>
          </a:xfrm>
          <a:prstGeom prst="straightConnector1">
            <a:avLst/>
          </a:prstGeom>
          <a:ln w="6032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2209800"/>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0000"/>
                </a:solidFill>
                <a:effectLst/>
                <a:uLnTx/>
                <a:uFillTx/>
                <a:latin typeface="Calibri"/>
                <a:ea typeface="+mn-ea"/>
                <a:cs typeface="+mn-cs"/>
              </a:rPr>
              <a:t>transmitted</a:t>
            </a:r>
            <a:endParaRPr kumimoji="0" lang="en-US" sz="2300" b="0" i="0" u="none" strike="noStrike" kern="1200" cap="none" spc="0" normalizeH="0" baseline="0" noProof="0" dirty="0">
              <a:ln>
                <a:noFill/>
              </a:ln>
              <a:solidFill>
                <a:srgbClr val="00B0F0"/>
              </a:solidFill>
              <a:effectLst/>
              <a:uLnTx/>
              <a:uFillTx/>
              <a:latin typeface="Calibri"/>
              <a:ea typeface="+mn-ea"/>
              <a:cs typeface="+mn-cs"/>
            </a:endParaRPr>
          </a:p>
        </p:txBody>
      </p:sp>
      <p:cxnSp>
        <p:nvCxnSpPr>
          <p:cNvPr id="57" name="Straight Arrow Connector 56"/>
          <p:cNvCxnSpPr/>
          <p:nvPr/>
        </p:nvCxnSpPr>
        <p:spPr>
          <a:xfrm>
            <a:off x="1576729" y="1004012"/>
            <a:ext cx="668382" cy="627965"/>
          </a:xfrm>
          <a:prstGeom prst="straightConnector1">
            <a:avLst/>
          </a:prstGeom>
          <a:ln w="603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795929" y="1004012"/>
            <a:ext cx="313285" cy="715793"/>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083334" y="2318987"/>
            <a:ext cx="331595" cy="457662"/>
          </a:xfrm>
          <a:prstGeom prst="straightConnector1">
            <a:avLst/>
          </a:prstGeom>
          <a:ln w="6032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976471" y="1676400"/>
            <a:ext cx="18815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AD15A2"/>
                </a:solidFill>
                <a:effectLst/>
                <a:uLnTx/>
                <a:uFillTx/>
                <a:latin typeface="Calibri"/>
                <a:ea typeface="+mn-ea"/>
                <a:cs typeface="+mn-cs"/>
              </a:rPr>
              <a:t>Reflected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AD15A2"/>
                </a:solidFill>
                <a:effectLst/>
                <a:uLnTx/>
                <a:uFillTx/>
                <a:latin typeface="Calibri"/>
                <a:ea typeface="+mn-ea"/>
                <a:cs typeface="+mn-cs"/>
              </a:rPr>
              <a:t>  surface</a:t>
            </a:r>
          </a:p>
        </p:txBody>
      </p:sp>
      <p:sp>
        <p:nvSpPr>
          <p:cNvPr id="40" name="Title 1"/>
          <p:cNvSpPr>
            <a:spLocks noGrp="1"/>
          </p:cNvSpPr>
          <p:nvPr>
            <p:ph type="title"/>
          </p:nvPr>
        </p:nvSpPr>
        <p:spPr>
          <a:xfrm>
            <a:off x="4876800" y="305430"/>
            <a:ext cx="4267200" cy="1218569"/>
          </a:xfrm>
        </p:spPr>
        <p:txBody>
          <a:bodyPr>
            <a:normAutofit fontScale="90000"/>
          </a:bodyPr>
          <a:lstStyle/>
          <a:p>
            <a:r>
              <a:rPr lang="en-US" sz="3200" dirty="0">
                <a:solidFill>
                  <a:schemeClr val="bg1"/>
                </a:solidFill>
              </a:rPr>
              <a:t>Changes in absorbed solar </a:t>
            </a:r>
            <a:br>
              <a:rPr lang="en-US" sz="3200" dirty="0">
                <a:solidFill>
                  <a:schemeClr val="bg1"/>
                </a:solidFill>
              </a:rPr>
            </a:br>
            <a:r>
              <a:rPr lang="en-US" sz="3200" dirty="0">
                <a:solidFill>
                  <a:schemeClr val="bg1"/>
                </a:solidFill>
              </a:rPr>
              <a:t>radiation with global warming</a:t>
            </a:r>
          </a:p>
        </p:txBody>
      </p:sp>
      <p:cxnSp>
        <p:nvCxnSpPr>
          <p:cNvPr id="45" name="Straight Arrow Connector 44"/>
          <p:cNvCxnSpPr>
            <a:cxnSpLocks/>
          </p:cNvCxnSpPr>
          <p:nvPr/>
        </p:nvCxnSpPr>
        <p:spPr>
          <a:xfrm flipV="1">
            <a:off x="4700929" y="2234292"/>
            <a:ext cx="175871" cy="356508"/>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flipV="1">
            <a:off x="2773425" y="293876"/>
            <a:ext cx="503175" cy="1183942"/>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09943" y="682701"/>
            <a:ext cx="1295400" cy="1323439"/>
          </a:xfrm>
          <a:prstGeom prst="rect">
            <a:avLst/>
          </a:prstGeom>
          <a:noFill/>
        </p:spPr>
        <p:txBody>
          <a:bodyPr wrap="square" rtlCol="0">
            <a:spAutoFit/>
          </a:bodyPr>
          <a:lstStyle/>
          <a:p>
            <a:r>
              <a:rPr lang="en-US" sz="8000" dirty="0">
                <a:solidFill>
                  <a:srgbClr val="009900"/>
                </a:solidFill>
              </a:rPr>
              <a:t>?</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60" y="3359214"/>
            <a:ext cx="5092140" cy="3422586"/>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660" y="3352800"/>
            <a:ext cx="5092140" cy="3422585"/>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1" y="3352800"/>
            <a:ext cx="5092138" cy="3422585"/>
          </a:xfrm>
          <a:prstGeom prst="rect">
            <a:avLst/>
          </a:prstGeom>
        </p:spPr>
      </p:pic>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3352800"/>
            <a:ext cx="5092138" cy="3422584"/>
          </a:xfrm>
          <a:prstGeom prst="rect">
            <a:avLst/>
          </a:prstGeom>
        </p:spPr>
      </p:pic>
      <p:sp>
        <p:nvSpPr>
          <p:cNvPr id="34" name="Rectangle 33"/>
          <p:cNvSpPr/>
          <p:nvPr/>
        </p:nvSpPr>
        <p:spPr>
          <a:xfrm>
            <a:off x="4289306" y="1802743"/>
            <a:ext cx="380172" cy="761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54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xit" presetSubtype="0" fill="hold" nodeType="withEffect">
                                  <p:stCondLst>
                                    <p:cond delay="0"/>
                                  </p:stCondLst>
                                  <p:childTnLst>
                                    <p:animEffect transition="out" filter="fade">
                                      <p:cBhvr>
                                        <p:cTn id="12" dur="500"/>
                                        <p:tgtEl>
                                          <p:spTgt spid="48"/>
                                        </p:tgtEl>
                                      </p:cBhvr>
                                    </p:animEffect>
                                    <p:set>
                                      <p:cBhvr>
                                        <p:cTn id="13" dur="1" fill="hold">
                                          <p:stCondLst>
                                            <p:cond delay="499"/>
                                          </p:stCondLst>
                                        </p:cTn>
                                        <p:tgtEl>
                                          <p:spTgt spid="4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28" grpId="0" animBg="1"/>
      <p:bldP spid="30" grpId="0" animBg="1"/>
      <p:bldP spid="31" grpId="0"/>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981200"/>
            <a:ext cx="4648199" cy="3124200"/>
          </a:xfrm>
        </p:spPr>
      </p:pic>
      <p:sp>
        <p:nvSpPr>
          <p:cNvPr id="4" name="Title 1"/>
          <p:cNvSpPr>
            <a:spLocks noGrp="1"/>
          </p:cNvSpPr>
          <p:nvPr>
            <p:ph type="title"/>
          </p:nvPr>
        </p:nvSpPr>
        <p:spPr>
          <a:xfrm>
            <a:off x="457200" y="0"/>
            <a:ext cx="8229600" cy="1143000"/>
          </a:xfrm>
        </p:spPr>
        <p:txBody>
          <a:bodyPr>
            <a:normAutofit/>
          </a:bodyPr>
          <a:lstStyle/>
          <a:p>
            <a:r>
              <a:rPr lang="en-US" sz="3200" dirty="0">
                <a:solidFill>
                  <a:schemeClr val="bg1"/>
                </a:solidFill>
              </a:rPr>
              <a:t>Changes in global mean absorbed solar </a:t>
            </a:r>
            <a:br>
              <a:rPr lang="en-US" sz="3200" dirty="0">
                <a:solidFill>
                  <a:schemeClr val="bg1"/>
                </a:solidFill>
              </a:rPr>
            </a:br>
            <a:r>
              <a:rPr lang="en-US" sz="3200" dirty="0">
                <a:solidFill>
                  <a:schemeClr val="bg1"/>
                </a:solidFill>
              </a:rPr>
              <a:t>radiation with increased CO</a:t>
            </a:r>
            <a:r>
              <a:rPr lang="en-US" sz="3200" baseline="-25000" dirty="0">
                <a:solidFill>
                  <a:schemeClr val="bg1"/>
                </a:solidFill>
              </a:rPr>
              <a:t>2</a:t>
            </a:r>
          </a:p>
        </p:txBody>
      </p:sp>
      <p:sp>
        <p:nvSpPr>
          <p:cNvPr id="6" name="TextBox 5"/>
          <p:cNvSpPr txBox="1"/>
          <p:nvPr/>
        </p:nvSpPr>
        <p:spPr>
          <a:xfrm>
            <a:off x="5105400" y="1371600"/>
            <a:ext cx="3581400" cy="4524315"/>
          </a:xfrm>
          <a:prstGeom prst="rect">
            <a:avLst/>
          </a:prstGeom>
          <a:noFill/>
        </p:spPr>
        <p:txBody>
          <a:bodyPr wrap="square" rtlCol="0">
            <a:spAutoFit/>
          </a:bodyPr>
          <a:lstStyle/>
          <a:p>
            <a:r>
              <a:rPr lang="en-US" sz="2400" dirty="0">
                <a:solidFill>
                  <a:srgbClr val="FF0000"/>
                </a:solidFill>
              </a:rPr>
              <a:t>Despite uncertainties in clouds, it is highly likely that the climate system will absorb more solar radiation as it warms due to two robust processes:</a:t>
            </a:r>
          </a:p>
          <a:p>
            <a:endParaRPr lang="en-US" sz="2400" dirty="0">
              <a:solidFill>
                <a:srgbClr val="FF0000"/>
              </a:solidFill>
            </a:endParaRPr>
          </a:p>
          <a:p>
            <a:pPr marL="400050" indent="-400050">
              <a:buAutoNum type="romanLcParenR"/>
            </a:pPr>
            <a:r>
              <a:rPr lang="en-US" sz="2400" dirty="0">
                <a:solidFill>
                  <a:srgbClr val="00B0F0"/>
                </a:solidFill>
              </a:rPr>
              <a:t>Moistening of the atmosphere</a:t>
            </a:r>
          </a:p>
          <a:p>
            <a:pPr marL="400050" indent="-400050">
              <a:buAutoNum type="romanLcParenR"/>
            </a:pPr>
            <a:endParaRPr lang="en-US" sz="2400" dirty="0">
              <a:solidFill>
                <a:srgbClr val="00B0F0"/>
              </a:solidFill>
            </a:endParaRPr>
          </a:p>
          <a:p>
            <a:pPr marL="400050" indent="-400050">
              <a:buAutoNum type="romanLcParenR"/>
            </a:pPr>
            <a:r>
              <a:rPr lang="en-US" sz="2400" dirty="0">
                <a:solidFill>
                  <a:srgbClr val="E82ADF"/>
                </a:solidFill>
              </a:rPr>
              <a:t>Melting of sea ice and snow</a:t>
            </a:r>
          </a:p>
        </p:txBody>
      </p:sp>
    </p:spTree>
    <p:extLst>
      <p:ext uri="{BB962C8B-B14F-4D97-AF65-F5344CB8AC3E}">
        <p14:creationId xmlns:p14="http://schemas.microsoft.com/office/powerpoint/2010/main" val="279951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0D1004-B65D-A5CC-FA37-2625FEBB90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86200" y="76200"/>
            <a:ext cx="5181600" cy="4178710"/>
          </a:xfrm>
        </p:spPr>
      </p:pic>
      <p:sp>
        <p:nvSpPr>
          <p:cNvPr id="10" name="TextBox 9">
            <a:extLst>
              <a:ext uri="{FF2B5EF4-FFF2-40B4-BE49-F238E27FC236}">
                <a16:creationId xmlns:a16="http://schemas.microsoft.com/office/drawing/2014/main" id="{CC6B6D1D-B9D8-FE1B-D57F-65BE306833E8}"/>
              </a:ext>
            </a:extLst>
          </p:cNvPr>
          <p:cNvSpPr txBox="1"/>
          <p:nvPr/>
        </p:nvSpPr>
        <p:spPr>
          <a:xfrm>
            <a:off x="457200" y="457200"/>
            <a:ext cx="2667000" cy="3139321"/>
          </a:xfrm>
          <a:prstGeom prst="rect">
            <a:avLst/>
          </a:prstGeom>
          <a:noFill/>
        </p:spPr>
        <p:txBody>
          <a:bodyPr wrap="square" rtlCol="0">
            <a:spAutoFit/>
          </a:bodyPr>
          <a:lstStyle/>
          <a:p>
            <a:pPr algn="l"/>
            <a:r>
              <a:rPr lang="en-US" sz="2700" dirty="0">
                <a:solidFill>
                  <a:schemeClr val="bg1"/>
                </a:solidFill>
                <a:latin typeface="AdvOT6c1def61.B"/>
              </a:rPr>
              <a:t>Observed (CERES) 23 year trends in TOA radiation:</a:t>
            </a:r>
          </a:p>
          <a:p>
            <a:pPr algn="l"/>
            <a:endParaRPr lang="en-US" sz="2700" dirty="0">
              <a:solidFill>
                <a:schemeClr val="bg1"/>
              </a:solidFill>
              <a:latin typeface="AdvOT6c1def61.B"/>
            </a:endParaRPr>
          </a:p>
          <a:p>
            <a:pPr algn="l"/>
            <a:r>
              <a:rPr lang="en-US" sz="2700" dirty="0">
                <a:solidFill>
                  <a:srgbClr val="FF0000"/>
                </a:solidFill>
                <a:latin typeface="AdvOT6c1def61.B"/>
              </a:rPr>
              <a:t>+1.6 W m</a:t>
            </a:r>
            <a:r>
              <a:rPr lang="en-US" sz="2700" baseline="30000" dirty="0">
                <a:solidFill>
                  <a:srgbClr val="FF0000"/>
                </a:solidFill>
                <a:latin typeface="AdvOT6c1def61.B"/>
              </a:rPr>
              <a:t>-2</a:t>
            </a:r>
            <a:r>
              <a:rPr lang="en-US" sz="2700" dirty="0">
                <a:solidFill>
                  <a:srgbClr val="FF0000"/>
                </a:solidFill>
                <a:latin typeface="AdvOT6c1def61.B"/>
              </a:rPr>
              <a:t> ASR</a:t>
            </a:r>
          </a:p>
          <a:p>
            <a:pPr algn="l"/>
            <a:r>
              <a:rPr lang="en-US" sz="2700" dirty="0">
                <a:solidFill>
                  <a:srgbClr val="00B050"/>
                </a:solidFill>
                <a:latin typeface="AdvOT6c1def61.B"/>
              </a:rPr>
              <a:t>+0.6 W m</a:t>
            </a:r>
            <a:r>
              <a:rPr lang="en-US" sz="2700" baseline="30000" dirty="0">
                <a:solidFill>
                  <a:srgbClr val="00B050"/>
                </a:solidFill>
                <a:latin typeface="AdvOT6c1def61.B"/>
              </a:rPr>
              <a:t>-2</a:t>
            </a:r>
            <a:r>
              <a:rPr lang="en-US" sz="2700" dirty="0">
                <a:solidFill>
                  <a:srgbClr val="00B050"/>
                </a:solidFill>
                <a:latin typeface="AdvOT6c1def61.B"/>
              </a:rPr>
              <a:t> OLR</a:t>
            </a:r>
          </a:p>
          <a:p>
            <a:pPr algn="l"/>
            <a:endParaRPr lang="en-US" dirty="0">
              <a:solidFill>
                <a:schemeClr val="bg1"/>
              </a:solidFill>
              <a:latin typeface="AdvOT6c1def61.B"/>
            </a:endParaRPr>
          </a:p>
          <a:p>
            <a:pPr algn="l"/>
            <a:endParaRPr lang="en-US" dirty="0">
              <a:solidFill>
                <a:schemeClr val="bg1"/>
              </a:solidFill>
            </a:endParaRPr>
          </a:p>
        </p:txBody>
      </p:sp>
      <p:sp>
        <p:nvSpPr>
          <p:cNvPr id="2" name="TextBox 1">
            <a:extLst>
              <a:ext uri="{FF2B5EF4-FFF2-40B4-BE49-F238E27FC236}">
                <a16:creationId xmlns:a16="http://schemas.microsoft.com/office/drawing/2014/main" id="{8F23D241-D008-D8EF-67EA-B6A9CB759C34}"/>
              </a:ext>
            </a:extLst>
          </p:cNvPr>
          <p:cNvSpPr txBox="1"/>
          <p:nvPr/>
        </p:nvSpPr>
        <p:spPr>
          <a:xfrm>
            <a:off x="762000" y="5181600"/>
            <a:ext cx="8458200" cy="1323439"/>
          </a:xfrm>
          <a:prstGeom prst="rect">
            <a:avLst/>
          </a:prstGeom>
          <a:noFill/>
        </p:spPr>
        <p:txBody>
          <a:bodyPr wrap="square" rtlCol="0">
            <a:spAutoFit/>
          </a:bodyPr>
          <a:lstStyle/>
          <a:p>
            <a:r>
              <a:rPr lang="en-US" sz="4000" dirty="0">
                <a:solidFill>
                  <a:schemeClr val="bg1"/>
                </a:solidFill>
              </a:rPr>
              <a:t>Task: understanding the reasons </a:t>
            </a:r>
            <a:r>
              <a:rPr lang="en-US" sz="4000" dirty="0">
                <a:solidFill>
                  <a:srgbClr val="FF0000"/>
                </a:solidFill>
              </a:rPr>
              <a:t>absorbed solar </a:t>
            </a:r>
            <a:r>
              <a:rPr lang="en-US" sz="4000" dirty="0">
                <a:solidFill>
                  <a:schemeClr val="bg1"/>
                </a:solidFill>
              </a:rPr>
              <a:t>has increased</a:t>
            </a:r>
          </a:p>
        </p:txBody>
      </p:sp>
    </p:spTree>
    <p:extLst>
      <p:ext uri="{BB962C8B-B14F-4D97-AF65-F5344CB8AC3E}">
        <p14:creationId xmlns:p14="http://schemas.microsoft.com/office/powerpoint/2010/main" val="177525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normAutofit fontScale="90000"/>
          </a:bodyPr>
          <a:lstStyle/>
          <a:p>
            <a:r>
              <a:rPr lang="en-US" altLang="en-US" sz="2400" dirty="0">
                <a:solidFill>
                  <a:schemeClr val="bg1"/>
                </a:solidFill>
              </a:rPr>
              <a:t>Simplified shortwave radiation model (APRP, Taylor 2007)</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8626"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A304411-4F31-4B9B-BF7A-F64CC104B9F9}"/>
              </a:ext>
            </a:extLst>
          </p:cNvPr>
          <p:cNvSpPr/>
          <p:nvPr/>
        </p:nvSpPr>
        <p:spPr>
          <a:xfrm>
            <a:off x="3598576" y="5392778"/>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490AE37-6B36-486D-8ACA-8D1C366EE5AE}"/>
              </a:ext>
            </a:extLst>
          </p:cNvPr>
          <p:cNvSpPr/>
          <p:nvPr/>
        </p:nvSpPr>
        <p:spPr>
          <a:xfrm>
            <a:off x="3645050" y="5054903"/>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1" name="Rectangle 30">
            <a:extLst>
              <a:ext uri="{FF2B5EF4-FFF2-40B4-BE49-F238E27FC236}">
                <a16:creationId xmlns:a16="http://schemas.microsoft.com/office/drawing/2014/main" id="{49E0C2B6-6D24-44F5-A29E-4FE770343CC7}"/>
              </a:ext>
            </a:extLst>
          </p:cNvPr>
          <p:cNvSpPr/>
          <p:nvPr/>
        </p:nvSpPr>
        <p:spPr>
          <a:xfrm>
            <a:off x="3071984" y="4393016"/>
            <a:ext cx="1398274" cy="652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2" name="Rectangle 31">
            <a:extLst>
              <a:ext uri="{FF2B5EF4-FFF2-40B4-BE49-F238E27FC236}">
                <a16:creationId xmlns:a16="http://schemas.microsoft.com/office/drawing/2014/main" id="{2287840E-4E1C-4111-9A8D-AFAA7B40BE3B}"/>
              </a:ext>
            </a:extLst>
          </p:cNvPr>
          <p:cNvSpPr/>
          <p:nvPr/>
        </p:nvSpPr>
        <p:spPr>
          <a:xfrm>
            <a:off x="3071983" y="3000063"/>
            <a:ext cx="1880348" cy="1301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Tree>
    <p:extLst>
      <p:ext uri="{BB962C8B-B14F-4D97-AF65-F5344CB8AC3E}">
        <p14:creationId xmlns:p14="http://schemas.microsoft.com/office/powerpoint/2010/main" val="5981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04800"/>
            <a:ext cx="8229600" cy="1143000"/>
          </a:xfrm>
        </p:spPr>
        <p:txBody>
          <a:bodyPr/>
          <a:lstStyle/>
          <a:p>
            <a:r>
              <a:rPr lang="en-US" altLang="en-US" sz="3600" dirty="0">
                <a:solidFill>
                  <a:schemeClr val="bg1"/>
                </a:solidFill>
              </a:rPr>
              <a:t>Global mean energy balance</a:t>
            </a:r>
            <a:endParaRPr lang="en-US" altLang="en-US" sz="4000" dirty="0"/>
          </a:p>
        </p:txBody>
      </p:sp>
      <p:sp>
        <p:nvSpPr>
          <p:cNvPr id="5124" name="Line 4"/>
          <p:cNvSpPr>
            <a:spLocks noChangeShapeType="1"/>
          </p:cNvSpPr>
          <p:nvPr/>
        </p:nvSpPr>
        <p:spPr bwMode="auto">
          <a:xfrm>
            <a:off x="0" y="762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9" name="Text Box 9"/>
          <p:cNvSpPr txBox="1">
            <a:spLocks noChangeArrowheads="1"/>
          </p:cNvSpPr>
          <p:nvPr/>
        </p:nvSpPr>
        <p:spPr bwMode="auto">
          <a:xfrm>
            <a:off x="-346364" y="1288473"/>
            <a:ext cx="25561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a:solidFill>
                  <a:srgbClr val="FF0000"/>
                </a:solidFill>
              </a:rPr>
              <a:t>Incident</a:t>
            </a:r>
          </a:p>
          <a:p>
            <a:pPr algn="ctr" fontAlgn="base">
              <a:spcBef>
                <a:spcPct val="0"/>
              </a:spcBef>
              <a:spcAft>
                <a:spcPct val="0"/>
              </a:spcAft>
            </a:pPr>
            <a:r>
              <a:rPr lang="en-US" altLang="en-US" sz="2400" dirty="0">
                <a:solidFill>
                  <a:srgbClr val="FF0000"/>
                </a:solidFill>
              </a:rPr>
              <a:t>Solar</a:t>
            </a:r>
          </a:p>
          <a:p>
            <a:pPr algn="ctr" fontAlgn="base">
              <a:spcBef>
                <a:spcPct val="0"/>
              </a:spcBef>
              <a:spcAft>
                <a:spcPct val="0"/>
              </a:spcAft>
            </a:pPr>
            <a:r>
              <a:rPr lang="en-US" altLang="en-US" sz="2400" dirty="0">
                <a:solidFill>
                  <a:srgbClr val="FF0000"/>
                </a:solidFill>
              </a:rPr>
              <a:t>340.0 W m</a:t>
            </a:r>
            <a:r>
              <a:rPr lang="en-US" altLang="en-US" sz="2400" baseline="30000" dirty="0">
                <a:solidFill>
                  <a:srgbClr val="FF0000"/>
                </a:solidFill>
              </a:rPr>
              <a:t>-2</a:t>
            </a:r>
          </a:p>
        </p:txBody>
      </p:sp>
      <p:sp>
        <p:nvSpPr>
          <p:cNvPr id="5130" name="Text Box 10"/>
          <p:cNvSpPr txBox="1">
            <a:spLocks noChangeArrowheads="1"/>
          </p:cNvSpPr>
          <p:nvPr/>
        </p:nvSpPr>
        <p:spPr bwMode="auto">
          <a:xfrm>
            <a:off x="2209800" y="2031821"/>
            <a:ext cx="167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dirty="0">
                <a:solidFill>
                  <a:srgbClr val="333399"/>
                </a:solidFill>
              </a:rPr>
              <a:t>Reflected       solar            99.1 W m</a:t>
            </a:r>
            <a:r>
              <a:rPr lang="en-US" altLang="en-US" sz="2400" baseline="30000" dirty="0">
                <a:solidFill>
                  <a:srgbClr val="333399"/>
                </a:solidFill>
              </a:rPr>
              <a:t>-2</a:t>
            </a:r>
            <a:r>
              <a:rPr lang="en-US" altLang="en-US" sz="2400" dirty="0">
                <a:solidFill>
                  <a:srgbClr val="333399"/>
                </a:solidFill>
              </a:rPr>
              <a:t> </a:t>
            </a:r>
          </a:p>
        </p:txBody>
      </p:sp>
      <p:sp>
        <p:nvSpPr>
          <p:cNvPr id="5131" name="Text Box 11"/>
          <p:cNvSpPr txBox="1">
            <a:spLocks noChangeArrowheads="1"/>
          </p:cNvSpPr>
          <p:nvPr/>
        </p:nvSpPr>
        <p:spPr bwMode="auto">
          <a:xfrm>
            <a:off x="4876800" y="1922617"/>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dirty="0">
                <a:solidFill>
                  <a:srgbClr val="00FF00"/>
                </a:solidFill>
              </a:rPr>
              <a:t>     OLR       240.1 W m</a:t>
            </a:r>
            <a:r>
              <a:rPr lang="en-US" altLang="en-US" sz="2400" baseline="30000" dirty="0">
                <a:solidFill>
                  <a:srgbClr val="00FF00"/>
                </a:solidFill>
              </a:rPr>
              <a:t>-2</a:t>
            </a:r>
            <a:r>
              <a:rPr lang="en-US" altLang="en-US" sz="2400" dirty="0">
                <a:solidFill>
                  <a:srgbClr val="00FF00"/>
                </a:solidFill>
              </a:rPr>
              <a:t>        </a:t>
            </a: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a:extLst>
              <a:ext uri="{FF2B5EF4-FFF2-40B4-BE49-F238E27FC236}">
                <a16:creationId xmlns:a16="http://schemas.microsoft.com/office/drawing/2014/main" id="{8EB0DF38-95EB-4C1C-A9B6-D4A425F91D95}"/>
              </a:ext>
            </a:extLst>
          </p:cNvPr>
          <p:cNvSpPr txBox="1"/>
          <p:nvPr/>
        </p:nvSpPr>
        <p:spPr>
          <a:xfrm>
            <a:off x="6248400" y="3695700"/>
            <a:ext cx="2892425" cy="3416320"/>
          </a:xfrm>
          <a:prstGeom prst="rect">
            <a:avLst/>
          </a:prstGeom>
          <a:noFill/>
        </p:spPr>
        <p:txBody>
          <a:bodyPr wrap="square" rtlCol="0">
            <a:spAutoFit/>
          </a:bodyPr>
          <a:lstStyle/>
          <a:p>
            <a:r>
              <a:rPr lang="en-US" dirty="0">
                <a:solidFill>
                  <a:schemeClr val="bg1"/>
                </a:solidFill>
              </a:rPr>
              <a:t>Net Energy Imbalance </a:t>
            </a:r>
          </a:p>
          <a:p>
            <a:r>
              <a:rPr lang="en-US" dirty="0">
                <a:solidFill>
                  <a:schemeClr val="bg1"/>
                </a:solidFill>
              </a:rPr>
              <a:t>=</a:t>
            </a:r>
            <a:r>
              <a:rPr lang="en-US" dirty="0">
                <a:solidFill>
                  <a:srgbClr val="FF0000"/>
                </a:solidFill>
              </a:rPr>
              <a:t>340.0</a:t>
            </a:r>
            <a:r>
              <a:rPr lang="en-US" dirty="0">
                <a:solidFill>
                  <a:schemeClr val="bg1"/>
                </a:solidFill>
              </a:rPr>
              <a:t> – </a:t>
            </a:r>
            <a:r>
              <a:rPr lang="en-US" dirty="0">
                <a:solidFill>
                  <a:schemeClr val="accent2"/>
                </a:solidFill>
              </a:rPr>
              <a:t>99.1</a:t>
            </a:r>
            <a:r>
              <a:rPr lang="en-US" dirty="0">
                <a:solidFill>
                  <a:schemeClr val="bg1"/>
                </a:solidFill>
              </a:rPr>
              <a:t> -</a:t>
            </a:r>
            <a:r>
              <a:rPr lang="en-US" dirty="0">
                <a:solidFill>
                  <a:srgbClr val="009900"/>
                </a:solidFill>
              </a:rPr>
              <a:t>240.1</a:t>
            </a:r>
            <a:r>
              <a:rPr lang="en-US" dirty="0">
                <a:solidFill>
                  <a:schemeClr val="bg1"/>
                </a:solidFill>
              </a:rPr>
              <a:t> </a:t>
            </a:r>
          </a:p>
          <a:p>
            <a:endParaRPr lang="en-US" dirty="0">
              <a:solidFill>
                <a:schemeClr val="bg1"/>
              </a:solidFill>
            </a:endParaRPr>
          </a:p>
          <a:p>
            <a:r>
              <a:rPr lang="en-US" dirty="0">
                <a:solidFill>
                  <a:schemeClr val="bg1"/>
                </a:solidFill>
              </a:rPr>
              <a:t>= +0.8 W m-2</a:t>
            </a:r>
          </a:p>
          <a:p>
            <a:r>
              <a:rPr lang="en-US" dirty="0">
                <a:solidFill>
                  <a:schemeClr val="bg1"/>
                </a:solidFill>
              </a:rPr>
              <a:t>Into the climate system</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(Loeb et al. 2018 – CERES EBAF)</a:t>
            </a:r>
          </a:p>
          <a:p>
            <a:endParaRPr lang="en-US" dirty="0">
              <a:solidFill>
                <a:schemeClr val="bg1"/>
              </a:solidFill>
            </a:endParaRPr>
          </a:p>
        </p:txBody>
      </p:sp>
    </p:spTree>
    <p:extLst>
      <p:ext uri="{BB962C8B-B14F-4D97-AF65-F5344CB8AC3E}">
        <p14:creationId xmlns:p14="http://schemas.microsoft.com/office/powerpoint/2010/main" val="393995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8626"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A304411-4F31-4B9B-BF7A-F64CC104B9F9}"/>
              </a:ext>
            </a:extLst>
          </p:cNvPr>
          <p:cNvSpPr/>
          <p:nvPr/>
        </p:nvSpPr>
        <p:spPr>
          <a:xfrm>
            <a:off x="3598576" y="5392778"/>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490AE37-6B36-486D-8ACA-8D1C366EE5AE}"/>
              </a:ext>
            </a:extLst>
          </p:cNvPr>
          <p:cNvSpPr/>
          <p:nvPr/>
        </p:nvSpPr>
        <p:spPr>
          <a:xfrm>
            <a:off x="3645050" y="5054903"/>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1" name="Rectangle 30">
            <a:extLst>
              <a:ext uri="{FF2B5EF4-FFF2-40B4-BE49-F238E27FC236}">
                <a16:creationId xmlns:a16="http://schemas.microsoft.com/office/drawing/2014/main" id="{49E0C2B6-6D24-44F5-A29E-4FE770343CC7}"/>
              </a:ext>
            </a:extLst>
          </p:cNvPr>
          <p:cNvSpPr/>
          <p:nvPr/>
        </p:nvSpPr>
        <p:spPr>
          <a:xfrm>
            <a:off x="3071984" y="4393016"/>
            <a:ext cx="1398274" cy="652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 name="Title 2">
            <a:extLst>
              <a:ext uri="{FF2B5EF4-FFF2-40B4-BE49-F238E27FC236}">
                <a16:creationId xmlns:a16="http://schemas.microsoft.com/office/drawing/2014/main" id="{5C4F6702-C188-40FB-BC8C-98C7B751AD8B}"/>
              </a:ext>
            </a:extLst>
          </p:cNvPr>
          <p:cNvSpPr>
            <a:spLocks noGrp="1"/>
          </p:cNvSpPr>
          <p:nvPr>
            <p:ph type="title"/>
          </p:nvPr>
        </p:nvSpPr>
        <p:spPr/>
        <p:txBody>
          <a:bodyPr/>
          <a:lstStyle/>
          <a:p>
            <a:endParaRPr lang="en-US"/>
          </a:p>
        </p:txBody>
      </p:sp>
      <p:sp>
        <p:nvSpPr>
          <p:cNvPr id="32" name="Rectangle 3">
            <a:extLst>
              <a:ext uri="{FF2B5EF4-FFF2-40B4-BE49-F238E27FC236}">
                <a16:creationId xmlns:a16="http://schemas.microsoft.com/office/drawing/2014/main" id="{3D07A79A-4ACA-45A1-A96C-11C6D6E0B1DF}"/>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145072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1088"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3">
            <a:extLst>
              <a:ext uri="{FF2B5EF4-FFF2-40B4-BE49-F238E27FC236}">
                <a16:creationId xmlns:a16="http://schemas.microsoft.com/office/drawing/2014/main" id="{92FD953C-7DC8-4416-8A61-6EE5B250B975}"/>
              </a:ext>
            </a:extLst>
          </p:cNvPr>
          <p:cNvSpPr txBox="1">
            <a:spLocks noChangeArrowheads="1"/>
          </p:cNvSpPr>
          <p:nvPr/>
        </p:nvSpPr>
        <p:spPr>
          <a:xfrm>
            <a:off x="1466850" y="7810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a:ea typeface="+mj-ea"/>
                <a:cs typeface="+mj-cs"/>
              </a:rPr>
              <a:t>Simplified shortwave radiation model (APRP, Taylor 2007)</a:t>
            </a:r>
          </a:p>
        </p:txBody>
      </p:sp>
    </p:spTree>
    <p:extLst>
      <p:ext uri="{BB962C8B-B14F-4D97-AF65-F5344CB8AC3E}">
        <p14:creationId xmlns:p14="http://schemas.microsoft.com/office/powerpoint/2010/main" val="2474993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47A6586B-912F-4579-8926-4C60181AB200}"/>
              </a:ext>
            </a:extLst>
          </p:cNvPr>
          <p:cNvSpPr>
            <a:spLocks noGrp="1"/>
          </p:cNvSpPr>
          <p:nvPr>
            <p:ph type="title"/>
          </p:nvPr>
        </p:nvSpPr>
        <p:spPr/>
        <p:txBody>
          <a:bodyPr/>
          <a:lstStyle/>
          <a:p>
            <a:endParaRPr lang="en-US"/>
          </a:p>
        </p:txBody>
      </p:sp>
      <p:sp>
        <p:nvSpPr>
          <p:cNvPr id="22" name="Rectangle 3">
            <a:extLst>
              <a:ext uri="{FF2B5EF4-FFF2-40B4-BE49-F238E27FC236}">
                <a16:creationId xmlns:a16="http://schemas.microsoft.com/office/drawing/2014/main" id="{F1B2C850-E4CA-45CC-A98F-DB6813ADEB9A}"/>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2251597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82734A2D-167F-4CE2-BDB2-5F89FB1E78FE}"/>
              </a:ext>
            </a:extLst>
          </p:cNvPr>
          <p:cNvSpPr>
            <a:spLocks noGrp="1"/>
          </p:cNvSpPr>
          <p:nvPr>
            <p:ph type="title"/>
          </p:nvPr>
        </p:nvSpPr>
        <p:spPr/>
        <p:txBody>
          <a:bodyPr/>
          <a:lstStyle/>
          <a:p>
            <a:endParaRPr lang="en-US"/>
          </a:p>
        </p:txBody>
      </p:sp>
      <p:sp>
        <p:nvSpPr>
          <p:cNvPr id="15" name="Rectangle 3">
            <a:extLst>
              <a:ext uri="{FF2B5EF4-FFF2-40B4-BE49-F238E27FC236}">
                <a16:creationId xmlns:a16="http://schemas.microsoft.com/office/drawing/2014/main" id="{AE8E2E18-04D8-4064-B1F5-1DE9B926CDDF}"/>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4127096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lstStyle/>
          <a:p>
            <a:r>
              <a:rPr lang="en-US" altLang="en-US" sz="2400">
                <a:solidFill>
                  <a:schemeClr val="bg1"/>
                </a:solidFill>
              </a:rPr>
              <a:t>Simplified (isotropic) shortwave radiation model</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val 1"/>
          <p:cNvSpPr/>
          <p:nvPr/>
        </p:nvSpPr>
        <p:spPr bwMode="auto">
          <a:xfrm rot="13286251">
            <a:off x="3911337" y="254578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 name="TextBox 2"/>
          <p:cNvSpPr txBox="1"/>
          <p:nvPr/>
        </p:nvSpPr>
        <p:spPr>
          <a:xfrm>
            <a:off x="3370170"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Atmospheric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Albedo</a:t>
            </a:r>
          </a:p>
        </p:txBody>
      </p:sp>
      <p:sp>
        <p:nvSpPr>
          <p:cNvPr id="22" name="Oval 21"/>
          <p:cNvSpPr/>
          <p:nvPr/>
        </p:nvSpPr>
        <p:spPr bwMode="auto">
          <a:xfrm rot="18688287">
            <a:off x="4419713" y="321042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TextBox 22"/>
          <p:cNvSpPr txBox="1"/>
          <p:nvPr/>
        </p:nvSpPr>
        <p:spPr>
          <a:xfrm>
            <a:off x="5429251" y="1828800"/>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Albedo</a:t>
            </a: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8848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lstStyle/>
          <a:p>
            <a:r>
              <a:rPr lang="en-US" altLang="en-US" sz="2400">
                <a:solidFill>
                  <a:schemeClr val="bg1"/>
                </a:solidFill>
              </a:rPr>
              <a:t>Simplified (isotropic) shortwave radiation model</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val 1"/>
          <p:cNvSpPr/>
          <p:nvPr/>
        </p:nvSpPr>
        <p:spPr bwMode="auto">
          <a:xfrm rot="13286251">
            <a:off x="3911337" y="254578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 name="TextBox 2"/>
          <p:cNvSpPr txBox="1"/>
          <p:nvPr/>
        </p:nvSpPr>
        <p:spPr>
          <a:xfrm>
            <a:off x="3370170"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Atmospheric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Albedo</a:t>
            </a:r>
          </a:p>
        </p:txBody>
      </p:sp>
      <p:sp>
        <p:nvSpPr>
          <p:cNvPr id="22" name="Oval 21"/>
          <p:cNvSpPr/>
          <p:nvPr/>
        </p:nvSpPr>
        <p:spPr bwMode="auto">
          <a:xfrm rot="18688287">
            <a:off x="4419713" y="321042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TextBox 22"/>
          <p:cNvSpPr txBox="1"/>
          <p:nvPr/>
        </p:nvSpPr>
        <p:spPr>
          <a:xfrm>
            <a:off x="5429251"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Albedo</a:t>
            </a:r>
          </a:p>
        </p:txBody>
      </p:sp>
    </p:spTree>
    <p:extLst>
      <p:ext uri="{BB962C8B-B14F-4D97-AF65-F5344CB8AC3E}">
        <p14:creationId xmlns:p14="http://schemas.microsoft.com/office/powerpoint/2010/main" val="3025044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94D3D3-7EB5-4B5E-8316-852957089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268" y="3429000"/>
            <a:ext cx="3392132" cy="791497"/>
          </a:xfrm>
          <a:prstGeom prst="rect">
            <a:avLst/>
          </a:prstGeom>
        </p:spPr>
      </p:pic>
      <p:sp>
        <p:nvSpPr>
          <p:cNvPr id="25607" name="Text Box 7"/>
          <p:cNvSpPr txBox="1">
            <a:spLocks noChangeArrowheads="1"/>
          </p:cNvSpPr>
          <p:nvPr/>
        </p:nvSpPr>
        <p:spPr bwMode="auto">
          <a:xfrm>
            <a:off x="5257800" y="5456238"/>
            <a:ext cx="2057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000000"/>
                </a:solidFill>
              </a:rPr>
              <a:t>Atmosphere</a:t>
            </a:r>
          </a:p>
        </p:txBody>
      </p:sp>
      <p:sp>
        <p:nvSpPr>
          <p:cNvPr id="25617" name="Text Box 17"/>
          <p:cNvSpPr txBox="1">
            <a:spLocks noChangeArrowheads="1"/>
          </p:cNvSpPr>
          <p:nvPr/>
        </p:nvSpPr>
        <p:spPr bwMode="auto">
          <a:xfrm>
            <a:off x="136525" y="14906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3600">
              <a:solidFill>
                <a:srgbClr val="FFFFFF"/>
              </a:solidFill>
            </a:endParaRPr>
          </a:p>
        </p:txBody>
      </p:sp>
      <p:sp>
        <p:nvSpPr>
          <p:cNvPr id="25621" name="Text Box 21"/>
          <p:cNvSpPr txBox="1">
            <a:spLocks noChangeArrowheads="1"/>
          </p:cNvSpPr>
          <p:nvPr/>
        </p:nvSpPr>
        <p:spPr bwMode="auto">
          <a:xfrm>
            <a:off x="-76200" y="1720850"/>
            <a:ext cx="4800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rPr>
              <a:t>Surface contribution:</a:t>
            </a:r>
          </a:p>
          <a:p>
            <a:pPr fontAlgn="base">
              <a:spcBef>
                <a:spcPct val="50000"/>
              </a:spcBef>
              <a:spcAft>
                <a:spcPct val="0"/>
              </a:spcAft>
            </a:pPr>
            <a:r>
              <a:rPr lang="en-US" altLang="en-US" sz="3600" baseline="-25000" dirty="0">
                <a:solidFill>
                  <a:srgbClr val="FF0000"/>
                </a:solidFill>
              </a:rPr>
              <a:t>         </a:t>
            </a:r>
            <a:r>
              <a:rPr lang="en-US" altLang="en-US" sz="3600" dirty="0">
                <a:solidFill>
                  <a:srgbClr val="FF0000"/>
                </a:solidFill>
              </a:rPr>
              <a:t>= </a:t>
            </a:r>
            <a:r>
              <a:rPr lang="el-GR" altLang="en-US" sz="3600" dirty="0">
                <a:solidFill>
                  <a:srgbClr val="FF0000"/>
                </a:solidFill>
              </a:rPr>
              <a:t>α</a:t>
            </a:r>
            <a:r>
              <a:rPr lang="en-US" altLang="en-US" sz="3600" dirty="0">
                <a:solidFill>
                  <a:srgbClr val="FF0000"/>
                </a:solidFill>
              </a:rPr>
              <a:t>(1-A)(1-R)</a:t>
            </a:r>
            <a:r>
              <a:rPr lang="en-US" altLang="en-US" sz="3600" baseline="30000" dirty="0">
                <a:solidFill>
                  <a:srgbClr val="FF0000"/>
                </a:solidFill>
              </a:rPr>
              <a:t>2</a:t>
            </a:r>
            <a:r>
              <a:rPr lang="en-US" altLang="en-US" sz="3600" dirty="0">
                <a:solidFill>
                  <a:srgbClr val="FF0000"/>
                </a:solidFill>
              </a:rPr>
              <a:t> </a:t>
            </a:r>
            <a:endParaRPr lang="el-GR" altLang="en-US" sz="3600" dirty="0">
              <a:solidFill>
                <a:srgbClr val="FF0000"/>
              </a:solidFill>
            </a:endParaRPr>
          </a:p>
        </p:txBody>
      </p:sp>
      <p:sp>
        <p:nvSpPr>
          <p:cNvPr id="25622" name="Line 22"/>
          <p:cNvSpPr>
            <a:spLocks noChangeShapeType="1"/>
          </p:cNvSpPr>
          <p:nvPr/>
        </p:nvSpPr>
        <p:spPr bwMode="auto">
          <a:xfrm>
            <a:off x="990600" y="3198178"/>
            <a:ext cx="18288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23" name="Text Box 23"/>
          <p:cNvSpPr txBox="1">
            <a:spLocks noChangeArrowheads="1"/>
          </p:cNvSpPr>
          <p:nvPr/>
        </p:nvSpPr>
        <p:spPr bwMode="auto">
          <a:xfrm>
            <a:off x="1371600" y="3152279"/>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rPr>
              <a:t>(1-</a:t>
            </a:r>
            <a:r>
              <a:rPr lang="el-GR" altLang="en-US" sz="3600" dirty="0">
                <a:solidFill>
                  <a:srgbClr val="FF0000"/>
                </a:solidFill>
              </a:rPr>
              <a:t>α</a:t>
            </a:r>
            <a:r>
              <a:rPr lang="en-US" altLang="en-US" sz="3600" dirty="0">
                <a:solidFill>
                  <a:srgbClr val="FF0000"/>
                </a:solidFill>
              </a:rPr>
              <a:t>R)</a:t>
            </a:r>
            <a:endParaRPr lang="el-GR" altLang="en-US" sz="3600" dirty="0">
              <a:solidFill>
                <a:srgbClr val="FF0000"/>
              </a:solidFill>
            </a:endParaRPr>
          </a:p>
        </p:txBody>
      </p:sp>
      <p:pic>
        <p:nvPicPr>
          <p:cNvPr id="2" name="Picture 1">
            <a:extLst>
              <a:ext uri="{FF2B5EF4-FFF2-40B4-BE49-F238E27FC236}">
                <a16:creationId xmlns:a16="http://schemas.microsoft.com/office/drawing/2014/main" id="{0FDDF3E9-B505-4E12-BB56-66E6F1393803}"/>
              </a:ext>
            </a:extLst>
          </p:cNvPr>
          <p:cNvPicPr>
            <a:picLocks noChangeAspect="1"/>
          </p:cNvPicPr>
          <p:nvPr/>
        </p:nvPicPr>
        <p:blipFill>
          <a:blip r:embed="rId4"/>
          <a:stretch>
            <a:fillRect/>
          </a:stretch>
        </p:blipFill>
        <p:spPr>
          <a:xfrm>
            <a:off x="231293" y="5521761"/>
            <a:ext cx="5636107" cy="955239"/>
          </a:xfrm>
          <a:prstGeom prst="rect">
            <a:avLst/>
          </a:prstGeom>
        </p:spPr>
      </p:pic>
      <p:sp>
        <p:nvSpPr>
          <p:cNvPr id="3" name="TextBox 2">
            <a:extLst>
              <a:ext uri="{FF2B5EF4-FFF2-40B4-BE49-F238E27FC236}">
                <a16:creationId xmlns:a16="http://schemas.microsoft.com/office/drawing/2014/main" id="{D448A0A1-2810-4705-9594-6798132286C7}"/>
              </a:ext>
            </a:extLst>
          </p:cNvPr>
          <p:cNvSpPr txBox="1"/>
          <p:nvPr/>
        </p:nvSpPr>
        <p:spPr>
          <a:xfrm>
            <a:off x="-197106" y="85635"/>
            <a:ext cx="3926644" cy="1200329"/>
          </a:xfrm>
          <a:prstGeom prst="rect">
            <a:avLst/>
          </a:prstGeom>
          <a:noFill/>
        </p:spPr>
        <p:txBody>
          <a:bodyPr wrap="square" rtlCol="0">
            <a:spAutoFit/>
          </a:bodyPr>
          <a:lstStyle/>
          <a:p>
            <a:pPr algn="ctr"/>
            <a:r>
              <a:rPr lang="en-US" sz="3600" dirty="0">
                <a:solidFill>
                  <a:schemeClr val="bg1"/>
                </a:solidFill>
              </a:rPr>
              <a:t>Climatological</a:t>
            </a:r>
          </a:p>
          <a:p>
            <a:pPr algn="ctr"/>
            <a:r>
              <a:rPr lang="en-US" sz="3600" dirty="0">
                <a:solidFill>
                  <a:schemeClr val="bg1"/>
                </a:solidFill>
              </a:rPr>
              <a:t>planetary albedo</a:t>
            </a:r>
            <a:r>
              <a:rPr lang="en-US" dirty="0">
                <a:solidFill>
                  <a:schemeClr val="bg1"/>
                </a:solidFill>
              </a:rPr>
              <a:t> </a:t>
            </a:r>
          </a:p>
        </p:txBody>
      </p:sp>
      <p:sp>
        <p:nvSpPr>
          <p:cNvPr id="25" name="TextBox 24">
            <a:extLst>
              <a:ext uri="{FF2B5EF4-FFF2-40B4-BE49-F238E27FC236}">
                <a16:creationId xmlns:a16="http://schemas.microsoft.com/office/drawing/2014/main" id="{6A6DA333-5B3D-45AE-824E-727777797D13}"/>
              </a:ext>
            </a:extLst>
          </p:cNvPr>
          <p:cNvSpPr txBox="1"/>
          <p:nvPr/>
        </p:nvSpPr>
        <p:spPr>
          <a:xfrm>
            <a:off x="110836" y="4238575"/>
            <a:ext cx="6248400" cy="1200329"/>
          </a:xfrm>
          <a:prstGeom prst="rect">
            <a:avLst/>
          </a:prstGeom>
          <a:noFill/>
        </p:spPr>
        <p:txBody>
          <a:bodyPr wrap="square" rtlCol="0">
            <a:spAutoFit/>
          </a:bodyPr>
          <a:lstStyle/>
          <a:p>
            <a:r>
              <a:rPr lang="en-US" sz="3600" dirty="0">
                <a:solidFill>
                  <a:schemeClr val="bg1"/>
                </a:solidFill>
              </a:rPr>
              <a:t>Impact of surface changes </a:t>
            </a:r>
          </a:p>
          <a:p>
            <a:r>
              <a:rPr lang="en-US" sz="3600" dirty="0">
                <a:solidFill>
                  <a:schemeClr val="bg1"/>
                </a:solidFill>
              </a:rPr>
              <a:t>                on ASR</a:t>
            </a:r>
            <a:endParaRPr lang="en-US" dirty="0">
              <a:solidFill>
                <a:schemeClr val="bg1"/>
              </a:solidFill>
            </a:endParaRPr>
          </a:p>
        </p:txBody>
      </p:sp>
      <p:pic>
        <p:nvPicPr>
          <p:cNvPr id="6" name="Picture 5">
            <a:extLst>
              <a:ext uri="{FF2B5EF4-FFF2-40B4-BE49-F238E27FC236}">
                <a16:creationId xmlns:a16="http://schemas.microsoft.com/office/drawing/2014/main" id="{1BE221FE-7D30-475B-B277-0D7D4DD1B3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00" t="7615" r="30000" b="11786"/>
          <a:stretch/>
        </p:blipFill>
        <p:spPr>
          <a:xfrm>
            <a:off x="6324600" y="4419600"/>
            <a:ext cx="2334541" cy="2359440"/>
          </a:xfrm>
          <a:prstGeom prst="rect">
            <a:avLst/>
          </a:prstGeom>
        </p:spPr>
      </p:pic>
      <p:pic>
        <p:nvPicPr>
          <p:cNvPr id="8" name="Picture 7">
            <a:extLst>
              <a:ext uri="{FF2B5EF4-FFF2-40B4-BE49-F238E27FC236}">
                <a16:creationId xmlns:a16="http://schemas.microsoft.com/office/drawing/2014/main" id="{DA124B35-5975-4C12-965D-B47E33EB1D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t="8351" r="34014" b="11788"/>
          <a:stretch/>
        </p:blipFill>
        <p:spPr>
          <a:xfrm>
            <a:off x="6268822" y="533400"/>
            <a:ext cx="2410741" cy="2672814"/>
          </a:xfrm>
          <a:prstGeom prst="rect">
            <a:avLst/>
          </a:prstGeom>
        </p:spPr>
      </p:pic>
      <p:sp>
        <p:nvSpPr>
          <p:cNvPr id="9" name="TextBox 8">
            <a:extLst>
              <a:ext uri="{FF2B5EF4-FFF2-40B4-BE49-F238E27FC236}">
                <a16:creationId xmlns:a16="http://schemas.microsoft.com/office/drawing/2014/main" id="{AE836D47-C03E-40A8-A421-FE27EC9552CA}"/>
              </a:ext>
            </a:extLst>
          </p:cNvPr>
          <p:cNvSpPr txBox="1"/>
          <p:nvPr/>
        </p:nvSpPr>
        <p:spPr>
          <a:xfrm>
            <a:off x="5943600" y="4038600"/>
            <a:ext cx="3421763" cy="461665"/>
          </a:xfrm>
          <a:prstGeom prst="rect">
            <a:avLst/>
          </a:prstGeom>
          <a:noFill/>
        </p:spPr>
        <p:txBody>
          <a:bodyPr wrap="square" rtlCol="0">
            <a:spAutoFit/>
          </a:bodyPr>
          <a:lstStyle/>
          <a:p>
            <a:r>
              <a:rPr lang="en-US" sz="2400" dirty="0">
                <a:solidFill>
                  <a:srgbClr val="003DB8"/>
                </a:solidFill>
              </a:rPr>
              <a:t>Atmospheric reflection</a:t>
            </a:r>
          </a:p>
        </p:txBody>
      </p:sp>
      <p:sp>
        <p:nvSpPr>
          <p:cNvPr id="31" name="TextBox 30">
            <a:extLst>
              <a:ext uri="{FF2B5EF4-FFF2-40B4-BE49-F238E27FC236}">
                <a16:creationId xmlns:a16="http://schemas.microsoft.com/office/drawing/2014/main" id="{35C49BF9-9418-48FC-BDC2-A83D3BD9B60E}"/>
              </a:ext>
            </a:extLst>
          </p:cNvPr>
          <p:cNvSpPr txBox="1"/>
          <p:nvPr/>
        </p:nvSpPr>
        <p:spPr>
          <a:xfrm>
            <a:off x="5884847" y="76200"/>
            <a:ext cx="3421763" cy="461665"/>
          </a:xfrm>
          <a:prstGeom prst="rect">
            <a:avLst/>
          </a:prstGeom>
          <a:noFill/>
        </p:spPr>
        <p:txBody>
          <a:bodyPr wrap="square" rtlCol="0">
            <a:spAutoFit/>
          </a:bodyPr>
          <a:lstStyle/>
          <a:p>
            <a:r>
              <a:rPr lang="en-US" sz="2400" dirty="0">
                <a:solidFill>
                  <a:schemeClr val="tx2"/>
                </a:solidFill>
              </a:rPr>
              <a:t>    </a:t>
            </a:r>
            <a:r>
              <a:rPr lang="en-US" sz="2400" dirty="0">
                <a:solidFill>
                  <a:srgbClr val="FF0000"/>
                </a:solidFill>
              </a:rPr>
              <a:t>Surface reflection</a:t>
            </a:r>
          </a:p>
        </p:txBody>
      </p:sp>
      <p:sp>
        <p:nvSpPr>
          <p:cNvPr id="4" name="Rectangle 3">
            <a:extLst>
              <a:ext uri="{FF2B5EF4-FFF2-40B4-BE49-F238E27FC236}">
                <a16:creationId xmlns:a16="http://schemas.microsoft.com/office/drawing/2014/main" id="{EB4AA003-5AC3-AA67-457D-3458BF835E5F}"/>
              </a:ext>
            </a:extLst>
          </p:cNvPr>
          <p:cNvSpPr/>
          <p:nvPr/>
        </p:nvSpPr>
        <p:spPr bwMode="auto">
          <a:xfrm>
            <a:off x="136525" y="5270957"/>
            <a:ext cx="1006475" cy="1434643"/>
          </a:xfrm>
          <a:prstGeom prst="rect">
            <a:avLst/>
          </a:prstGeom>
          <a:solidFill>
            <a:schemeClr val="tx1"/>
          </a:solidFill>
          <a:ln w="317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4289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7678-7734-46FB-9460-826FB53BCF62}"/>
              </a:ext>
            </a:extLst>
          </p:cNvPr>
          <p:cNvSpPr>
            <a:spLocks noGrp="1"/>
          </p:cNvSpPr>
          <p:nvPr>
            <p:ph type="title"/>
          </p:nvPr>
        </p:nvSpPr>
        <p:spPr>
          <a:xfrm>
            <a:off x="140563" y="-38470"/>
            <a:ext cx="8686800" cy="1143000"/>
          </a:xfrm>
        </p:spPr>
        <p:txBody>
          <a:bodyPr>
            <a:noAutofit/>
          </a:bodyPr>
          <a:lstStyle/>
          <a:p>
            <a:r>
              <a:rPr lang="en-US" sz="3600" dirty="0">
                <a:solidFill>
                  <a:schemeClr val="bg1"/>
                </a:solidFill>
              </a:rPr>
              <a:t>Radiative sensitivity from isotropic model</a:t>
            </a:r>
          </a:p>
        </p:txBody>
      </p:sp>
      <p:pic>
        <p:nvPicPr>
          <p:cNvPr id="4" name="Picture 3">
            <a:extLst>
              <a:ext uri="{FF2B5EF4-FFF2-40B4-BE49-F238E27FC236}">
                <a16:creationId xmlns:a16="http://schemas.microsoft.com/office/drawing/2014/main" id="{E22CB26A-E155-4C03-899E-C6F6ED69F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62270"/>
            <a:ext cx="9166099" cy="3204929"/>
          </a:xfrm>
          <a:prstGeom prst="rect">
            <a:avLst/>
          </a:prstGeom>
        </p:spPr>
      </p:pic>
      <p:sp>
        <p:nvSpPr>
          <p:cNvPr id="3" name="TextBox 2">
            <a:extLst>
              <a:ext uri="{FF2B5EF4-FFF2-40B4-BE49-F238E27FC236}">
                <a16:creationId xmlns:a16="http://schemas.microsoft.com/office/drawing/2014/main" id="{6FFF9B07-5B3C-42D7-ACC4-B43687D5ABB8}"/>
              </a:ext>
            </a:extLst>
          </p:cNvPr>
          <p:cNvSpPr txBox="1"/>
          <p:nvPr/>
        </p:nvSpPr>
        <p:spPr>
          <a:xfrm>
            <a:off x="762000" y="4495800"/>
            <a:ext cx="7912963" cy="2308324"/>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sym typeface="Wingdings" panose="05000000000000000000" pitchFamily="2" charset="2"/>
              </a:rPr>
              <a:t> Isotropic model matches kernel calculations </a:t>
            </a:r>
            <a:endParaRPr lang="en-US" sz="2400" dirty="0">
              <a:solidFill>
                <a:schemeClr val="bg1"/>
              </a:solidFill>
            </a:endParaRPr>
          </a:p>
          <a:p>
            <a:pPr marL="285750" indent="-285750">
              <a:buFont typeface="Wingdings" panose="05000000000000000000" pitchFamily="2" charset="2"/>
              <a:buChar char="à"/>
            </a:pPr>
            <a:r>
              <a:rPr lang="en-US" sz="2400" dirty="0">
                <a:solidFill>
                  <a:schemeClr val="bg1"/>
                </a:solidFill>
                <a:sym typeface="Wingdings" panose="05000000000000000000" pitchFamily="2" charset="2"/>
              </a:rPr>
              <a:t>Satellite observations provide an estimate of Radiative sensitivity</a:t>
            </a:r>
          </a:p>
          <a:p>
            <a:r>
              <a:rPr lang="en-US" sz="2400" dirty="0">
                <a:solidFill>
                  <a:schemeClr val="bg1"/>
                </a:solidFill>
                <a:sym typeface="Wingdings" panose="05000000000000000000" pitchFamily="2" charset="2"/>
              </a:rPr>
              <a:t>The model average radiative sensitivity is close to the observational estimate  </a:t>
            </a:r>
            <a:endParaRPr lang="en-US" sz="2400" dirty="0">
              <a:solidFill>
                <a:schemeClr val="bg1"/>
              </a:solidFill>
            </a:endParaRPr>
          </a:p>
        </p:txBody>
      </p:sp>
    </p:spTree>
    <p:extLst>
      <p:ext uri="{BB962C8B-B14F-4D97-AF65-F5344CB8AC3E}">
        <p14:creationId xmlns:p14="http://schemas.microsoft.com/office/powerpoint/2010/main" val="2839736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descr="A picture containing text, diagram, line, plot&#10;&#10;Description automatically generated">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04800"/>
            <a:ext cx="8297332" cy="6096000"/>
          </a:xfrm>
        </p:spPr>
      </p:pic>
    </p:spTree>
    <p:extLst>
      <p:ext uri="{BB962C8B-B14F-4D97-AF65-F5344CB8AC3E}">
        <p14:creationId xmlns:p14="http://schemas.microsoft.com/office/powerpoint/2010/main" val="4074552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4" name="Picture 3">
            <a:extLst>
              <a:ext uri="{FF2B5EF4-FFF2-40B4-BE49-F238E27FC236}">
                <a16:creationId xmlns:a16="http://schemas.microsoft.com/office/drawing/2014/main" id="{D5188021-5D7F-7783-ECDC-9891E03352AB}"/>
              </a:ext>
            </a:extLst>
          </p:cNvPr>
          <p:cNvPicPr>
            <a:picLocks noChangeAspect="1"/>
          </p:cNvPicPr>
          <p:nvPr/>
        </p:nvPicPr>
        <p:blipFill>
          <a:blip r:embed="rId3"/>
          <a:stretch>
            <a:fillRect/>
          </a:stretch>
        </p:blipFill>
        <p:spPr>
          <a:xfrm>
            <a:off x="5867400" y="4572000"/>
            <a:ext cx="2341236" cy="1477962"/>
          </a:xfrm>
          <a:prstGeom prst="rect">
            <a:avLst/>
          </a:prstGeom>
        </p:spPr>
      </p:pic>
    </p:spTree>
    <p:extLst>
      <p:ext uri="{BB962C8B-B14F-4D97-AF65-F5344CB8AC3E}">
        <p14:creationId xmlns:p14="http://schemas.microsoft.com/office/powerpoint/2010/main" val="64033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E4778-1F20-4B42-84A6-7BFAE90250EC}"/>
              </a:ext>
            </a:extLst>
          </p:cNvPr>
          <p:cNvSpPr txBox="1"/>
          <p:nvPr/>
        </p:nvSpPr>
        <p:spPr>
          <a:xfrm>
            <a:off x="1143000" y="171489"/>
            <a:ext cx="7086600" cy="553998"/>
          </a:xfrm>
          <a:prstGeom prst="rect">
            <a:avLst/>
          </a:prstGeom>
          <a:noFill/>
        </p:spPr>
        <p:txBody>
          <a:bodyPr wrap="square" rtlCol="0">
            <a:spAutoFit/>
          </a:bodyPr>
          <a:lstStyle/>
          <a:p>
            <a:r>
              <a:rPr lang="en-US" sz="3000" dirty="0">
                <a:solidFill>
                  <a:schemeClr val="bg1"/>
                </a:solidFill>
              </a:rPr>
              <a:t>Where does the energy imbalance  go?</a:t>
            </a:r>
          </a:p>
        </p:txBody>
      </p:sp>
      <p:sp>
        <p:nvSpPr>
          <p:cNvPr id="12" name="TextBox 11">
            <a:extLst>
              <a:ext uri="{FF2B5EF4-FFF2-40B4-BE49-F238E27FC236}">
                <a16:creationId xmlns:a16="http://schemas.microsoft.com/office/drawing/2014/main" id="{EB568646-71BF-49BD-9C41-F7648B9DC57F}"/>
              </a:ext>
            </a:extLst>
          </p:cNvPr>
          <p:cNvSpPr txBox="1"/>
          <p:nvPr/>
        </p:nvSpPr>
        <p:spPr>
          <a:xfrm>
            <a:off x="144788" y="725269"/>
            <a:ext cx="3346102" cy="646331"/>
          </a:xfrm>
          <a:prstGeom prst="rect">
            <a:avLst/>
          </a:prstGeom>
          <a:noFill/>
        </p:spPr>
        <p:txBody>
          <a:bodyPr wrap="square" rtlCol="0">
            <a:spAutoFit/>
          </a:bodyPr>
          <a:lstStyle/>
          <a:p>
            <a:r>
              <a:rPr lang="en-US" dirty="0">
                <a:solidFill>
                  <a:schemeClr val="bg1">
                    <a:lumMod val="65000"/>
                  </a:schemeClr>
                </a:solidFill>
              </a:rPr>
              <a:t>Changes in Earth </a:t>
            </a:r>
          </a:p>
          <a:p>
            <a:r>
              <a:rPr lang="en-US" dirty="0">
                <a:solidFill>
                  <a:schemeClr val="bg1">
                    <a:lumMod val="65000"/>
                  </a:schemeClr>
                </a:solidFill>
              </a:rPr>
              <a:t> Energy Content</a:t>
            </a:r>
          </a:p>
        </p:txBody>
      </p:sp>
      <p:pic>
        <p:nvPicPr>
          <p:cNvPr id="3" name="Picture 2">
            <a:extLst>
              <a:ext uri="{FF2B5EF4-FFF2-40B4-BE49-F238E27FC236}">
                <a16:creationId xmlns:a16="http://schemas.microsoft.com/office/drawing/2014/main" id="{ED2E16EF-3523-41D2-A921-72485259C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571711"/>
            <a:ext cx="4635407" cy="4114800"/>
          </a:xfrm>
          <a:prstGeom prst="rect">
            <a:avLst/>
          </a:prstGeom>
        </p:spPr>
      </p:pic>
      <p:sp>
        <p:nvSpPr>
          <p:cNvPr id="6" name="Rectangle 5">
            <a:extLst>
              <a:ext uri="{FF2B5EF4-FFF2-40B4-BE49-F238E27FC236}">
                <a16:creationId xmlns:a16="http://schemas.microsoft.com/office/drawing/2014/main" id="{B5499614-E55F-4B40-89AE-96241B4D8A13}"/>
              </a:ext>
            </a:extLst>
          </p:cNvPr>
          <p:cNvSpPr/>
          <p:nvPr/>
        </p:nvSpPr>
        <p:spPr>
          <a:xfrm>
            <a:off x="3250153" y="4637067"/>
            <a:ext cx="6003694" cy="2830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572F124-675A-445E-9610-58168783519B}"/>
              </a:ext>
            </a:extLst>
          </p:cNvPr>
          <p:cNvSpPr txBox="1"/>
          <p:nvPr/>
        </p:nvSpPr>
        <p:spPr>
          <a:xfrm>
            <a:off x="6705600" y="4736167"/>
            <a:ext cx="2965862" cy="300082"/>
          </a:xfrm>
          <a:prstGeom prst="rect">
            <a:avLst/>
          </a:prstGeom>
          <a:noFill/>
        </p:spPr>
        <p:txBody>
          <a:bodyPr wrap="square" rtlCol="0">
            <a:spAutoFit/>
          </a:bodyPr>
          <a:lstStyle/>
          <a:p>
            <a:r>
              <a:rPr lang="en-US" sz="1350" dirty="0">
                <a:solidFill>
                  <a:schemeClr val="bg1"/>
                </a:solidFill>
              </a:rPr>
              <a:t>von </a:t>
            </a:r>
            <a:r>
              <a:rPr lang="en-US" sz="1350" dirty="0" err="1">
                <a:solidFill>
                  <a:schemeClr val="bg1"/>
                </a:solidFill>
              </a:rPr>
              <a:t>Schuckmann</a:t>
            </a:r>
            <a:r>
              <a:rPr lang="en-US" sz="1350" dirty="0">
                <a:solidFill>
                  <a:schemeClr val="bg1"/>
                </a:solidFill>
              </a:rPr>
              <a:t> et. al , 2020</a:t>
            </a:r>
          </a:p>
        </p:txBody>
      </p:sp>
      <p:pic>
        <p:nvPicPr>
          <p:cNvPr id="17" name="Picture 16" descr="A picture containing text, screenshot, diagram, plot&#10;&#10;Description automatically generated">
            <a:extLst>
              <a:ext uri="{FF2B5EF4-FFF2-40B4-BE49-F238E27FC236}">
                <a16:creationId xmlns:a16="http://schemas.microsoft.com/office/drawing/2014/main" id="{3823EA27-5A37-87FB-839A-CF190AA5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8" y="1792069"/>
            <a:ext cx="4143071" cy="2944098"/>
          </a:xfrm>
          <a:prstGeom prst="rect">
            <a:avLst/>
          </a:prstGeom>
        </p:spPr>
      </p:pic>
    </p:spTree>
    <p:extLst>
      <p:ext uri="{BB962C8B-B14F-4D97-AF65-F5344CB8AC3E}">
        <p14:creationId xmlns:p14="http://schemas.microsoft.com/office/powerpoint/2010/main" val="3602414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spTree>
    <p:extLst>
      <p:ext uri="{BB962C8B-B14F-4D97-AF65-F5344CB8AC3E}">
        <p14:creationId xmlns:p14="http://schemas.microsoft.com/office/powerpoint/2010/main" val="4100822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3" name="Picture 2">
            <a:extLst>
              <a:ext uri="{FF2B5EF4-FFF2-40B4-BE49-F238E27FC236}">
                <a16:creationId xmlns:a16="http://schemas.microsoft.com/office/drawing/2014/main" id="{A6FBBFDD-4694-0D6F-4CE8-E368FF7D3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340" y="4724400"/>
            <a:ext cx="2707660" cy="1524000"/>
          </a:xfrm>
          <a:prstGeom prst="rect">
            <a:avLst/>
          </a:prstGeom>
        </p:spPr>
      </p:pic>
    </p:spTree>
    <p:extLst>
      <p:ext uri="{BB962C8B-B14F-4D97-AF65-F5344CB8AC3E}">
        <p14:creationId xmlns:p14="http://schemas.microsoft.com/office/powerpoint/2010/main" val="2695692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spTree>
    <p:extLst>
      <p:ext uri="{BB962C8B-B14F-4D97-AF65-F5344CB8AC3E}">
        <p14:creationId xmlns:p14="http://schemas.microsoft.com/office/powerpoint/2010/main" val="322877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4" name="Picture 3">
            <a:extLst>
              <a:ext uri="{FF2B5EF4-FFF2-40B4-BE49-F238E27FC236}">
                <a16:creationId xmlns:a16="http://schemas.microsoft.com/office/drawing/2014/main" id="{60A62BF3-43B4-AF65-C47C-AD1D7819B650}"/>
              </a:ext>
            </a:extLst>
          </p:cNvPr>
          <p:cNvPicPr>
            <a:picLocks noChangeAspect="1"/>
          </p:cNvPicPr>
          <p:nvPr/>
        </p:nvPicPr>
        <p:blipFill>
          <a:blip r:embed="rId3"/>
          <a:stretch>
            <a:fillRect/>
          </a:stretch>
        </p:blipFill>
        <p:spPr>
          <a:xfrm>
            <a:off x="5791200" y="4724400"/>
            <a:ext cx="2286000" cy="1611975"/>
          </a:xfrm>
          <a:prstGeom prst="rect">
            <a:avLst/>
          </a:prstGeom>
        </p:spPr>
      </p:pic>
    </p:spTree>
    <p:extLst>
      <p:ext uri="{BB962C8B-B14F-4D97-AF65-F5344CB8AC3E}">
        <p14:creationId xmlns:p14="http://schemas.microsoft.com/office/powerpoint/2010/main" val="4283089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ne, plot, diagram, text&#10;&#10;Description automatically generated">
            <a:extLst>
              <a:ext uri="{FF2B5EF4-FFF2-40B4-BE49-F238E27FC236}">
                <a16:creationId xmlns:a16="http://schemas.microsoft.com/office/drawing/2014/main" id="{AA6B85C6-AC9F-9FFF-01D1-75545F9B1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1246909"/>
            <a:ext cx="1843746" cy="1039091"/>
          </a:xfrm>
          <a:prstGeom prst="rect">
            <a:avLst/>
          </a:prstGeom>
        </p:spPr>
      </p:pic>
      <p:pic>
        <p:nvPicPr>
          <p:cNvPr id="6" name="Picture 5" descr="A picture containing text, font, graphics, logo&#10;&#10;Description automatically generated">
            <a:extLst>
              <a:ext uri="{FF2B5EF4-FFF2-40B4-BE49-F238E27FC236}">
                <a16:creationId xmlns:a16="http://schemas.microsoft.com/office/drawing/2014/main" id="{C292220E-F008-B544-4749-C249423BA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768" y="1267931"/>
            <a:ext cx="434332" cy="434332"/>
          </a:xfrm>
          <a:prstGeom prst="rect">
            <a:avLst/>
          </a:prstGeom>
        </p:spPr>
      </p:pic>
      <p:pic>
        <p:nvPicPr>
          <p:cNvPr id="11" name="Picture 10" descr="A picture containing text, screenshot, diagram, number&#10;&#10;Description automatically generated">
            <a:extLst>
              <a:ext uri="{FF2B5EF4-FFF2-40B4-BE49-F238E27FC236}">
                <a16:creationId xmlns:a16="http://schemas.microsoft.com/office/drawing/2014/main" id="{169B8AEC-D50B-A33F-B419-F2FEF0FA6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04800"/>
            <a:ext cx="5867400" cy="6093069"/>
          </a:xfrm>
          <a:prstGeom prst="rect">
            <a:avLst/>
          </a:prstGeom>
        </p:spPr>
      </p:pic>
      <p:pic>
        <p:nvPicPr>
          <p:cNvPr id="12" name="Content Placeholder 4">
            <a:extLst>
              <a:ext uri="{FF2B5EF4-FFF2-40B4-BE49-F238E27FC236}">
                <a16:creationId xmlns:a16="http://schemas.microsoft.com/office/drawing/2014/main" id="{1C781A73-68F7-B764-D721-CCA59C0F9A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7391400" y="0"/>
            <a:ext cx="1524000" cy="1229032"/>
          </a:xfrm>
        </p:spPr>
      </p:pic>
    </p:spTree>
    <p:extLst>
      <p:ext uri="{BB962C8B-B14F-4D97-AF65-F5344CB8AC3E}">
        <p14:creationId xmlns:p14="http://schemas.microsoft.com/office/powerpoint/2010/main" val="2630606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183BA5-0AD7-E80C-CA8A-BC6A4E47F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3478967"/>
            <a:ext cx="4687228" cy="3150433"/>
          </a:xfrm>
          <a:prstGeom prst="rect">
            <a:avLst/>
          </a:prstGeom>
        </p:spPr>
      </p:pic>
      <p:pic>
        <p:nvPicPr>
          <p:cNvPr id="5" name="Picture 4" descr="A picture containing line, plot, diagram, text&#10;&#10;Description automatically generated">
            <a:extLst>
              <a:ext uri="{FF2B5EF4-FFF2-40B4-BE49-F238E27FC236}">
                <a16:creationId xmlns:a16="http://schemas.microsoft.com/office/drawing/2014/main" id="{761570B7-DFD6-E887-9259-4865B281D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60465"/>
            <a:ext cx="5257800" cy="2963168"/>
          </a:xfrm>
          <a:prstGeom prst="rect">
            <a:avLst/>
          </a:prstGeom>
        </p:spPr>
      </p:pic>
      <p:pic>
        <p:nvPicPr>
          <p:cNvPr id="7" name="Picture 6" descr="A picture containing text, font, graphics, logo&#10;&#10;Description automatically generated">
            <a:extLst>
              <a:ext uri="{FF2B5EF4-FFF2-40B4-BE49-F238E27FC236}">
                <a16:creationId xmlns:a16="http://schemas.microsoft.com/office/drawing/2014/main" id="{3F5B4B83-6BB6-87EA-45E2-24C06ECCF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533400"/>
            <a:ext cx="1009187" cy="1009187"/>
          </a:xfrm>
          <a:prstGeom prst="rect">
            <a:avLst/>
          </a:prstGeom>
        </p:spPr>
      </p:pic>
      <p:sp>
        <p:nvSpPr>
          <p:cNvPr id="8" name="TextBox 7">
            <a:extLst>
              <a:ext uri="{FF2B5EF4-FFF2-40B4-BE49-F238E27FC236}">
                <a16:creationId xmlns:a16="http://schemas.microsoft.com/office/drawing/2014/main" id="{6824021C-ACEC-5C24-7EC0-757DAD157053}"/>
              </a:ext>
            </a:extLst>
          </p:cNvPr>
          <p:cNvSpPr txBox="1"/>
          <p:nvPr/>
        </p:nvSpPr>
        <p:spPr>
          <a:xfrm>
            <a:off x="533400" y="381000"/>
            <a:ext cx="2590800" cy="923330"/>
          </a:xfrm>
          <a:prstGeom prst="rect">
            <a:avLst/>
          </a:prstGeom>
          <a:noFill/>
        </p:spPr>
        <p:txBody>
          <a:bodyPr wrap="square" rtlCol="0">
            <a:spAutoFit/>
          </a:bodyPr>
          <a:lstStyle/>
          <a:p>
            <a:r>
              <a:rPr lang="en-US" dirty="0">
                <a:solidFill>
                  <a:schemeClr val="bg1"/>
                </a:solidFill>
              </a:rPr>
              <a:t>Observational trends in Absorbed Solar from CERES (2000-2023)</a:t>
            </a:r>
          </a:p>
        </p:txBody>
      </p:sp>
      <p:pic>
        <p:nvPicPr>
          <p:cNvPr id="9" name="Picture 8">
            <a:extLst>
              <a:ext uri="{FF2B5EF4-FFF2-40B4-BE49-F238E27FC236}">
                <a16:creationId xmlns:a16="http://schemas.microsoft.com/office/drawing/2014/main" id="{8834D9C8-F04A-7706-D5B7-7A2B207587D0}"/>
              </a:ext>
            </a:extLst>
          </p:cNvPr>
          <p:cNvPicPr>
            <a:picLocks noChangeAspect="1"/>
          </p:cNvPicPr>
          <p:nvPr/>
        </p:nvPicPr>
        <p:blipFill>
          <a:blip r:embed="rId5"/>
          <a:stretch>
            <a:fillRect/>
          </a:stretch>
        </p:blipFill>
        <p:spPr>
          <a:xfrm>
            <a:off x="533400" y="1542587"/>
            <a:ext cx="2286000" cy="1611975"/>
          </a:xfrm>
          <a:prstGeom prst="rect">
            <a:avLst/>
          </a:prstGeom>
        </p:spPr>
      </p:pic>
      <p:sp>
        <p:nvSpPr>
          <p:cNvPr id="11" name="TextBox 10">
            <a:extLst>
              <a:ext uri="{FF2B5EF4-FFF2-40B4-BE49-F238E27FC236}">
                <a16:creationId xmlns:a16="http://schemas.microsoft.com/office/drawing/2014/main" id="{4B395485-FE6D-5F27-8B48-E81DABB01BB5}"/>
              </a:ext>
            </a:extLst>
          </p:cNvPr>
          <p:cNvSpPr txBox="1"/>
          <p:nvPr/>
        </p:nvSpPr>
        <p:spPr>
          <a:xfrm>
            <a:off x="457200" y="3657600"/>
            <a:ext cx="2590800" cy="1200329"/>
          </a:xfrm>
          <a:prstGeom prst="rect">
            <a:avLst/>
          </a:prstGeom>
          <a:noFill/>
        </p:spPr>
        <p:txBody>
          <a:bodyPr wrap="square" rtlCol="0">
            <a:spAutoFit/>
          </a:bodyPr>
          <a:lstStyle/>
          <a:p>
            <a:r>
              <a:rPr lang="en-US" dirty="0">
                <a:solidFill>
                  <a:schemeClr val="bg1"/>
                </a:solidFill>
              </a:rPr>
              <a:t>Model (ensemble mean) change in absorbed solar from radiative kernels</a:t>
            </a:r>
          </a:p>
        </p:txBody>
      </p:sp>
    </p:spTree>
    <p:extLst>
      <p:ext uri="{BB962C8B-B14F-4D97-AF65-F5344CB8AC3E}">
        <p14:creationId xmlns:p14="http://schemas.microsoft.com/office/powerpoint/2010/main" val="365832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4_r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7485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ChangeArrowheads="1"/>
          </p:cNvSpPr>
          <p:nvPr/>
        </p:nvSpPr>
        <p:spPr bwMode="auto">
          <a:xfrm>
            <a:off x="0" y="-476250"/>
            <a:ext cx="9144000" cy="9525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6324" name="Rectangle 4"/>
          <p:cNvSpPr>
            <a:spLocks noGrp="1" noChangeArrowheads="1"/>
          </p:cNvSpPr>
          <p:nvPr>
            <p:ph type="title"/>
          </p:nvPr>
        </p:nvSpPr>
        <p:spPr>
          <a:xfrm>
            <a:off x="244298" y="152400"/>
            <a:ext cx="8839200" cy="914400"/>
          </a:xfrm>
        </p:spPr>
        <p:txBody>
          <a:bodyPr>
            <a:normAutofit fontScale="90000"/>
          </a:bodyPr>
          <a:lstStyle/>
          <a:p>
            <a:r>
              <a:rPr lang="en-US" altLang="en-US" dirty="0">
                <a:solidFill>
                  <a:schemeClr val="bg1"/>
                </a:solidFill>
              </a:rPr>
              <a:t>Radiative constraints on</a:t>
            </a:r>
            <a:br>
              <a:rPr lang="en-US" altLang="en-US" dirty="0">
                <a:solidFill>
                  <a:schemeClr val="bg1"/>
                </a:solidFill>
              </a:rPr>
            </a:br>
            <a:r>
              <a:rPr lang="en-US" altLang="en-US" dirty="0">
                <a:solidFill>
                  <a:schemeClr val="bg1"/>
                </a:solidFill>
              </a:rPr>
              <a:t>poleward energy transport</a:t>
            </a:r>
          </a:p>
        </p:txBody>
      </p:sp>
      <p:pic>
        <p:nvPicPr>
          <p:cNvPr id="56325" name="Picture 5" descr="4_rad_shad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97485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6" name="Line 6"/>
          <p:cNvSpPr>
            <a:spLocks noChangeShapeType="1"/>
          </p:cNvSpPr>
          <p:nvPr/>
        </p:nvSpPr>
        <p:spPr bwMode="auto">
          <a:xfrm>
            <a:off x="5029200" y="3422650"/>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7" name="Line 7"/>
          <p:cNvSpPr>
            <a:spLocks noChangeShapeType="1"/>
          </p:cNvSpPr>
          <p:nvPr/>
        </p:nvSpPr>
        <p:spPr bwMode="auto">
          <a:xfrm flipH="1">
            <a:off x="2971800" y="3422650"/>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8" name="Text Box 8"/>
          <p:cNvSpPr txBox="1">
            <a:spLocks noChangeArrowheads="1"/>
          </p:cNvSpPr>
          <p:nvPr/>
        </p:nvSpPr>
        <p:spPr bwMode="auto">
          <a:xfrm>
            <a:off x="5410200" y="288925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33CC"/>
                </a:solidFill>
              </a:rPr>
              <a:t>5.8 PW</a:t>
            </a:r>
          </a:p>
        </p:txBody>
      </p:sp>
    </p:spTree>
    <p:extLst>
      <p:ext uri="{BB962C8B-B14F-4D97-AF65-F5344CB8AC3E}">
        <p14:creationId xmlns:p14="http://schemas.microsoft.com/office/powerpoint/2010/main" val="116921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blinds(horizontal)">
                                      <p:cBhvr>
                                        <p:cTn id="7" dur="500"/>
                                        <p:tgtEl>
                                          <p:spTgt spid="563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26"/>
                                        </p:tgtEl>
                                        <p:attrNameLst>
                                          <p:attrName>style.visibility</p:attrName>
                                        </p:attrNameLst>
                                      </p:cBhvr>
                                      <p:to>
                                        <p:strVal val="visible"/>
                                      </p:to>
                                    </p:set>
                                    <p:animEffect transition="in" filter="blinds(horizontal)">
                                      <p:cBhvr>
                                        <p:cTn id="10" dur="500"/>
                                        <p:tgtEl>
                                          <p:spTgt spid="563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6327"/>
                                        </p:tgtEl>
                                        <p:attrNameLst>
                                          <p:attrName>style.visibility</p:attrName>
                                        </p:attrNameLst>
                                      </p:cBhvr>
                                      <p:to>
                                        <p:strVal val="visible"/>
                                      </p:to>
                                    </p:set>
                                    <p:animEffect transition="in" filter="blinds(horizontal)">
                                      <p:cBhvr>
                                        <p:cTn id="13" dur="500"/>
                                        <p:tgtEl>
                                          <p:spTgt spid="56327"/>
                                        </p:tgtEl>
                                      </p:cBhvr>
                                    </p:animEffect>
                                  </p:childTnLst>
                                </p:cTn>
                              </p:par>
                              <p:par>
                                <p:cTn id="14" presetID="3" presetClass="entr" presetSubtype="10" fill="hold" nodeType="withEffect">
                                  <p:stCondLst>
                                    <p:cond delay="0"/>
                                  </p:stCondLst>
                                  <p:childTnLst>
                                    <p:set>
                                      <p:cBhvr>
                                        <p:cTn id="15" dur="1" fill="hold">
                                          <p:stCondLst>
                                            <p:cond delay="0"/>
                                          </p:stCondLst>
                                        </p:cTn>
                                        <p:tgtEl>
                                          <p:spTgt spid="56328">
                                            <p:txEl>
                                              <p:pRg st="0" end="0"/>
                                            </p:txEl>
                                          </p:spTgt>
                                        </p:tgtEl>
                                        <p:attrNameLst>
                                          <p:attrName>style.visibility</p:attrName>
                                        </p:attrNameLst>
                                      </p:cBhvr>
                                      <p:to>
                                        <p:strVal val="visible"/>
                                      </p:to>
                                    </p:set>
                                    <p:animEffect transition="in" filter="blinds(horizontal)">
                                      <p:cBhvr>
                                        <p:cTn id="16" dur="500"/>
                                        <p:tgtEl>
                                          <p:spTgt spid="56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5410200" y="482769"/>
            <a:ext cx="2610998" cy="1754326"/>
          </a:xfrm>
          <a:prstGeom prst="rect">
            <a:avLst/>
          </a:prstGeom>
          <a:noFill/>
        </p:spPr>
        <p:txBody>
          <a:bodyPr wrap="square" rtlCol="0">
            <a:spAutoFit/>
          </a:bodyPr>
          <a:lstStyle/>
          <a:p>
            <a:r>
              <a:rPr lang="en-US" dirty="0">
                <a:solidFill>
                  <a:schemeClr val="bg1"/>
                </a:solidFill>
              </a:rPr>
              <a:t>Total (atmosphere plus ocean) energy transport  from satellite top of atmosphere (TOA) radiation (CERES EBAF ).</a:t>
            </a:r>
          </a:p>
          <a:p>
            <a:endParaRPr lang="en-US" dirty="0">
              <a:solidFill>
                <a:schemeClr val="bg1"/>
              </a:solidFill>
            </a:endParaRPr>
          </a:p>
        </p:txBody>
      </p:sp>
      <p:pic>
        <p:nvPicPr>
          <p:cNvPr id="8" name="Picture 7" descr="Chart, line chart, histogram&#10;&#10;Description automatically generated">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468181"/>
            <a:ext cx="6019800" cy="3121203"/>
          </a:xfrm>
          <a:prstGeom prst="rect">
            <a:avLst/>
          </a:prstGeom>
        </p:spPr>
      </p:pic>
      <p:sp>
        <p:nvSpPr>
          <p:cNvPr id="11" name="TextBox 10">
            <a:extLst>
              <a:ext uri="{FF2B5EF4-FFF2-40B4-BE49-F238E27FC236}">
                <a16:creationId xmlns:a16="http://schemas.microsoft.com/office/drawing/2014/main" id="{ED572AE6-6A56-4238-89AF-D5A265270B78}"/>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pic>
        <p:nvPicPr>
          <p:cNvPr id="21" name="Picture 5" descr="4_rad_shaded">
            <a:extLst>
              <a:ext uri="{FF2B5EF4-FFF2-40B4-BE49-F238E27FC236}">
                <a16:creationId xmlns:a16="http://schemas.microsoft.com/office/drawing/2014/main" id="{FD7BB07F-7A5C-49F6-AB5D-072FAD272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937" y="304800"/>
            <a:ext cx="3904463" cy="2839132"/>
          </a:xfrm>
          <a:prstGeom prst="rect">
            <a:avLst/>
          </a:prstGeom>
          <a:solidFill>
            <a:schemeClr val="tx1">
              <a:lumMod val="75000"/>
              <a:lumOff val="25000"/>
            </a:schemeClr>
          </a:solidFill>
          <a:ln>
            <a:solidFill>
              <a:schemeClr val="tx1">
                <a:lumMod val="75000"/>
                <a:lumOff val="25000"/>
              </a:schemeClr>
            </a:solidFill>
          </a:ln>
        </p:spPr>
      </p:pic>
      <p:sp>
        <p:nvSpPr>
          <p:cNvPr id="32" name="Line 6">
            <a:extLst>
              <a:ext uri="{FF2B5EF4-FFF2-40B4-BE49-F238E27FC236}">
                <a16:creationId xmlns:a16="http://schemas.microsoft.com/office/drawing/2014/main" id="{15C67F7F-B2BF-42C2-8AFC-FFF767C6ABCB}"/>
              </a:ext>
            </a:extLst>
          </p:cNvPr>
          <p:cNvSpPr>
            <a:spLocks noChangeShapeType="1"/>
          </p:cNvSpPr>
          <p:nvPr/>
        </p:nvSpPr>
        <p:spPr bwMode="auto">
          <a:xfrm>
            <a:off x="3323444" y="1495766"/>
            <a:ext cx="990600" cy="0"/>
          </a:xfrm>
          <a:prstGeom prst="line">
            <a:avLst/>
          </a:prstGeom>
          <a:noFill/>
          <a:ln w="38100">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7">
            <a:extLst>
              <a:ext uri="{FF2B5EF4-FFF2-40B4-BE49-F238E27FC236}">
                <a16:creationId xmlns:a16="http://schemas.microsoft.com/office/drawing/2014/main" id="{9C68E069-5FCE-41E9-B995-D2DDF1484EC8}"/>
              </a:ext>
            </a:extLst>
          </p:cNvPr>
          <p:cNvSpPr>
            <a:spLocks noChangeShapeType="1"/>
          </p:cNvSpPr>
          <p:nvPr/>
        </p:nvSpPr>
        <p:spPr bwMode="auto">
          <a:xfrm flipH="1">
            <a:off x="1456544" y="1437055"/>
            <a:ext cx="914400" cy="0"/>
          </a:xfrm>
          <a:prstGeom prst="line">
            <a:avLst/>
          </a:prstGeom>
          <a:noFill/>
          <a:ln w="38100">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922A3FE1-3697-4C35-87B0-86EF1EA9BA4C}"/>
              </a:ext>
            </a:extLst>
          </p:cNvPr>
          <p:cNvSpPr txBox="1"/>
          <p:nvPr/>
        </p:nvSpPr>
        <p:spPr>
          <a:xfrm>
            <a:off x="3429000" y="990600"/>
            <a:ext cx="1143000" cy="369332"/>
          </a:xfrm>
          <a:prstGeom prst="rect">
            <a:avLst/>
          </a:prstGeom>
          <a:noFill/>
        </p:spPr>
        <p:txBody>
          <a:bodyPr wrap="square" rtlCol="0">
            <a:spAutoFit/>
          </a:bodyPr>
          <a:lstStyle/>
          <a:p>
            <a:r>
              <a:rPr lang="en-US" dirty="0">
                <a:solidFill>
                  <a:schemeClr val="tx1">
                    <a:lumMod val="75000"/>
                    <a:lumOff val="25000"/>
                  </a:schemeClr>
                </a:solidFill>
              </a:rPr>
              <a:t>5.8 PW</a:t>
            </a:r>
          </a:p>
        </p:txBody>
      </p:sp>
      <p:sp>
        <p:nvSpPr>
          <p:cNvPr id="35" name="TextBox 34">
            <a:extLst>
              <a:ext uri="{FF2B5EF4-FFF2-40B4-BE49-F238E27FC236}">
                <a16:creationId xmlns:a16="http://schemas.microsoft.com/office/drawing/2014/main" id="{0F700B3C-AA57-44A5-B1D0-DFBBB209EAB3}"/>
              </a:ext>
            </a:extLst>
          </p:cNvPr>
          <p:cNvSpPr txBox="1"/>
          <p:nvPr/>
        </p:nvSpPr>
        <p:spPr>
          <a:xfrm>
            <a:off x="1371600" y="914400"/>
            <a:ext cx="1143000" cy="369332"/>
          </a:xfrm>
          <a:prstGeom prst="rect">
            <a:avLst/>
          </a:prstGeom>
          <a:noFill/>
        </p:spPr>
        <p:txBody>
          <a:bodyPr wrap="square" rtlCol="0">
            <a:spAutoFit/>
          </a:bodyPr>
          <a:lstStyle/>
          <a:p>
            <a:r>
              <a:rPr lang="en-US" dirty="0">
                <a:solidFill>
                  <a:schemeClr val="tx1">
                    <a:lumMod val="75000"/>
                    <a:lumOff val="25000"/>
                  </a:schemeClr>
                </a:solidFill>
              </a:rPr>
              <a:t>5.8 PW</a:t>
            </a:r>
          </a:p>
        </p:txBody>
      </p:sp>
    </p:spTree>
    <p:extLst>
      <p:ext uri="{BB962C8B-B14F-4D97-AF65-F5344CB8AC3E}">
        <p14:creationId xmlns:p14="http://schemas.microsoft.com/office/powerpoint/2010/main" val="1383129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287999" y="1086532"/>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808307" y="1648166"/>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941407" y="1589455"/>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943684" y="1042882"/>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rgbClr val="FF33CC"/>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1371600" y="4873625"/>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657600" y="4859338"/>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810005" y="4114801"/>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2195393" y="4174443"/>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800601" y="4495799"/>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600200" y="542448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4114800" y="550068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3200400" y="4267200"/>
            <a:ext cx="0" cy="53340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791200" y="4264025"/>
            <a:ext cx="0" cy="533400"/>
          </a:xfrm>
          <a:prstGeom prst="line">
            <a:avLst/>
          </a:prstGeom>
          <a:noFill/>
          <a:ln w="76200" cmpd="tri">
            <a:solidFill>
              <a:srgbClr val="D6009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a:off x="3429000" y="5788025"/>
            <a:ext cx="533400" cy="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914400" y="3962399"/>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13">
            <a:extLst>
              <a:ext uri="{FF2B5EF4-FFF2-40B4-BE49-F238E27FC236}">
                <a16:creationId xmlns:a16="http://schemas.microsoft.com/office/drawing/2014/main" id="{1AE25CA3-3EE0-480D-A59D-907683595351}"/>
              </a:ext>
            </a:extLst>
          </p:cNvPr>
          <p:cNvSpPr txBox="1">
            <a:spLocks noChangeArrowheads="1"/>
          </p:cNvSpPr>
          <p:nvPr/>
        </p:nvSpPr>
        <p:spPr bwMode="auto">
          <a:xfrm>
            <a:off x="6422211" y="5029200"/>
            <a:ext cx="2478563"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Absorbed Solar</a:t>
            </a:r>
            <a:r>
              <a:rPr lang="en-US" altLang="en-US" sz="2400" dirty="0"/>
              <a:t>  </a:t>
            </a:r>
          </a:p>
          <a:p>
            <a:pPr algn="ctr" eaLnBrk="1" hangingPunct="1"/>
            <a:r>
              <a:rPr lang="en-US" altLang="en-US" sz="2400" dirty="0">
                <a:solidFill>
                  <a:srgbClr val="00FF00"/>
                </a:solidFill>
              </a:rPr>
              <a:t>Emitted </a:t>
            </a:r>
          </a:p>
          <a:p>
            <a:pPr algn="ctr" eaLnBrk="1" hangingPunct="1"/>
            <a:r>
              <a:rPr lang="en-US" altLang="en-US" sz="1800" dirty="0">
                <a:solidFill>
                  <a:srgbClr val="00FF00"/>
                </a:solidFill>
              </a:rPr>
              <a:t>(Outgoing Longwave)</a:t>
            </a:r>
          </a:p>
          <a:p>
            <a:pPr algn="ctr" eaLnBrk="1" hangingPunct="1"/>
            <a:r>
              <a:rPr lang="en-US" altLang="en-US" sz="3200" dirty="0">
                <a:solidFill>
                  <a:srgbClr val="D60093"/>
                </a:solidFill>
              </a:rPr>
              <a:t>Net</a:t>
            </a:r>
          </a:p>
        </p:txBody>
      </p:sp>
      <p:sp>
        <p:nvSpPr>
          <p:cNvPr id="4" name="TextBox 3">
            <a:extLst>
              <a:ext uri="{FF2B5EF4-FFF2-40B4-BE49-F238E27FC236}">
                <a16:creationId xmlns:a16="http://schemas.microsoft.com/office/drawing/2014/main" id="{88123C49-A1F9-4CC8-97FD-EC627262AA2C}"/>
              </a:ext>
            </a:extLst>
          </p:cNvPr>
          <p:cNvSpPr txBox="1"/>
          <p:nvPr/>
        </p:nvSpPr>
        <p:spPr>
          <a:xfrm>
            <a:off x="990602" y="-64414"/>
            <a:ext cx="8305792" cy="523220"/>
          </a:xfrm>
          <a:prstGeom prst="rect">
            <a:avLst/>
          </a:prstGeom>
          <a:noFill/>
        </p:spPr>
        <p:txBody>
          <a:bodyPr wrap="square" rtlCol="0">
            <a:spAutoFit/>
          </a:bodyPr>
          <a:lstStyle/>
          <a:p>
            <a:r>
              <a:rPr lang="en-US" sz="2800" dirty="0">
                <a:solidFill>
                  <a:schemeClr val="bg1"/>
                </a:solidFill>
              </a:rPr>
              <a:t>Radiative constraints on poleward heat transport</a:t>
            </a:r>
          </a:p>
        </p:txBody>
      </p:sp>
      <p:sp>
        <p:nvSpPr>
          <p:cNvPr id="5" name="Rectangle 4">
            <a:extLst>
              <a:ext uri="{FF2B5EF4-FFF2-40B4-BE49-F238E27FC236}">
                <a16:creationId xmlns:a16="http://schemas.microsoft.com/office/drawing/2014/main" id="{CC365BCE-F2A8-4148-94B3-4991C9431279}"/>
              </a:ext>
            </a:extLst>
          </p:cNvPr>
          <p:cNvSpPr/>
          <p:nvPr/>
        </p:nvSpPr>
        <p:spPr>
          <a:xfrm>
            <a:off x="1371600" y="6477000"/>
            <a:ext cx="22312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657600" y="6477000"/>
            <a:ext cx="24598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6">
            <a:extLst>
              <a:ext uri="{FF2B5EF4-FFF2-40B4-BE49-F238E27FC236}">
                <a16:creationId xmlns:a16="http://schemas.microsoft.com/office/drawing/2014/main" id="{5567E2B9-E44A-4392-9961-86A509DC6664}"/>
              </a:ext>
            </a:extLst>
          </p:cNvPr>
          <p:cNvSpPr>
            <a:spLocks noChangeShapeType="1"/>
          </p:cNvSpPr>
          <p:nvPr/>
        </p:nvSpPr>
        <p:spPr bwMode="auto">
          <a:xfrm>
            <a:off x="3636193" y="6705600"/>
            <a:ext cx="326207" cy="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9">
            <a:extLst>
              <a:ext uri="{FF2B5EF4-FFF2-40B4-BE49-F238E27FC236}">
                <a16:creationId xmlns:a16="http://schemas.microsoft.com/office/drawing/2014/main" id="{E57A9F1A-46AE-9DBA-5AC0-64A5CFDBF7EE}"/>
              </a:ext>
            </a:extLst>
          </p:cNvPr>
          <p:cNvSpPr txBox="1">
            <a:spLocks noChangeArrowheads="1"/>
          </p:cNvSpPr>
          <p:nvPr/>
        </p:nvSpPr>
        <p:spPr bwMode="auto">
          <a:xfrm>
            <a:off x="53725" y="3899866"/>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0000"/>
                </a:solidFill>
              </a:rPr>
              <a:t>ASR*</a:t>
            </a:r>
          </a:p>
        </p:txBody>
      </p:sp>
      <p:sp>
        <p:nvSpPr>
          <p:cNvPr id="3" name="Text Box 10">
            <a:extLst>
              <a:ext uri="{FF2B5EF4-FFF2-40B4-BE49-F238E27FC236}">
                <a16:creationId xmlns:a16="http://schemas.microsoft.com/office/drawing/2014/main" id="{CCE8FC26-F2D3-C39A-3909-109D93F5E247}"/>
              </a:ext>
            </a:extLst>
          </p:cNvPr>
          <p:cNvSpPr txBox="1">
            <a:spLocks noChangeArrowheads="1"/>
          </p:cNvSpPr>
          <p:nvPr/>
        </p:nvSpPr>
        <p:spPr bwMode="auto">
          <a:xfrm>
            <a:off x="1332433" y="3761014"/>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00FF00"/>
                </a:solidFill>
              </a:rPr>
              <a:t>OLR*</a:t>
            </a:r>
          </a:p>
        </p:txBody>
      </p:sp>
      <p:sp>
        <p:nvSpPr>
          <p:cNvPr id="8" name="Text Box 12">
            <a:extLst>
              <a:ext uri="{FF2B5EF4-FFF2-40B4-BE49-F238E27FC236}">
                <a16:creationId xmlns:a16="http://schemas.microsoft.com/office/drawing/2014/main" id="{CA4616AB-1CCC-A112-4E1D-53D21C326AE2}"/>
              </a:ext>
            </a:extLst>
          </p:cNvPr>
          <p:cNvSpPr txBox="1">
            <a:spLocks noChangeArrowheads="1"/>
          </p:cNvSpPr>
          <p:nvPr/>
        </p:nvSpPr>
        <p:spPr bwMode="auto">
          <a:xfrm>
            <a:off x="3216444" y="5907398"/>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D60093"/>
                </a:solidFill>
              </a:rPr>
              <a:t>MHT</a:t>
            </a:r>
          </a:p>
        </p:txBody>
      </p:sp>
      <p:sp>
        <p:nvSpPr>
          <p:cNvPr id="9" name="TextBox 8">
            <a:extLst>
              <a:ext uri="{FF2B5EF4-FFF2-40B4-BE49-F238E27FC236}">
                <a16:creationId xmlns:a16="http://schemas.microsoft.com/office/drawing/2014/main" id="{CD4224FC-9382-E4B7-EA32-0EB18353B596}"/>
              </a:ext>
            </a:extLst>
          </p:cNvPr>
          <p:cNvSpPr txBox="1"/>
          <p:nvPr/>
        </p:nvSpPr>
        <p:spPr>
          <a:xfrm>
            <a:off x="-38100" y="4312305"/>
            <a:ext cx="1905000" cy="523220"/>
          </a:xfrm>
          <a:prstGeom prst="rect">
            <a:avLst/>
          </a:prstGeom>
          <a:noFill/>
        </p:spPr>
        <p:txBody>
          <a:bodyPr wrap="square" rtlCol="0">
            <a:spAutoFit/>
          </a:bodyPr>
          <a:lstStyle/>
          <a:p>
            <a:r>
              <a:rPr lang="en-US" sz="2800" dirty="0">
                <a:solidFill>
                  <a:srgbClr val="FF0000"/>
                </a:solidFill>
              </a:rPr>
              <a:t>8.2 PW</a:t>
            </a:r>
          </a:p>
        </p:txBody>
      </p:sp>
      <p:sp>
        <p:nvSpPr>
          <p:cNvPr id="10" name="TextBox 9">
            <a:extLst>
              <a:ext uri="{FF2B5EF4-FFF2-40B4-BE49-F238E27FC236}">
                <a16:creationId xmlns:a16="http://schemas.microsoft.com/office/drawing/2014/main" id="{963A363A-F937-96F9-331A-4CD5B9D52BF2}"/>
              </a:ext>
            </a:extLst>
          </p:cNvPr>
          <p:cNvSpPr txBox="1"/>
          <p:nvPr/>
        </p:nvSpPr>
        <p:spPr>
          <a:xfrm>
            <a:off x="1143000" y="4118301"/>
            <a:ext cx="1447800" cy="523220"/>
          </a:xfrm>
          <a:prstGeom prst="rect">
            <a:avLst/>
          </a:prstGeom>
          <a:noFill/>
        </p:spPr>
        <p:txBody>
          <a:bodyPr wrap="square" rtlCol="0">
            <a:spAutoFit/>
          </a:bodyPr>
          <a:lstStyle/>
          <a:p>
            <a:r>
              <a:rPr lang="en-US" sz="2800" dirty="0">
                <a:solidFill>
                  <a:srgbClr val="00FF00"/>
                </a:solidFill>
              </a:rPr>
              <a:t>2.4 PW</a:t>
            </a:r>
          </a:p>
        </p:txBody>
      </p:sp>
      <p:sp>
        <p:nvSpPr>
          <p:cNvPr id="11" name="Text Box 12">
            <a:extLst>
              <a:ext uri="{FF2B5EF4-FFF2-40B4-BE49-F238E27FC236}">
                <a16:creationId xmlns:a16="http://schemas.microsoft.com/office/drawing/2014/main" id="{5E785554-F167-0D07-032D-436FF79D7D5F}"/>
              </a:ext>
            </a:extLst>
          </p:cNvPr>
          <p:cNvSpPr txBox="1">
            <a:spLocks noChangeArrowheads="1"/>
          </p:cNvSpPr>
          <p:nvPr/>
        </p:nvSpPr>
        <p:spPr bwMode="auto">
          <a:xfrm>
            <a:off x="3086098" y="5152509"/>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D60093"/>
                </a:solidFill>
              </a:rPr>
              <a:t>5.8 PW</a:t>
            </a:r>
          </a:p>
        </p:txBody>
      </p:sp>
      <p:pic>
        <p:nvPicPr>
          <p:cNvPr id="6" name="Picture 10" descr="4_ASR">
            <a:extLst>
              <a:ext uri="{FF2B5EF4-FFF2-40B4-BE49-F238E27FC236}">
                <a16:creationId xmlns:a16="http://schemas.microsoft.com/office/drawing/2014/main" id="{94C97576-F860-287C-A4BE-A3CF435F3A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099" y="1475179"/>
            <a:ext cx="1848501" cy="13442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4_OLR">
            <a:extLst>
              <a:ext uri="{FF2B5EF4-FFF2-40B4-BE49-F238E27FC236}">
                <a16:creationId xmlns:a16="http://schemas.microsoft.com/office/drawing/2014/main" id="{5EDB9CEA-8B0B-2525-BAAE-D8EACEE125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524000"/>
            <a:ext cx="1758930" cy="12789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08E0A71A-5584-5977-E880-1C35B1CDB776}"/>
              </a:ext>
            </a:extLst>
          </p:cNvPr>
          <p:cNvSpPr txBox="1">
            <a:spLocks noChangeArrowheads="1"/>
          </p:cNvSpPr>
          <p:nvPr/>
        </p:nvSpPr>
        <p:spPr bwMode="auto">
          <a:xfrm>
            <a:off x="10446570" y="990183"/>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FFFF"/>
                </a:solidFill>
              </a:rPr>
              <a:t>2.4 PW</a:t>
            </a:r>
          </a:p>
        </p:txBody>
      </p:sp>
      <p:sp>
        <p:nvSpPr>
          <p:cNvPr id="17" name="Text Box 9">
            <a:extLst>
              <a:ext uri="{FF2B5EF4-FFF2-40B4-BE49-F238E27FC236}">
                <a16:creationId xmlns:a16="http://schemas.microsoft.com/office/drawing/2014/main" id="{0E33E514-4CCC-44C2-9DF4-78BF8FA10E1D}"/>
              </a:ext>
            </a:extLst>
          </p:cNvPr>
          <p:cNvSpPr txBox="1">
            <a:spLocks noChangeArrowheads="1"/>
          </p:cNvSpPr>
          <p:nvPr/>
        </p:nvSpPr>
        <p:spPr bwMode="auto">
          <a:xfrm>
            <a:off x="5044825" y="630865"/>
            <a:ext cx="2133600" cy="63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0000"/>
                </a:solidFill>
              </a:rPr>
              <a:t>ASR*</a:t>
            </a:r>
          </a:p>
        </p:txBody>
      </p:sp>
      <p:sp>
        <p:nvSpPr>
          <p:cNvPr id="18" name="TextBox 17">
            <a:extLst>
              <a:ext uri="{FF2B5EF4-FFF2-40B4-BE49-F238E27FC236}">
                <a16:creationId xmlns:a16="http://schemas.microsoft.com/office/drawing/2014/main" id="{2ECE4F89-266F-BA47-E627-83BA26146E38}"/>
              </a:ext>
            </a:extLst>
          </p:cNvPr>
          <p:cNvSpPr txBox="1"/>
          <p:nvPr/>
        </p:nvSpPr>
        <p:spPr>
          <a:xfrm>
            <a:off x="4953000" y="1043304"/>
            <a:ext cx="1905000" cy="633096"/>
          </a:xfrm>
          <a:prstGeom prst="rect">
            <a:avLst/>
          </a:prstGeom>
          <a:noFill/>
        </p:spPr>
        <p:txBody>
          <a:bodyPr wrap="square" rtlCol="0">
            <a:spAutoFit/>
          </a:bodyPr>
          <a:lstStyle/>
          <a:p>
            <a:r>
              <a:rPr lang="en-US" sz="2800" dirty="0">
                <a:solidFill>
                  <a:srgbClr val="FF0000"/>
                </a:solidFill>
              </a:rPr>
              <a:t>8.2 PW</a:t>
            </a:r>
          </a:p>
        </p:txBody>
      </p:sp>
      <p:sp>
        <p:nvSpPr>
          <p:cNvPr id="19" name="Text Box 10">
            <a:extLst>
              <a:ext uri="{FF2B5EF4-FFF2-40B4-BE49-F238E27FC236}">
                <a16:creationId xmlns:a16="http://schemas.microsoft.com/office/drawing/2014/main" id="{30EA5591-CE47-16D1-A9C5-D7C831E56516}"/>
              </a:ext>
            </a:extLst>
          </p:cNvPr>
          <p:cNvSpPr txBox="1">
            <a:spLocks noChangeArrowheads="1"/>
          </p:cNvSpPr>
          <p:nvPr/>
        </p:nvSpPr>
        <p:spPr bwMode="auto">
          <a:xfrm>
            <a:off x="7733233" y="71969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00FF00"/>
                </a:solidFill>
              </a:rPr>
              <a:t>OLR*</a:t>
            </a:r>
          </a:p>
        </p:txBody>
      </p:sp>
      <p:sp>
        <p:nvSpPr>
          <p:cNvPr id="20" name="TextBox 19">
            <a:extLst>
              <a:ext uri="{FF2B5EF4-FFF2-40B4-BE49-F238E27FC236}">
                <a16:creationId xmlns:a16="http://schemas.microsoft.com/office/drawing/2014/main" id="{432FF757-72BE-FB74-5A3C-B9C74BFF7CE2}"/>
              </a:ext>
            </a:extLst>
          </p:cNvPr>
          <p:cNvSpPr txBox="1"/>
          <p:nvPr/>
        </p:nvSpPr>
        <p:spPr>
          <a:xfrm>
            <a:off x="7543800" y="1076980"/>
            <a:ext cx="1447800" cy="523220"/>
          </a:xfrm>
          <a:prstGeom prst="rect">
            <a:avLst/>
          </a:prstGeom>
          <a:noFill/>
        </p:spPr>
        <p:txBody>
          <a:bodyPr wrap="square" rtlCol="0">
            <a:spAutoFit/>
          </a:bodyPr>
          <a:lstStyle/>
          <a:p>
            <a:r>
              <a:rPr lang="en-US" sz="2800" dirty="0">
                <a:solidFill>
                  <a:srgbClr val="00FF00"/>
                </a:solidFill>
              </a:rPr>
              <a:t>2.4 PW</a:t>
            </a:r>
          </a:p>
        </p:txBody>
      </p:sp>
      <p:sp>
        <p:nvSpPr>
          <p:cNvPr id="21" name="TextBox 20">
            <a:extLst>
              <a:ext uri="{FF2B5EF4-FFF2-40B4-BE49-F238E27FC236}">
                <a16:creationId xmlns:a16="http://schemas.microsoft.com/office/drawing/2014/main" id="{DE850BCC-33C6-19AF-AD47-E565A9B2640B}"/>
              </a:ext>
            </a:extLst>
          </p:cNvPr>
          <p:cNvSpPr txBox="1"/>
          <p:nvPr/>
        </p:nvSpPr>
        <p:spPr>
          <a:xfrm>
            <a:off x="4267200" y="1524000"/>
            <a:ext cx="609600" cy="923330"/>
          </a:xfrm>
          <a:prstGeom prst="rect">
            <a:avLst/>
          </a:prstGeom>
          <a:noFill/>
        </p:spPr>
        <p:txBody>
          <a:bodyPr wrap="square" rtlCol="0">
            <a:spAutoFit/>
          </a:bodyPr>
          <a:lstStyle/>
          <a:p>
            <a:r>
              <a:rPr lang="en-US" sz="5400" dirty="0">
                <a:solidFill>
                  <a:schemeClr val="bg1"/>
                </a:solidFill>
              </a:rPr>
              <a:t>=</a:t>
            </a:r>
          </a:p>
        </p:txBody>
      </p:sp>
      <p:sp>
        <p:nvSpPr>
          <p:cNvPr id="32" name="TextBox 31">
            <a:extLst>
              <a:ext uri="{FF2B5EF4-FFF2-40B4-BE49-F238E27FC236}">
                <a16:creationId xmlns:a16="http://schemas.microsoft.com/office/drawing/2014/main" id="{AEEBA569-00A9-2595-2E3A-0C4F79F03138}"/>
              </a:ext>
            </a:extLst>
          </p:cNvPr>
          <p:cNvSpPr txBox="1"/>
          <p:nvPr/>
        </p:nvSpPr>
        <p:spPr>
          <a:xfrm>
            <a:off x="6781800" y="1515070"/>
            <a:ext cx="609600" cy="923330"/>
          </a:xfrm>
          <a:prstGeom prst="rect">
            <a:avLst/>
          </a:prstGeom>
          <a:noFill/>
        </p:spPr>
        <p:txBody>
          <a:bodyPr wrap="square" rtlCol="0">
            <a:spAutoFit/>
          </a:bodyPr>
          <a:lstStyle/>
          <a:p>
            <a:r>
              <a:rPr lang="en-US" sz="5400" dirty="0">
                <a:solidFill>
                  <a:schemeClr val="bg1"/>
                </a:solidFill>
              </a:rPr>
              <a:t>-</a:t>
            </a:r>
          </a:p>
        </p:txBody>
      </p:sp>
    </p:spTree>
    <p:extLst>
      <p:ext uri="{BB962C8B-B14F-4D97-AF65-F5344CB8AC3E}">
        <p14:creationId xmlns:p14="http://schemas.microsoft.com/office/powerpoint/2010/main" val="134988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287999" y="1086532"/>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808307" y="1648166"/>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941407" y="1589455"/>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943684" y="1042882"/>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rgbClr val="FF33CC"/>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a:extLst>
              <a:ext uri="{FF2B5EF4-FFF2-40B4-BE49-F238E27FC236}">
                <a16:creationId xmlns:a16="http://schemas.microsoft.com/office/drawing/2014/main" id="{88123C49-A1F9-4CC8-97FD-EC627262AA2C}"/>
              </a:ext>
            </a:extLst>
          </p:cNvPr>
          <p:cNvSpPr txBox="1"/>
          <p:nvPr/>
        </p:nvSpPr>
        <p:spPr>
          <a:xfrm>
            <a:off x="990602" y="-64414"/>
            <a:ext cx="8305792" cy="523220"/>
          </a:xfrm>
          <a:prstGeom prst="rect">
            <a:avLst/>
          </a:prstGeom>
          <a:noFill/>
        </p:spPr>
        <p:txBody>
          <a:bodyPr wrap="square" rtlCol="0">
            <a:spAutoFit/>
          </a:bodyPr>
          <a:lstStyle/>
          <a:p>
            <a:r>
              <a:rPr lang="en-US" sz="2800" dirty="0">
                <a:solidFill>
                  <a:schemeClr val="bg1"/>
                </a:solidFill>
              </a:rPr>
              <a:t>Radiative constraints on poleward heat transport</a:t>
            </a:r>
          </a:p>
        </p:txBody>
      </p:sp>
      <p:pic>
        <p:nvPicPr>
          <p:cNvPr id="6" name="Picture 10" descr="4_ASR">
            <a:extLst>
              <a:ext uri="{FF2B5EF4-FFF2-40B4-BE49-F238E27FC236}">
                <a16:creationId xmlns:a16="http://schemas.microsoft.com/office/drawing/2014/main" id="{94C97576-F860-287C-A4BE-A3CF435F3A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099" y="1475179"/>
            <a:ext cx="1848501" cy="13442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4_OLR">
            <a:extLst>
              <a:ext uri="{FF2B5EF4-FFF2-40B4-BE49-F238E27FC236}">
                <a16:creationId xmlns:a16="http://schemas.microsoft.com/office/drawing/2014/main" id="{5EDB9CEA-8B0B-2525-BAAE-D8EACEE125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524000"/>
            <a:ext cx="1758930" cy="12789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08E0A71A-5584-5977-E880-1C35B1CDB776}"/>
              </a:ext>
            </a:extLst>
          </p:cNvPr>
          <p:cNvSpPr txBox="1">
            <a:spLocks noChangeArrowheads="1"/>
          </p:cNvSpPr>
          <p:nvPr/>
        </p:nvSpPr>
        <p:spPr bwMode="auto">
          <a:xfrm>
            <a:off x="10446570" y="990183"/>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FFFF"/>
                </a:solidFill>
              </a:rPr>
              <a:t>2.4 PW</a:t>
            </a:r>
          </a:p>
        </p:txBody>
      </p:sp>
      <p:sp>
        <p:nvSpPr>
          <p:cNvPr id="17" name="Text Box 9">
            <a:extLst>
              <a:ext uri="{FF2B5EF4-FFF2-40B4-BE49-F238E27FC236}">
                <a16:creationId xmlns:a16="http://schemas.microsoft.com/office/drawing/2014/main" id="{0E33E514-4CCC-44C2-9DF4-78BF8FA10E1D}"/>
              </a:ext>
            </a:extLst>
          </p:cNvPr>
          <p:cNvSpPr txBox="1">
            <a:spLocks noChangeArrowheads="1"/>
          </p:cNvSpPr>
          <p:nvPr/>
        </p:nvSpPr>
        <p:spPr bwMode="auto">
          <a:xfrm>
            <a:off x="5044825" y="630865"/>
            <a:ext cx="2133600" cy="63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0000"/>
                </a:solidFill>
              </a:rPr>
              <a:t>ASR*</a:t>
            </a:r>
          </a:p>
        </p:txBody>
      </p:sp>
      <p:sp>
        <p:nvSpPr>
          <p:cNvPr id="18" name="TextBox 17">
            <a:extLst>
              <a:ext uri="{FF2B5EF4-FFF2-40B4-BE49-F238E27FC236}">
                <a16:creationId xmlns:a16="http://schemas.microsoft.com/office/drawing/2014/main" id="{2ECE4F89-266F-BA47-E627-83BA26146E38}"/>
              </a:ext>
            </a:extLst>
          </p:cNvPr>
          <p:cNvSpPr txBox="1"/>
          <p:nvPr/>
        </p:nvSpPr>
        <p:spPr>
          <a:xfrm>
            <a:off x="4953000" y="1043304"/>
            <a:ext cx="1905000" cy="633096"/>
          </a:xfrm>
          <a:prstGeom prst="rect">
            <a:avLst/>
          </a:prstGeom>
          <a:noFill/>
        </p:spPr>
        <p:txBody>
          <a:bodyPr wrap="square" rtlCol="0">
            <a:spAutoFit/>
          </a:bodyPr>
          <a:lstStyle/>
          <a:p>
            <a:r>
              <a:rPr lang="en-US" sz="2800" dirty="0">
                <a:solidFill>
                  <a:srgbClr val="FF0000"/>
                </a:solidFill>
              </a:rPr>
              <a:t>8.2 PW</a:t>
            </a:r>
          </a:p>
        </p:txBody>
      </p:sp>
      <p:sp>
        <p:nvSpPr>
          <p:cNvPr id="19" name="Text Box 10">
            <a:extLst>
              <a:ext uri="{FF2B5EF4-FFF2-40B4-BE49-F238E27FC236}">
                <a16:creationId xmlns:a16="http://schemas.microsoft.com/office/drawing/2014/main" id="{30EA5591-CE47-16D1-A9C5-D7C831E56516}"/>
              </a:ext>
            </a:extLst>
          </p:cNvPr>
          <p:cNvSpPr txBox="1">
            <a:spLocks noChangeArrowheads="1"/>
          </p:cNvSpPr>
          <p:nvPr/>
        </p:nvSpPr>
        <p:spPr bwMode="auto">
          <a:xfrm>
            <a:off x="7733233" y="71969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00FF00"/>
                </a:solidFill>
              </a:rPr>
              <a:t>OLR*</a:t>
            </a:r>
          </a:p>
        </p:txBody>
      </p:sp>
      <p:sp>
        <p:nvSpPr>
          <p:cNvPr id="20" name="TextBox 19">
            <a:extLst>
              <a:ext uri="{FF2B5EF4-FFF2-40B4-BE49-F238E27FC236}">
                <a16:creationId xmlns:a16="http://schemas.microsoft.com/office/drawing/2014/main" id="{432FF757-72BE-FB74-5A3C-B9C74BFF7CE2}"/>
              </a:ext>
            </a:extLst>
          </p:cNvPr>
          <p:cNvSpPr txBox="1"/>
          <p:nvPr/>
        </p:nvSpPr>
        <p:spPr>
          <a:xfrm>
            <a:off x="7543800" y="1076980"/>
            <a:ext cx="1447800" cy="523220"/>
          </a:xfrm>
          <a:prstGeom prst="rect">
            <a:avLst/>
          </a:prstGeom>
          <a:noFill/>
        </p:spPr>
        <p:txBody>
          <a:bodyPr wrap="square" rtlCol="0">
            <a:spAutoFit/>
          </a:bodyPr>
          <a:lstStyle/>
          <a:p>
            <a:r>
              <a:rPr lang="en-US" sz="2800" dirty="0">
                <a:solidFill>
                  <a:srgbClr val="00FF00"/>
                </a:solidFill>
              </a:rPr>
              <a:t>2.4 PW</a:t>
            </a:r>
          </a:p>
        </p:txBody>
      </p:sp>
      <p:sp>
        <p:nvSpPr>
          <p:cNvPr id="21" name="TextBox 20">
            <a:extLst>
              <a:ext uri="{FF2B5EF4-FFF2-40B4-BE49-F238E27FC236}">
                <a16:creationId xmlns:a16="http://schemas.microsoft.com/office/drawing/2014/main" id="{DE850BCC-33C6-19AF-AD47-E565A9B2640B}"/>
              </a:ext>
            </a:extLst>
          </p:cNvPr>
          <p:cNvSpPr txBox="1"/>
          <p:nvPr/>
        </p:nvSpPr>
        <p:spPr>
          <a:xfrm>
            <a:off x="4267200" y="1524000"/>
            <a:ext cx="609600" cy="923330"/>
          </a:xfrm>
          <a:prstGeom prst="rect">
            <a:avLst/>
          </a:prstGeom>
          <a:noFill/>
        </p:spPr>
        <p:txBody>
          <a:bodyPr wrap="square" rtlCol="0">
            <a:spAutoFit/>
          </a:bodyPr>
          <a:lstStyle/>
          <a:p>
            <a:r>
              <a:rPr lang="en-US" sz="5400" dirty="0">
                <a:solidFill>
                  <a:schemeClr val="bg1"/>
                </a:solidFill>
              </a:rPr>
              <a:t>=</a:t>
            </a:r>
          </a:p>
        </p:txBody>
      </p:sp>
      <p:sp>
        <p:nvSpPr>
          <p:cNvPr id="32" name="TextBox 31">
            <a:extLst>
              <a:ext uri="{FF2B5EF4-FFF2-40B4-BE49-F238E27FC236}">
                <a16:creationId xmlns:a16="http://schemas.microsoft.com/office/drawing/2014/main" id="{AEEBA569-00A9-2595-2E3A-0C4F79F03138}"/>
              </a:ext>
            </a:extLst>
          </p:cNvPr>
          <p:cNvSpPr txBox="1"/>
          <p:nvPr/>
        </p:nvSpPr>
        <p:spPr>
          <a:xfrm>
            <a:off x="6781800" y="1515070"/>
            <a:ext cx="609600" cy="923330"/>
          </a:xfrm>
          <a:prstGeom prst="rect">
            <a:avLst/>
          </a:prstGeom>
          <a:noFill/>
        </p:spPr>
        <p:txBody>
          <a:bodyPr wrap="square" rtlCol="0">
            <a:spAutoFit/>
          </a:bodyPr>
          <a:lstStyle/>
          <a:p>
            <a:r>
              <a:rPr lang="en-US" sz="5400" dirty="0">
                <a:solidFill>
                  <a:schemeClr val="bg1"/>
                </a:solidFill>
              </a:rPr>
              <a:t>-</a:t>
            </a:r>
          </a:p>
        </p:txBody>
      </p:sp>
      <p:pic>
        <p:nvPicPr>
          <p:cNvPr id="15" name="Picture 14" descr="A graph showing the solar system&#10;&#10;Description automatically generated">
            <a:extLst>
              <a:ext uri="{FF2B5EF4-FFF2-40B4-BE49-F238E27FC236}">
                <a16:creationId xmlns:a16="http://schemas.microsoft.com/office/drawing/2014/main" id="{1D53C63F-C977-D8B5-0F96-E993528D02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9067" y="3526294"/>
            <a:ext cx="5546975" cy="3115424"/>
          </a:xfrm>
          <a:prstGeom prst="rect">
            <a:avLst/>
          </a:prstGeom>
        </p:spPr>
      </p:pic>
      <p:sp>
        <p:nvSpPr>
          <p:cNvPr id="35" name="TextBox 34">
            <a:extLst>
              <a:ext uri="{FF2B5EF4-FFF2-40B4-BE49-F238E27FC236}">
                <a16:creationId xmlns:a16="http://schemas.microsoft.com/office/drawing/2014/main" id="{6BBC80E1-A18C-D1D8-C0F8-DAE82D3EF7B7}"/>
              </a:ext>
            </a:extLst>
          </p:cNvPr>
          <p:cNvSpPr txBox="1"/>
          <p:nvPr/>
        </p:nvSpPr>
        <p:spPr>
          <a:xfrm>
            <a:off x="287999" y="3810000"/>
            <a:ext cx="2760001" cy="2554545"/>
          </a:xfrm>
          <a:prstGeom prst="rect">
            <a:avLst/>
          </a:prstGeom>
          <a:noFill/>
        </p:spPr>
        <p:txBody>
          <a:bodyPr wrap="square" rtlCol="0">
            <a:spAutoFit/>
          </a:bodyPr>
          <a:lstStyle/>
          <a:p>
            <a:pPr algn="ctr"/>
            <a:r>
              <a:rPr lang="en-US" sz="3200" dirty="0">
                <a:solidFill>
                  <a:schemeClr val="bg1"/>
                </a:solidFill>
              </a:rPr>
              <a:t>Remove global mean and spatially integrate each term</a:t>
            </a:r>
          </a:p>
        </p:txBody>
      </p:sp>
    </p:spTree>
    <p:extLst>
      <p:ext uri="{BB962C8B-B14F-4D97-AF65-F5344CB8AC3E}">
        <p14:creationId xmlns:p14="http://schemas.microsoft.com/office/powerpoint/2010/main" val="361024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19652"/>
            <a:ext cx="9140825" cy="1143000"/>
          </a:xfrm>
        </p:spPr>
        <p:txBody>
          <a:bodyPr/>
          <a:lstStyle/>
          <a:p>
            <a:r>
              <a:rPr lang="en-US" altLang="en-US" sz="3200" dirty="0">
                <a:solidFill>
                  <a:schemeClr val="bg1"/>
                </a:solidFill>
              </a:rPr>
              <a:t>Three estimates of Earth’s energy imbalance</a:t>
            </a:r>
            <a:endParaRPr lang="en-US" altLang="en-US" sz="3200" dirty="0"/>
          </a:p>
        </p:txBody>
      </p:sp>
      <p:sp>
        <p:nvSpPr>
          <p:cNvPr id="5124" name="Line 4"/>
          <p:cNvSpPr>
            <a:spLocks noChangeShapeType="1"/>
          </p:cNvSpPr>
          <p:nvPr/>
        </p:nvSpPr>
        <p:spPr bwMode="auto">
          <a:xfrm>
            <a:off x="0" y="762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609600" y="31242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 name="Flowchart: Process 1"/>
          <p:cNvSpPr/>
          <p:nvPr/>
        </p:nvSpPr>
        <p:spPr bwMode="auto">
          <a:xfrm>
            <a:off x="609600" y="51816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4" name="TextBox 3">
            <a:extLst>
              <a:ext uri="{FF2B5EF4-FFF2-40B4-BE49-F238E27FC236}">
                <a16:creationId xmlns:a16="http://schemas.microsoft.com/office/drawing/2014/main" id="{8BC699C4-3E5F-043D-E64B-130CEA7C68D6}"/>
              </a:ext>
            </a:extLst>
          </p:cNvPr>
          <p:cNvSpPr txBox="1"/>
          <p:nvPr/>
        </p:nvSpPr>
        <p:spPr>
          <a:xfrm>
            <a:off x="762000" y="5270212"/>
            <a:ext cx="2209800" cy="584775"/>
          </a:xfrm>
          <a:prstGeom prst="rect">
            <a:avLst/>
          </a:prstGeom>
          <a:noFill/>
        </p:spPr>
        <p:txBody>
          <a:bodyPr wrap="square" rtlCol="0">
            <a:spAutoFit/>
          </a:bodyPr>
          <a:lstStyle/>
          <a:p>
            <a:r>
              <a:rPr lang="en-US" sz="3200" dirty="0"/>
              <a:t>Ocean</a:t>
            </a:r>
          </a:p>
        </p:txBody>
      </p:sp>
      <p:sp>
        <p:nvSpPr>
          <p:cNvPr id="5" name="TextBox 4">
            <a:extLst>
              <a:ext uri="{FF2B5EF4-FFF2-40B4-BE49-F238E27FC236}">
                <a16:creationId xmlns:a16="http://schemas.microsoft.com/office/drawing/2014/main" id="{6649E7E6-D5A9-D762-42AE-23D094DBDF87}"/>
              </a:ext>
            </a:extLst>
          </p:cNvPr>
          <p:cNvSpPr txBox="1"/>
          <p:nvPr/>
        </p:nvSpPr>
        <p:spPr>
          <a:xfrm>
            <a:off x="1066800" y="925312"/>
            <a:ext cx="7620000" cy="1200329"/>
          </a:xfrm>
          <a:prstGeom prst="rect">
            <a:avLst/>
          </a:prstGeom>
          <a:noFill/>
        </p:spPr>
        <p:txBody>
          <a:bodyPr wrap="square" rtlCol="0">
            <a:spAutoFit/>
          </a:bodyPr>
          <a:lstStyle/>
          <a:p>
            <a:r>
              <a:rPr lang="en-US" sz="2400" dirty="0">
                <a:solidFill>
                  <a:schemeClr val="bg1"/>
                </a:solidFill>
              </a:rPr>
              <a:t>If we assume that all the energy imbalance goes into the ocean, we should have 3 independent estimates of Earth’s energy imbalance</a:t>
            </a:r>
          </a:p>
        </p:txBody>
      </p:sp>
      <p:cxnSp>
        <p:nvCxnSpPr>
          <p:cNvPr id="7" name="Straight Arrow Connector 6">
            <a:extLst>
              <a:ext uri="{FF2B5EF4-FFF2-40B4-BE49-F238E27FC236}">
                <a16:creationId xmlns:a16="http://schemas.microsoft.com/office/drawing/2014/main" id="{5DE26DB3-84A6-D88D-7015-EBB921DE2CC0}"/>
              </a:ext>
            </a:extLst>
          </p:cNvPr>
          <p:cNvCxnSpPr/>
          <p:nvPr/>
        </p:nvCxnSpPr>
        <p:spPr bwMode="auto">
          <a:xfrm>
            <a:off x="2133600" y="2590800"/>
            <a:ext cx="228600" cy="533400"/>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EB32835A-1128-A8DF-A39F-15998DA43D21}"/>
              </a:ext>
            </a:extLst>
          </p:cNvPr>
          <p:cNvCxnSpPr/>
          <p:nvPr/>
        </p:nvCxnSpPr>
        <p:spPr bwMode="auto">
          <a:xfrm>
            <a:off x="2438400" y="2590800"/>
            <a:ext cx="228600" cy="533400"/>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448475B-CC81-5A2F-4C91-C357283DE144}"/>
              </a:ext>
            </a:extLst>
          </p:cNvPr>
          <p:cNvSpPr txBox="1"/>
          <p:nvPr/>
        </p:nvSpPr>
        <p:spPr>
          <a:xfrm>
            <a:off x="4953002" y="2362200"/>
            <a:ext cx="3048000" cy="646331"/>
          </a:xfrm>
          <a:prstGeom prst="rect">
            <a:avLst/>
          </a:prstGeom>
          <a:noFill/>
        </p:spPr>
        <p:txBody>
          <a:bodyPr wrap="square" rtlCol="0">
            <a:spAutoFit/>
          </a:bodyPr>
          <a:lstStyle/>
          <a:p>
            <a:r>
              <a:rPr lang="en-US" dirty="0">
                <a:solidFill>
                  <a:srgbClr val="FF0000"/>
                </a:solidFill>
              </a:rPr>
              <a:t>1) Net radiation at the top of atmosphere (satellites)</a:t>
            </a:r>
          </a:p>
        </p:txBody>
      </p:sp>
      <p:cxnSp>
        <p:nvCxnSpPr>
          <p:cNvPr id="10" name="Straight Arrow Connector 9">
            <a:extLst>
              <a:ext uri="{FF2B5EF4-FFF2-40B4-BE49-F238E27FC236}">
                <a16:creationId xmlns:a16="http://schemas.microsoft.com/office/drawing/2014/main" id="{A8723300-5A3B-E518-B1F4-659CD9EF94CF}"/>
              </a:ext>
            </a:extLst>
          </p:cNvPr>
          <p:cNvCxnSpPr/>
          <p:nvPr/>
        </p:nvCxnSpPr>
        <p:spPr bwMode="auto">
          <a:xfrm>
            <a:off x="2286000" y="4648200"/>
            <a:ext cx="228600" cy="533400"/>
          </a:xfrm>
          <a:prstGeom prst="straightConnector1">
            <a:avLst/>
          </a:prstGeom>
          <a:solidFill>
            <a:schemeClr val="accent1"/>
          </a:solidFill>
          <a:ln w="31750" cap="flat" cmpd="sng" algn="ctr">
            <a:solidFill>
              <a:srgbClr val="00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A7AD19B7-57D3-34B1-013D-B404B559E84F}"/>
              </a:ext>
            </a:extLst>
          </p:cNvPr>
          <p:cNvCxnSpPr/>
          <p:nvPr/>
        </p:nvCxnSpPr>
        <p:spPr bwMode="auto">
          <a:xfrm>
            <a:off x="2590800" y="4648200"/>
            <a:ext cx="228600" cy="533400"/>
          </a:xfrm>
          <a:prstGeom prst="straightConnector1">
            <a:avLst/>
          </a:prstGeom>
          <a:solidFill>
            <a:schemeClr val="accent1"/>
          </a:solidFill>
          <a:ln w="31750" cap="flat" cmpd="sng" algn="ctr">
            <a:solidFill>
              <a:srgbClr val="00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92B647F7-1BA3-C7C2-4299-CB5F080A7CBB}"/>
              </a:ext>
            </a:extLst>
          </p:cNvPr>
          <p:cNvSpPr txBox="1"/>
          <p:nvPr/>
        </p:nvSpPr>
        <p:spPr>
          <a:xfrm>
            <a:off x="4876800" y="4346882"/>
            <a:ext cx="3962400" cy="646331"/>
          </a:xfrm>
          <a:prstGeom prst="rect">
            <a:avLst/>
          </a:prstGeom>
          <a:noFill/>
        </p:spPr>
        <p:txBody>
          <a:bodyPr wrap="square" rtlCol="0">
            <a:spAutoFit/>
          </a:bodyPr>
          <a:lstStyle/>
          <a:p>
            <a:r>
              <a:rPr lang="en-US" dirty="0">
                <a:solidFill>
                  <a:srgbClr val="009900"/>
                </a:solidFill>
              </a:rPr>
              <a:t>2) Net energy flux into the surface (surface radiation + turbulent fluxes)</a:t>
            </a:r>
          </a:p>
        </p:txBody>
      </p:sp>
      <p:sp>
        <p:nvSpPr>
          <p:cNvPr id="13" name="TextBox 12">
            <a:extLst>
              <a:ext uri="{FF2B5EF4-FFF2-40B4-BE49-F238E27FC236}">
                <a16:creationId xmlns:a16="http://schemas.microsoft.com/office/drawing/2014/main" id="{7BE0022A-6162-C313-CA84-76A9BADFF381}"/>
              </a:ext>
            </a:extLst>
          </p:cNvPr>
          <p:cNvSpPr txBox="1"/>
          <p:nvPr/>
        </p:nvSpPr>
        <p:spPr>
          <a:xfrm>
            <a:off x="4799012" y="5449669"/>
            <a:ext cx="3962400" cy="646331"/>
          </a:xfrm>
          <a:prstGeom prst="rect">
            <a:avLst/>
          </a:prstGeom>
          <a:noFill/>
        </p:spPr>
        <p:txBody>
          <a:bodyPr wrap="square" rtlCol="0">
            <a:spAutoFit/>
          </a:bodyPr>
          <a:lstStyle/>
          <a:p>
            <a:r>
              <a:rPr lang="en-US" dirty="0">
                <a:solidFill>
                  <a:srgbClr val="003DB8"/>
                </a:solidFill>
              </a:rPr>
              <a:t>3) Energy accumulation in the ocean</a:t>
            </a:r>
          </a:p>
          <a:p>
            <a:r>
              <a:rPr lang="en-US" dirty="0">
                <a:solidFill>
                  <a:srgbClr val="003DB8"/>
                </a:solidFill>
              </a:rPr>
              <a:t>      d(ocean heat content)/dt</a:t>
            </a:r>
          </a:p>
        </p:txBody>
      </p:sp>
    </p:spTree>
    <p:extLst>
      <p:ext uri="{BB962C8B-B14F-4D97-AF65-F5344CB8AC3E}">
        <p14:creationId xmlns:p14="http://schemas.microsoft.com/office/powerpoint/2010/main" val="973961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5105401" y="482769"/>
            <a:ext cx="3654930" cy="2523768"/>
          </a:xfrm>
          <a:prstGeom prst="rect">
            <a:avLst/>
          </a:prstGeom>
          <a:noFill/>
        </p:spPr>
        <p:txBody>
          <a:bodyPr wrap="square" rtlCol="0">
            <a:spAutoFit/>
          </a:bodyPr>
          <a:lstStyle/>
          <a:p>
            <a:r>
              <a:rPr lang="en-US" sz="2800" dirty="0">
                <a:solidFill>
                  <a:schemeClr val="bg1"/>
                </a:solidFill>
              </a:rPr>
              <a:t>Limits on meridional heat transport:</a:t>
            </a:r>
          </a:p>
          <a:p>
            <a:endParaRPr lang="en-US" sz="2800" dirty="0">
              <a:solidFill>
                <a:schemeClr val="bg1"/>
              </a:solidFill>
            </a:endParaRPr>
          </a:p>
          <a:p>
            <a:r>
              <a:rPr lang="en-US" sz="2800" dirty="0">
                <a:solidFill>
                  <a:schemeClr val="bg1"/>
                </a:solidFill>
              </a:rPr>
              <a:t>Infinite heat transport efficiency</a:t>
            </a:r>
          </a:p>
          <a:p>
            <a:endParaRPr lang="en-US" dirty="0">
              <a:solidFill>
                <a:schemeClr val="bg1"/>
              </a:solidFill>
            </a:endParaRPr>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0" y="3468181"/>
            <a:ext cx="5788531" cy="3251093"/>
          </a:xfrm>
          <a:prstGeom prst="rect">
            <a:avLst/>
          </a:prstGeom>
        </p:spPr>
      </p:pic>
      <p:pic>
        <p:nvPicPr>
          <p:cNvPr id="12" name="Picture 11">
            <a:extLst>
              <a:ext uri="{FF2B5EF4-FFF2-40B4-BE49-F238E27FC236}">
                <a16:creationId xmlns:a16="http://schemas.microsoft.com/office/drawing/2014/main" id="{C6623EE1-32B5-83D6-2751-C41A326495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38125"/>
            <a:ext cx="4841934" cy="2733675"/>
          </a:xfrm>
          <a:prstGeom prst="rect">
            <a:avLst/>
          </a:prstGeom>
        </p:spPr>
      </p:pic>
      <p:pic>
        <p:nvPicPr>
          <p:cNvPr id="13" name="Picture 12">
            <a:extLst>
              <a:ext uri="{FF2B5EF4-FFF2-40B4-BE49-F238E27FC236}">
                <a16:creationId xmlns:a16="http://schemas.microsoft.com/office/drawing/2014/main" id="{33954B22-9B43-5EB8-09EB-DA931296B5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38125"/>
            <a:ext cx="4841934" cy="2733675"/>
          </a:xfrm>
          <a:prstGeom prst="rect">
            <a:avLst/>
          </a:prstGeom>
        </p:spPr>
      </p:pic>
      <p:sp>
        <p:nvSpPr>
          <p:cNvPr id="14" name="Line 11">
            <a:extLst>
              <a:ext uri="{FF2B5EF4-FFF2-40B4-BE49-F238E27FC236}">
                <a16:creationId xmlns:a16="http://schemas.microsoft.com/office/drawing/2014/main" id="{1CF98154-7F22-13CC-8803-ABE522142893}"/>
              </a:ext>
            </a:extLst>
          </p:cNvPr>
          <p:cNvSpPr>
            <a:spLocks noChangeShapeType="1"/>
          </p:cNvSpPr>
          <p:nvPr/>
        </p:nvSpPr>
        <p:spPr bwMode="auto">
          <a:xfrm flipV="1">
            <a:off x="3241734" y="923925"/>
            <a:ext cx="7239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15" name="Line 11">
            <a:extLst>
              <a:ext uri="{FF2B5EF4-FFF2-40B4-BE49-F238E27FC236}">
                <a16:creationId xmlns:a16="http://schemas.microsoft.com/office/drawing/2014/main" id="{99BD7CD7-8D77-1604-4FB2-A025F35DA47B}"/>
              </a:ext>
            </a:extLst>
          </p:cNvPr>
          <p:cNvSpPr>
            <a:spLocks noChangeShapeType="1"/>
          </p:cNvSpPr>
          <p:nvPr/>
        </p:nvSpPr>
        <p:spPr bwMode="auto">
          <a:xfrm flipH="1" flipV="1">
            <a:off x="1031934" y="923925"/>
            <a:ext cx="9906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16" name="TextBox 15">
            <a:extLst>
              <a:ext uri="{FF2B5EF4-FFF2-40B4-BE49-F238E27FC236}">
                <a16:creationId xmlns:a16="http://schemas.microsoft.com/office/drawing/2014/main" id="{52F6A4FC-B7C1-69FF-4137-63B610923971}"/>
              </a:ext>
            </a:extLst>
          </p:cNvPr>
          <p:cNvSpPr txBox="1"/>
          <p:nvPr/>
        </p:nvSpPr>
        <p:spPr>
          <a:xfrm>
            <a:off x="955734" y="542925"/>
            <a:ext cx="1295400" cy="369332"/>
          </a:xfrm>
          <a:prstGeom prst="rect">
            <a:avLst/>
          </a:prstGeom>
          <a:noFill/>
        </p:spPr>
        <p:txBody>
          <a:bodyPr wrap="square" rtlCol="0">
            <a:spAutoFit/>
          </a:bodyPr>
          <a:lstStyle/>
          <a:p>
            <a:r>
              <a:rPr lang="en-US" dirty="0">
                <a:solidFill>
                  <a:srgbClr val="E82ADF"/>
                </a:solidFill>
              </a:rPr>
              <a:t>9.0 PW</a:t>
            </a:r>
          </a:p>
        </p:txBody>
      </p:sp>
      <p:sp>
        <p:nvSpPr>
          <p:cNvPr id="17" name="TextBox 16">
            <a:extLst>
              <a:ext uri="{FF2B5EF4-FFF2-40B4-BE49-F238E27FC236}">
                <a16:creationId xmlns:a16="http://schemas.microsoft.com/office/drawing/2014/main" id="{B01C095E-65D2-D578-DD29-D9162DA8BF65}"/>
              </a:ext>
            </a:extLst>
          </p:cNvPr>
          <p:cNvSpPr txBox="1"/>
          <p:nvPr/>
        </p:nvSpPr>
        <p:spPr>
          <a:xfrm>
            <a:off x="3241734" y="554593"/>
            <a:ext cx="1295400" cy="369332"/>
          </a:xfrm>
          <a:prstGeom prst="rect">
            <a:avLst/>
          </a:prstGeom>
          <a:noFill/>
        </p:spPr>
        <p:txBody>
          <a:bodyPr wrap="square" rtlCol="0">
            <a:spAutoFit/>
          </a:bodyPr>
          <a:lstStyle/>
          <a:p>
            <a:r>
              <a:rPr lang="en-US" dirty="0">
                <a:solidFill>
                  <a:srgbClr val="E82ADF"/>
                </a:solidFill>
              </a:rPr>
              <a:t>8.2 PW</a:t>
            </a:r>
          </a:p>
        </p:txBody>
      </p:sp>
    </p:spTree>
    <p:extLst>
      <p:ext uri="{BB962C8B-B14F-4D97-AF65-F5344CB8AC3E}">
        <p14:creationId xmlns:p14="http://schemas.microsoft.com/office/powerpoint/2010/main" val="1504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5105401" y="482769"/>
            <a:ext cx="3654930" cy="2954655"/>
          </a:xfrm>
          <a:prstGeom prst="rect">
            <a:avLst/>
          </a:prstGeom>
          <a:noFill/>
        </p:spPr>
        <p:txBody>
          <a:bodyPr wrap="square" rtlCol="0">
            <a:spAutoFit/>
          </a:bodyPr>
          <a:lstStyle/>
          <a:p>
            <a:r>
              <a:rPr lang="en-US" sz="2800" dirty="0">
                <a:solidFill>
                  <a:schemeClr val="bg1"/>
                </a:solidFill>
              </a:rPr>
              <a:t>Limits on meridional heat transport:</a:t>
            </a:r>
          </a:p>
          <a:p>
            <a:endParaRPr lang="en-US" sz="2800" dirty="0">
              <a:solidFill>
                <a:schemeClr val="bg1"/>
              </a:solidFill>
            </a:endParaRPr>
          </a:p>
          <a:p>
            <a:r>
              <a:rPr lang="en-US" sz="2800" dirty="0">
                <a:solidFill>
                  <a:schemeClr val="bg1"/>
                </a:solidFill>
              </a:rPr>
              <a:t>No heat transport</a:t>
            </a:r>
          </a:p>
          <a:p>
            <a:r>
              <a:rPr lang="en-US" sz="2800" dirty="0">
                <a:solidFill>
                  <a:schemeClr val="bg1"/>
                </a:solidFill>
                <a:sym typeface="Wingdings" panose="05000000000000000000" pitchFamily="2" charset="2"/>
              </a:rPr>
              <a:t> Local Radiative </a:t>
            </a:r>
            <a:r>
              <a:rPr lang="en-US" sz="2800" dirty="0" err="1">
                <a:solidFill>
                  <a:schemeClr val="bg1"/>
                </a:solidFill>
                <a:sym typeface="Wingdings" panose="05000000000000000000" pitchFamily="2" charset="2"/>
              </a:rPr>
              <a:t>equilibruim</a:t>
            </a:r>
            <a:endParaRPr lang="en-US" sz="2800" dirty="0">
              <a:solidFill>
                <a:schemeClr val="bg1"/>
              </a:solidFill>
            </a:endParaRPr>
          </a:p>
          <a:p>
            <a:endParaRPr lang="en-US" dirty="0">
              <a:solidFill>
                <a:schemeClr val="bg1"/>
              </a:solidFill>
            </a:endParaRPr>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0" y="3468181"/>
            <a:ext cx="5788531" cy="3251092"/>
          </a:xfrm>
          <a:prstGeom prst="rect">
            <a:avLst/>
          </a:prstGeom>
        </p:spPr>
      </p:pic>
      <p:pic>
        <p:nvPicPr>
          <p:cNvPr id="2" name="Picture 1">
            <a:extLst>
              <a:ext uri="{FF2B5EF4-FFF2-40B4-BE49-F238E27FC236}">
                <a16:creationId xmlns:a16="http://schemas.microsoft.com/office/drawing/2014/main" id="{8415C3F3-0937-9543-E67F-168BDD6FC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81000"/>
            <a:ext cx="4841934" cy="2733675"/>
          </a:xfrm>
          <a:prstGeom prst="rect">
            <a:avLst/>
          </a:prstGeom>
        </p:spPr>
      </p:pic>
    </p:spTree>
    <p:extLst>
      <p:ext uri="{BB962C8B-B14F-4D97-AF65-F5344CB8AC3E}">
        <p14:creationId xmlns:p14="http://schemas.microsoft.com/office/powerpoint/2010/main" val="3729518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764B-8C3B-4209-8363-66C0AD355DD3}"/>
              </a:ext>
            </a:extLst>
          </p:cNvPr>
          <p:cNvSpPr>
            <a:spLocks noGrp="1"/>
          </p:cNvSpPr>
          <p:nvPr>
            <p:ph type="title"/>
          </p:nvPr>
        </p:nvSpPr>
        <p:spPr/>
        <p:txBody>
          <a:bodyPr>
            <a:normAutofit fontScale="90000"/>
          </a:bodyPr>
          <a:lstStyle/>
          <a:p>
            <a:r>
              <a:rPr lang="en-US" dirty="0">
                <a:solidFill>
                  <a:schemeClr val="bg1"/>
                </a:solidFill>
              </a:rPr>
              <a:t>The equator-to-pole temperature gradient in the absence of poleward energy transport</a:t>
            </a:r>
          </a:p>
        </p:txBody>
      </p:sp>
      <p:pic>
        <p:nvPicPr>
          <p:cNvPr id="4" name="Picture 3">
            <a:extLst>
              <a:ext uri="{FF2B5EF4-FFF2-40B4-BE49-F238E27FC236}">
                <a16:creationId xmlns:a16="http://schemas.microsoft.com/office/drawing/2014/main" id="{1A854BD6-838C-447A-82BE-6FD53B58C4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57400"/>
            <a:ext cx="4470400" cy="252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078FD8-B259-45AD-8A2C-3A4F3227D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0" y="2057400"/>
            <a:ext cx="4418298" cy="2494497"/>
          </a:xfrm>
          <a:prstGeom prst="rect">
            <a:avLst/>
          </a:prstGeom>
        </p:spPr>
      </p:pic>
      <p:sp>
        <p:nvSpPr>
          <p:cNvPr id="6" name="Title 1">
            <a:extLst>
              <a:ext uri="{FF2B5EF4-FFF2-40B4-BE49-F238E27FC236}">
                <a16:creationId xmlns:a16="http://schemas.microsoft.com/office/drawing/2014/main" id="{8B7DABD0-44A8-4977-893F-04CBB32B8545}"/>
              </a:ext>
            </a:extLst>
          </p:cNvPr>
          <p:cNvSpPr txBox="1">
            <a:spLocks/>
          </p:cNvSpPr>
          <p:nvPr/>
        </p:nvSpPr>
        <p:spPr>
          <a:xfrm>
            <a:off x="457200" y="5029200"/>
            <a:ext cx="8229600" cy="1143000"/>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 Equator-to-pole temperature gradient of 100K needed for OLR to balance ASR are each latitude</a:t>
            </a:r>
          </a:p>
          <a:p>
            <a:endParaRPr lang="en-US" dirty="0">
              <a:solidFill>
                <a:schemeClr val="bg1"/>
              </a:solidFill>
            </a:endParaRPr>
          </a:p>
          <a:p>
            <a:r>
              <a:rPr lang="en-US" dirty="0">
                <a:solidFill>
                  <a:schemeClr val="bg1"/>
                </a:solidFill>
                <a:sym typeface="Wingdings" panose="05000000000000000000" pitchFamily="2" charset="2"/>
              </a:rPr>
              <a:t>Poleward heat transport is responsible for Earth being habitable </a:t>
            </a:r>
            <a:endParaRPr lang="en-US" dirty="0">
              <a:solidFill>
                <a:schemeClr val="bg1"/>
              </a:solidFill>
            </a:endParaRPr>
          </a:p>
        </p:txBody>
      </p:sp>
    </p:spTree>
    <p:extLst>
      <p:ext uri="{BB962C8B-B14F-4D97-AF65-F5344CB8AC3E}">
        <p14:creationId xmlns:p14="http://schemas.microsoft.com/office/powerpoint/2010/main" val="1959392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6D8-F410-E649-FFBA-057A8B14ECA8}"/>
              </a:ext>
            </a:extLst>
          </p:cNvPr>
          <p:cNvSpPr>
            <a:spLocks noGrp="1"/>
          </p:cNvSpPr>
          <p:nvPr>
            <p:ph type="title"/>
          </p:nvPr>
        </p:nvSpPr>
        <p:spPr>
          <a:xfrm>
            <a:off x="-457200" y="274638"/>
            <a:ext cx="9906000" cy="1143000"/>
          </a:xfrm>
        </p:spPr>
        <p:txBody>
          <a:bodyPr/>
          <a:lstStyle/>
          <a:p>
            <a:r>
              <a:rPr lang="en-US" sz="3600" dirty="0">
                <a:solidFill>
                  <a:schemeClr val="bg1"/>
                </a:solidFill>
              </a:rPr>
              <a:t>Poleward Energy Transport is unchanged </a:t>
            </a:r>
            <a:br>
              <a:rPr lang="en-US" sz="3600" dirty="0">
                <a:solidFill>
                  <a:schemeClr val="bg1"/>
                </a:solidFill>
              </a:rPr>
            </a:br>
            <a:r>
              <a:rPr lang="en-US" sz="3600" dirty="0">
                <a:solidFill>
                  <a:schemeClr val="bg1"/>
                </a:solidFill>
              </a:rPr>
              <a:t>with climate state in models</a:t>
            </a:r>
          </a:p>
        </p:txBody>
      </p:sp>
      <p:sp>
        <p:nvSpPr>
          <p:cNvPr id="3" name="Content Placeholder 2">
            <a:extLst>
              <a:ext uri="{FF2B5EF4-FFF2-40B4-BE49-F238E27FC236}">
                <a16:creationId xmlns:a16="http://schemas.microsoft.com/office/drawing/2014/main" id="{E739CA3C-72F0-FBE6-03E1-C1D136BFA3E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B42E0F-CCB0-83E4-93EB-681DF4204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487806"/>
            <a:ext cx="5562600" cy="4820919"/>
          </a:xfrm>
          <a:prstGeom prst="rect">
            <a:avLst/>
          </a:prstGeom>
        </p:spPr>
      </p:pic>
    </p:spTree>
    <p:extLst>
      <p:ext uri="{BB962C8B-B14F-4D97-AF65-F5344CB8AC3E}">
        <p14:creationId xmlns:p14="http://schemas.microsoft.com/office/powerpoint/2010/main" val="317917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381000"/>
            <a:ext cx="8230059" cy="4267200"/>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B05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38400" y="1600200"/>
            <a:ext cx="1981200" cy="369332"/>
          </a:xfrm>
          <a:prstGeom prst="rect">
            <a:avLst/>
          </a:prstGeom>
          <a:noFill/>
        </p:spPr>
        <p:txBody>
          <a:bodyPr wrap="square" rtlCol="0">
            <a:spAutoFit/>
          </a:bodyPr>
          <a:lstStyle/>
          <a:p>
            <a:r>
              <a:rPr lang="en-US" dirty="0">
                <a:solidFill>
                  <a:srgbClr val="00B05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B8BED1-9B66-42ED-9213-362B718C8456}"/>
              </a:ext>
            </a:extLst>
          </p:cNvPr>
          <p:cNvSpPr txBox="1"/>
          <p:nvPr/>
        </p:nvSpPr>
        <p:spPr>
          <a:xfrm>
            <a:off x="609600" y="5257800"/>
            <a:ext cx="7848600" cy="923330"/>
          </a:xfrm>
          <a:prstGeom prst="rect">
            <a:avLst/>
          </a:prstGeom>
          <a:noFill/>
        </p:spPr>
        <p:txBody>
          <a:bodyPr wrap="square" rtlCol="0">
            <a:spAutoFit/>
          </a:bodyPr>
          <a:lstStyle/>
          <a:p>
            <a:r>
              <a:rPr lang="en-US" dirty="0">
                <a:solidFill>
                  <a:schemeClr val="bg1"/>
                </a:solidFill>
              </a:rPr>
              <a:t>Total (atmosphere plus ocean) meridional heat transport  varies by about 20% between models. </a:t>
            </a:r>
          </a:p>
          <a:p>
            <a:r>
              <a:rPr lang="en-US" dirty="0">
                <a:solidFill>
                  <a:schemeClr val="bg1"/>
                </a:solidFill>
                <a:sym typeface="Wingdings" panose="05000000000000000000" pitchFamily="2" charset="2"/>
              </a:rPr>
              <a:t> Also biased low relative to observations especially in the SH</a:t>
            </a:r>
            <a:endParaRPr lang="en-US" dirty="0">
              <a:solidFill>
                <a:schemeClr val="bg1"/>
              </a:solidFill>
            </a:endParaRPr>
          </a:p>
        </p:txBody>
      </p:sp>
      <p:sp>
        <p:nvSpPr>
          <p:cNvPr id="16" name="TextBox 15">
            <a:extLst>
              <a:ext uri="{FF2B5EF4-FFF2-40B4-BE49-F238E27FC236}">
                <a16:creationId xmlns:a16="http://schemas.microsoft.com/office/drawing/2014/main" id="{8F8E22F5-34CC-40B4-9C07-6FE816CCF14F}"/>
              </a:ext>
            </a:extLst>
          </p:cNvPr>
          <p:cNvSpPr txBox="1"/>
          <p:nvPr/>
        </p:nvSpPr>
        <p:spPr>
          <a:xfrm>
            <a:off x="2590800" y="6558108"/>
            <a:ext cx="8153400" cy="276999"/>
          </a:xfrm>
          <a:prstGeom prst="rect">
            <a:avLst/>
          </a:prstGeom>
          <a:noFill/>
        </p:spPr>
        <p:txBody>
          <a:bodyPr wrap="square" rtlCol="0">
            <a:spAutoFit/>
          </a:bodyPr>
          <a:lstStyle/>
          <a:p>
            <a:r>
              <a:rPr lang="en-US" sz="1200" dirty="0">
                <a:solidFill>
                  <a:schemeClr val="bg1">
                    <a:lumMod val="75000"/>
                  </a:schemeClr>
                </a:solidFill>
              </a:rPr>
              <a:t>Donohoe and Battisti (2012). What determined meridional heat transport in climate models. J. Climate.</a:t>
            </a:r>
          </a:p>
        </p:txBody>
      </p:sp>
    </p:spTree>
    <p:extLst>
      <p:ext uri="{BB962C8B-B14F-4D97-AF65-F5344CB8AC3E}">
        <p14:creationId xmlns:p14="http://schemas.microsoft.com/office/powerpoint/2010/main" val="681038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381000"/>
            <a:ext cx="8230059"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FF000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FF000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19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1" y="381000"/>
            <a:ext cx="8230057"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3DB8"/>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003DB8"/>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629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80B4-18CE-4FC4-A8C3-6BC4DFF4B8A0}"/>
              </a:ext>
            </a:extLst>
          </p:cNvPr>
          <p:cNvSpPr>
            <a:spLocks noGrp="1"/>
          </p:cNvSpPr>
          <p:nvPr>
            <p:ph type="title"/>
          </p:nvPr>
        </p:nvSpPr>
        <p:spPr>
          <a:xfrm>
            <a:off x="5181600" y="274638"/>
            <a:ext cx="3505200" cy="2011362"/>
          </a:xfrm>
        </p:spPr>
        <p:txBody>
          <a:bodyPr/>
          <a:lstStyle/>
          <a:p>
            <a:endParaRPr lang="en-US" dirty="0"/>
          </a:p>
        </p:txBody>
      </p:sp>
      <p:pic>
        <p:nvPicPr>
          <p:cNvPr id="5" name="Content Placeholder 4">
            <a:extLst>
              <a:ext uri="{FF2B5EF4-FFF2-40B4-BE49-F238E27FC236}">
                <a16:creationId xmlns:a16="http://schemas.microsoft.com/office/drawing/2014/main" id="{41C70F30-7977-4993-A764-F298C8EB19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895600" y="2819400"/>
            <a:ext cx="6163733" cy="3962400"/>
          </a:xfrm>
        </p:spPr>
      </p:pic>
      <p:pic>
        <p:nvPicPr>
          <p:cNvPr id="9" name="Picture 8">
            <a:extLst>
              <a:ext uri="{FF2B5EF4-FFF2-40B4-BE49-F238E27FC236}">
                <a16:creationId xmlns:a16="http://schemas.microsoft.com/office/drawing/2014/main" id="{8F13BC39-77AD-469E-AD43-79E81695C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42" y="26817"/>
            <a:ext cx="4267200" cy="2743200"/>
          </a:xfrm>
          <a:prstGeom prst="rect">
            <a:avLst/>
          </a:prstGeom>
        </p:spPr>
      </p:pic>
    </p:spTree>
    <p:extLst>
      <p:ext uri="{BB962C8B-B14F-4D97-AF65-F5344CB8AC3E}">
        <p14:creationId xmlns:p14="http://schemas.microsoft.com/office/powerpoint/2010/main" val="3323605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14508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76200" y="762000"/>
            <a:ext cx="3886200" cy="1846659"/>
          </a:xfrm>
          <a:prstGeom prst="rect">
            <a:avLst/>
          </a:prstGeom>
          <a:noFill/>
        </p:spPr>
        <p:txBody>
          <a:bodyPr wrap="square" rtlCol="0">
            <a:spAutoFit/>
          </a:bodyPr>
          <a:lstStyle/>
          <a:p>
            <a:r>
              <a:rPr lang="en-US" sz="2400" dirty="0">
                <a:solidFill>
                  <a:schemeClr val="bg1"/>
                </a:solidFill>
              </a:rPr>
              <a:t>Compare model with:</a:t>
            </a:r>
          </a:p>
          <a:p>
            <a:r>
              <a:rPr lang="en-US" sz="2400" dirty="0">
                <a:solidFill>
                  <a:schemeClr val="bg1"/>
                </a:solidFill>
              </a:rPr>
              <a:t>   </a:t>
            </a:r>
            <a:r>
              <a:rPr lang="en-US" sz="2400" dirty="0">
                <a:solidFill>
                  <a:srgbClr val="003DB8"/>
                </a:solidFill>
              </a:rPr>
              <a:t>The least MHT in the SH</a:t>
            </a:r>
          </a:p>
          <a:p>
            <a:r>
              <a:rPr lang="en-US" sz="2400" dirty="0">
                <a:solidFill>
                  <a:srgbClr val="003DB8"/>
                </a:solidFill>
              </a:rPr>
              <a:t>                     </a:t>
            </a:r>
            <a:r>
              <a:rPr lang="en-US" sz="2400" dirty="0">
                <a:solidFill>
                  <a:schemeClr val="bg1"/>
                </a:solidFill>
              </a:rPr>
              <a:t>and</a:t>
            </a:r>
            <a:endParaRPr lang="en-US" sz="2400" dirty="0">
              <a:solidFill>
                <a:srgbClr val="FF0000"/>
              </a:solidFill>
            </a:endParaRPr>
          </a:p>
          <a:p>
            <a:r>
              <a:rPr lang="en-US" sz="2400" dirty="0">
                <a:solidFill>
                  <a:srgbClr val="FF0000"/>
                </a:solidFill>
              </a:rPr>
              <a:t>    The most MHT in the SH</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F1ACCD6-E470-B1D6-AEFB-009BC03CA061}"/>
              </a:ext>
            </a:extLst>
          </p:cNvPr>
          <p:cNvSpPr/>
          <p:nvPr/>
        </p:nvSpPr>
        <p:spPr>
          <a:xfrm>
            <a:off x="4495800" y="4495800"/>
            <a:ext cx="100939" cy="1507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09C2F6-1CBA-2E78-7EF3-34482F453839}"/>
              </a:ext>
            </a:extLst>
          </p:cNvPr>
          <p:cNvSpPr txBox="1"/>
          <p:nvPr/>
        </p:nvSpPr>
        <p:spPr>
          <a:xfrm rot="16200000">
            <a:off x="3198167" y="5026967"/>
            <a:ext cx="2438400" cy="461665"/>
          </a:xfrm>
          <a:prstGeom prst="rect">
            <a:avLst/>
          </a:prstGeom>
          <a:noFill/>
        </p:spPr>
        <p:txBody>
          <a:bodyPr wrap="square" rtlCol="0">
            <a:spAutoFit/>
          </a:bodyPr>
          <a:lstStyle/>
          <a:p>
            <a:pPr algn="ctr"/>
            <a:r>
              <a:rPr lang="en-US" sz="1200" dirty="0"/>
              <a:t>TOA radiation (w m-2)</a:t>
            </a:r>
          </a:p>
          <a:p>
            <a:pPr algn="ctr"/>
            <a:r>
              <a:rPr lang="en-US" sz="1200" dirty="0"/>
              <a:t>Global mean removed</a:t>
            </a:r>
          </a:p>
        </p:txBody>
      </p:sp>
    </p:spTree>
    <p:extLst>
      <p:ext uri="{BB962C8B-B14F-4D97-AF65-F5344CB8AC3E}">
        <p14:creationId xmlns:p14="http://schemas.microsoft.com/office/powerpoint/2010/main" val="35263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5">
            <a:extLst>
              <a:ext uri="{FF2B5EF4-FFF2-40B4-BE49-F238E27FC236}">
                <a16:creationId xmlns:a16="http://schemas.microsoft.com/office/drawing/2014/main" id="{A79C2209-E8C4-EB4B-4165-409E383554CC}"/>
              </a:ext>
            </a:extLst>
          </p:cNvPr>
          <p:cNvSpPr>
            <a:spLocks noChangeArrowheads="1"/>
          </p:cNvSpPr>
          <p:nvPr/>
        </p:nvSpPr>
        <p:spPr bwMode="auto">
          <a:xfrm>
            <a:off x="609600" y="2178724"/>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7620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343013" y="228600"/>
            <a:ext cx="4205191" cy="1200329"/>
          </a:xfrm>
          <a:prstGeom prst="rect">
            <a:avLst/>
          </a:prstGeom>
          <a:noFill/>
        </p:spPr>
        <p:txBody>
          <a:bodyPr wrap="square" rtlCol="0">
            <a:spAutoFit/>
          </a:bodyPr>
          <a:lstStyle/>
          <a:p>
            <a:r>
              <a:rPr lang="en-US" dirty="0">
                <a:solidFill>
                  <a:schemeClr val="bg1"/>
                </a:solidFill>
              </a:rPr>
              <a:t>Compare model with:</a:t>
            </a:r>
          </a:p>
          <a:p>
            <a:r>
              <a:rPr lang="en-US" dirty="0">
                <a:solidFill>
                  <a:schemeClr val="bg1"/>
                </a:solidFill>
              </a:rPr>
              <a:t>   </a:t>
            </a:r>
            <a:r>
              <a:rPr lang="en-US" sz="3600" dirty="0">
                <a:solidFill>
                  <a:srgbClr val="003DB8"/>
                </a:solidFill>
              </a:rPr>
              <a:t>Least MHT  </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6">
            <a:extLst>
              <a:ext uri="{FF2B5EF4-FFF2-40B4-BE49-F238E27FC236}">
                <a16:creationId xmlns:a16="http://schemas.microsoft.com/office/drawing/2014/main" id="{24379C66-DE59-9FC9-B926-B645F56FC114}"/>
              </a:ext>
            </a:extLst>
          </p:cNvPr>
          <p:cNvSpPr>
            <a:spLocks noChangeShapeType="1"/>
          </p:cNvSpPr>
          <p:nvPr/>
        </p:nvSpPr>
        <p:spPr bwMode="auto">
          <a:xfrm flipH="1" flipV="1">
            <a:off x="685799" y="1405056"/>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7">
            <a:extLst>
              <a:ext uri="{FF2B5EF4-FFF2-40B4-BE49-F238E27FC236}">
                <a16:creationId xmlns:a16="http://schemas.microsoft.com/office/drawing/2014/main" id="{85968D88-4844-815A-3C8F-3359D40C147F}"/>
              </a:ext>
            </a:extLst>
          </p:cNvPr>
          <p:cNvSpPr>
            <a:spLocks noChangeShapeType="1"/>
          </p:cNvSpPr>
          <p:nvPr/>
        </p:nvSpPr>
        <p:spPr bwMode="auto">
          <a:xfrm flipH="1">
            <a:off x="2128241" y="1667326"/>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3" name="Text Box 8">
            <a:extLst>
              <a:ext uri="{FF2B5EF4-FFF2-40B4-BE49-F238E27FC236}">
                <a16:creationId xmlns:a16="http://schemas.microsoft.com/office/drawing/2014/main" id="{BE9F5293-C7AB-75A2-DA2D-289D1495A68B}"/>
              </a:ext>
            </a:extLst>
          </p:cNvPr>
          <p:cNvSpPr txBox="1">
            <a:spLocks noChangeArrowheads="1"/>
          </p:cNvSpPr>
          <p:nvPr/>
        </p:nvSpPr>
        <p:spPr bwMode="auto">
          <a:xfrm>
            <a:off x="611891" y="3200400"/>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24" name="Text Box 9">
            <a:extLst>
              <a:ext uri="{FF2B5EF4-FFF2-40B4-BE49-F238E27FC236}">
                <a16:creationId xmlns:a16="http://schemas.microsoft.com/office/drawing/2014/main" id="{71291BDC-64BD-6A3D-1ECB-870CF04590FA}"/>
              </a:ext>
            </a:extLst>
          </p:cNvPr>
          <p:cNvSpPr txBox="1">
            <a:spLocks noChangeArrowheads="1"/>
          </p:cNvSpPr>
          <p:nvPr/>
        </p:nvSpPr>
        <p:spPr bwMode="auto">
          <a:xfrm>
            <a:off x="195158" y="1571335"/>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25" name="Text Box 10">
            <a:extLst>
              <a:ext uri="{FF2B5EF4-FFF2-40B4-BE49-F238E27FC236}">
                <a16:creationId xmlns:a16="http://schemas.microsoft.com/office/drawing/2014/main" id="{C51891BA-39B9-1BC0-0A57-85C8BD256737}"/>
              </a:ext>
            </a:extLst>
          </p:cNvPr>
          <p:cNvSpPr txBox="1">
            <a:spLocks noChangeArrowheads="1"/>
          </p:cNvSpPr>
          <p:nvPr/>
        </p:nvSpPr>
        <p:spPr bwMode="auto">
          <a:xfrm>
            <a:off x="2592472" y="1447800"/>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26" name="Line 11">
            <a:extLst>
              <a:ext uri="{FF2B5EF4-FFF2-40B4-BE49-F238E27FC236}">
                <a16:creationId xmlns:a16="http://schemas.microsoft.com/office/drawing/2014/main" id="{62E94236-E455-11F5-E773-AC2DDE092051}"/>
              </a:ext>
            </a:extLst>
          </p:cNvPr>
          <p:cNvSpPr>
            <a:spLocks noChangeShapeType="1"/>
          </p:cNvSpPr>
          <p:nvPr/>
        </p:nvSpPr>
        <p:spPr bwMode="auto">
          <a:xfrm>
            <a:off x="2819400" y="2807732"/>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8" name="Text Box 13">
            <a:extLst>
              <a:ext uri="{FF2B5EF4-FFF2-40B4-BE49-F238E27FC236}">
                <a16:creationId xmlns:a16="http://schemas.microsoft.com/office/drawing/2014/main" id="{E18B3778-204B-548C-F7A1-49147A4CDFF5}"/>
              </a:ext>
            </a:extLst>
          </p:cNvPr>
          <p:cNvSpPr txBox="1">
            <a:spLocks noChangeArrowheads="1"/>
          </p:cNvSpPr>
          <p:nvPr/>
        </p:nvSpPr>
        <p:spPr bwMode="auto">
          <a:xfrm>
            <a:off x="2057400" y="2883932"/>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29" name="TextBox 28">
            <a:extLst>
              <a:ext uri="{FF2B5EF4-FFF2-40B4-BE49-F238E27FC236}">
                <a16:creationId xmlns:a16="http://schemas.microsoft.com/office/drawing/2014/main" id="{B3CDA311-9C32-4346-9D00-2EF6567CC774}"/>
              </a:ext>
            </a:extLst>
          </p:cNvPr>
          <p:cNvSpPr txBox="1"/>
          <p:nvPr/>
        </p:nvSpPr>
        <p:spPr>
          <a:xfrm>
            <a:off x="127660" y="1801602"/>
            <a:ext cx="1905000" cy="369332"/>
          </a:xfrm>
          <a:prstGeom prst="rect">
            <a:avLst/>
          </a:prstGeom>
          <a:noFill/>
        </p:spPr>
        <p:txBody>
          <a:bodyPr wrap="square" rtlCol="0">
            <a:spAutoFit/>
          </a:bodyPr>
          <a:lstStyle/>
          <a:p>
            <a:r>
              <a:rPr lang="en-US" dirty="0">
                <a:solidFill>
                  <a:srgbClr val="FF0000"/>
                </a:solidFill>
              </a:rPr>
              <a:t>6.7 PW</a:t>
            </a:r>
          </a:p>
        </p:txBody>
      </p:sp>
      <p:sp>
        <p:nvSpPr>
          <p:cNvPr id="30" name="TextBox 29">
            <a:extLst>
              <a:ext uri="{FF2B5EF4-FFF2-40B4-BE49-F238E27FC236}">
                <a16:creationId xmlns:a16="http://schemas.microsoft.com/office/drawing/2014/main" id="{6D7A454F-87A6-F25F-E69A-758EAB998630}"/>
              </a:ext>
            </a:extLst>
          </p:cNvPr>
          <p:cNvSpPr txBox="1"/>
          <p:nvPr/>
        </p:nvSpPr>
        <p:spPr>
          <a:xfrm>
            <a:off x="2476501" y="1764268"/>
            <a:ext cx="1447800" cy="369332"/>
          </a:xfrm>
          <a:prstGeom prst="rect">
            <a:avLst/>
          </a:prstGeom>
          <a:noFill/>
        </p:spPr>
        <p:txBody>
          <a:bodyPr wrap="square" rtlCol="0">
            <a:spAutoFit/>
          </a:bodyPr>
          <a:lstStyle/>
          <a:p>
            <a:r>
              <a:rPr lang="en-US" dirty="0">
                <a:solidFill>
                  <a:srgbClr val="00FF00"/>
                </a:solidFill>
              </a:rPr>
              <a:t>2.7 PW</a:t>
            </a:r>
          </a:p>
        </p:txBody>
      </p:sp>
      <p:sp>
        <p:nvSpPr>
          <p:cNvPr id="2" name="TextBox 1">
            <a:extLst>
              <a:ext uri="{FF2B5EF4-FFF2-40B4-BE49-F238E27FC236}">
                <a16:creationId xmlns:a16="http://schemas.microsoft.com/office/drawing/2014/main" id="{AF305951-BBE4-8907-D7A0-F11322EC7828}"/>
              </a:ext>
            </a:extLst>
          </p:cNvPr>
          <p:cNvSpPr txBox="1"/>
          <p:nvPr/>
        </p:nvSpPr>
        <p:spPr>
          <a:xfrm>
            <a:off x="2514600" y="2438400"/>
            <a:ext cx="1066800" cy="369332"/>
          </a:xfrm>
          <a:prstGeom prst="rect">
            <a:avLst/>
          </a:prstGeom>
          <a:noFill/>
        </p:spPr>
        <p:txBody>
          <a:bodyPr wrap="square" rtlCol="0">
            <a:spAutoFit/>
          </a:bodyPr>
          <a:lstStyle/>
          <a:p>
            <a:r>
              <a:rPr lang="en-US" dirty="0">
                <a:solidFill>
                  <a:srgbClr val="E82ADF"/>
                </a:solidFill>
              </a:rPr>
              <a:t>4.0 PW</a:t>
            </a:r>
          </a:p>
        </p:txBody>
      </p:sp>
      <p:sp>
        <p:nvSpPr>
          <p:cNvPr id="3" name="Rectangle 5">
            <a:extLst>
              <a:ext uri="{FF2B5EF4-FFF2-40B4-BE49-F238E27FC236}">
                <a16:creationId xmlns:a16="http://schemas.microsoft.com/office/drawing/2014/main" id="{4097953A-1A3F-14BE-1D54-6A51702ACE3B}"/>
              </a:ext>
            </a:extLst>
          </p:cNvPr>
          <p:cNvSpPr>
            <a:spLocks noChangeArrowheads="1"/>
          </p:cNvSpPr>
          <p:nvPr/>
        </p:nvSpPr>
        <p:spPr bwMode="auto">
          <a:xfrm>
            <a:off x="558140" y="5420093"/>
            <a:ext cx="2362200" cy="1285507"/>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4" name="Line 6">
            <a:extLst>
              <a:ext uri="{FF2B5EF4-FFF2-40B4-BE49-F238E27FC236}">
                <a16:creationId xmlns:a16="http://schemas.microsoft.com/office/drawing/2014/main" id="{23C29877-BCF5-D916-F3C2-849A38D7EB5C}"/>
              </a:ext>
            </a:extLst>
          </p:cNvPr>
          <p:cNvSpPr>
            <a:spLocks noChangeShapeType="1"/>
          </p:cNvSpPr>
          <p:nvPr/>
        </p:nvSpPr>
        <p:spPr bwMode="auto">
          <a:xfrm flipH="1" flipV="1">
            <a:off x="396089" y="4267200"/>
            <a:ext cx="695449" cy="1072827"/>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2" name="Line 7">
            <a:extLst>
              <a:ext uri="{FF2B5EF4-FFF2-40B4-BE49-F238E27FC236}">
                <a16:creationId xmlns:a16="http://schemas.microsoft.com/office/drawing/2014/main" id="{6517B90C-A4E3-F440-9BF4-A39DE06543CE}"/>
              </a:ext>
            </a:extLst>
          </p:cNvPr>
          <p:cNvSpPr>
            <a:spLocks noChangeShapeType="1"/>
          </p:cNvSpPr>
          <p:nvPr/>
        </p:nvSpPr>
        <p:spPr bwMode="auto">
          <a:xfrm flipH="1">
            <a:off x="2076781" y="4922053"/>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3" name="Text Box 8">
            <a:extLst>
              <a:ext uri="{FF2B5EF4-FFF2-40B4-BE49-F238E27FC236}">
                <a16:creationId xmlns:a16="http://schemas.microsoft.com/office/drawing/2014/main" id="{1ADD04EC-B0DD-96C0-F66A-528C1434CAB3}"/>
              </a:ext>
            </a:extLst>
          </p:cNvPr>
          <p:cNvSpPr txBox="1">
            <a:spLocks noChangeArrowheads="1"/>
          </p:cNvSpPr>
          <p:nvPr/>
        </p:nvSpPr>
        <p:spPr bwMode="auto">
          <a:xfrm>
            <a:off x="560431" y="6003711"/>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14" name="Text Box 9">
            <a:extLst>
              <a:ext uri="{FF2B5EF4-FFF2-40B4-BE49-F238E27FC236}">
                <a16:creationId xmlns:a16="http://schemas.microsoft.com/office/drawing/2014/main" id="{31D39902-917B-9A12-A4BF-3FC512BA5FFD}"/>
              </a:ext>
            </a:extLst>
          </p:cNvPr>
          <p:cNvSpPr txBox="1">
            <a:spLocks noChangeArrowheads="1"/>
          </p:cNvSpPr>
          <p:nvPr/>
        </p:nvSpPr>
        <p:spPr bwMode="auto">
          <a:xfrm>
            <a:off x="143698" y="4826062"/>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15" name="Text Box 10">
            <a:extLst>
              <a:ext uri="{FF2B5EF4-FFF2-40B4-BE49-F238E27FC236}">
                <a16:creationId xmlns:a16="http://schemas.microsoft.com/office/drawing/2014/main" id="{6B7A98AE-1911-C4C4-43CD-239DADAE8283}"/>
              </a:ext>
            </a:extLst>
          </p:cNvPr>
          <p:cNvSpPr txBox="1">
            <a:spLocks noChangeArrowheads="1"/>
          </p:cNvSpPr>
          <p:nvPr/>
        </p:nvSpPr>
        <p:spPr bwMode="auto">
          <a:xfrm>
            <a:off x="2541012" y="4702527"/>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33" name="Line 11">
            <a:extLst>
              <a:ext uri="{FF2B5EF4-FFF2-40B4-BE49-F238E27FC236}">
                <a16:creationId xmlns:a16="http://schemas.microsoft.com/office/drawing/2014/main" id="{49355F3B-75F8-9E74-1671-B8283F26C0DB}"/>
              </a:ext>
            </a:extLst>
          </p:cNvPr>
          <p:cNvSpPr>
            <a:spLocks noChangeShapeType="1"/>
          </p:cNvSpPr>
          <p:nvPr/>
        </p:nvSpPr>
        <p:spPr bwMode="auto">
          <a:xfrm>
            <a:off x="2318426" y="6201416"/>
            <a:ext cx="1339174" cy="21873"/>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4" name="Text Box 13">
            <a:extLst>
              <a:ext uri="{FF2B5EF4-FFF2-40B4-BE49-F238E27FC236}">
                <a16:creationId xmlns:a16="http://schemas.microsoft.com/office/drawing/2014/main" id="{C1650E86-BB11-66CB-2F80-1C4D5B0DB9A2}"/>
              </a:ext>
            </a:extLst>
          </p:cNvPr>
          <p:cNvSpPr txBox="1">
            <a:spLocks noChangeArrowheads="1"/>
          </p:cNvSpPr>
          <p:nvPr/>
        </p:nvSpPr>
        <p:spPr bwMode="auto">
          <a:xfrm>
            <a:off x="2082140" y="6223289"/>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35" name="TextBox 34">
            <a:extLst>
              <a:ext uri="{FF2B5EF4-FFF2-40B4-BE49-F238E27FC236}">
                <a16:creationId xmlns:a16="http://schemas.microsoft.com/office/drawing/2014/main" id="{F9219DBA-9871-5572-1014-32C634C49E74}"/>
              </a:ext>
            </a:extLst>
          </p:cNvPr>
          <p:cNvSpPr txBox="1"/>
          <p:nvPr/>
        </p:nvSpPr>
        <p:spPr>
          <a:xfrm>
            <a:off x="76200" y="5056329"/>
            <a:ext cx="1905000" cy="369332"/>
          </a:xfrm>
          <a:prstGeom prst="rect">
            <a:avLst/>
          </a:prstGeom>
          <a:noFill/>
        </p:spPr>
        <p:txBody>
          <a:bodyPr wrap="square" rtlCol="0">
            <a:spAutoFit/>
          </a:bodyPr>
          <a:lstStyle/>
          <a:p>
            <a:r>
              <a:rPr lang="en-US" dirty="0">
                <a:solidFill>
                  <a:srgbClr val="FF0000"/>
                </a:solidFill>
              </a:rPr>
              <a:t>9.3 PW</a:t>
            </a:r>
          </a:p>
        </p:txBody>
      </p:sp>
      <p:sp>
        <p:nvSpPr>
          <p:cNvPr id="36" name="TextBox 35">
            <a:extLst>
              <a:ext uri="{FF2B5EF4-FFF2-40B4-BE49-F238E27FC236}">
                <a16:creationId xmlns:a16="http://schemas.microsoft.com/office/drawing/2014/main" id="{99968A9A-6E33-5B1E-7417-0616FB3305C3}"/>
              </a:ext>
            </a:extLst>
          </p:cNvPr>
          <p:cNvSpPr txBox="1"/>
          <p:nvPr/>
        </p:nvSpPr>
        <p:spPr>
          <a:xfrm>
            <a:off x="2438400" y="4876800"/>
            <a:ext cx="1447800" cy="369332"/>
          </a:xfrm>
          <a:prstGeom prst="rect">
            <a:avLst/>
          </a:prstGeom>
          <a:noFill/>
        </p:spPr>
        <p:txBody>
          <a:bodyPr wrap="square" rtlCol="0">
            <a:spAutoFit/>
          </a:bodyPr>
          <a:lstStyle/>
          <a:p>
            <a:r>
              <a:rPr lang="en-US" dirty="0">
                <a:solidFill>
                  <a:srgbClr val="00FF00"/>
                </a:solidFill>
              </a:rPr>
              <a:t>3.0 PW</a:t>
            </a:r>
          </a:p>
        </p:txBody>
      </p:sp>
      <p:sp>
        <p:nvSpPr>
          <p:cNvPr id="37" name="TextBox 36">
            <a:extLst>
              <a:ext uri="{FF2B5EF4-FFF2-40B4-BE49-F238E27FC236}">
                <a16:creationId xmlns:a16="http://schemas.microsoft.com/office/drawing/2014/main" id="{E1E5FCC3-EAA1-EF3E-2E03-54DD9B3EB724}"/>
              </a:ext>
            </a:extLst>
          </p:cNvPr>
          <p:cNvSpPr txBox="1"/>
          <p:nvPr/>
        </p:nvSpPr>
        <p:spPr>
          <a:xfrm>
            <a:off x="2539340" y="5842289"/>
            <a:ext cx="1066800" cy="369332"/>
          </a:xfrm>
          <a:prstGeom prst="rect">
            <a:avLst/>
          </a:prstGeom>
          <a:noFill/>
        </p:spPr>
        <p:txBody>
          <a:bodyPr wrap="square" rtlCol="0">
            <a:spAutoFit/>
          </a:bodyPr>
          <a:lstStyle/>
          <a:p>
            <a:r>
              <a:rPr lang="en-US" dirty="0">
                <a:solidFill>
                  <a:srgbClr val="E82ADF"/>
                </a:solidFill>
              </a:rPr>
              <a:t>6.3 PW</a:t>
            </a:r>
          </a:p>
        </p:txBody>
      </p:sp>
      <p:sp>
        <p:nvSpPr>
          <p:cNvPr id="38" name="TextBox 37">
            <a:extLst>
              <a:ext uri="{FF2B5EF4-FFF2-40B4-BE49-F238E27FC236}">
                <a16:creationId xmlns:a16="http://schemas.microsoft.com/office/drawing/2014/main" id="{61ADA031-3BEE-77E4-1B8A-074B4E650827}"/>
              </a:ext>
            </a:extLst>
          </p:cNvPr>
          <p:cNvSpPr txBox="1"/>
          <p:nvPr/>
        </p:nvSpPr>
        <p:spPr>
          <a:xfrm>
            <a:off x="329540" y="3809303"/>
            <a:ext cx="2819400" cy="646331"/>
          </a:xfrm>
          <a:prstGeom prst="rect">
            <a:avLst/>
          </a:prstGeom>
          <a:noFill/>
        </p:spPr>
        <p:txBody>
          <a:bodyPr wrap="square" rtlCol="0">
            <a:spAutoFit/>
          </a:bodyPr>
          <a:lstStyle/>
          <a:p>
            <a:r>
              <a:rPr lang="en-US" sz="3600" dirty="0">
                <a:solidFill>
                  <a:srgbClr val="FF0000"/>
                </a:solidFill>
              </a:rPr>
              <a:t>MOST MHT</a:t>
            </a:r>
          </a:p>
        </p:txBody>
      </p:sp>
      <p:sp>
        <p:nvSpPr>
          <p:cNvPr id="27" name="Rectangle 26">
            <a:extLst>
              <a:ext uri="{FF2B5EF4-FFF2-40B4-BE49-F238E27FC236}">
                <a16:creationId xmlns:a16="http://schemas.microsoft.com/office/drawing/2014/main" id="{5B47FAE0-BAB5-2E64-8056-A105558E80B2}"/>
              </a:ext>
            </a:extLst>
          </p:cNvPr>
          <p:cNvSpPr/>
          <p:nvPr/>
        </p:nvSpPr>
        <p:spPr>
          <a:xfrm>
            <a:off x="4495800" y="4495800"/>
            <a:ext cx="100939" cy="1507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FA44566-5C88-204F-BC11-9426E8A0BB37}"/>
              </a:ext>
            </a:extLst>
          </p:cNvPr>
          <p:cNvSpPr txBox="1"/>
          <p:nvPr/>
        </p:nvSpPr>
        <p:spPr>
          <a:xfrm rot="16200000">
            <a:off x="3202633" y="5026967"/>
            <a:ext cx="2438400" cy="461665"/>
          </a:xfrm>
          <a:prstGeom prst="rect">
            <a:avLst/>
          </a:prstGeom>
          <a:noFill/>
        </p:spPr>
        <p:txBody>
          <a:bodyPr wrap="square" rtlCol="0">
            <a:spAutoFit/>
          </a:bodyPr>
          <a:lstStyle/>
          <a:p>
            <a:pPr algn="ctr"/>
            <a:r>
              <a:rPr lang="en-US" sz="1200" dirty="0"/>
              <a:t>TOA radiation (w m-2)</a:t>
            </a:r>
          </a:p>
          <a:p>
            <a:pPr algn="ctr"/>
            <a:r>
              <a:rPr lang="en-US" sz="1200" dirty="0"/>
              <a:t>Global mean removed</a:t>
            </a:r>
          </a:p>
        </p:txBody>
      </p:sp>
    </p:spTree>
    <p:extLst>
      <p:ext uri="{BB962C8B-B14F-4D97-AF65-F5344CB8AC3E}">
        <p14:creationId xmlns:p14="http://schemas.microsoft.com/office/powerpoint/2010/main" val="353332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4154"/>
            <a:ext cx="8229600" cy="1143000"/>
          </a:xfrm>
        </p:spPr>
        <p:txBody>
          <a:bodyPr/>
          <a:lstStyle/>
          <a:p>
            <a:r>
              <a:rPr lang="en-US" altLang="en-US" sz="3600" dirty="0">
                <a:solidFill>
                  <a:schemeClr val="bg1"/>
                </a:solidFill>
              </a:rPr>
              <a:t>Unadjusted satellite radiation</a:t>
            </a:r>
            <a:br>
              <a:rPr lang="en-US" altLang="en-US" sz="3600" dirty="0">
                <a:solidFill>
                  <a:schemeClr val="bg1"/>
                </a:solidFill>
              </a:rPr>
            </a:br>
            <a:endParaRPr lang="en-US" altLang="en-US" sz="4000" dirty="0"/>
          </a:p>
        </p:txBody>
      </p:sp>
      <p:sp>
        <p:nvSpPr>
          <p:cNvPr id="5124" name="Line 4"/>
          <p:cNvSpPr>
            <a:spLocks noChangeShapeType="1"/>
          </p:cNvSpPr>
          <p:nvPr/>
        </p:nvSpPr>
        <p:spPr bwMode="auto">
          <a:xfrm>
            <a:off x="3175" y="685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9" name="Text Box 9"/>
          <p:cNvSpPr txBox="1">
            <a:spLocks noChangeArrowheads="1"/>
          </p:cNvSpPr>
          <p:nvPr/>
        </p:nvSpPr>
        <p:spPr bwMode="auto">
          <a:xfrm>
            <a:off x="-346364" y="1288473"/>
            <a:ext cx="255616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a:solidFill>
                  <a:srgbClr val="FF0000"/>
                </a:solidFill>
              </a:rPr>
              <a:t>Incident</a:t>
            </a:r>
          </a:p>
          <a:p>
            <a:pPr algn="ctr" fontAlgn="base">
              <a:spcBef>
                <a:spcPct val="0"/>
              </a:spcBef>
              <a:spcAft>
                <a:spcPct val="0"/>
              </a:spcAft>
            </a:pPr>
            <a:r>
              <a:rPr lang="en-US" altLang="en-US" sz="2400" dirty="0">
                <a:solidFill>
                  <a:srgbClr val="FF0000"/>
                </a:solidFill>
              </a:rPr>
              <a:t>Solar</a:t>
            </a:r>
          </a:p>
          <a:p>
            <a:pPr algn="ctr" fontAlgn="base">
              <a:spcBef>
                <a:spcPct val="0"/>
              </a:spcBef>
              <a:spcAft>
                <a:spcPct val="0"/>
              </a:spcAft>
            </a:pPr>
            <a:r>
              <a:rPr lang="en-US" altLang="en-US" sz="2400" dirty="0">
                <a:solidFill>
                  <a:srgbClr val="FF0000"/>
                </a:solidFill>
              </a:rPr>
              <a:t>340.0 W m</a:t>
            </a:r>
            <a:r>
              <a:rPr lang="en-US" altLang="en-US" sz="2400" baseline="30000" dirty="0">
                <a:solidFill>
                  <a:srgbClr val="FF0000"/>
                </a:solidFill>
              </a:rPr>
              <a:t>-2</a:t>
            </a:r>
          </a:p>
          <a:p>
            <a:pPr algn="ctr" fontAlgn="base">
              <a:spcBef>
                <a:spcPct val="0"/>
              </a:spcBef>
              <a:spcAft>
                <a:spcPct val="0"/>
              </a:spcAft>
            </a:pPr>
            <a:r>
              <a:rPr lang="en-US" altLang="en-US" sz="2400" baseline="30000" dirty="0">
                <a:solidFill>
                  <a:srgbClr val="FF0000"/>
                </a:solidFill>
              </a:rPr>
              <a:t>(+/- 0.2) </a:t>
            </a:r>
          </a:p>
        </p:txBody>
      </p:sp>
      <p:sp>
        <p:nvSpPr>
          <p:cNvPr id="5130" name="Text Box 10"/>
          <p:cNvSpPr txBox="1">
            <a:spLocks noChangeArrowheads="1"/>
          </p:cNvSpPr>
          <p:nvPr/>
        </p:nvSpPr>
        <p:spPr bwMode="auto">
          <a:xfrm>
            <a:off x="2209800" y="2031821"/>
            <a:ext cx="1676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dirty="0">
                <a:solidFill>
                  <a:srgbClr val="333399"/>
                </a:solidFill>
              </a:rPr>
              <a:t>Reflected       solar            97.1 W m</a:t>
            </a:r>
            <a:r>
              <a:rPr lang="en-US" altLang="en-US" sz="2400" baseline="30000" dirty="0">
                <a:solidFill>
                  <a:srgbClr val="333399"/>
                </a:solidFill>
              </a:rPr>
              <a:t>-2   (+/-3.0)</a:t>
            </a:r>
            <a:r>
              <a:rPr lang="en-US" altLang="en-US" sz="2400" dirty="0">
                <a:solidFill>
                  <a:srgbClr val="333399"/>
                </a:solidFill>
              </a:rPr>
              <a:t> </a:t>
            </a:r>
          </a:p>
        </p:txBody>
      </p:sp>
      <p:sp>
        <p:nvSpPr>
          <p:cNvPr id="5131" name="Text Box 11"/>
          <p:cNvSpPr txBox="1">
            <a:spLocks noChangeArrowheads="1"/>
          </p:cNvSpPr>
          <p:nvPr/>
        </p:nvSpPr>
        <p:spPr bwMode="auto">
          <a:xfrm>
            <a:off x="4876800" y="1922617"/>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dirty="0">
                <a:solidFill>
                  <a:srgbClr val="00FF00"/>
                </a:solidFill>
              </a:rPr>
              <a:t>     OLR       238.6 W m</a:t>
            </a:r>
            <a:r>
              <a:rPr lang="en-US" altLang="en-US" sz="2400" baseline="30000" dirty="0">
                <a:solidFill>
                  <a:srgbClr val="00FF00"/>
                </a:solidFill>
              </a:rPr>
              <a:t>-2        (+/- 5.5)</a:t>
            </a:r>
            <a:r>
              <a:rPr lang="en-US" altLang="en-US" sz="2400" dirty="0">
                <a:solidFill>
                  <a:srgbClr val="00FF00"/>
                </a:solidFill>
              </a:rPr>
              <a:t>        </a:t>
            </a: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a:extLst>
              <a:ext uri="{FF2B5EF4-FFF2-40B4-BE49-F238E27FC236}">
                <a16:creationId xmlns:a16="http://schemas.microsoft.com/office/drawing/2014/main" id="{8EB0DF38-95EB-4C1C-A9B6-D4A425F91D95}"/>
              </a:ext>
            </a:extLst>
          </p:cNvPr>
          <p:cNvSpPr txBox="1"/>
          <p:nvPr/>
        </p:nvSpPr>
        <p:spPr>
          <a:xfrm>
            <a:off x="6248400" y="3695700"/>
            <a:ext cx="2892425" cy="3139321"/>
          </a:xfrm>
          <a:prstGeom prst="rect">
            <a:avLst/>
          </a:prstGeom>
          <a:noFill/>
        </p:spPr>
        <p:txBody>
          <a:bodyPr wrap="square" rtlCol="0">
            <a:spAutoFit/>
          </a:bodyPr>
          <a:lstStyle/>
          <a:p>
            <a:r>
              <a:rPr lang="en-US" dirty="0">
                <a:solidFill>
                  <a:schemeClr val="bg1"/>
                </a:solidFill>
              </a:rPr>
              <a:t>Net Energy Imbalance </a:t>
            </a:r>
          </a:p>
          <a:p>
            <a:r>
              <a:rPr lang="en-US" dirty="0">
                <a:solidFill>
                  <a:schemeClr val="bg1"/>
                </a:solidFill>
              </a:rPr>
              <a:t>=</a:t>
            </a:r>
            <a:r>
              <a:rPr lang="en-US" dirty="0">
                <a:solidFill>
                  <a:srgbClr val="FF0000"/>
                </a:solidFill>
              </a:rPr>
              <a:t>340.0</a:t>
            </a:r>
            <a:r>
              <a:rPr lang="en-US" dirty="0">
                <a:solidFill>
                  <a:schemeClr val="bg1"/>
                </a:solidFill>
              </a:rPr>
              <a:t> – </a:t>
            </a:r>
            <a:r>
              <a:rPr lang="en-US" dirty="0">
                <a:solidFill>
                  <a:schemeClr val="accent2"/>
                </a:solidFill>
              </a:rPr>
              <a:t>97.1</a:t>
            </a:r>
            <a:r>
              <a:rPr lang="en-US" dirty="0">
                <a:solidFill>
                  <a:schemeClr val="bg1"/>
                </a:solidFill>
              </a:rPr>
              <a:t> -</a:t>
            </a:r>
            <a:r>
              <a:rPr lang="en-US" dirty="0">
                <a:solidFill>
                  <a:srgbClr val="009900"/>
                </a:solidFill>
              </a:rPr>
              <a:t>238.6</a:t>
            </a:r>
            <a:r>
              <a:rPr lang="en-US" dirty="0">
                <a:solidFill>
                  <a:schemeClr val="bg1"/>
                </a:solidFill>
              </a:rPr>
              <a:t> </a:t>
            </a:r>
          </a:p>
          <a:p>
            <a:endParaRPr lang="en-US" dirty="0">
              <a:solidFill>
                <a:schemeClr val="bg1"/>
              </a:solidFill>
            </a:endParaRPr>
          </a:p>
          <a:p>
            <a:r>
              <a:rPr lang="en-US" dirty="0">
                <a:solidFill>
                  <a:schemeClr val="bg1"/>
                </a:solidFill>
              </a:rPr>
              <a:t>= +4.3 (+/-5.5) W m </a:t>
            </a:r>
            <a:r>
              <a:rPr lang="en-US" baseline="30000" dirty="0">
                <a:solidFill>
                  <a:schemeClr val="bg1"/>
                </a:solidFill>
              </a:rPr>
              <a:t>-2</a:t>
            </a:r>
          </a:p>
          <a:p>
            <a:r>
              <a:rPr lang="en-US" dirty="0">
                <a:solidFill>
                  <a:schemeClr val="bg1"/>
                </a:solidFill>
              </a:rPr>
              <a:t>Into the climate system</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(Loeb et al. 2012 – CERES EBAF)</a:t>
            </a:r>
          </a:p>
          <a:p>
            <a:endParaRPr lang="en-US" dirty="0">
              <a:solidFill>
                <a:schemeClr val="bg1"/>
              </a:solidFill>
            </a:endParaRPr>
          </a:p>
        </p:txBody>
      </p:sp>
    </p:spTree>
    <p:extLst>
      <p:ext uri="{BB962C8B-B14F-4D97-AF65-F5344CB8AC3E}">
        <p14:creationId xmlns:p14="http://schemas.microsoft.com/office/powerpoint/2010/main" val="1703534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8" y="1013100"/>
            <a:ext cx="3683264" cy="26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362200" y="2133600"/>
            <a:ext cx="9906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533400" y="2133600"/>
            <a:ext cx="9144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362200" y="1676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1">
                    <a:lumMod val="75000"/>
                    <a:lumOff val="25000"/>
                  </a:schemeClr>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304800" y="472440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2590800" y="4710113"/>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533400" y="52752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048000" y="53514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1295400" y="411797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3962400" y="411480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362200" y="5638799"/>
            <a:ext cx="685800" cy="3175"/>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304800" y="6327775"/>
            <a:ext cx="22312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2590800" y="6327775"/>
            <a:ext cx="24598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6">
            <a:extLst>
              <a:ext uri="{FF2B5EF4-FFF2-40B4-BE49-F238E27FC236}">
                <a16:creationId xmlns:a16="http://schemas.microsoft.com/office/drawing/2014/main" id="{5567E2B9-E44A-4392-9961-86A509DC6664}"/>
              </a:ext>
            </a:extLst>
          </p:cNvPr>
          <p:cNvSpPr>
            <a:spLocks noChangeShapeType="1"/>
          </p:cNvSpPr>
          <p:nvPr/>
        </p:nvSpPr>
        <p:spPr bwMode="auto">
          <a:xfrm flipV="1">
            <a:off x="2514600" y="6477000"/>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4">
            <a:extLst>
              <a:ext uri="{FF2B5EF4-FFF2-40B4-BE49-F238E27FC236}">
                <a16:creationId xmlns:a16="http://schemas.microsoft.com/office/drawing/2014/main" id="{434F9F14-B224-410A-84C6-EB005DD8A538}"/>
              </a:ext>
            </a:extLst>
          </p:cNvPr>
          <p:cNvSpPr>
            <a:spLocks noChangeShapeType="1"/>
          </p:cNvSpPr>
          <p:nvPr/>
        </p:nvSpPr>
        <p:spPr bwMode="auto">
          <a:xfrm>
            <a:off x="1219200" y="6096000"/>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5">
            <a:extLst>
              <a:ext uri="{FF2B5EF4-FFF2-40B4-BE49-F238E27FC236}">
                <a16:creationId xmlns:a16="http://schemas.microsoft.com/office/drawing/2014/main" id="{BB19A384-A93F-4E3E-B85E-A82010226B1F}"/>
              </a:ext>
            </a:extLst>
          </p:cNvPr>
          <p:cNvSpPr>
            <a:spLocks noChangeShapeType="1"/>
          </p:cNvSpPr>
          <p:nvPr/>
        </p:nvSpPr>
        <p:spPr bwMode="auto">
          <a:xfrm flipH="1">
            <a:off x="3886200" y="6034087"/>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3">
            <a:extLst>
              <a:ext uri="{FF2B5EF4-FFF2-40B4-BE49-F238E27FC236}">
                <a16:creationId xmlns:a16="http://schemas.microsoft.com/office/drawing/2014/main" id="{FC287AD7-8FC3-43E1-80D6-F089447B5F0C}"/>
              </a:ext>
            </a:extLst>
          </p:cNvPr>
          <p:cNvSpPr txBox="1">
            <a:spLocks noChangeArrowheads="1"/>
          </p:cNvSpPr>
          <p:nvPr/>
        </p:nvSpPr>
        <p:spPr bwMode="auto">
          <a:xfrm>
            <a:off x="4343400" y="4191000"/>
            <a:ext cx="49837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Atmospheric heat transport (AHT)</a:t>
            </a:r>
          </a:p>
          <a:p>
            <a:pPr algn="ctr" eaLnBrk="1" hangingPunct="1"/>
            <a:r>
              <a:rPr lang="en-US" altLang="en-US" sz="2400" dirty="0">
                <a:solidFill>
                  <a:srgbClr val="FF0000"/>
                </a:solidFill>
              </a:rPr>
              <a:t>AHT = MHT – OHT</a:t>
            </a:r>
          </a:p>
          <a:p>
            <a:pPr algn="ctr" eaLnBrk="1" hangingPunct="1"/>
            <a:r>
              <a:rPr lang="en-US" altLang="en-US" sz="2400" dirty="0">
                <a:solidFill>
                  <a:srgbClr val="FF0000"/>
                </a:solidFill>
              </a:rPr>
              <a:t>= Integral (TOA – SHF)</a:t>
            </a:r>
            <a:endParaRPr lang="en-US" altLang="en-US" sz="2400" dirty="0"/>
          </a:p>
        </p:txBody>
      </p:sp>
      <p:sp>
        <p:nvSpPr>
          <p:cNvPr id="47" name="TextBox 46">
            <a:extLst>
              <a:ext uri="{FF2B5EF4-FFF2-40B4-BE49-F238E27FC236}">
                <a16:creationId xmlns:a16="http://schemas.microsoft.com/office/drawing/2014/main" id="{F63AF7AF-B5A9-4679-AC28-2C31F6BE96D5}"/>
              </a:ext>
            </a:extLst>
          </p:cNvPr>
          <p:cNvSpPr txBox="1"/>
          <p:nvPr/>
        </p:nvSpPr>
        <p:spPr>
          <a:xfrm>
            <a:off x="3505200" y="1636693"/>
            <a:ext cx="3256614" cy="954107"/>
          </a:xfrm>
          <a:prstGeom prst="rect">
            <a:avLst/>
          </a:prstGeom>
          <a:noFill/>
        </p:spPr>
        <p:txBody>
          <a:bodyPr wrap="square">
            <a:spAutoFit/>
          </a:bodyPr>
          <a:lstStyle/>
          <a:p>
            <a:pPr algn="ctr" eaLnBrk="1" hangingPunct="1"/>
            <a:r>
              <a:rPr lang="en-US" altLang="en-US" sz="2800" dirty="0">
                <a:solidFill>
                  <a:schemeClr val="bg1"/>
                </a:solidFill>
              </a:rPr>
              <a:t>Total heat </a:t>
            </a:r>
          </a:p>
          <a:p>
            <a:pPr algn="ctr" eaLnBrk="1" hangingPunct="1"/>
            <a:r>
              <a:rPr lang="en-US" altLang="en-US" sz="2800" dirty="0">
                <a:solidFill>
                  <a:schemeClr val="bg1"/>
                </a:solidFill>
              </a:rPr>
              <a:t>transport (MHT)</a:t>
            </a:r>
            <a:endParaRPr lang="en-US" altLang="en-US" sz="2800" dirty="0">
              <a:solidFill>
                <a:srgbClr val="D60093"/>
              </a:solidFill>
            </a:endParaRPr>
          </a:p>
        </p:txBody>
      </p:sp>
      <p:sp>
        <p:nvSpPr>
          <p:cNvPr id="13" name="TextBox 12">
            <a:extLst>
              <a:ext uri="{FF2B5EF4-FFF2-40B4-BE49-F238E27FC236}">
                <a16:creationId xmlns:a16="http://schemas.microsoft.com/office/drawing/2014/main" id="{724E0E1C-981B-4ED0-AF4F-E072F78E4DFC}"/>
              </a:ext>
            </a:extLst>
          </p:cNvPr>
          <p:cNvSpPr txBox="1"/>
          <p:nvPr/>
        </p:nvSpPr>
        <p:spPr>
          <a:xfrm>
            <a:off x="87293" y="106612"/>
            <a:ext cx="9056707" cy="646331"/>
          </a:xfrm>
          <a:prstGeom prst="rect">
            <a:avLst/>
          </a:prstGeom>
          <a:noFill/>
        </p:spPr>
        <p:txBody>
          <a:bodyPr wrap="square" rtlCol="0">
            <a:spAutoFit/>
          </a:bodyPr>
          <a:lstStyle/>
          <a:p>
            <a:r>
              <a:rPr lang="en-US" sz="3600" dirty="0">
                <a:solidFill>
                  <a:schemeClr val="bg1"/>
                </a:solidFill>
              </a:rPr>
              <a:t>Atmosphere and Ocean Heat Transport</a:t>
            </a:r>
          </a:p>
        </p:txBody>
      </p:sp>
      <p:sp>
        <p:nvSpPr>
          <p:cNvPr id="2" name="TextBox 1">
            <a:extLst>
              <a:ext uri="{FF2B5EF4-FFF2-40B4-BE49-F238E27FC236}">
                <a16:creationId xmlns:a16="http://schemas.microsoft.com/office/drawing/2014/main" id="{82130EC4-8831-489A-9DA1-028B762293EC}"/>
              </a:ext>
            </a:extLst>
          </p:cNvPr>
          <p:cNvSpPr txBox="1"/>
          <p:nvPr/>
        </p:nvSpPr>
        <p:spPr>
          <a:xfrm>
            <a:off x="6477000" y="1701225"/>
            <a:ext cx="762000" cy="584775"/>
          </a:xfrm>
          <a:prstGeom prst="rect">
            <a:avLst/>
          </a:prstGeom>
          <a:noFill/>
        </p:spPr>
        <p:txBody>
          <a:bodyPr wrap="square" rtlCol="0">
            <a:spAutoFit/>
          </a:bodyPr>
          <a:lstStyle/>
          <a:p>
            <a:r>
              <a:rPr lang="en-US" sz="3200" dirty="0">
                <a:solidFill>
                  <a:schemeClr val="bg1"/>
                </a:solidFill>
              </a:rPr>
              <a:t>=</a:t>
            </a:r>
          </a:p>
        </p:txBody>
      </p:sp>
      <p:sp>
        <p:nvSpPr>
          <p:cNvPr id="32" name="TextBox 31">
            <a:extLst>
              <a:ext uri="{FF2B5EF4-FFF2-40B4-BE49-F238E27FC236}">
                <a16:creationId xmlns:a16="http://schemas.microsoft.com/office/drawing/2014/main" id="{3AEC9E12-77EC-4121-9390-2F2D92A1EA03}"/>
              </a:ext>
            </a:extLst>
          </p:cNvPr>
          <p:cNvSpPr txBox="1"/>
          <p:nvPr/>
        </p:nvSpPr>
        <p:spPr>
          <a:xfrm>
            <a:off x="6420786" y="1573681"/>
            <a:ext cx="3256614" cy="788519"/>
          </a:xfrm>
          <a:prstGeom prst="rect">
            <a:avLst/>
          </a:prstGeom>
          <a:noFill/>
        </p:spPr>
        <p:txBody>
          <a:bodyPr wrap="square">
            <a:spAutoFit/>
          </a:bodyPr>
          <a:lstStyle/>
          <a:p>
            <a:pPr algn="ctr" eaLnBrk="1" hangingPunct="1"/>
            <a:r>
              <a:rPr lang="en-US" altLang="en-US" sz="2800" dirty="0">
                <a:solidFill>
                  <a:schemeClr val="bg1"/>
                </a:solidFill>
              </a:rPr>
              <a:t>Integral of</a:t>
            </a:r>
          </a:p>
          <a:p>
            <a:pPr algn="ctr" eaLnBrk="1" hangingPunct="1"/>
            <a:r>
              <a:rPr lang="en-US" altLang="en-US" sz="2800" dirty="0">
                <a:solidFill>
                  <a:schemeClr val="bg1"/>
                </a:solidFill>
              </a:rPr>
              <a:t>TOA radiation</a:t>
            </a:r>
            <a:endParaRPr lang="en-US" altLang="en-US" sz="2800" dirty="0">
              <a:solidFill>
                <a:srgbClr val="D60093"/>
              </a:solidFill>
            </a:endParaRPr>
          </a:p>
        </p:txBody>
      </p:sp>
      <p:sp>
        <p:nvSpPr>
          <p:cNvPr id="33" name="TextBox 32">
            <a:extLst>
              <a:ext uri="{FF2B5EF4-FFF2-40B4-BE49-F238E27FC236}">
                <a16:creationId xmlns:a16="http://schemas.microsoft.com/office/drawing/2014/main" id="{F5DCF858-B23D-4D4C-A19B-A930BF970945}"/>
              </a:ext>
            </a:extLst>
          </p:cNvPr>
          <p:cNvSpPr txBox="1"/>
          <p:nvPr/>
        </p:nvSpPr>
        <p:spPr>
          <a:xfrm>
            <a:off x="3581400" y="2737280"/>
            <a:ext cx="3256614" cy="954107"/>
          </a:xfrm>
          <a:prstGeom prst="rect">
            <a:avLst/>
          </a:prstGeom>
          <a:noFill/>
        </p:spPr>
        <p:txBody>
          <a:bodyPr wrap="square">
            <a:spAutoFit/>
          </a:bodyPr>
          <a:lstStyle/>
          <a:p>
            <a:pPr algn="ctr" eaLnBrk="1" hangingPunct="1"/>
            <a:r>
              <a:rPr lang="en-US" altLang="en-US" sz="2800" dirty="0">
                <a:solidFill>
                  <a:srgbClr val="003DB8"/>
                </a:solidFill>
              </a:rPr>
              <a:t>Ocean heat </a:t>
            </a:r>
          </a:p>
          <a:p>
            <a:pPr algn="ctr" eaLnBrk="1" hangingPunct="1"/>
            <a:r>
              <a:rPr lang="en-US" altLang="en-US" sz="2800" dirty="0">
                <a:solidFill>
                  <a:srgbClr val="003DB8"/>
                </a:solidFill>
              </a:rPr>
              <a:t>Transport (OHT)</a:t>
            </a:r>
          </a:p>
        </p:txBody>
      </p:sp>
      <p:sp>
        <p:nvSpPr>
          <p:cNvPr id="34" name="TextBox 33">
            <a:extLst>
              <a:ext uri="{FF2B5EF4-FFF2-40B4-BE49-F238E27FC236}">
                <a16:creationId xmlns:a16="http://schemas.microsoft.com/office/drawing/2014/main" id="{1C40EDDA-6DC7-4896-8B56-D4B9EC33F81D}"/>
              </a:ext>
            </a:extLst>
          </p:cNvPr>
          <p:cNvSpPr txBox="1"/>
          <p:nvPr/>
        </p:nvSpPr>
        <p:spPr>
          <a:xfrm>
            <a:off x="6496984" y="2592228"/>
            <a:ext cx="3256614" cy="1815882"/>
          </a:xfrm>
          <a:prstGeom prst="rect">
            <a:avLst/>
          </a:prstGeom>
          <a:noFill/>
        </p:spPr>
        <p:txBody>
          <a:bodyPr wrap="square">
            <a:spAutoFit/>
          </a:bodyPr>
          <a:lstStyle/>
          <a:p>
            <a:pPr algn="ctr" eaLnBrk="1" hangingPunct="1"/>
            <a:r>
              <a:rPr lang="en-US" altLang="en-US" sz="2800" dirty="0">
                <a:solidFill>
                  <a:srgbClr val="003DB8"/>
                </a:solidFill>
              </a:rPr>
              <a:t>Integral of</a:t>
            </a:r>
          </a:p>
          <a:p>
            <a:pPr algn="ctr" eaLnBrk="1" hangingPunct="1"/>
            <a:r>
              <a:rPr lang="en-US" altLang="en-US" sz="2800" dirty="0">
                <a:solidFill>
                  <a:srgbClr val="003DB8"/>
                </a:solidFill>
              </a:rPr>
              <a:t>Surface heat </a:t>
            </a:r>
          </a:p>
          <a:p>
            <a:pPr algn="ctr" eaLnBrk="1" hangingPunct="1"/>
            <a:r>
              <a:rPr lang="en-US" altLang="en-US" sz="2800" dirty="0">
                <a:solidFill>
                  <a:srgbClr val="003DB8"/>
                </a:solidFill>
              </a:rPr>
              <a:t>Flux (SHF)</a:t>
            </a:r>
          </a:p>
          <a:p>
            <a:pPr algn="ctr" eaLnBrk="1" hangingPunct="1"/>
            <a:r>
              <a:rPr lang="en-US" altLang="en-US" sz="2800" dirty="0">
                <a:solidFill>
                  <a:schemeClr val="tx2">
                    <a:lumMod val="40000"/>
                    <a:lumOff val="60000"/>
                  </a:schemeClr>
                </a:solidFill>
              </a:rPr>
              <a:t> </a:t>
            </a:r>
          </a:p>
        </p:txBody>
      </p:sp>
      <p:sp>
        <p:nvSpPr>
          <p:cNvPr id="35" name="TextBox 34">
            <a:extLst>
              <a:ext uri="{FF2B5EF4-FFF2-40B4-BE49-F238E27FC236}">
                <a16:creationId xmlns:a16="http://schemas.microsoft.com/office/drawing/2014/main" id="{C7E04519-0FBE-4649-ADF8-BD676988B9A4}"/>
              </a:ext>
            </a:extLst>
          </p:cNvPr>
          <p:cNvSpPr txBox="1"/>
          <p:nvPr/>
        </p:nvSpPr>
        <p:spPr>
          <a:xfrm>
            <a:off x="6629400" y="2971800"/>
            <a:ext cx="762000" cy="584775"/>
          </a:xfrm>
          <a:prstGeom prst="rect">
            <a:avLst/>
          </a:prstGeom>
          <a:noFill/>
        </p:spPr>
        <p:txBody>
          <a:bodyPr wrap="square" rtlCol="0">
            <a:spAutoFit/>
          </a:bodyPr>
          <a:lstStyle/>
          <a:p>
            <a:r>
              <a:rPr lang="en-US" sz="3200" dirty="0">
                <a:solidFill>
                  <a:srgbClr val="003DB8"/>
                </a:solidFill>
              </a:rPr>
              <a:t>=</a:t>
            </a:r>
          </a:p>
        </p:txBody>
      </p:sp>
      <p:sp>
        <p:nvSpPr>
          <p:cNvPr id="3" name="TextBox 2">
            <a:extLst>
              <a:ext uri="{FF2B5EF4-FFF2-40B4-BE49-F238E27FC236}">
                <a16:creationId xmlns:a16="http://schemas.microsoft.com/office/drawing/2014/main" id="{A55C9DD1-8814-20F6-C166-BFEDDD9AC862}"/>
              </a:ext>
            </a:extLst>
          </p:cNvPr>
          <p:cNvSpPr txBox="1"/>
          <p:nvPr/>
        </p:nvSpPr>
        <p:spPr>
          <a:xfrm>
            <a:off x="3657600" y="863025"/>
            <a:ext cx="5484198" cy="584775"/>
          </a:xfrm>
          <a:prstGeom prst="rect">
            <a:avLst/>
          </a:prstGeom>
          <a:noFill/>
        </p:spPr>
        <p:txBody>
          <a:bodyPr wrap="square" rtlCol="0">
            <a:spAutoFit/>
          </a:bodyPr>
          <a:lstStyle/>
          <a:p>
            <a:r>
              <a:rPr lang="en-US" sz="3200" dirty="0">
                <a:solidFill>
                  <a:schemeClr val="tx1">
                    <a:lumMod val="75000"/>
                    <a:lumOff val="25000"/>
                  </a:schemeClr>
                </a:solidFill>
              </a:rPr>
              <a:t>Method for model partitioning</a:t>
            </a:r>
          </a:p>
        </p:txBody>
      </p:sp>
    </p:spTree>
    <p:extLst>
      <p:ext uri="{BB962C8B-B14F-4D97-AF65-F5344CB8AC3E}">
        <p14:creationId xmlns:p14="http://schemas.microsoft.com/office/powerpoint/2010/main" val="1976850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3">
            <a:extLst>
              <a:ext uri="{FF2B5EF4-FFF2-40B4-BE49-F238E27FC236}">
                <a16:creationId xmlns:a16="http://schemas.microsoft.com/office/drawing/2014/main" id="{FC287AD7-8FC3-43E1-80D6-F089447B5F0C}"/>
              </a:ext>
            </a:extLst>
          </p:cNvPr>
          <p:cNvSpPr txBox="1">
            <a:spLocks noChangeArrowheads="1"/>
          </p:cNvSpPr>
          <p:nvPr/>
        </p:nvSpPr>
        <p:spPr bwMode="auto">
          <a:xfrm>
            <a:off x="4343400" y="4191000"/>
            <a:ext cx="49837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Atmospheric heat transport (AHT)</a:t>
            </a:r>
          </a:p>
          <a:p>
            <a:pPr algn="ctr" eaLnBrk="1" hangingPunct="1"/>
            <a:r>
              <a:rPr lang="en-US" altLang="en-US" sz="2400" dirty="0">
                <a:solidFill>
                  <a:srgbClr val="FF0000"/>
                </a:solidFill>
              </a:rPr>
              <a:t>AHT = MHT – OHT</a:t>
            </a:r>
          </a:p>
          <a:p>
            <a:pPr algn="ctr" eaLnBrk="1" hangingPunct="1"/>
            <a:r>
              <a:rPr lang="en-US" altLang="en-US" sz="2400" dirty="0">
                <a:solidFill>
                  <a:srgbClr val="FF0000"/>
                </a:solidFill>
              </a:rPr>
              <a:t>= Integral (TOA – SHF)</a:t>
            </a:r>
            <a:endParaRPr lang="en-US" altLang="en-US" sz="2400" dirty="0"/>
          </a:p>
        </p:txBody>
      </p:sp>
      <p:sp>
        <p:nvSpPr>
          <p:cNvPr id="47" name="TextBox 46">
            <a:extLst>
              <a:ext uri="{FF2B5EF4-FFF2-40B4-BE49-F238E27FC236}">
                <a16:creationId xmlns:a16="http://schemas.microsoft.com/office/drawing/2014/main" id="{F63AF7AF-B5A9-4679-AC28-2C31F6BE96D5}"/>
              </a:ext>
            </a:extLst>
          </p:cNvPr>
          <p:cNvSpPr txBox="1"/>
          <p:nvPr/>
        </p:nvSpPr>
        <p:spPr>
          <a:xfrm>
            <a:off x="3505200" y="1636693"/>
            <a:ext cx="3256614" cy="954107"/>
          </a:xfrm>
          <a:prstGeom prst="rect">
            <a:avLst/>
          </a:prstGeom>
          <a:noFill/>
        </p:spPr>
        <p:txBody>
          <a:bodyPr wrap="square">
            <a:spAutoFit/>
          </a:bodyPr>
          <a:lstStyle/>
          <a:p>
            <a:pPr algn="ctr" eaLnBrk="1" hangingPunct="1"/>
            <a:r>
              <a:rPr lang="en-US" altLang="en-US" sz="2800" dirty="0">
                <a:solidFill>
                  <a:schemeClr val="bg1"/>
                </a:solidFill>
              </a:rPr>
              <a:t>Total heat </a:t>
            </a:r>
          </a:p>
          <a:p>
            <a:pPr algn="ctr" eaLnBrk="1" hangingPunct="1"/>
            <a:r>
              <a:rPr lang="en-US" altLang="en-US" sz="2800" dirty="0">
                <a:solidFill>
                  <a:schemeClr val="bg1"/>
                </a:solidFill>
              </a:rPr>
              <a:t>transport (MHT)</a:t>
            </a:r>
            <a:endParaRPr lang="en-US" altLang="en-US" sz="2800" dirty="0">
              <a:solidFill>
                <a:srgbClr val="D60093"/>
              </a:solidFill>
            </a:endParaRPr>
          </a:p>
        </p:txBody>
      </p:sp>
      <p:sp>
        <p:nvSpPr>
          <p:cNvPr id="13" name="TextBox 12">
            <a:extLst>
              <a:ext uri="{FF2B5EF4-FFF2-40B4-BE49-F238E27FC236}">
                <a16:creationId xmlns:a16="http://schemas.microsoft.com/office/drawing/2014/main" id="{724E0E1C-981B-4ED0-AF4F-E072F78E4DFC}"/>
              </a:ext>
            </a:extLst>
          </p:cNvPr>
          <p:cNvSpPr txBox="1"/>
          <p:nvPr/>
        </p:nvSpPr>
        <p:spPr>
          <a:xfrm>
            <a:off x="87293" y="106612"/>
            <a:ext cx="9056707" cy="646331"/>
          </a:xfrm>
          <a:prstGeom prst="rect">
            <a:avLst/>
          </a:prstGeom>
          <a:noFill/>
        </p:spPr>
        <p:txBody>
          <a:bodyPr wrap="square" rtlCol="0">
            <a:spAutoFit/>
          </a:bodyPr>
          <a:lstStyle/>
          <a:p>
            <a:r>
              <a:rPr lang="en-US" sz="3600" dirty="0">
                <a:solidFill>
                  <a:schemeClr val="bg1"/>
                </a:solidFill>
              </a:rPr>
              <a:t>Atmosphere and Ocean Heat Transport</a:t>
            </a:r>
          </a:p>
        </p:txBody>
      </p:sp>
      <p:sp>
        <p:nvSpPr>
          <p:cNvPr id="2" name="TextBox 1">
            <a:extLst>
              <a:ext uri="{FF2B5EF4-FFF2-40B4-BE49-F238E27FC236}">
                <a16:creationId xmlns:a16="http://schemas.microsoft.com/office/drawing/2014/main" id="{82130EC4-8831-489A-9DA1-028B762293EC}"/>
              </a:ext>
            </a:extLst>
          </p:cNvPr>
          <p:cNvSpPr txBox="1"/>
          <p:nvPr/>
        </p:nvSpPr>
        <p:spPr>
          <a:xfrm>
            <a:off x="6477000" y="1701225"/>
            <a:ext cx="762000" cy="584775"/>
          </a:xfrm>
          <a:prstGeom prst="rect">
            <a:avLst/>
          </a:prstGeom>
          <a:noFill/>
        </p:spPr>
        <p:txBody>
          <a:bodyPr wrap="square" rtlCol="0">
            <a:spAutoFit/>
          </a:bodyPr>
          <a:lstStyle/>
          <a:p>
            <a:r>
              <a:rPr lang="en-US" sz="3200" dirty="0">
                <a:solidFill>
                  <a:schemeClr val="bg1"/>
                </a:solidFill>
              </a:rPr>
              <a:t>=</a:t>
            </a:r>
          </a:p>
        </p:txBody>
      </p:sp>
      <p:sp>
        <p:nvSpPr>
          <p:cNvPr id="32" name="TextBox 31">
            <a:extLst>
              <a:ext uri="{FF2B5EF4-FFF2-40B4-BE49-F238E27FC236}">
                <a16:creationId xmlns:a16="http://schemas.microsoft.com/office/drawing/2014/main" id="{3AEC9E12-77EC-4121-9390-2F2D92A1EA03}"/>
              </a:ext>
            </a:extLst>
          </p:cNvPr>
          <p:cNvSpPr txBox="1"/>
          <p:nvPr/>
        </p:nvSpPr>
        <p:spPr>
          <a:xfrm>
            <a:off x="6420786" y="1573681"/>
            <a:ext cx="3256614" cy="788519"/>
          </a:xfrm>
          <a:prstGeom prst="rect">
            <a:avLst/>
          </a:prstGeom>
          <a:noFill/>
        </p:spPr>
        <p:txBody>
          <a:bodyPr wrap="square">
            <a:spAutoFit/>
          </a:bodyPr>
          <a:lstStyle/>
          <a:p>
            <a:pPr algn="ctr" eaLnBrk="1" hangingPunct="1"/>
            <a:r>
              <a:rPr lang="en-US" altLang="en-US" sz="2800" dirty="0">
                <a:solidFill>
                  <a:schemeClr val="bg1"/>
                </a:solidFill>
              </a:rPr>
              <a:t>Integral of</a:t>
            </a:r>
          </a:p>
          <a:p>
            <a:pPr algn="ctr" eaLnBrk="1" hangingPunct="1"/>
            <a:r>
              <a:rPr lang="en-US" altLang="en-US" sz="2800" dirty="0">
                <a:solidFill>
                  <a:schemeClr val="bg1"/>
                </a:solidFill>
              </a:rPr>
              <a:t>TOA radiation</a:t>
            </a:r>
            <a:endParaRPr lang="en-US" altLang="en-US" sz="2800" dirty="0">
              <a:solidFill>
                <a:srgbClr val="D60093"/>
              </a:solidFill>
            </a:endParaRPr>
          </a:p>
        </p:txBody>
      </p:sp>
      <p:sp>
        <p:nvSpPr>
          <p:cNvPr id="33" name="TextBox 32">
            <a:extLst>
              <a:ext uri="{FF2B5EF4-FFF2-40B4-BE49-F238E27FC236}">
                <a16:creationId xmlns:a16="http://schemas.microsoft.com/office/drawing/2014/main" id="{F5DCF858-B23D-4D4C-A19B-A930BF970945}"/>
              </a:ext>
            </a:extLst>
          </p:cNvPr>
          <p:cNvSpPr txBox="1"/>
          <p:nvPr/>
        </p:nvSpPr>
        <p:spPr>
          <a:xfrm>
            <a:off x="3581400" y="2737280"/>
            <a:ext cx="3256614" cy="954107"/>
          </a:xfrm>
          <a:prstGeom prst="rect">
            <a:avLst/>
          </a:prstGeom>
          <a:noFill/>
        </p:spPr>
        <p:txBody>
          <a:bodyPr wrap="square">
            <a:spAutoFit/>
          </a:bodyPr>
          <a:lstStyle/>
          <a:p>
            <a:pPr algn="ctr" eaLnBrk="1" hangingPunct="1"/>
            <a:r>
              <a:rPr lang="en-US" altLang="en-US" sz="2800" dirty="0">
                <a:solidFill>
                  <a:srgbClr val="003DB8"/>
                </a:solidFill>
              </a:rPr>
              <a:t>Ocean heat </a:t>
            </a:r>
          </a:p>
          <a:p>
            <a:pPr algn="ctr" eaLnBrk="1" hangingPunct="1"/>
            <a:r>
              <a:rPr lang="en-US" altLang="en-US" sz="2800" dirty="0">
                <a:solidFill>
                  <a:srgbClr val="003DB8"/>
                </a:solidFill>
              </a:rPr>
              <a:t>Transport (OHT)</a:t>
            </a:r>
          </a:p>
        </p:txBody>
      </p:sp>
      <p:sp>
        <p:nvSpPr>
          <p:cNvPr id="34" name="TextBox 33">
            <a:extLst>
              <a:ext uri="{FF2B5EF4-FFF2-40B4-BE49-F238E27FC236}">
                <a16:creationId xmlns:a16="http://schemas.microsoft.com/office/drawing/2014/main" id="{1C40EDDA-6DC7-4896-8B56-D4B9EC33F81D}"/>
              </a:ext>
            </a:extLst>
          </p:cNvPr>
          <p:cNvSpPr txBox="1"/>
          <p:nvPr/>
        </p:nvSpPr>
        <p:spPr>
          <a:xfrm>
            <a:off x="6496984" y="2592228"/>
            <a:ext cx="3256614" cy="1815882"/>
          </a:xfrm>
          <a:prstGeom prst="rect">
            <a:avLst/>
          </a:prstGeom>
          <a:noFill/>
        </p:spPr>
        <p:txBody>
          <a:bodyPr wrap="square">
            <a:spAutoFit/>
          </a:bodyPr>
          <a:lstStyle/>
          <a:p>
            <a:pPr algn="ctr" eaLnBrk="1" hangingPunct="1"/>
            <a:r>
              <a:rPr lang="en-US" altLang="en-US" sz="2800" dirty="0">
                <a:solidFill>
                  <a:srgbClr val="003DB8"/>
                </a:solidFill>
              </a:rPr>
              <a:t>Integral of</a:t>
            </a:r>
          </a:p>
          <a:p>
            <a:pPr algn="ctr" eaLnBrk="1" hangingPunct="1"/>
            <a:r>
              <a:rPr lang="en-US" altLang="en-US" sz="2800" dirty="0">
                <a:solidFill>
                  <a:srgbClr val="003DB8"/>
                </a:solidFill>
              </a:rPr>
              <a:t>Surface heat </a:t>
            </a:r>
          </a:p>
          <a:p>
            <a:pPr algn="ctr" eaLnBrk="1" hangingPunct="1"/>
            <a:r>
              <a:rPr lang="en-US" altLang="en-US" sz="2800" dirty="0">
                <a:solidFill>
                  <a:srgbClr val="003DB8"/>
                </a:solidFill>
              </a:rPr>
              <a:t>Flux (SHF)</a:t>
            </a:r>
          </a:p>
          <a:p>
            <a:pPr algn="ctr" eaLnBrk="1" hangingPunct="1"/>
            <a:r>
              <a:rPr lang="en-US" altLang="en-US" sz="2800" dirty="0">
                <a:solidFill>
                  <a:schemeClr val="tx2">
                    <a:lumMod val="40000"/>
                    <a:lumOff val="60000"/>
                  </a:schemeClr>
                </a:solidFill>
              </a:rPr>
              <a:t> </a:t>
            </a:r>
          </a:p>
        </p:txBody>
      </p:sp>
      <p:sp>
        <p:nvSpPr>
          <p:cNvPr id="35" name="TextBox 34">
            <a:extLst>
              <a:ext uri="{FF2B5EF4-FFF2-40B4-BE49-F238E27FC236}">
                <a16:creationId xmlns:a16="http://schemas.microsoft.com/office/drawing/2014/main" id="{C7E04519-0FBE-4649-ADF8-BD676988B9A4}"/>
              </a:ext>
            </a:extLst>
          </p:cNvPr>
          <p:cNvSpPr txBox="1"/>
          <p:nvPr/>
        </p:nvSpPr>
        <p:spPr>
          <a:xfrm>
            <a:off x="6629400" y="2971800"/>
            <a:ext cx="762000" cy="584775"/>
          </a:xfrm>
          <a:prstGeom prst="rect">
            <a:avLst/>
          </a:prstGeom>
          <a:noFill/>
        </p:spPr>
        <p:txBody>
          <a:bodyPr wrap="square" rtlCol="0">
            <a:spAutoFit/>
          </a:bodyPr>
          <a:lstStyle/>
          <a:p>
            <a:r>
              <a:rPr lang="en-US" sz="3200" dirty="0">
                <a:solidFill>
                  <a:srgbClr val="003DB8"/>
                </a:solidFill>
              </a:rPr>
              <a:t>=</a:t>
            </a:r>
          </a:p>
        </p:txBody>
      </p:sp>
      <p:sp>
        <p:nvSpPr>
          <p:cNvPr id="3" name="TextBox 2">
            <a:extLst>
              <a:ext uri="{FF2B5EF4-FFF2-40B4-BE49-F238E27FC236}">
                <a16:creationId xmlns:a16="http://schemas.microsoft.com/office/drawing/2014/main" id="{A55C9DD1-8814-20F6-C166-BFEDDD9AC862}"/>
              </a:ext>
            </a:extLst>
          </p:cNvPr>
          <p:cNvSpPr txBox="1"/>
          <p:nvPr/>
        </p:nvSpPr>
        <p:spPr>
          <a:xfrm>
            <a:off x="3657600" y="863025"/>
            <a:ext cx="5484198" cy="584775"/>
          </a:xfrm>
          <a:prstGeom prst="rect">
            <a:avLst/>
          </a:prstGeom>
          <a:noFill/>
        </p:spPr>
        <p:txBody>
          <a:bodyPr wrap="square" rtlCol="0">
            <a:spAutoFit/>
          </a:bodyPr>
          <a:lstStyle/>
          <a:p>
            <a:r>
              <a:rPr lang="en-US" sz="3200" dirty="0">
                <a:solidFill>
                  <a:schemeClr val="tx1">
                    <a:lumMod val="75000"/>
                    <a:lumOff val="25000"/>
                  </a:schemeClr>
                </a:solidFill>
              </a:rPr>
              <a:t>Method for model partitioning</a:t>
            </a:r>
          </a:p>
        </p:txBody>
      </p:sp>
      <p:pic>
        <p:nvPicPr>
          <p:cNvPr id="8" name="Picture 7" descr="A graph of a graph showing a curve&#10;&#10;Description automatically generated">
            <a:extLst>
              <a:ext uri="{FF2B5EF4-FFF2-40B4-BE49-F238E27FC236}">
                <a16:creationId xmlns:a16="http://schemas.microsoft.com/office/drawing/2014/main" id="{6678822E-7E47-DBE8-168C-857B9DE9C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9" y="1247067"/>
            <a:ext cx="3602181" cy="1981200"/>
          </a:xfrm>
          <a:prstGeom prst="rect">
            <a:avLst/>
          </a:prstGeom>
        </p:spPr>
      </p:pic>
      <p:sp>
        <p:nvSpPr>
          <p:cNvPr id="9" name="TextBox 8">
            <a:extLst>
              <a:ext uri="{FF2B5EF4-FFF2-40B4-BE49-F238E27FC236}">
                <a16:creationId xmlns:a16="http://schemas.microsoft.com/office/drawing/2014/main" id="{D4C57D45-1162-4DC2-18AB-17993B23B48C}"/>
              </a:ext>
            </a:extLst>
          </p:cNvPr>
          <p:cNvSpPr txBox="1"/>
          <p:nvPr/>
        </p:nvSpPr>
        <p:spPr>
          <a:xfrm>
            <a:off x="2349260" y="1327029"/>
            <a:ext cx="1676400" cy="369332"/>
          </a:xfrm>
          <a:prstGeom prst="rect">
            <a:avLst/>
          </a:prstGeom>
          <a:noFill/>
        </p:spPr>
        <p:txBody>
          <a:bodyPr wrap="square" rtlCol="0">
            <a:spAutoFit/>
          </a:bodyPr>
          <a:lstStyle/>
          <a:p>
            <a:r>
              <a:rPr lang="en-US" dirty="0">
                <a:solidFill>
                  <a:srgbClr val="FF0000"/>
                </a:solidFill>
              </a:rPr>
              <a:t>Atmosphere</a:t>
            </a:r>
          </a:p>
        </p:txBody>
      </p:sp>
      <p:sp>
        <p:nvSpPr>
          <p:cNvPr id="10" name="TextBox 9">
            <a:extLst>
              <a:ext uri="{FF2B5EF4-FFF2-40B4-BE49-F238E27FC236}">
                <a16:creationId xmlns:a16="http://schemas.microsoft.com/office/drawing/2014/main" id="{33B8E846-C46C-2603-5158-167472D6C04D}"/>
              </a:ext>
            </a:extLst>
          </p:cNvPr>
          <p:cNvSpPr txBox="1"/>
          <p:nvPr/>
        </p:nvSpPr>
        <p:spPr>
          <a:xfrm>
            <a:off x="2362200" y="1535668"/>
            <a:ext cx="1676400" cy="369332"/>
          </a:xfrm>
          <a:prstGeom prst="rect">
            <a:avLst/>
          </a:prstGeom>
          <a:noFill/>
        </p:spPr>
        <p:txBody>
          <a:bodyPr wrap="square" rtlCol="0">
            <a:spAutoFit/>
          </a:bodyPr>
          <a:lstStyle/>
          <a:p>
            <a:r>
              <a:rPr lang="en-US" dirty="0">
                <a:solidFill>
                  <a:srgbClr val="003DB8"/>
                </a:solidFill>
              </a:rPr>
              <a:t>   Ocean</a:t>
            </a:r>
          </a:p>
        </p:txBody>
      </p:sp>
      <p:sp>
        <p:nvSpPr>
          <p:cNvPr id="11" name="TextBox 10">
            <a:extLst>
              <a:ext uri="{FF2B5EF4-FFF2-40B4-BE49-F238E27FC236}">
                <a16:creationId xmlns:a16="http://schemas.microsoft.com/office/drawing/2014/main" id="{7AD1C50A-E67F-B60E-8806-3D13F8FDA361}"/>
              </a:ext>
            </a:extLst>
          </p:cNvPr>
          <p:cNvSpPr txBox="1"/>
          <p:nvPr/>
        </p:nvSpPr>
        <p:spPr>
          <a:xfrm>
            <a:off x="762000" y="1371600"/>
            <a:ext cx="762000" cy="369332"/>
          </a:xfrm>
          <a:prstGeom prst="rect">
            <a:avLst/>
          </a:prstGeom>
          <a:noFill/>
        </p:spPr>
        <p:txBody>
          <a:bodyPr wrap="square" rtlCol="0">
            <a:spAutoFit/>
          </a:bodyPr>
          <a:lstStyle/>
          <a:p>
            <a:r>
              <a:rPr lang="en-US" dirty="0">
                <a:solidFill>
                  <a:schemeClr val="tx1">
                    <a:lumMod val="95000"/>
                    <a:lumOff val="5000"/>
                  </a:schemeClr>
                </a:solidFill>
              </a:rPr>
              <a:t>TOA</a:t>
            </a:r>
          </a:p>
        </p:txBody>
      </p:sp>
      <p:pic>
        <p:nvPicPr>
          <p:cNvPr id="14" name="Picture 13" descr="A graph of a graph&#10;&#10;Description automatically generated">
            <a:extLst>
              <a:ext uri="{FF2B5EF4-FFF2-40B4-BE49-F238E27FC236}">
                <a16:creationId xmlns:a16="http://schemas.microsoft.com/office/drawing/2014/main" id="{EB172315-A59A-EB7F-9F40-CBFCA8F15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56" y="4217849"/>
            <a:ext cx="4267200" cy="2346960"/>
          </a:xfrm>
          <a:prstGeom prst="rect">
            <a:avLst/>
          </a:prstGeom>
        </p:spPr>
      </p:pic>
    </p:spTree>
    <p:extLst>
      <p:ext uri="{BB962C8B-B14F-4D97-AF65-F5344CB8AC3E}">
        <p14:creationId xmlns:p14="http://schemas.microsoft.com/office/powerpoint/2010/main" val="236091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0274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0306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2686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3448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5734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15021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15783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4210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4178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19418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1162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26308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26308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762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1" y="3468181"/>
            <a:ext cx="6019798" cy="3121203"/>
          </a:xfrm>
          <a:prstGeom prst="rect">
            <a:avLst/>
          </a:prstGeom>
        </p:spPr>
      </p:pic>
      <p:sp>
        <p:nvSpPr>
          <p:cNvPr id="9" name="Oval 8">
            <a:extLst>
              <a:ext uri="{FF2B5EF4-FFF2-40B4-BE49-F238E27FC236}">
                <a16:creationId xmlns:a16="http://schemas.microsoft.com/office/drawing/2014/main" id="{2344D9E3-765E-4758-B4CD-64E7E6D3035E}"/>
              </a:ext>
            </a:extLst>
          </p:cNvPr>
          <p:cNvSpPr/>
          <p:nvPr/>
        </p:nvSpPr>
        <p:spPr>
          <a:xfrm>
            <a:off x="2743194" y="16040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362670"/>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743200" y="40468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1938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4688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2286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277976"/>
            <a:ext cx="685795" cy="369332"/>
          </a:xfrm>
          <a:prstGeom prst="rect">
            <a:avLst/>
          </a:prstGeom>
          <a:noFill/>
        </p:spPr>
        <p:txBody>
          <a:bodyPr wrap="square" rtlCol="0">
            <a:spAutoFit/>
          </a:bodyPr>
          <a:lstStyle/>
          <a:p>
            <a:r>
              <a:rPr lang="en-US" dirty="0">
                <a:solidFill>
                  <a:srgbClr val="FF0000"/>
                </a:solidFill>
              </a:rPr>
              <a:t>AHT</a:t>
            </a:r>
          </a:p>
        </p:txBody>
      </p:sp>
      <p:pic>
        <p:nvPicPr>
          <p:cNvPr id="4" name="Picture 2">
            <a:extLst>
              <a:ext uri="{FF2B5EF4-FFF2-40B4-BE49-F238E27FC236}">
                <a16:creationId xmlns:a16="http://schemas.microsoft.com/office/drawing/2014/main" id="{4D442F50-F062-ACCB-9B3C-6A1D55560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435" y="2286000"/>
            <a:ext cx="3185645" cy="112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274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8AD3D-D669-D383-73BA-FAEF019A39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0" y="3429000"/>
            <a:ext cx="6019798" cy="3160384"/>
          </a:xfrm>
          <a:prstGeom prst="rect">
            <a:avLst/>
          </a:prstGeom>
        </p:spPr>
      </p:pic>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0274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0306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2686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3448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5734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15021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15783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4210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4178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19418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1162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26308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26308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762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sp>
        <p:nvSpPr>
          <p:cNvPr id="9" name="Oval 8">
            <a:extLst>
              <a:ext uri="{FF2B5EF4-FFF2-40B4-BE49-F238E27FC236}">
                <a16:creationId xmlns:a16="http://schemas.microsoft.com/office/drawing/2014/main" id="{2344D9E3-765E-4758-B4CD-64E7E6D3035E}"/>
              </a:ext>
            </a:extLst>
          </p:cNvPr>
          <p:cNvSpPr/>
          <p:nvPr/>
        </p:nvSpPr>
        <p:spPr>
          <a:xfrm>
            <a:off x="2743194" y="16040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362670"/>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743200" y="40468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1938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4688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2286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277976"/>
            <a:ext cx="685795" cy="369332"/>
          </a:xfrm>
          <a:prstGeom prst="rect">
            <a:avLst/>
          </a:prstGeom>
          <a:noFill/>
        </p:spPr>
        <p:txBody>
          <a:bodyPr wrap="square" rtlCol="0">
            <a:spAutoFit/>
          </a:bodyPr>
          <a:lstStyle/>
          <a:p>
            <a:r>
              <a:rPr lang="en-US" dirty="0">
                <a:solidFill>
                  <a:srgbClr val="FF0000"/>
                </a:solidFill>
              </a:rPr>
              <a:t>AHT</a:t>
            </a:r>
          </a:p>
        </p:txBody>
      </p:sp>
      <p:sp>
        <p:nvSpPr>
          <p:cNvPr id="11" name="TextBox 10">
            <a:extLst>
              <a:ext uri="{FF2B5EF4-FFF2-40B4-BE49-F238E27FC236}">
                <a16:creationId xmlns:a16="http://schemas.microsoft.com/office/drawing/2014/main" id="{8EC65C71-7D1F-44FD-F80F-1B64C4F9FFF9}"/>
              </a:ext>
            </a:extLst>
          </p:cNvPr>
          <p:cNvSpPr txBox="1"/>
          <p:nvPr/>
        </p:nvSpPr>
        <p:spPr>
          <a:xfrm>
            <a:off x="2743200" y="43389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sp>
        <p:nvSpPr>
          <p:cNvPr id="12" name="TextBox 11">
            <a:extLst>
              <a:ext uri="{FF2B5EF4-FFF2-40B4-BE49-F238E27FC236}">
                <a16:creationId xmlns:a16="http://schemas.microsoft.com/office/drawing/2014/main" id="{21A5C19E-61AB-E874-C4E4-6087E1A2F298}"/>
              </a:ext>
            </a:extLst>
          </p:cNvPr>
          <p:cNvSpPr txBox="1"/>
          <p:nvPr/>
        </p:nvSpPr>
        <p:spPr>
          <a:xfrm>
            <a:off x="5943600" y="2477869"/>
            <a:ext cx="3200404" cy="646331"/>
          </a:xfrm>
          <a:prstGeom prst="rect">
            <a:avLst/>
          </a:prstGeom>
          <a:noFill/>
        </p:spPr>
        <p:txBody>
          <a:bodyPr wrap="square" rtlCol="0">
            <a:spAutoFit/>
          </a:bodyPr>
          <a:lstStyle/>
          <a:p>
            <a:r>
              <a:rPr lang="en-US" dirty="0">
                <a:solidFill>
                  <a:srgbClr val="003DB8"/>
                </a:solidFill>
              </a:rPr>
              <a:t>Ocean heat transport as the residual = </a:t>
            </a:r>
            <a:r>
              <a:rPr lang="en-US" dirty="0">
                <a:solidFill>
                  <a:schemeClr val="bg1"/>
                </a:solidFill>
              </a:rPr>
              <a:t>Total - </a:t>
            </a:r>
            <a:r>
              <a:rPr lang="en-US" dirty="0" err="1">
                <a:solidFill>
                  <a:srgbClr val="FF0000"/>
                </a:solidFill>
              </a:rPr>
              <a:t>atmos</a:t>
            </a:r>
            <a:endParaRPr lang="en-US" dirty="0">
              <a:solidFill>
                <a:srgbClr val="FF0000"/>
              </a:solidFill>
            </a:endParaRPr>
          </a:p>
        </p:txBody>
      </p:sp>
      <p:sp>
        <p:nvSpPr>
          <p:cNvPr id="13" name="Line 16">
            <a:extLst>
              <a:ext uri="{FF2B5EF4-FFF2-40B4-BE49-F238E27FC236}">
                <a16:creationId xmlns:a16="http://schemas.microsoft.com/office/drawing/2014/main" id="{D3CA561A-5776-8FE3-5A23-59E0FD7EDA4A}"/>
              </a:ext>
            </a:extLst>
          </p:cNvPr>
          <p:cNvSpPr>
            <a:spLocks noChangeShapeType="1"/>
          </p:cNvSpPr>
          <p:nvPr/>
        </p:nvSpPr>
        <p:spPr bwMode="auto">
          <a:xfrm flipV="1">
            <a:off x="3048000" y="2808287"/>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a:extLst>
              <a:ext uri="{FF2B5EF4-FFF2-40B4-BE49-F238E27FC236}">
                <a16:creationId xmlns:a16="http://schemas.microsoft.com/office/drawing/2014/main" id="{9A1B6A44-68C6-609F-FFDD-8DBDB342D273}"/>
              </a:ext>
            </a:extLst>
          </p:cNvPr>
          <p:cNvSpPr>
            <a:spLocks noChangeShapeType="1"/>
          </p:cNvSpPr>
          <p:nvPr/>
        </p:nvSpPr>
        <p:spPr bwMode="auto">
          <a:xfrm>
            <a:off x="1752600" y="2427287"/>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a:extLst>
              <a:ext uri="{FF2B5EF4-FFF2-40B4-BE49-F238E27FC236}">
                <a16:creationId xmlns:a16="http://schemas.microsoft.com/office/drawing/2014/main" id="{52E386CD-82C1-FB17-0C61-650EF42143B1}"/>
              </a:ext>
            </a:extLst>
          </p:cNvPr>
          <p:cNvSpPr>
            <a:spLocks noChangeShapeType="1"/>
          </p:cNvSpPr>
          <p:nvPr/>
        </p:nvSpPr>
        <p:spPr bwMode="auto">
          <a:xfrm flipH="1">
            <a:off x="4419600" y="2365374"/>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62628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 y="3660598"/>
            <a:ext cx="6019798" cy="3121202"/>
          </a:xfrm>
          <a:prstGeom prst="rect">
            <a:avLst/>
          </a:prstGeom>
        </p:spPr>
      </p:pic>
      <p:sp>
        <p:nvSpPr>
          <p:cNvPr id="32" name="TextBox 31">
            <a:extLst>
              <a:ext uri="{FF2B5EF4-FFF2-40B4-BE49-F238E27FC236}">
                <a16:creationId xmlns:a16="http://schemas.microsoft.com/office/drawing/2014/main" id="{5B4DF5B2-3C6B-4C47-8B28-13FFEE708173}"/>
              </a:ext>
            </a:extLst>
          </p:cNvPr>
          <p:cNvSpPr txBox="1"/>
          <p:nvPr/>
        </p:nvSpPr>
        <p:spPr>
          <a:xfrm>
            <a:off x="1752599" y="40860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1447799" y="43516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40" name="TextBox 39">
            <a:extLst>
              <a:ext uri="{FF2B5EF4-FFF2-40B4-BE49-F238E27FC236}">
                <a16:creationId xmlns:a16="http://schemas.microsoft.com/office/drawing/2014/main" id="{4FC5AC27-9F42-48B3-AC98-EAE762485E7E}"/>
              </a:ext>
            </a:extLst>
          </p:cNvPr>
          <p:cNvSpPr txBox="1"/>
          <p:nvPr/>
        </p:nvSpPr>
        <p:spPr>
          <a:xfrm>
            <a:off x="1447799" y="46437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pic>
        <p:nvPicPr>
          <p:cNvPr id="11" name="Picture 10">
            <a:extLst>
              <a:ext uri="{FF2B5EF4-FFF2-40B4-BE49-F238E27FC236}">
                <a16:creationId xmlns:a16="http://schemas.microsoft.com/office/drawing/2014/main" id="{7CEC244A-F224-4448-A538-5E8D5B175C89}"/>
              </a:ext>
            </a:extLst>
          </p:cNvPr>
          <p:cNvPicPr>
            <a:picLocks noChangeAspect="1"/>
          </p:cNvPicPr>
          <p:nvPr/>
        </p:nvPicPr>
        <p:blipFill>
          <a:blip r:embed="rId4"/>
          <a:stretch>
            <a:fillRect/>
          </a:stretch>
        </p:blipFill>
        <p:spPr>
          <a:xfrm>
            <a:off x="536346" y="39758"/>
            <a:ext cx="5480505" cy="3524806"/>
          </a:xfrm>
          <a:prstGeom prst="rect">
            <a:avLst/>
          </a:prstGeom>
        </p:spPr>
      </p:pic>
      <p:sp>
        <p:nvSpPr>
          <p:cNvPr id="12" name="TextBox 11">
            <a:extLst>
              <a:ext uri="{FF2B5EF4-FFF2-40B4-BE49-F238E27FC236}">
                <a16:creationId xmlns:a16="http://schemas.microsoft.com/office/drawing/2014/main" id="{1ED8877B-C040-43F8-8232-C4F1B1587501}"/>
              </a:ext>
            </a:extLst>
          </p:cNvPr>
          <p:cNvSpPr txBox="1"/>
          <p:nvPr/>
        </p:nvSpPr>
        <p:spPr>
          <a:xfrm>
            <a:off x="6248400" y="381000"/>
            <a:ext cx="2209800" cy="1477328"/>
          </a:xfrm>
          <a:prstGeom prst="rect">
            <a:avLst/>
          </a:prstGeom>
          <a:noFill/>
        </p:spPr>
        <p:txBody>
          <a:bodyPr wrap="square" rtlCol="0">
            <a:spAutoFit/>
          </a:bodyPr>
          <a:lstStyle/>
          <a:p>
            <a:r>
              <a:rPr lang="en-US" dirty="0">
                <a:solidFill>
                  <a:schemeClr val="bg1"/>
                </a:solidFill>
              </a:rPr>
              <a:t>This strategy was pioneered by Trenberth and Caron (2001) </a:t>
            </a:r>
          </a:p>
          <a:p>
            <a:r>
              <a:rPr lang="en-US" dirty="0">
                <a:solidFill>
                  <a:schemeClr val="bg1"/>
                </a:solidFill>
              </a:rPr>
              <a:t>ERBE and NCEP</a:t>
            </a:r>
          </a:p>
        </p:txBody>
      </p:sp>
      <p:sp>
        <p:nvSpPr>
          <p:cNvPr id="2" name="TextBox 1">
            <a:extLst>
              <a:ext uri="{FF2B5EF4-FFF2-40B4-BE49-F238E27FC236}">
                <a16:creationId xmlns:a16="http://schemas.microsoft.com/office/drawing/2014/main" id="{D2A0B05B-5C94-7CD2-BC73-D5E2A1C6E030}"/>
              </a:ext>
            </a:extLst>
          </p:cNvPr>
          <p:cNvSpPr txBox="1"/>
          <p:nvPr/>
        </p:nvSpPr>
        <p:spPr>
          <a:xfrm>
            <a:off x="6591301" y="4648200"/>
            <a:ext cx="2209800" cy="646331"/>
          </a:xfrm>
          <a:prstGeom prst="rect">
            <a:avLst/>
          </a:prstGeom>
          <a:noFill/>
        </p:spPr>
        <p:txBody>
          <a:bodyPr wrap="square" rtlCol="0">
            <a:spAutoFit/>
          </a:bodyPr>
          <a:lstStyle/>
          <a:p>
            <a:r>
              <a:rPr lang="en-US" dirty="0">
                <a:solidFill>
                  <a:schemeClr val="bg1"/>
                </a:solidFill>
              </a:rPr>
              <a:t>Our result</a:t>
            </a:r>
          </a:p>
          <a:p>
            <a:r>
              <a:rPr lang="en-US" dirty="0">
                <a:solidFill>
                  <a:schemeClr val="bg1"/>
                </a:solidFill>
              </a:rPr>
              <a:t>CERES and ERA5</a:t>
            </a:r>
          </a:p>
        </p:txBody>
      </p:sp>
    </p:spTree>
    <p:extLst>
      <p:ext uri="{BB962C8B-B14F-4D97-AF65-F5344CB8AC3E}">
        <p14:creationId xmlns:p14="http://schemas.microsoft.com/office/powerpoint/2010/main" val="3636639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BCE201-E970-482A-8D30-EBB90501ED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762000"/>
            <a:ext cx="8420987" cy="5029200"/>
          </a:xfrm>
        </p:spPr>
      </p:pic>
    </p:spTree>
    <p:extLst>
      <p:ext uri="{BB962C8B-B14F-4D97-AF65-F5344CB8AC3E}">
        <p14:creationId xmlns:p14="http://schemas.microsoft.com/office/powerpoint/2010/main" val="2532076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9900"/>
                </a:solidFill>
              </a:rPr>
              <a:t>CMIP3  </a:t>
            </a:r>
            <a:r>
              <a:rPr lang="en-US" dirty="0">
                <a:solidFill>
                  <a:schemeClr val="bg1"/>
                </a:solidFill>
              </a:rPr>
              <a:t>-- Partitioning of MHT </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4"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3733800"/>
            <a:ext cx="5943600"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809999" y="5341744"/>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5052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810000" y="5638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5052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810000" y="5879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5052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024A5F-B338-4557-B87A-57F8023CC15A}"/>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202A66CE-DCDB-4501-AD5C-1E4DE5A1F8B4}"/>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3" name="TextBox 2">
            <a:extLst>
              <a:ext uri="{FF2B5EF4-FFF2-40B4-BE49-F238E27FC236}">
                <a16:creationId xmlns:a16="http://schemas.microsoft.com/office/drawing/2014/main" id="{A592D2F1-2726-44A3-A7B1-1CC7D494F5EC}"/>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2" name="TextBox 21">
            <a:extLst>
              <a:ext uri="{FF2B5EF4-FFF2-40B4-BE49-F238E27FC236}">
                <a16:creationId xmlns:a16="http://schemas.microsoft.com/office/drawing/2014/main" id="{D6BE6081-6563-4477-801D-98FEF07462D4}"/>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4284704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FF0000"/>
                </a:solidFill>
              </a:rPr>
              <a:t>CMIP5</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4218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5742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7150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8028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955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60314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5590EE-F75D-4B4B-B946-E01972A9AFD3}"/>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EFF08439-E14A-4A73-B755-7526CCF0223C}"/>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22" name="TextBox 21">
            <a:extLst>
              <a:ext uri="{FF2B5EF4-FFF2-40B4-BE49-F238E27FC236}">
                <a16:creationId xmlns:a16="http://schemas.microsoft.com/office/drawing/2014/main" id="{1B2EB700-3FA9-4A32-BD37-153746D916CC}"/>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3" name="TextBox 22">
            <a:extLst>
              <a:ext uri="{FF2B5EF4-FFF2-40B4-BE49-F238E27FC236}">
                <a16:creationId xmlns:a16="http://schemas.microsoft.com/office/drawing/2014/main" id="{C3030EEC-A64E-4145-A586-620520AFB91F}"/>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1953716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3DB8"/>
                </a:solidFill>
              </a:rPr>
              <a:t>CMIP6</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345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638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879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431C765-1678-46B3-BC48-DEF8FACB7B7E}"/>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0A917476-3578-4874-B6E8-38B288212758}"/>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22" name="TextBox 21">
            <a:extLst>
              <a:ext uri="{FF2B5EF4-FFF2-40B4-BE49-F238E27FC236}">
                <a16:creationId xmlns:a16="http://schemas.microsoft.com/office/drawing/2014/main" id="{F3712B57-3810-43A3-9C87-C510A1B75CC1}"/>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3" name="TextBox 22">
            <a:extLst>
              <a:ext uri="{FF2B5EF4-FFF2-40B4-BE49-F238E27FC236}">
                <a16:creationId xmlns:a16="http://schemas.microsoft.com/office/drawing/2014/main" id="{09F619FB-1608-4511-99C9-DAE7FA07EC27}"/>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1770280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CMIP3 to 6 against observations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1" y="685800"/>
            <a:ext cx="5878611"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733800"/>
            <a:ext cx="5943596"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ATMOSPHERE</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1295400" y="42788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1828800" y="4431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OCEAN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1371600" y="4495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0C6502-A6DB-4FB6-8507-0E2D9F6BFF97}"/>
              </a:ext>
            </a:extLst>
          </p:cNvPr>
          <p:cNvSpPr txBox="1"/>
          <p:nvPr/>
        </p:nvSpPr>
        <p:spPr>
          <a:xfrm>
            <a:off x="1447800" y="1447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CMIP5 Mean</a:t>
            </a:r>
          </a:p>
        </p:txBody>
      </p:sp>
      <p:sp>
        <p:nvSpPr>
          <p:cNvPr id="21" name="TextBox 20">
            <a:extLst>
              <a:ext uri="{FF2B5EF4-FFF2-40B4-BE49-F238E27FC236}">
                <a16:creationId xmlns:a16="http://schemas.microsoft.com/office/drawing/2014/main" id="{C65880A8-369C-4611-95FB-F416210408C8}"/>
              </a:ext>
            </a:extLst>
          </p:cNvPr>
          <p:cNvSpPr txBox="1"/>
          <p:nvPr/>
        </p:nvSpPr>
        <p:spPr>
          <a:xfrm>
            <a:off x="1447800" y="1219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a:ea typeface="+mn-ea"/>
                <a:cs typeface="+mn-cs"/>
              </a:rPr>
              <a:t>CMIP3 Mean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CMIP6 Mean</a:t>
            </a:r>
          </a:p>
        </p:txBody>
      </p:sp>
      <p:cxnSp>
        <p:nvCxnSpPr>
          <p:cNvPr id="23" name="Straight Connector 22">
            <a:extLst>
              <a:ext uri="{FF2B5EF4-FFF2-40B4-BE49-F238E27FC236}">
                <a16:creationId xmlns:a16="http://schemas.microsoft.com/office/drawing/2014/main" id="{389269B9-0E9C-4607-A8C2-F902ED3EBB6D}"/>
              </a:ext>
            </a:extLst>
          </p:cNvPr>
          <p:cNvCxnSpPr/>
          <p:nvPr/>
        </p:nvCxnSpPr>
        <p:spPr>
          <a:xfrm flipV="1">
            <a:off x="1143000" y="13716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94365-925E-47F8-890E-BDE014557712}"/>
              </a:ext>
            </a:extLst>
          </p:cNvPr>
          <p:cNvCxnSpPr/>
          <p:nvPr/>
        </p:nvCxnSpPr>
        <p:spPr>
          <a:xfrm flipV="1">
            <a:off x="1143000" y="16002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6BA3C1-545F-46DE-B6FC-01720A1102C6}"/>
              </a:ext>
            </a:extLst>
          </p:cNvPr>
          <p:cNvSpPr txBox="1"/>
          <p:nvPr/>
        </p:nvSpPr>
        <p:spPr>
          <a:xfrm>
            <a:off x="3657599" y="5269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27" name="TextBox 26">
            <a:extLst>
              <a:ext uri="{FF2B5EF4-FFF2-40B4-BE49-F238E27FC236}">
                <a16:creationId xmlns:a16="http://schemas.microsoft.com/office/drawing/2014/main" id="{EE30B7C3-AE83-40B8-94DB-8B1BB78C8953}"/>
              </a:ext>
            </a:extLst>
          </p:cNvPr>
          <p:cNvSpPr txBox="1"/>
          <p:nvPr/>
        </p:nvSpPr>
        <p:spPr>
          <a:xfrm>
            <a:off x="3657600" y="57266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CMIP5 Mean</a:t>
            </a:r>
          </a:p>
        </p:txBody>
      </p:sp>
      <p:sp>
        <p:nvSpPr>
          <p:cNvPr id="28" name="TextBox 27">
            <a:extLst>
              <a:ext uri="{FF2B5EF4-FFF2-40B4-BE49-F238E27FC236}">
                <a16:creationId xmlns:a16="http://schemas.microsoft.com/office/drawing/2014/main" id="{435DA313-9AAC-4562-8826-F1B9D1FF83E8}"/>
              </a:ext>
            </a:extLst>
          </p:cNvPr>
          <p:cNvSpPr txBox="1"/>
          <p:nvPr/>
        </p:nvSpPr>
        <p:spPr>
          <a:xfrm>
            <a:off x="3657600" y="5498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a:ea typeface="+mn-ea"/>
                <a:cs typeface="+mn-cs"/>
              </a:rPr>
              <a:t>CMIP3 Mean</a:t>
            </a:r>
          </a:p>
        </p:txBody>
      </p:sp>
      <p:sp>
        <p:nvSpPr>
          <p:cNvPr id="29" name="TextBox 28">
            <a:extLst>
              <a:ext uri="{FF2B5EF4-FFF2-40B4-BE49-F238E27FC236}">
                <a16:creationId xmlns:a16="http://schemas.microsoft.com/office/drawing/2014/main" id="{463DDD00-63AF-4701-94B2-551D235E5877}"/>
              </a:ext>
            </a:extLst>
          </p:cNvPr>
          <p:cNvSpPr txBox="1"/>
          <p:nvPr/>
        </p:nvSpPr>
        <p:spPr>
          <a:xfrm>
            <a:off x="3657600" y="5955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CMIP6 Mean</a:t>
            </a:r>
          </a:p>
        </p:txBody>
      </p:sp>
      <p:sp>
        <p:nvSpPr>
          <p:cNvPr id="30" name="TextBox 29">
            <a:extLst>
              <a:ext uri="{FF2B5EF4-FFF2-40B4-BE49-F238E27FC236}">
                <a16:creationId xmlns:a16="http://schemas.microsoft.com/office/drawing/2014/main" id="{491DB8B4-B59F-40A8-B6F6-F2CA804187DF}"/>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203004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E4778-1F20-4B42-84A6-7BFAE90250EC}"/>
              </a:ext>
            </a:extLst>
          </p:cNvPr>
          <p:cNvSpPr txBox="1"/>
          <p:nvPr/>
        </p:nvSpPr>
        <p:spPr>
          <a:xfrm>
            <a:off x="1143000" y="171489"/>
            <a:ext cx="7086600" cy="553998"/>
          </a:xfrm>
          <a:prstGeom prst="rect">
            <a:avLst/>
          </a:prstGeom>
          <a:noFill/>
        </p:spPr>
        <p:txBody>
          <a:bodyPr wrap="square" rtlCol="0">
            <a:spAutoFit/>
          </a:bodyPr>
          <a:lstStyle/>
          <a:p>
            <a:r>
              <a:rPr lang="en-US" sz="3000" dirty="0">
                <a:solidFill>
                  <a:schemeClr val="bg1"/>
                </a:solidFill>
              </a:rPr>
              <a:t>Where does the energy imbalance  go?</a:t>
            </a:r>
          </a:p>
        </p:txBody>
      </p:sp>
      <p:sp>
        <p:nvSpPr>
          <p:cNvPr id="12" name="TextBox 11">
            <a:extLst>
              <a:ext uri="{FF2B5EF4-FFF2-40B4-BE49-F238E27FC236}">
                <a16:creationId xmlns:a16="http://schemas.microsoft.com/office/drawing/2014/main" id="{EB568646-71BF-49BD-9C41-F7648B9DC57F}"/>
              </a:ext>
            </a:extLst>
          </p:cNvPr>
          <p:cNvSpPr txBox="1"/>
          <p:nvPr/>
        </p:nvSpPr>
        <p:spPr>
          <a:xfrm>
            <a:off x="144788" y="725269"/>
            <a:ext cx="3346102" cy="646331"/>
          </a:xfrm>
          <a:prstGeom prst="rect">
            <a:avLst/>
          </a:prstGeom>
          <a:noFill/>
        </p:spPr>
        <p:txBody>
          <a:bodyPr wrap="square" rtlCol="0">
            <a:spAutoFit/>
          </a:bodyPr>
          <a:lstStyle/>
          <a:p>
            <a:r>
              <a:rPr lang="en-US" dirty="0">
                <a:solidFill>
                  <a:schemeClr val="bg1">
                    <a:lumMod val="65000"/>
                  </a:schemeClr>
                </a:solidFill>
              </a:rPr>
              <a:t>Changes in Earth </a:t>
            </a:r>
          </a:p>
          <a:p>
            <a:r>
              <a:rPr lang="en-US" dirty="0">
                <a:solidFill>
                  <a:schemeClr val="bg1">
                    <a:lumMod val="65000"/>
                  </a:schemeClr>
                </a:solidFill>
              </a:rPr>
              <a:t> Energy Content</a:t>
            </a:r>
          </a:p>
        </p:txBody>
      </p:sp>
      <p:pic>
        <p:nvPicPr>
          <p:cNvPr id="3" name="Picture 2">
            <a:extLst>
              <a:ext uri="{FF2B5EF4-FFF2-40B4-BE49-F238E27FC236}">
                <a16:creationId xmlns:a16="http://schemas.microsoft.com/office/drawing/2014/main" id="{ED2E16EF-3523-41D2-A921-72485259C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571711"/>
            <a:ext cx="4635407" cy="4114800"/>
          </a:xfrm>
          <a:prstGeom prst="rect">
            <a:avLst/>
          </a:prstGeom>
        </p:spPr>
      </p:pic>
      <p:sp>
        <p:nvSpPr>
          <p:cNvPr id="6" name="Rectangle 5">
            <a:extLst>
              <a:ext uri="{FF2B5EF4-FFF2-40B4-BE49-F238E27FC236}">
                <a16:creationId xmlns:a16="http://schemas.microsoft.com/office/drawing/2014/main" id="{B5499614-E55F-4B40-89AE-96241B4D8A13}"/>
              </a:ext>
            </a:extLst>
          </p:cNvPr>
          <p:cNvSpPr/>
          <p:nvPr/>
        </p:nvSpPr>
        <p:spPr>
          <a:xfrm>
            <a:off x="3250153" y="4637067"/>
            <a:ext cx="6003694" cy="2830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572F124-675A-445E-9610-58168783519B}"/>
              </a:ext>
            </a:extLst>
          </p:cNvPr>
          <p:cNvSpPr txBox="1"/>
          <p:nvPr/>
        </p:nvSpPr>
        <p:spPr>
          <a:xfrm>
            <a:off x="6705600" y="4736167"/>
            <a:ext cx="2965862" cy="300082"/>
          </a:xfrm>
          <a:prstGeom prst="rect">
            <a:avLst/>
          </a:prstGeom>
          <a:noFill/>
        </p:spPr>
        <p:txBody>
          <a:bodyPr wrap="square" rtlCol="0">
            <a:spAutoFit/>
          </a:bodyPr>
          <a:lstStyle/>
          <a:p>
            <a:r>
              <a:rPr lang="en-US" sz="1350" dirty="0">
                <a:solidFill>
                  <a:schemeClr val="bg1"/>
                </a:solidFill>
              </a:rPr>
              <a:t>von </a:t>
            </a:r>
            <a:r>
              <a:rPr lang="en-US" sz="1350" dirty="0" err="1">
                <a:solidFill>
                  <a:schemeClr val="bg1"/>
                </a:solidFill>
              </a:rPr>
              <a:t>Schuckmann</a:t>
            </a:r>
            <a:r>
              <a:rPr lang="en-US" sz="1350" dirty="0">
                <a:solidFill>
                  <a:schemeClr val="bg1"/>
                </a:solidFill>
              </a:rPr>
              <a:t> et. al , 2020</a:t>
            </a:r>
          </a:p>
        </p:txBody>
      </p:sp>
      <p:pic>
        <p:nvPicPr>
          <p:cNvPr id="17" name="Picture 16" descr="A picture containing text, screenshot, diagram, plot&#10;&#10;Description automatically generated">
            <a:extLst>
              <a:ext uri="{FF2B5EF4-FFF2-40B4-BE49-F238E27FC236}">
                <a16:creationId xmlns:a16="http://schemas.microsoft.com/office/drawing/2014/main" id="{3823EA27-5A37-87FB-839A-CF190AA5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8" y="1792069"/>
            <a:ext cx="4143071" cy="2944098"/>
          </a:xfrm>
          <a:prstGeom prst="rect">
            <a:avLst/>
          </a:prstGeom>
        </p:spPr>
      </p:pic>
      <p:sp>
        <p:nvSpPr>
          <p:cNvPr id="2" name="TextBox 1">
            <a:extLst>
              <a:ext uri="{FF2B5EF4-FFF2-40B4-BE49-F238E27FC236}">
                <a16:creationId xmlns:a16="http://schemas.microsoft.com/office/drawing/2014/main" id="{9888454F-23E8-D373-C9F3-006EB11C41F1}"/>
              </a:ext>
            </a:extLst>
          </p:cNvPr>
          <p:cNvSpPr txBox="1"/>
          <p:nvPr/>
        </p:nvSpPr>
        <p:spPr>
          <a:xfrm>
            <a:off x="350727" y="5618149"/>
            <a:ext cx="8979320" cy="1015663"/>
          </a:xfrm>
          <a:prstGeom prst="rect">
            <a:avLst/>
          </a:prstGeom>
          <a:noFill/>
        </p:spPr>
        <p:txBody>
          <a:bodyPr wrap="square" rtlCol="0">
            <a:spAutoFit/>
          </a:bodyPr>
          <a:lstStyle/>
          <a:p>
            <a:r>
              <a:rPr lang="en-US" sz="2000" dirty="0">
                <a:solidFill>
                  <a:schemeClr val="bg1"/>
                </a:solidFill>
              </a:rPr>
              <a:t>Reconciling units: 0.8 W m</a:t>
            </a:r>
            <a:r>
              <a:rPr lang="en-US" sz="2000" baseline="30000" dirty="0">
                <a:solidFill>
                  <a:schemeClr val="bg1"/>
                </a:solidFill>
              </a:rPr>
              <a:t>-2</a:t>
            </a:r>
            <a:r>
              <a:rPr lang="en-US" sz="2000" dirty="0">
                <a:solidFill>
                  <a:schemeClr val="bg1"/>
                </a:solidFill>
              </a:rPr>
              <a:t> integrated over Earth’s surface area (5*10</a:t>
            </a:r>
            <a:r>
              <a:rPr lang="en-US" sz="2000" baseline="30000" dirty="0">
                <a:solidFill>
                  <a:schemeClr val="bg1"/>
                </a:solidFill>
              </a:rPr>
              <a:t>14 </a:t>
            </a:r>
            <a:r>
              <a:rPr lang="en-US" sz="2000" dirty="0">
                <a:solidFill>
                  <a:schemeClr val="bg1"/>
                </a:solidFill>
              </a:rPr>
              <a:t>m</a:t>
            </a:r>
            <a:r>
              <a:rPr lang="en-US" sz="2000" baseline="30000" dirty="0">
                <a:solidFill>
                  <a:schemeClr val="bg1"/>
                </a:solidFill>
              </a:rPr>
              <a:t>2</a:t>
            </a:r>
            <a:r>
              <a:rPr lang="en-US" sz="2000" dirty="0">
                <a:solidFill>
                  <a:schemeClr val="bg1"/>
                </a:solidFill>
              </a:rPr>
              <a:t>) </a:t>
            </a:r>
          </a:p>
          <a:p>
            <a:r>
              <a:rPr lang="en-US" sz="2000" dirty="0">
                <a:solidFill>
                  <a:schemeClr val="bg1"/>
                </a:solidFill>
              </a:rPr>
              <a:t>and over a decade (3*10</a:t>
            </a:r>
            <a:r>
              <a:rPr lang="en-US" sz="2000" baseline="30000" dirty="0">
                <a:solidFill>
                  <a:schemeClr val="bg1"/>
                </a:solidFill>
              </a:rPr>
              <a:t>8</a:t>
            </a:r>
            <a:r>
              <a:rPr lang="en-US" sz="2000" dirty="0">
                <a:solidFill>
                  <a:schemeClr val="bg1"/>
                </a:solidFill>
              </a:rPr>
              <a:t>s) </a:t>
            </a:r>
          </a:p>
          <a:p>
            <a:r>
              <a:rPr lang="en-US" sz="2000" dirty="0">
                <a:solidFill>
                  <a:schemeClr val="bg1"/>
                </a:solidFill>
              </a:rPr>
              <a:t>= </a:t>
            </a:r>
            <a:r>
              <a:rPr lang="en-US" sz="2000" dirty="0">
                <a:solidFill>
                  <a:srgbClr val="FF0000"/>
                </a:solidFill>
              </a:rPr>
              <a:t>120 ZJ per decade  </a:t>
            </a:r>
            <a:endParaRPr lang="en-US" sz="2000" baseline="30000" dirty="0">
              <a:solidFill>
                <a:srgbClr val="FF0000"/>
              </a:solidFill>
            </a:endParaRPr>
          </a:p>
        </p:txBody>
      </p:sp>
      <p:cxnSp>
        <p:nvCxnSpPr>
          <p:cNvPr id="4" name="Straight Connector 3">
            <a:extLst>
              <a:ext uri="{FF2B5EF4-FFF2-40B4-BE49-F238E27FC236}">
                <a16:creationId xmlns:a16="http://schemas.microsoft.com/office/drawing/2014/main" id="{87800CBA-9224-FABA-D820-793C70433E00}"/>
              </a:ext>
            </a:extLst>
          </p:cNvPr>
          <p:cNvCxnSpPr/>
          <p:nvPr/>
        </p:nvCxnSpPr>
        <p:spPr bwMode="auto">
          <a:xfrm flipV="1">
            <a:off x="1686730" y="1600200"/>
            <a:ext cx="2428070" cy="2355399"/>
          </a:xfrm>
          <a:prstGeom prst="line">
            <a:avLst/>
          </a:pr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243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OBSERVATIONS FROM ERA5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75433"/>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71034"/>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382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ERA INTERIM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62400"/>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2C8F210-46A9-8A17-4228-D0CEB2ED9FF5}"/>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4394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NCEP reanalysis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661D0B-861C-1457-69C7-AE90270D0C22}"/>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6811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CERES EBAF (energy balanced and filled)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6DD98A-FFC2-AE8F-3E05-7CBF1C9F8149}"/>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7284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unadjusted CERES  (single scanner)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402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ERBE  (1984-1990)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6"/>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116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Accounting for ocean heat content changes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4" y="3962400"/>
            <a:ext cx="5714994"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340298" y="1073259"/>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FB5D70-E105-4A32-8409-7C4728CF7ADA}"/>
              </a:ext>
            </a:extLst>
          </p:cNvPr>
          <p:cNvSpPr txBox="1"/>
          <p:nvPr/>
        </p:nvSpPr>
        <p:spPr>
          <a:xfrm>
            <a:off x="6166148" y="4152958"/>
            <a:ext cx="290770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FFFF"/>
                </a:solidFill>
                <a:effectLst/>
                <a:uLnTx/>
                <a:uFillTx/>
                <a:latin typeface="Calibri"/>
                <a:ea typeface="+mn-ea"/>
                <a:cs typeface="+mn-cs"/>
              </a:rPr>
              <a:t>Correcting for ocean heat content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FFFF"/>
                </a:solidFill>
                <a:effectLst/>
                <a:uLnTx/>
                <a:uFillTx/>
                <a:latin typeface="Calibri"/>
                <a:ea typeface="+mn-ea"/>
                <a:cs typeface="+mn-cs"/>
              </a:rPr>
              <a:t>From EN4 ocean reanalysis temperature trends</a:t>
            </a:r>
          </a:p>
        </p:txBody>
      </p:sp>
    </p:spTree>
    <p:extLst>
      <p:ext uri="{BB962C8B-B14F-4D97-AF65-F5344CB8AC3E}">
        <p14:creationId xmlns:p14="http://schemas.microsoft.com/office/powerpoint/2010/main" val="717032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pic>
        <p:nvPicPr>
          <p:cNvPr id="7" name="Picture 6">
            <a:extLst>
              <a:ext uri="{FF2B5EF4-FFF2-40B4-BE49-F238E27FC236}">
                <a16:creationId xmlns:a16="http://schemas.microsoft.com/office/drawing/2014/main" id="{229E2A51-BB40-0065-9198-C7E23517236D}"/>
              </a:ext>
            </a:extLst>
          </p:cNvPr>
          <p:cNvPicPr>
            <a:picLocks noChangeAspect="1"/>
          </p:cNvPicPr>
          <p:nvPr/>
        </p:nvPicPr>
        <p:blipFill>
          <a:blip r:embed="rId3"/>
          <a:stretch>
            <a:fillRect/>
          </a:stretch>
        </p:blipFill>
        <p:spPr>
          <a:xfrm>
            <a:off x="838200" y="1676400"/>
            <a:ext cx="3938149" cy="4351020"/>
          </a:xfrm>
          <a:prstGeom prst="rect">
            <a:avLst/>
          </a:prstGeom>
        </p:spPr>
      </p:pic>
      <p:sp>
        <p:nvSpPr>
          <p:cNvPr id="8" name="Rectangle 7">
            <a:extLst>
              <a:ext uri="{FF2B5EF4-FFF2-40B4-BE49-F238E27FC236}">
                <a16:creationId xmlns:a16="http://schemas.microsoft.com/office/drawing/2014/main" id="{27EBD192-5388-5E2F-08B0-9D31E860C676}"/>
              </a:ext>
            </a:extLst>
          </p:cNvPr>
          <p:cNvSpPr/>
          <p:nvPr/>
        </p:nvSpPr>
        <p:spPr>
          <a:xfrm>
            <a:off x="1524000" y="1752600"/>
            <a:ext cx="3048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9FBBD0-F848-8FE9-3616-1FC5754E2E2A}"/>
              </a:ext>
            </a:extLst>
          </p:cNvPr>
          <p:cNvSpPr txBox="1"/>
          <p:nvPr/>
        </p:nvSpPr>
        <p:spPr>
          <a:xfrm>
            <a:off x="1371600" y="1325116"/>
            <a:ext cx="3962400" cy="369332"/>
          </a:xfrm>
          <a:prstGeom prst="rect">
            <a:avLst/>
          </a:prstGeom>
          <a:noFill/>
        </p:spPr>
        <p:txBody>
          <a:bodyPr wrap="square" rtlCol="0">
            <a:spAutoFit/>
          </a:bodyPr>
          <a:lstStyle/>
          <a:p>
            <a:r>
              <a:rPr lang="en-US" dirty="0">
                <a:solidFill>
                  <a:schemeClr val="bg1"/>
                </a:solidFill>
              </a:rPr>
              <a:t>Energy input to the atmosphere</a:t>
            </a:r>
          </a:p>
        </p:txBody>
      </p:sp>
      <p:sp>
        <p:nvSpPr>
          <p:cNvPr id="10" name="TextBox 9">
            <a:extLst>
              <a:ext uri="{FF2B5EF4-FFF2-40B4-BE49-F238E27FC236}">
                <a16:creationId xmlns:a16="http://schemas.microsoft.com/office/drawing/2014/main" id="{37D73484-8915-CDC9-1A76-CAD40161CA63}"/>
              </a:ext>
            </a:extLst>
          </p:cNvPr>
          <p:cNvSpPr txBox="1"/>
          <p:nvPr/>
        </p:nvSpPr>
        <p:spPr>
          <a:xfrm rot="16200000">
            <a:off x="-1395592" y="3575694"/>
            <a:ext cx="3793869" cy="300082"/>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p:txBody>
      </p:sp>
      <p:sp>
        <p:nvSpPr>
          <p:cNvPr id="14" name="TextBox 13">
            <a:extLst>
              <a:ext uri="{FF2B5EF4-FFF2-40B4-BE49-F238E27FC236}">
                <a16:creationId xmlns:a16="http://schemas.microsoft.com/office/drawing/2014/main" id="{DA23F516-552C-107E-6736-B75A43841250}"/>
              </a:ext>
            </a:extLst>
          </p:cNvPr>
          <p:cNvSpPr txBox="1"/>
          <p:nvPr/>
        </p:nvSpPr>
        <p:spPr>
          <a:xfrm>
            <a:off x="5370254" y="2286000"/>
            <a:ext cx="3200400" cy="2031325"/>
          </a:xfrm>
          <a:prstGeom prst="rect">
            <a:avLst/>
          </a:prstGeom>
          <a:noFill/>
        </p:spPr>
        <p:txBody>
          <a:bodyPr wrap="square" rtlCol="0">
            <a:spAutoFit/>
          </a:bodyPr>
          <a:lstStyle/>
          <a:p>
            <a:r>
              <a:rPr lang="en-US" dirty="0">
                <a:solidFill>
                  <a:schemeClr val="bg1"/>
                </a:solidFill>
              </a:rPr>
              <a:t>Globally, </a:t>
            </a:r>
            <a:r>
              <a:rPr lang="en-US" dirty="0">
                <a:solidFill>
                  <a:srgbClr val="009900"/>
                </a:solidFill>
              </a:rPr>
              <a:t>evaporation </a:t>
            </a:r>
            <a:r>
              <a:rPr lang="en-US" dirty="0">
                <a:solidFill>
                  <a:schemeClr val="bg1"/>
                </a:solidFill>
              </a:rPr>
              <a:t>adds energy to the atmosphere and</a:t>
            </a:r>
          </a:p>
          <a:p>
            <a:r>
              <a:rPr lang="en-US" dirty="0">
                <a:solidFill>
                  <a:srgbClr val="FF9900"/>
                </a:solidFill>
              </a:rPr>
              <a:t>atmospheric radiation </a:t>
            </a:r>
            <a:r>
              <a:rPr lang="en-US" dirty="0">
                <a:solidFill>
                  <a:schemeClr val="bg1"/>
                </a:solidFill>
              </a:rPr>
              <a:t>removes energy</a:t>
            </a:r>
          </a:p>
          <a:p>
            <a:endParaRPr lang="en-US" dirty="0">
              <a:solidFill>
                <a:schemeClr val="bg1"/>
              </a:solidFill>
            </a:endParaRPr>
          </a:p>
          <a:p>
            <a:r>
              <a:rPr lang="en-US" dirty="0">
                <a:solidFill>
                  <a:schemeClr val="bg1"/>
                </a:solidFill>
              </a:rPr>
              <a:t>Local energy imbalances drive atmospheric heat transport  </a:t>
            </a:r>
          </a:p>
        </p:txBody>
      </p:sp>
      <p:cxnSp>
        <p:nvCxnSpPr>
          <p:cNvPr id="3" name="Straight Connector 2">
            <a:extLst>
              <a:ext uri="{FF2B5EF4-FFF2-40B4-BE49-F238E27FC236}">
                <a16:creationId xmlns:a16="http://schemas.microsoft.com/office/drawing/2014/main" id="{FB603F4D-4F7D-EC1D-2CA8-173C699303F8}"/>
              </a:ext>
            </a:extLst>
          </p:cNvPr>
          <p:cNvCxnSpPr>
            <a:cxnSpLocks/>
          </p:cNvCxnSpPr>
          <p:nvPr/>
        </p:nvCxnSpPr>
        <p:spPr>
          <a:xfrm>
            <a:off x="1524000" y="3810000"/>
            <a:ext cx="30480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2064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EF54B5FE-609C-C77B-2EA9-91FB983017FA}"/>
              </a:ext>
            </a:extLst>
          </p:cNvPr>
          <p:cNvPicPr>
            <a:picLocks noChangeAspect="1"/>
          </p:cNvPicPr>
          <p:nvPr/>
        </p:nvPicPr>
        <p:blipFill>
          <a:blip r:embed="rId3"/>
          <a:stretch>
            <a:fillRect/>
          </a:stretch>
        </p:blipFill>
        <p:spPr>
          <a:xfrm>
            <a:off x="5615099" y="2178974"/>
            <a:ext cx="3414624" cy="3480477"/>
          </a:xfrm>
          <a:prstGeom prst="rect">
            <a:avLst/>
          </a:prstGeom>
        </p:spPr>
      </p:pic>
      <p:pic>
        <p:nvPicPr>
          <p:cNvPr id="11" name="Picture 10">
            <a:extLst>
              <a:ext uri="{FF2B5EF4-FFF2-40B4-BE49-F238E27FC236}">
                <a16:creationId xmlns:a16="http://schemas.microsoft.com/office/drawing/2014/main" id="{16C2AD1C-2FDC-B20D-08B9-8A002DBAC2E5}"/>
              </a:ext>
            </a:extLst>
          </p:cNvPr>
          <p:cNvPicPr>
            <a:picLocks noChangeAspect="1"/>
          </p:cNvPicPr>
          <p:nvPr/>
        </p:nvPicPr>
        <p:blipFill>
          <a:blip r:embed="rId4"/>
          <a:stretch>
            <a:fillRect/>
          </a:stretch>
        </p:blipFill>
        <p:spPr>
          <a:xfrm>
            <a:off x="1002861" y="2150566"/>
            <a:ext cx="3403774" cy="3435290"/>
          </a:xfrm>
          <a:prstGeom prst="rect">
            <a:avLst/>
          </a:prstGeom>
        </p:spPr>
      </p:pic>
      <p:sp>
        <p:nvSpPr>
          <p:cNvPr id="12" name="TextBox 11">
            <a:extLst>
              <a:ext uri="{FF2B5EF4-FFF2-40B4-BE49-F238E27FC236}">
                <a16:creationId xmlns:a16="http://schemas.microsoft.com/office/drawing/2014/main" id="{975DB4A0-D6AE-8ED8-257D-1D92E0868EE6}"/>
              </a:ext>
            </a:extLst>
          </p:cNvPr>
          <p:cNvSpPr txBox="1"/>
          <p:nvPr/>
        </p:nvSpPr>
        <p:spPr>
          <a:xfrm rot="16200000">
            <a:off x="-1596234" y="3573569"/>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
        <p:nvSpPr>
          <p:cNvPr id="13" name="TextBox 12">
            <a:extLst>
              <a:ext uri="{FF2B5EF4-FFF2-40B4-BE49-F238E27FC236}">
                <a16:creationId xmlns:a16="http://schemas.microsoft.com/office/drawing/2014/main" id="{F30F9AA3-A929-DE7D-F90C-1C3601996375}"/>
              </a:ext>
            </a:extLst>
          </p:cNvPr>
          <p:cNvSpPr txBox="1"/>
          <p:nvPr/>
        </p:nvSpPr>
        <p:spPr>
          <a:xfrm>
            <a:off x="644237" y="2069869"/>
            <a:ext cx="464474"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15" name="TextBox 14">
            <a:extLst>
              <a:ext uri="{FF2B5EF4-FFF2-40B4-BE49-F238E27FC236}">
                <a16:creationId xmlns:a16="http://schemas.microsoft.com/office/drawing/2014/main" id="{3040470A-301D-D470-3627-EE3A3A3E9C3F}"/>
              </a:ext>
            </a:extLst>
          </p:cNvPr>
          <p:cNvSpPr txBox="1"/>
          <p:nvPr/>
        </p:nvSpPr>
        <p:spPr>
          <a:xfrm>
            <a:off x="643196" y="2648642"/>
            <a:ext cx="464474"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17" name="TextBox 16">
            <a:extLst>
              <a:ext uri="{FF2B5EF4-FFF2-40B4-BE49-F238E27FC236}">
                <a16:creationId xmlns:a16="http://schemas.microsoft.com/office/drawing/2014/main" id="{45A80C3C-4B15-C662-B153-B023FD0E920B}"/>
              </a:ext>
            </a:extLst>
          </p:cNvPr>
          <p:cNvSpPr txBox="1"/>
          <p:nvPr/>
        </p:nvSpPr>
        <p:spPr>
          <a:xfrm>
            <a:off x="590208" y="4310164"/>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19" name="TextBox 18">
            <a:extLst>
              <a:ext uri="{FF2B5EF4-FFF2-40B4-BE49-F238E27FC236}">
                <a16:creationId xmlns:a16="http://schemas.microsoft.com/office/drawing/2014/main" id="{BB79C1B7-4488-EC80-33D1-8A07100CC7E5}"/>
              </a:ext>
            </a:extLst>
          </p:cNvPr>
          <p:cNvSpPr txBox="1"/>
          <p:nvPr/>
        </p:nvSpPr>
        <p:spPr>
          <a:xfrm>
            <a:off x="542689" y="5418870"/>
            <a:ext cx="507833"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21" name="TextBox 20">
            <a:extLst>
              <a:ext uri="{FF2B5EF4-FFF2-40B4-BE49-F238E27FC236}">
                <a16:creationId xmlns:a16="http://schemas.microsoft.com/office/drawing/2014/main" id="{D9C6778D-A373-73F7-7659-ECA10DC6C41A}"/>
              </a:ext>
            </a:extLst>
          </p:cNvPr>
          <p:cNvSpPr txBox="1"/>
          <p:nvPr/>
        </p:nvSpPr>
        <p:spPr>
          <a:xfrm>
            <a:off x="517477" y="4846330"/>
            <a:ext cx="537205"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23" name="TextBox 22">
            <a:extLst>
              <a:ext uri="{FF2B5EF4-FFF2-40B4-BE49-F238E27FC236}">
                <a16:creationId xmlns:a16="http://schemas.microsoft.com/office/drawing/2014/main" id="{01AEA7C2-C4E3-5793-6162-0C76124AC667}"/>
              </a:ext>
            </a:extLst>
          </p:cNvPr>
          <p:cNvSpPr txBox="1"/>
          <p:nvPr/>
        </p:nvSpPr>
        <p:spPr>
          <a:xfrm>
            <a:off x="607874" y="3199375"/>
            <a:ext cx="464474" cy="300082"/>
          </a:xfrm>
          <a:prstGeom prst="rect">
            <a:avLst/>
          </a:prstGeom>
        </p:spPr>
        <p:txBody>
          <a:bodyPr wrap="square" rtlCol="0">
            <a:spAutoFit/>
          </a:bodyPr>
          <a:lstStyle/>
          <a:p>
            <a:pPr defTabSz="685800"/>
            <a:r>
              <a:rPr lang="en-US" sz="1350" dirty="0">
                <a:solidFill>
                  <a:prstClr val="white"/>
                </a:solidFill>
                <a:latin typeface="Calibri"/>
              </a:rPr>
              <a:t>  50</a:t>
            </a:r>
          </a:p>
        </p:txBody>
      </p:sp>
      <p:sp>
        <p:nvSpPr>
          <p:cNvPr id="25" name="TextBox 24">
            <a:extLst>
              <a:ext uri="{FF2B5EF4-FFF2-40B4-BE49-F238E27FC236}">
                <a16:creationId xmlns:a16="http://schemas.microsoft.com/office/drawing/2014/main" id="{E5033B72-DDD8-E6EF-5076-327C35ACD408}"/>
              </a:ext>
            </a:extLst>
          </p:cNvPr>
          <p:cNvSpPr txBox="1"/>
          <p:nvPr/>
        </p:nvSpPr>
        <p:spPr>
          <a:xfrm>
            <a:off x="607874" y="3196258"/>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27" name="TextBox 26">
            <a:extLst>
              <a:ext uri="{FF2B5EF4-FFF2-40B4-BE49-F238E27FC236}">
                <a16:creationId xmlns:a16="http://schemas.microsoft.com/office/drawing/2014/main" id="{78F156A0-0E53-196A-64A9-44A1C1C2EFB0}"/>
              </a:ext>
            </a:extLst>
          </p:cNvPr>
          <p:cNvSpPr txBox="1"/>
          <p:nvPr/>
        </p:nvSpPr>
        <p:spPr>
          <a:xfrm>
            <a:off x="616189" y="3759445"/>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29" name="TextBox 28">
            <a:extLst>
              <a:ext uri="{FF2B5EF4-FFF2-40B4-BE49-F238E27FC236}">
                <a16:creationId xmlns:a16="http://schemas.microsoft.com/office/drawing/2014/main" id="{904A9414-2721-611E-2994-D16A18217C3D}"/>
              </a:ext>
            </a:extLst>
          </p:cNvPr>
          <p:cNvSpPr txBox="1"/>
          <p:nvPr/>
        </p:nvSpPr>
        <p:spPr>
          <a:xfrm>
            <a:off x="762698" y="5573713"/>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31" name="TextBox 30">
            <a:extLst>
              <a:ext uri="{FF2B5EF4-FFF2-40B4-BE49-F238E27FC236}">
                <a16:creationId xmlns:a16="http://schemas.microsoft.com/office/drawing/2014/main" id="{197AC5FC-7668-838D-464E-6FECE29FEAF3}"/>
              </a:ext>
            </a:extLst>
          </p:cNvPr>
          <p:cNvSpPr txBox="1"/>
          <p:nvPr/>
        </p:nvSpPr>
        <p:spPr>
          <a:xfrm>
            <a:off x="1329000" y="5575793"/>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33" name="TextBox 32">
            <a:extLst>
              <a:ext uri="{FF2B5EF4-FFF2-40B4-BE49-F238E27FC236}">
                <a16:creationId xmlns:a16="http://schemas.microsoft.com/office/drawing/2014/main" id="{7F3635CD-9B9B-E32C-F9E4-7B3831736D6B}"/>
              </a:ext>
            </a:extLst>
          </p:cNvPr>
          <p:cNvSpPr txBox="1"/>
          <p:nvPr/>
        </p:nvSpPr>
        <p:spPr>
          <a:xfrm>
            <a:off x="1885950" y="5577875"/>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35" name="TextBox 34">
            <a:extLst>
              <a:ext uri="{FF2B5EF4-FFF2-40B4-BE49-F238E27FC236}">
                <a16:creationId xmlns:a16="http://schemas.microsoft.com/office/drawing/2014/main" id="{EFD0087A-1B36-A4E1-A36A-23213176258E}"/>
              </a:ext>
            </a:extLst>
          </p:cNvPr>
          <p:cNvSpPr txBox="1"/>
          <p:nvPr/>
        </p:nvSpPr>
        <p:spPr>
          <a:xfrm>
            <a:off x="2940644" y="5355408"/>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37" name="TextBox 36">
            <a:extLst>
              <a:ext uri="{FF2B5EF4-FFF2-40B4-BE49-F238E27FC236}">
                <a16:creationId xmlns:a16="http://schemas.microsoft.com/office/drawing/2014/main" id="{F893449E-1418-B1CA-5ACA-E1DE608A3E86}"/>
              </a:ext>
            </a:extLst>
          </p:cNvPr>
          <p:cNvSpPr txBox="1"/>
          <p:nvPr/>
        </p:nvSpPr>
        <p:spPr>
          <a:xfrm>
            <a:off x="3506946" y="5357487"/>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39" name="TextBox 38">
            <a:extLst>
              <a:ext uri="{FF2B5EF4-FFF2-40B4-BE49-F238E27FC236}">
                <a16:creationId xmlns:a16="http://schemas.microsoft.com/office/drawing/2014/main" id="{8346179C-0FDD-CC9E-4603-724BFCAAD2E2}"/>
              </a:ext>
            </a:extLst>
          </p:cNvPr>
          <p:cNvSpPr txBox="1"/>
          <p:nvPr/>
        </p:nvSpPr>
        <p:spPr>
          <a:xfrm>
            <a:off x="4063896" y="5359569"/>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41" name="TextBox 40">
            <a:extLst>
              <a:ext uri="{FF2B5EF4-FFF2-40B4-BE49-F238E27FC236}">
                <a16:creationId xmlns:a16="http://schemas.microsoft.com/office/drawing/2014/main" id="{C99AC6BA-6A06-2A1C-3924-0959BCCCBEE3}"/>
              </a:ext>
            </a:extLst>
          </p:cNvPr>
          <p:cNvSpPr txBox="1"/>
          <p:nvPr/>
        </p:nvSpPr>
        <p:spPr>
          <a:xfrm>
            <a:off x="2412785" y="5552936"/>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42" name="Rectangle: Rounded Corners 41">
            <a:extLst>
              <a:ext uri="{FF2B5EF4-FFF2-40B4-BE49-F238E27FC236}">
                <a16:creationId xmlns:a16="http://schemas.microsoft.com/office/drawing/2014/main" id="{7BB2B3B9-877F-B3BA-F62E-D205890156CC}"/>
              </a:ext>
            </a:extLst>
          </p:cNvPr>
          <p:cNvSpPr/>
          <p:nvPr/>
        </p:nvSpPr>
        <p:spPr>
          <a:xfrm>
            <a:off x="1524000" y="2303665"/>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3" name="TextBox 42">
            <a:extLst>
              <a:ext uri="{FF2B5EF4-FFF2-40B4-BE49-F238E27FC236}">
                <a16:creationId xmlns:a16="http://schemas.microsoft.com/office/drawing/2014/main" id="{A4825822-CCB1-A490-82BF-AD5BA3819204}"/>
              </a:ext>
            </a:extLst>
          </p:cNvPr>
          <p:cNvSpPr txBox="1"/>
          <p:nvPr/>
        </p:nvSpPr>
        <p:spPr>
          <a:xfrm>
            <a:off x="1499407" y="2268974"/>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45" name="TextBox 44">
            <a:extLst>
              <a:ext uri="{FF2B5EF4-FFF2-40B4-BE49-F238E27FC236}">
                <a16:creationId xmlns:a16="http://schemas.microsoft.com/office/drawing/2014/main" id="{DA96F914-5534-80FE-2321-203D4726D081}"/>
              </a:ext>
            </a:extLst>
          </p:cNvPr>
          <p:cNvSpPr txBox="1"/>
          <p:nvPr/>
        </p:nvSpPr>
        <p:spPr>
          <a:xfrm>
            <a:off x="1467078" y="2454659"/>
            <a:ext cx="1529704"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47" name="TextBox 46">
            <a:extLst>
              <a:ext uri="{FF2B5EF4-FFF2-40B4-BE49-F238E27FC236}">
                <a16:creationId xmlns:a16="http://schemas.microsoft.com/office/drawing/2014/main" id="{E571F57E-4CA4-2BC1-A6B8-4E9C3A6A01AF}"/>
              </a:ext>
            </a:extLst>
          </p:cNvPr>
          <p:cNvSpPr txBox="1"/>
          <p:nvPr/>
        </p:nvSpPr>
        <p:spPr>
          <a:xfrm>
            <a:off x="1468228" y="2687789"/>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49" name="TextBox 48">
            <a:extLst>
              <a:ext uri="{FF2B5EF4-FFF2-40B4-BE49-F238E27FC236}">
                <a16:creationId xmlns:a16="http://schemas.microsoft.com/office/drawing/2014/main" id="{D025DCDC-58E9-3A16-6C9A-E1261F5DA379}"/>
              </a:ext>
            </a:extLst>
          </p:cNvPr>
          <p:cNvSpPr txBox="1"/>
          <p:nvPr/>
        </p:nvSpPr>
        <p:spPr>
          <a:xfrm>
            <a:off x="1464073" y="2892489"/>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51" name="Rectangle 50">
            <a:extLst>
              <a:ext uri="{FF2B5EF4-FFF2-40B4-BE49-F238E27FC236}">
                <a16:creationId xmlns:a16="http://schemas.microsoft.com/office/drawing/2014/main" id="{8A918B6A-34C2-17CD-6A32-D5C8F58100EC}"/>
              </a:ext>
            </a:extLst>
          </p:cNvPr>
          <p:cNvSpPr/>
          <p:nvPr/>
        </p:nvSpPr>
        <p:spPr>
          <a:xfrm>
            <a:off x="1107670" y="2288079"/>
            <a:ext cx="1842320"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5" name="TextBox 54">
            <a:extLst>
              <a:ext uri="{FF2B5EF4-FFF2-40B4-BE49-F238E27FC236}">
                <a16:creationId xmlns:a16="http://schemas.microsoft.com/office/drawing/2014/main" id="{B455F2C6-EEBC-F9CB-DC32-F04403751A54}"/>
              </a:ext>
            </a:extLst>
          </p:cNvPr>
          <p:cNvSpPr txBox="1"/>
          <p:nvPr/>
        </p:nvSpPr>
        <p:spPr>
          <a:xfrm rot="16200000">
            <a:off x="3234517" y="3712808"/>
            <a:ext cx="3793869" cy="507831"/>
          </a:xfrm>
          <a:prstGeom prst="rect">
            <a:avLst/>
          </a:prstGeom>
          <a:noFill/>
        </p:spPr>
        <p:txBody>
          <a:bodyPr wrap="square" rtlCol="0">
            <a:spAutoFit/>
          </a:bodyPr>
          <a:lstStyle/>
          <a:p>
            <a:pPr algn="ctr" defTabSz="685800"/>
            <a:r>
              <a:rPr lang="en-US" sz="1350" dirty="0">
                <a:solidFill>
                  <a:prstClr val="white"/>
                </a:solidFill>
                <a:latin typeface="Calibri"/>
              </a:rPr>
              <a:t>Atmospheric heat transport generated </a:t>
            </a:r>
          </a:p>
          <a:p>
            <a:pPr algn="ctr" defTabSz="685800"/>
            <a:r>
              <a:rPr lang="en-US" sz="1350" dirty="0">
                <a:solidFill>
                  <a:prstClr val="white"/>
                </a:solidFill>
                <a:latin typeface="Calibri"/>
              </a:rPr>
              <a:t>By each source term (PW)</a:t>
            </a:r>
          </a:p>
        </p:txBody>
      </p:sp>
      <p:sp>
        <p:nvSpPr>
          <p:cNvPr id="57" name="TextBox 56">
            <a:extLst>
              <a:ext uri="{FF2B5EF4-FFF2-40B4-BE49-F238E27FC236}">
                <a16:creationId xmlns:a16="http://schemas.microsoft.com/office/drawing/2014/main" id="{E5EDDB3A-395B-CDA0-99D9-F3C7B2F48750}"/>
              </a:ext>
            </a:extLst>
          </p:cNvPr>
          <p:cNvSpPr txBox="1"/>
          <p:nvPr/>
        </p:nvSpPr>
        <p:spPr>
          <a:xfrm>
            <a:off x="5403292" y="2112473"/>
            <a:ext cx="264431"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59" name="TextBox 58">
            <a:extLst>
              <a:ext uri="{FF2B5EF4-FFF2-40B4-BE49-F238E27FC236}">
                <a16:creationId xmlns:a16="http://schemas.microsoft.com/office/drawing/2014/main" id="{69614EC7-98CF-9DB0-4A47-497A2E1027BA}"/>
              </a:ext>
            </a:extLst>
          </p:cNvPr>
          <p:cNvSpPr txBox="1"/>
          <p:nvPr/>
        </p:nvSpPr>
        <p:spPr>
          <a:xfrm>
            <a:off x="5411603" y="2641371"/>
            <a:ext cx="264431"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1" name="TextBox 60">
            <a:extLst>
              <a:ext uri="{FF2B5EF4-FFF2-40B4-BE49-F238E27FC236}">
                <a16:creationId xmlns:a16="http://schemas.microsoft.com/office/drawing/2014/main" id="{1976AE94-CF5E-0F8C-A7C7-89926B3672E9}"/>
              </a:ext>
            </a:extLst>
          </p:cNvPr>
          <p:cNvSpPr txBox="1"/>
          <p:nvPr/>
        </p:nvSpPr>
        <p:spPr>
          <a:xfrm>
            <a:off x="5327443" y="4315363"/>
            <a:ext cx="464474" cy="300082"/>
          </a:xfrm>
          <a:prstGeom prst="rect">
            <a:avLst/>
          </a:prstGeom>
          <a:noFill/>
        </p:spPr>
        <p:txBody>
          <a:bodyPr wrap="square" rtlCol="0">
            <a:spAutoFit/>
          </a:bodyPr>
          <a:lstStyle/>
          <a:p>
            <a:pPr defTabSz="685800"/>
            <a:r>
              <a:rPr lang="en-US" sz="1350" dirty="0">
                <a:solidFill>
                  <a:prstClr val="white"/>
                </a:solidFill>
                <a:latin typeface="Calibri"/>
              </a:rPr>
              <a:t> -2</a:t>
            </a:r>
          </a:p>
        </p:txBody>
      </p:sp>
      <p:sp>
        <p:nvSpPr>
          <p:cNvPr id="63" name="TextBox 62">
            <a:extLst>
              <a:ext uri="{FF2B5EF4-FFF2-40B4-BE49-F238E27FC236}">
                <a16:creationId xmlns:a16="http://schemas.microsoft.com/office/drawing/2014/main" id="{8F472AF7-90B0-AA29-8395-42472F0ACA63}"/>
              </a:ext>
            </a:extLst>
          </p:cNvPr>
          <p:cNvSpPr txBox="1"/>
          <p:nvPr/>
        </p:nvSpPr>
        <p:spPr>
          <a:xfrm>
            <a:off x="5373159" y="5452123"/>
            <a:ext cx="464474"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65" name="TextBox 64">
            <a:extLst>
              <a:ext uri="{FF2B5EF4-FFF2-40B4-BE49-F238E27FC236}">
                <a16:creationId xmlns:a16="http://schemas.microsoft.com/office/drawing/2014/main" id="{BC24D969-1B71-28E0-BAA3-4DBF78D05985}"/>
              </a:ext>
            </a:extLst>
          </p:cNvPr>
          <p:cNvSpPr txBox="1"/>
          <p:nvPr/>
        </p:nvSpPr>
        <p:spPr>
          <a:xfrm>
            <a:off x="5377320" y="4888935"/>
            <a:ext cx="464474"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9" name="TextBox 68">
            <a:extLst>
              <a:ext uri="{FF2B5EF4-FFF2-40B4-BE49-F238E27FC236}">
                <a16:creationId xmlns:a16="http://schemas.microsoft.com/office/drawing/2014/main" id="{97F57065-B8B8-EF53-8E1F-3CEF03666D83}"/>
              </a:ext>
            </a:extLst>
          </p:cNvPr>
          <p:cNvSpPr txBox="1"/>
          <p:nvPr/>
        </p:nvSpPr>
        <p:spPr>
          <a:xfrm>
            <a:off x="5392283" y="3217102"/>
            <a:ext cx="264550" cy="300082"/>
          </a:xfrm>
          <a:prstGeom prst="rect">
            <a:avLst/>
          </a:prstGeom>
          <a:noFill/>
        </p:spPr>
        <p:txBody>
          <a:bodyPr wrap="square" rtlCol="0">
            <a:spAutoFit/>
          </a:bodyPr>
          <a:lstStyle/>
          <a:p>
            <a:pPr defTabSz="685800"/>
            <a:r>
              <a:rPr lang="en-US" sz="1350" dirty="0">
                <a:solidFill>
                  <a:prstClr val="white"/>
                </a:solidFill>
                <a:latin typeface="Calibri"/>
              </a:rPr>
              <a:t>2</a:t>
            </a:r>
          </a:p>
        </p:txBody>
      </p:sp>
      <p:sp>
        <p:nvSpPr>
          <p:cNvPr id="71" name="TextBox 70">
            <a:extLst>
              <a:ext uri="{FF2B5EF4-FFF2-40B4-BE49-F238E27FC236}">
                <a16:creationId xmlns:a16="http://schemas.microsoft.com/office/drawing/2014/main" id="{8C96F1EE-4E54-501F-B2F2-DA48DA0BC589}"/>
              </a:ext>
            </a:extLst>
          </p:cNvPr>
          <p:cNvSpPr txBox="1"/>
          <p:nvPr/>
        </p:nvSpPr>
        <p:spPr>
          <a:xfrm>
            <a:off x="5275492" y="3733471"/>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73" name="TextBox 72">
            <a:extLst>
              <a:ext uri="{FF2B5EF4-FFF2-40B4-BE49-F238E27FC236}">
                <a16:creationId xmlns:a16="http://schemas.microsoft.com/office/drawing/2014/main" id="{2B7C111D-1449-C759-7415-EA7CC16FD73C}"/>
              </a:ext>
            </a:extLst>
          </p:cNvPr>
          <p:cNvSpPr txBox="1"/>
          <p:nvPr/>
        </p:nvSpPr>
        <p:spPr>
          <a:xfrm>
            <a:off x="7559742" y="5410200"/>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75" name="TextBox 74">
            <a:extLst>
              <a:ext uri="{FF2B5EF4-FFF2-40B4-BE49-F238E27FC236}">
                <a16:creationId xmlns:a16="http://schemas.microsoft.com/office/drawing/2014/main" id="{9D896AD7-C65C-09EF-1EF9-542E8B40B1F4}"/>
              </a:ext>
            </a:extLst>
          </p:cNvPr>
          <p:cNvSpPr txBox="1"/>
          <p:nvPr/>
        </p:nvSpPr>
        <p:spPr>
          <a:xfrm>
            <a:off x="8126045" y="5412280"/>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77" name="TextBox 76">
            <a:extLst>
              <a:ext uri="{FF2B5EF4-FFF2-40B4-BE49-F238E27FC236}">
                <a16:creationId xmlns:a16="http://schemas.microsoft.com/office/drawing/2014/main" id="{1E477E48-DC45-20FD-10AD-26A8EB2B8EAC}"/>
              </a:ext>
            </a:extLst>
          </p:cNvPr>
          <p:cNvSpPr txBox="1"/>
          <p:nvPr/>
        </p:nvSpPr>
        <p:spPr>
          <a:xfrm>
            <a:off x="8759195" y="5410200"/>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79" name="Rectangle: Rounded Corners 78">
            <a:extLst>
              <a:ext uri="{FF2B5EF4-FFF2-40B4-BE49-F238E27FC236}">
                <a16:creationId xmlns:a16="http://schemas.microsoft.com/office/drawing/2014/main" id="{82FF6A1E-A6E9-B2DD-F725-6A31FFCF1651}"/>
              </a:ext>
            </a:extLst>
          </p:cNvPr>
          <p:cNvSpPr/>
          <p:nvPr/>
        </p:nvSpPr>
        <p:spPr>
          <a:xfrm>
            <a:off x="5745293" y="2346270"/>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1" name="TextBox 80">
            <a:extLst>
              <a:ext uri="{FF2B5EF4-FFF2-40B4-BE49-F238E27FC236}">
                <a16:creationId xmlns:a16="http://schemas.microsoft.com/office/drawing/2014/main" id="{608EB72A-DC12-3A21-E275-F1A557B4B2E8}"/>
              </a:ext>
            </a:extLst>
          </p:cNvPr>
          <p:cNvSpPr txBox="1"/>
          <p:nvPr/>
        </p:nvSpPr>
        <p:spPr>
          <a:xfrm>
            <a:off x="5740999" y="2311578"/>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83" name="TextBox 82">
            <a:extLst>
              <a:ext uri="{FF2B5EF4-FFF2-40B4-BE49-F238E27FC236}">
                <a16:creationId xmlns:a16="http://schemas.microsoft.com/office/drawing/2014/main" id="{893637F2-347B-B159-AD6C-71DB725C9127}"/>
              </a:ext>
            </a:extLst>
          </p:cNvPr>
          <p:cNvSpPr txBox="1"/>
          <p:nvPr/>
        </p:nvSpPr>
        <p:spPr>
          <a:xfrm>
            <a:off x="5710859" y="2516343"/>
            <a:ext cx="1885426"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85" name="TextBox 84">
            <a:extLst>
              <a:ext uri="{FF2B5EF4-FFF2-40B4-BE49-F238E27FC236}">
                <a16:creationId xmlns:a16="http://schemas.microsoft.com/office/drawing/2014/main" id="{58A124AF-6F5E-4F9C-D682-17FEE59DAA1C}"/>
              </a:ext>
            </a:extLst>
          </p:cNvPr>
          <p:cNvSpPr txBox="1"/>
          <p:nvPr/>
        </p:nvSpPr>
        <p:spPr>
          <a:xfrm>
            <a:off x="5709820" y="2730393"/>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87" name="TextBox 86">
            <a:extLst>
              <a:ext uri="{FF2B5EF4-FFF2-40B4-BE49-F238E27FC236}">
                <a16:creationId xmlns:a16="http://schemas.microsoft.com/office/drawing/2014/main" id="{2128FE64-B833-845A-4144-14E4AE55A7ED}"/>
              </a:ext>
            </a:extLst>
          </p:cNvPr>
          <p:cNvSpPr txBox="1"/>
          <p:nvPr/>
        </p:nvSpPr>
        <p:spPr>
          <a:xfrm>
            <a:off x="5705665" y="2935093"/>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89" name="Rectangle 88">
            <a:extLst>
              <a:ext uri="{FF2B5EF4-FFF2-40B4-BE49-F238E27FC236}">
                <a16:creationId xmlns:a16="http://schemas.microsoft.com/office/drawing/2014/main" id="{7A675523-04E8-60E1-6302-98085A16619B}"/>
              </a:ext>
            </a:extLst>
          </p:cNvPr>
          <p:cNvSpPr/>
          <p:nvPr/>
        </p:nvSpPr>
        <p:spPr>
          <a:xfrm>
            <a:off x="5720214" y="2330683"/>
            <a:ext cx="1403676"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1" name="TextBox 90">
            <a:extLst>
              <a:ext uri="{FF2B5EF4-FFF2-40B4-BE49-F238E27FC236}">
                <a16:creationId xmlns:a16="http://schemas.microsoft.com/office/drawing/2014/main" id="{83025F82-2A2F-BEA9-B91E-95AC92D5499B}"/>
              </a:ext>
            </a:extLst>
          </p:cNvPr>
          <p:cNvSpPr txBox="1"/>
          <p:nvPr/>
        </p:nvSpPr>
        <p:spPr>
          <a:xfrm>
            <a:off x="5397081" y="5603850"/>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93" name="TextBox 92">
            <a:extLst>
              <a:ext uri="{FF2B5EF4-FFF2-40B4-BE49-F238E27FC236}">
                <a16:creationId xmlns:a16="http://schemas.microsoft.com/office/drawing/2014/main" id="{F0014A07-58C5-9614-AD8C-CC16A60F37D9}"/>
              </a:ext>
            </a:extLst>
          </p:cNvPr>
          <p:cNvSpPr txBox="1"/>
          <p:nvPr/>
        </p:nvSpPr>
        <p:spPr>
          <a:xfrm>
            <a:off x="5963383" y="5605930"/>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95" name="TextBox 94">
            <a:extLst>
              <a:ext uri="{FF2B5EF4-FFF2-40B4-BE49-F238E27FC236}">
                <a16:creationId xmlns:a16="http://schemas.microsoft.com/office/drawing/2014/main" id="{47D058BF-4890-36C9-71E3-62A3532A383E}"/>
              </a:ext>
            </a:extLst>
          </p:cNvPr>
          <p:cNvSpPr txBox="1"/>
          <p:nvPr/>
        </p:nvSpPr>
        <p:spPr>
          <a:xfrm>
            <a:off x="6520333" y="5608012"/>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97" name="TextBox 96">
            <a:extLst>
              <a:ext uri="{FF2B5EF4-FFF2-40B4-BE49-F238E27FC236}">
                <a16:creationId xmlns:a16="http://schemas.microsoft.com/office/drawing/2014/main" id="{AFB83E29-D87E-0B48-A968-BE4F42ADE522}"/>
              </a:ext>
            </a:extLst>
          </p:cNvPr>
          <p:cNvSpPr txBox="1"/>
          <p:nvPr/>
        </p:nvSpPr>
        <p:spPr>
          <a:xfrm>
            <a:off x="7047168" y="5583073"/>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100" name="Rectangle 99">
            <a:extLst>
              <a:ext uri="{FF2B5EF4-FFF2-40B4-BE49-F238E27FC236}">
                <a16:creationId xmlns:a16="http://schemas.microsoft.com/office/drawing/2014/main" id="{082BC5FC-FC6F-15F2-EB48-037B096B7DFD}"/>
              </a:ext>
            </a:extLst>
          </p:cNvPr>
          <p:cNvSpPr/>
          <p:nvPr/>
        </p:nvSpPr>
        <p:spPr>
          <a:xfrm>
            <a:off x="3849832" y="2268974"/>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2" name="Rectangle 101">
            <a:extLst>
              <a:ext uri="{FF2B5EF4-FFF2-40B4-BE49-F238E27FC236}">
                <a16:creationId xmlns:a16="http://schemas.microsoft.com/office/drawing/2014/main" id="{204084A1-CE24-995B-E090-498109DA0571}"/>
              </a:ext>
            </a:extLst>
          </p:cNvPr>
          <p:cNvSpPr/>
          <p:nvPr/>
        </p:nvSpPr>
        <p:spPr>
          <a:xfrm>
            <a:off x="8499797" y="2277288"/>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spTree>
    <p:extLst>
      <p:ext uri="{BB962C8B-B14F-4D97-AF65-F5344CB8AC3E}">
        <p14:creationId xmlns:p14="http://schemas.microsoft.com/office/powerpoint/2010/main" val="3717894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381000" y="228600"/>
            <a:ext cx="9144000" cy="1038746"/>
          </a:xfrm>
          <a:prstGeom prst="rect">
            <a:avLst/>
          </a:prstGeom>
          <a:noFill/>
        </p:spPr>
        <p:txBody>
          <a:bodyPr wrap="square" rtlCol="0">
            <a:spAutoFit/>
          </a:bodyPr>
          <a:lstStyle/>
          <a:p>
            <a:pPr defTabSz="685800"/>
            <a:r>
              <a:rPr lang="en-US" sz="2400" dirty="0">
                <a:solidFill>
                  <a:prstClr val="white"/>
                </a:solidFill>
                <a:latin typeface="Calibri"/>
              </a:rPr>
              <a:t>Atmospheric heat transport is traditionally subdivided into processes that add moisture versus heat to the atmosphere</a:t>
            </a:r>
          </a:p>
          <a:p>
            <a:pPr defTabSz="685800"/>
            <a:endParaRPr lang="en-US" sz="1350" dirty="0">
              <a:solidFill>
                <a:prstClr val="black"/>
              </a:solidFill>
              <a:latin typeface="Calibri"/>
            </a:endParaRPr>
          </a:p>
        </p:txBody>
      </p:sp>
      <p:pic>
        <p:nvPicPr>
          <p:cNvPr id="5" name="Picture 4">
            <a:extLst>
              <a:ext uri="{FF2B5EF4-FFF2-40B4-BE49-F238E27FC236}">
                <a16:creationId xmlns:a16="http://schemas.microsoft.com/office/drawing/2014/main" id="{39492DF0-1541-0E8E-A977-21D3482A7A08}"/>
              </a:ext>
            </a:extLst>
          </p:cNvPr>
          <p:cNvPicPr>
            <a:picLocks noChangeAspect="1"/>
          </p:cNvPicPr>
          <p:nvPr/>
        </p:nvPicPr>
        <p:blipFill>
          <a:blip r:embed="rId3"/>
          <a:stretch>
            <a:fillRect/>
          </a:stretch>
        </p:blipFill>
        <p:spPr>
          <a:xfrm>
            <a:off x="685800" y="1143000"/>
            <a:ext cx="7558958" cy="4196927"/>
          </a:xfrm>
          <a:prstGeom prst="rect">
            <a:avLst/>
          </a:prstGeom>
        </p:spPr>
      </p:pic>
      <p:sp>
        <p:nvSpPr>
          <p:cNvPr id="6" name="Rectangle 5">
            <a:extLst>
              <a:ext uri="{FF2B5EF4-FFF2-40B4-BE49-F238E27FC236}">
                <a16:creationId xmlns:a16="http://schemas.microsoft.com/office/drawing/2014/main" id="{E122FC06-EF6C-B375-4B93-7E7B0D5CC8B5}"/>
              </a:ext>
            </a:extLst>
          </p:cNvPr>
          <p:cNvSpPr/>
          <p:nvPr/>
        </p:nvSpPr>
        <p:spPr>
          <a:xfrm>
            <a:off x="1447800" y="1143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8EB33A-A622-A7A3-8005-261957C673B1}"/>
              </a:ext>
            </a:extLst>
          </p:cNvPr>
          <p:cNvSpPr/>
          <p:nvPr/>
        </p:nvSpPr>
        <p:spPr>
          <a:xfrm>
            <a:off x="4191000" y="1143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CA6A14-820E-75F8-40FE-D42FE0D7F441}"/>
              </a:ext>
            </a:extLst>
          </p:cNvPr>
          <p:cNvSpPr txBox="1"/>
          <p:nvPr/>
        </p:nvSpPr>
        <p:spPr>
          <a:xfrm>
            <a:off x="1143000" y="5468778"/>
            <a:ext cx="7239000" cy="492443"/>
          </a:xfrm>
          <a:prstGeom prst="rect">
            <a:avLst/>
          </a:prstGeom>
          <a:noFill/>
        </p:spPr>
        <p:txBody>
          <a:bodyPr wrap="square" rtlCol="0">
            <a:spAutoFit/>
          </a:bodyPr>
          <a:lstStyle/>
          <a:p>
            <a:r>
              <a:rPr lang="en-US" sz="2600" dirty="0">
                <a:solidFill>
                  <a:srgbClr val="003DB8"/>
                </a:solidFill>
              </a:rPr>
              <a:t>Moisture input </a:t>
            </a:r>
            <a:r>
              <a:rPr lang="en-US" sz="2600" dirty="0">
                <a:solidFill>
                  <a:schemeClr val="bg1"/>
                </a:solidFill>
              </a:rPr>
              <a:t>=</a:t>
            </a:r>
            <a:r>
              <a:rPr lang="en-US" sz="2600" dirty="0">
                <a:solidFill>
                  <a:srgbClr val="003DB8"/>
                </a:solidFill>
              </a:rPr>
              <a:t> </a:t>
            </a:r>
            <a:r>
              <a:rPr lang="en-US" sz="2600" dirty="0">
                <a:solidFill>
                  <a:srgbClr val="009900"/>
                </a:solidFill>
              </a:rPr>
              <a:t>evaporation </a:t>
            </a:r>
            <a:r>
              <a:rPr lang="en-US" sz="2600" dirty="0">
                <a:solidFill>
                  <a:schemeClr val="bg1"/>
                </a:solidFill>
              </a:rPr>
              <a:t>- </a:t>
            </a:r>
            <a:r>
              <a:rPr lang="en-US" sz="2600" dirty="0">
                <a:solidFill>
                  <a:srgbClr val="660066"/>
                </a:solidFill>
              </a:rPr>
              <a:t>precipitation</a:t>
            </a:r>
            <a:endParaRPr lang="en-US" sz="2600" dirty="0">
              <a:solidFill>
                <a:srgbClr val="003DB8"/>
              </a:solidFill>
            </a:endParaRPr>
          </a:p>
        </p:txBody>
      </p:sp>
      <p:sp>
        <p:nvSpPr>
          <p:cNvPr id="9" name="TextBox 8">
            <a:extLst>
              <a:ext uri="{FF2B5EF4-FFF2-40B4-BE49-F238E27FC236}">
                <a16:creationId xmlns:a16="http://schemas.microsoft.com/office/drawing/2014/main" id="{13F955F3-BF29-D056-7BC7-9E55C3C6FBF4}"/>
              </a:ext>
            </a:extLst>
          </p:cNvPr>
          <p:cNvSpPr txBox="1"/>
          <p:nvPr/>
        </p:nvSpPr>
        <p:spPr>
          <a:xfrm>
            <a:off x="1219200" y="5995461"/>
            <a:ext cx="7239000" cy="492443"/>
          </a:xfrm>
          <a:prstGeom prst="rect">
            <a:avLst/>
          </a:prstGeom>
          <a:noFill/>
        </p:spPr>
        <p:txBody>
          <a:bodyPr wrap="square" rtlCol="0">
            <a:spAutoFit/>
          </a:bodyPr>
          <a:lstStyle/>
          <a:p>
            <a:r>
              <a:rPr lang="en-US" sz="2600" dirty="0">
                <a:solidFill>
                  <a:schemeClr val="bg1"/>
                </a:solidFill>
              </a:rPr>
              <a:t>Atmospheric heating = </a:t>
            </a:r>
            <a:r>
              <a:rPr lang="en-US" sz="2600" dirty="0">
                <a:solidFill>
                  <a:srgbClr val="660066"/>
                </a:solidFill>
              </a:rPr>
              <a:t>precipitation </a:t>
            </a:r>
            <a:r>
              <a:rPr lang="en-US" sz="2600" dirty="0">
                <a:solidFill>
                  <a:schemeClr val="bg1"/>
                </a:solidFill>
              </a:rPr>
              <a:t>+ stuff</a:t>
            </a:r>
            <a:endParaRPr lang="en-US" sz="2600" dirty="0">
              <a:solidFill>
                <a:srgbClr val="003DB8"/>
              </a:solidFill>
            </a:endParaRPr>
          </a:p>
        </p:txBody>
      </p:sp>
      <p:sp>
        <p:nvSpPr>
          <p:cNvPr id="10" name="TextBox 9">
            <a:extLst>
              <a:ext uri="{FF2B5EF4-FFF2-40B4-BE49-F238E27FC236}">
                <a16:creationId xmlns:a16="http://schemas.microsoft.com/office/drawing/2014/main" id="{9202CEB8-95F6-5B90-B058-585D5BF975BC}"/>
              </a:ext>
            </a:extLst>
          </p:cNvPr>
          <p:cNvSpPr txBox="1"/>
          <p:nvPr/>
        </p:nvSpPr>
        <p:spPr>
          <a:xfrm rot="16200000">
            <a:off x="-1541251" y="2802150"/>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Tree>
    <p:extLst>
      <p:ext uri="{BB962C8B-B14F-4D97-AF65-F5344CB8AC3E}">
        <p14:creationId xmlns:p14="http://schemas.microsoft.com/office/powerpoint/2010/main" val="2680139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4C83-B0CB-AC87-B2EC-B7DB292EB72D}"/>
              </a:ext>
            </a:extLst>
          </p:cNvPr>
          <p:cNvSpPr>
            <a:spLocks noGrp="1"/>
          </p:cNvSpPr>
          <p:nvPr>
            <p:ph type="title"/>
          </p:nvPr>
        </p:nvSpPr>
        <p:spPr>
          <a:xfrm>
            <a:off x="457200" y="457200"/>
            <a:ext cx="8229600" cy="1143000"/>
          </a:xfrm>
        </p:spPr>
        <p:txBody>
          <a:bodyPr/>
          <a:lstStyle/>
          <a:p>
            <a:pPr algn="l"/>
            <a:br>
              <a:rPr lang="en-US" sz="2400" dirty="0">
                <a:solidFill>
                  <a:schemeClr val="bg1"/>
                </a:solidFill>
              </a:rPr>
            </a:br>
            <a:r>
              <a:rPr lang="en-US" sz="2400" dirty="0">
                <a:solidFill>
                  <a:schemeClr val="bg1"/>
                </a:solidFill>
                <a:sym typeface="Wingdings" panose="05000000000000000000" pitchFamily="2" charset="2"/>
              </a:rPr>
              <a:t> Satellite observations have low precision but high </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year-to-year accuracy</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Trends in ocean heat content have low accuracy for    shorter time periods</a:t>
            </a:r>
            <a:br>
              <a:rPr lang="en-US" sz="2400" dirty="0">
                <a:solidFill>
                  <a:schemeClr val="bg1"/>
                </a:solidFill>
                <a:sym typeface="Wingdings" panose="05000000000000000000" pitchFamily="2" charset="2"/>
              </a:rPr>
            </a:b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How can we test the consistency of the two?</a:t>
            </a:r>
            <a:endParaRPr lang="en-US" sz="2400" dirty="0">
              <a:solidFill>
                <a:schemeClr val="bg1"/>
              </a:solidFill>
            </a:endParaRPr>
          </a:p>
        </p:txBody>
      </p:sp>
      <p:sp>
        <p:nvSpPr>
          <p:cNvPr id="6" name="TextBox 5">
            <a:extLst>
              <a:ext uri="{FF2B5EF4-FFF2-40B4-BE49-F238E27FC236}">
                <a16:creationId xmlns:a16="http://schemas.microsoft.com/office/drawing/2014/main" id="{7E438A76-5067-4B98-FEC7-C643385786DD}"/>
              </a:ext>
            </a:extLst>
          </p:cNvPr>
          <p:cNvSpPr txBox="1"/>
          <p:nvPr/>
        </p:nvSpPr>
        <p:spPr>
          <a:xfrm>
            <a:off x="244667" y="2617409"/>
            <a:ext cx="2743200" cy="2031325"/>
          </a:xfrm>
          <a:prstGeom prst="rect">
            <a:avLst/>
          </a:prstGeom>
          <a:noFill/>
        </p:spPr>
        <p:txBody>
          <a:bodyPr wrap="square" rtlCol="0">
            <a:spAutoFit/>
          </a:bodyPr>
          <a:lstStyle/>
          <a:p>
            <a:r>
              <a:rPr lang="en-US" dirty="0">
                <a:solidFill>
                  <a:schemeClr val="bg1"/>
                </a:solidFill>
              </a:rPr>
              <a:t>Year-to-year variability of </a:t>
            </a:r>
            <a:r>
              <a:rPr lang="en-US" dirty="0">
                <a:solidFill>
                  <a:srgbClr val="003DB8"/>
                </a:solidFill>
              </a:rPr>
              <a:t>ocean heat content change </a:t>
            </a:r>
            <a:r>
              <a:rPr lang="en-US" dirty="0">
                <a:solidFill>
                  <a:schemeClr val="bg1"/>
                </a:solidFill>
              </a:rPr>
              <a:t>and satellite derived </a:t>
            </a:r>
            <a:r>
              <a:rPr lang="en-US" dirty="0">
                <a:solidFill>
                  <a:srgbClr val="FF0000"/>
                </a:solidFill>
              </a:rPr>
              <a:t>top of atmosphere radiation </a:t>
            </a:r>
            <a:r>
              <a:rPr lang="en-US" dirty="0">
                <a:solidFill>
                  <a:schemeClr val="bg1"/>
                </a:solidFill>
              </a:rPr>
              <a:t>are consistent within </a:t>
            </a:r>
            <a:r>
              <a:rPr lang="en-US" dirty="0" err="1">
                <a:solidFill>
                  <a:schemeClr val="bg1"/>
                </a:solidFill>
              </a:rPr>
              <a:t>uncertainity</a:t>
            </a:r>
            <a:r>
              <a:rPr lang="en-US" dirty="0">
                <a:solidFill>
                  <a:srgbClr val="003DB8"/>
                </a:solidFill>
              </a:rPr>
              <a:t> </a:t>
            </a:r>
            <a:endParaRPr lang="en-US" dirty="0">
              <a:solidFill>
                <a:schemeClr val="bg1"/>
              </a:solidFill>
            </a:endParaRPr>
          </a:p>
        </p:txBody>
      </p:sp>
      <p:sp>
        <p:nvSpPr>
          <p:cNvPr id="7" name="Rectangle 5">
            <a:extLst>
              <a:ext uri="{FF2B5EF4-FFF2-40B4-BE49-F238E27FC236}">
                <a16:creationId xmlns:a16="http://schemas.microsoft.com/office/drawing/2014/main" id="{0281BFA4-CE76-FEF7-46FE-C5867B037C56}"/>
              </a:ext>
            </a:extLst>
          </p:cNvPr>
          <p:cNvSpPr>
            <a:spLocks noChangeArrowheads="1"/>
          </p:cNvSpPr>
          <p:nvPr/>
        </p:nvSpPr>
        <p:spPr bwMode="auto">
          <a:xfrm>
            <a:off x="152400" y="5292436"/>
            <a:ext cx="1812733" cy="141316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8" name="Flowchart: Process 7">
            <a:extLst>
              <a:ext uri="{FF2B5EF4-FFF2-40B4-BE49-F238E27FC236}">
                <a16:creationId xmlns:a16="http://schemas.microsoft.com/office/drawing/2014/main" id="{A9F5FB70-2C33-27CF-4FBF-F2036C325C6D}"/>
              </a:ext>
            </a:extLst>
          </p:cNvPr>
          <p:cNvSpPr/>
          <p:nvPr/>
        </p:nvSpPr>
        <p:spPr bwMode="auto">
          <a:xfrm>
            <a:off x="114993" y="6234545"/>
            <a:ext cx="1812733" cy="471055"/>
          </a:xfrm>
          <a:prstGeom prst="flowChartProcess">
            <a:avLst/>
          </a:prstGeom>
          <a:solidFill>
            <a:srgbClr val="79C6FF"/>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cxnSp>
        <p:nvCxnSpPr>
          <p:cNvPr id="9" name="Straight Arrow Connector 8">
            <a:extLst>
              <a:ext uri="{FF2B5EF4-FFF2-40B4-BE49-F238E27FC236}">
                <a16:creationId xmlns:a16="http://schemas.microsoft.com/office/drawing/2014/main" id="{5D70145B-2C15-2F1A-0521-1F7EBF80BC53}"/>
              </a:ext>
            </a:extLst>
          </p:cNvPr>
          <p:cNvCxnSpPr/>
          <p:nvPr/>
        </p:nvCxnSpPr>
        <p:spPr bwMode="auto">
          <a:xfrm>
            <a:off x="593533" y="4772891"/>
            <a:ext cx="228600" cy="484909"/>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CB19ECB1-BF7A-75E6-F0E6-86A951E6B63B}"/>
              </a:ext>
            </a:extLst>
          </p:cNvPr>
          <p:cNvCxnSpPr/>
          <p:nvPr/>
        </p:nvCxnSpPr>
        <p:spPr bwMode="auto">
          <a:xfrm>
            <a:off x="898333" y="4772891"/>
            <a:ext cx="228600" cy="484909"/>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3BC97EB4-7716-B429-753E-9DA3049E6B3E}"/>
              </a:ext>
            </a:extLst>
          </p:cNvPr>
          <p:cNvSpPr txBox="1"/>
          <p:nvPr/>
        </p:nvSpPr>
        <p:spPr>
          <a:xfrm>
            <a:off x="152400" y="6373090"/>
            <a:ext cx="4572000" cy="276999"/>
          </a:xfrm>
          <a:prstGeom prst="rect">
            <a:avLst/>
          </a:prstGeom>
          <a:noFill/>
        </p:spPr>
        <p:txBody>
          <a:bodyPr wrap="square">
            <a:spAutoFit/>
          </a:bodyPr>
          <a:lstStyle/>
          <a:p>
            <a:r>
              <a:rPr lang="en-US" sz="1200" dirty="0">
                <a:solidFill>
                  <a:srgbClr val="003DB8"/>
                </a:solidFill>
              </a:rPr>
              <a:t>d(ocean heat content)/dt</a:t>
            </a:r>
            <a:endParaRPr lang="en-US" sz="1200" dirty="0"/>
          </a:p>
        </p:txBody>
      </p:sp>
      <p:sp>
        <p:nvSpPr>
          <p:cNvPr id="15" name="TextBox 14">
            <a:extLst>
              <a:ext uri="{FF2B5EF4-FFF2-40B4-BE49-F238E27FC236}">
                <a16:creationId xmlns:a16="http://schemas.microsoft.com/office/drawing/2014/main" id="{25571AC1-116A-27D4-C695-03C6364529E8}"/>
              </a:ext>
            </a:extLst>
          </p:cNvPr>
          <p:cNvSpPr txBox="1"/>
          <p:nvPr/>
        </p:nvSpPr>
        <p:spPr>
          <a:xfrm>
            <a:off x="3886200" y="6406342"/>
            <a:ext cx="2743200" cy="369332"/>
          </a:xfrm>
          <a:prstGeom prst="rect">
            <a:avLst/>
          </a:prstGeom>
          <a:noFill/>
        </p:spPr>
        <p:txBody>
          <a:bodyPr wrap="square" rtlCol="0">
            <a:spAutoFit/>
          </a:bodyPr>
          <a:lstStyle/>
          <a:p>
            <a:r>
              <a:rPr lang="en-US" dirty="0"/>
              <a:t>Loeb et al. 2020</a:t>
            </a:r>
          </a:p>
        </p:txBody>
      </p:sp>
      <p:pic>
        <p:nvPicPr>
          <p:cNvPr id="4" name="Picture 3" descr="A graph of a graph showing the temperature of a heat uptake&#10;&#10;Description automatically generated">
            <a:extLst>
              <a:ext uri="{FF2B5EF4-FFF2-40B4-BE49-F238E27FC236}">
                <a16:creationId xmlns:a16="http://schemas.microsoft.com/office/drawing/2014/main" id="{E1FA956F-9712-1974-C8DB-CA98CCF994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1" y="2283658"/>
            <a:ext cx="5656078" cy="4328236"/>
          </a:xfrm>
          <a:prstGeom prst="rect">
            <a:avLst/>
          </a:prstGeom>
        </p:spPr>
      </p:pic>
    </p:spTree>
    <p:extLst>
      <p:ext uri="{BB962C8B-B14F-4D97-AF65-F5344CB8AC3E}">
        <p14:creationId xmlns:p14="http://schemas.microsoft.com/office/powerpoint/2010/main" val="32196956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381000" y="228600"/>
            <a:ext cx="9144000" cy="830997"/>
          </a:xfrm>
          <a:prstGeom prst="rect">
            <a:avLst/>
          </a:prstGeom>
          <a:noFill/>
        </p:spPr>
        <p:txBody>
          <a:bodyPr wrap="square" rtlCol="0">
            <a:spAutoFit/>
          </a:bodyPr>
          <a:lstStyle/>
          <a:p>
            <a:pPr defTabSz="685800"/>
            <a:r>
              <a:rPr lang="en-US" sz="2400" dirty="0" err="1">
                <a:solidFill>
                  <a:prstClr val="white"/>
                </a:solidFill>
                <a:latin typeface="Calibri"/>
              </a:rPr>
              <a:t>Sptail</a:t>
            </a:r>
            <a:r>
              <a:rPr lang="en-US" sz="2400" dirty="0">
                <a:solidFill>
                  <a:prstClr val="white"/>
                </a:solidFill>
                <a:latin typeface="Calibri"/>
              </a:rPr>
              <a:t> pattern of atmospheric heating (dry static energy input) is dominated by </a:t>
            </a:r>
            <a:r>
              <a:rPr lang="en-US" sz="2400" dirty="0">
                <a:solidFill>
                  <a:srgbClr val="660066"/>
                </a:solidFill>
                <a:latin typeface="Calibri"/>
              </a:rPr>
              <a:t>precipitation</a:t>
            </a:r>
            <a:endParaRPr lang="en-US" sz="1350" dirty="0">
              <a:solidFill>
                <a:srgbClr val="660066"/>
              </a:solidFill>
              <a:latin typeface="Calibri"/>
            </a:endParaRPr>
          </a:p>
        </p:txBody>
      </p:sp>
      <p:pic>
        <p:nvPicPr>
          <p:cNvPr id="3" name="Picture 2">
            <a:extLst>
              <a:ext uri="{FF2B5EF4-FFF2-40B4-BE49-F238E27FC236}">
                <a16:creationId xmlns:a16="http://schemas.microsoft.com/office/drawing/2014/main" id="{883BFBDC-0E0A-5057-6813-A2E29C4345FD}"/>
              </a:ext>
            </a:extLst>
          </p:cNvPr>
          <p:cNvPicPr>
            <a:picLocks noChangeAspect="1"/>
          </p:cNvPicPr>
          <p:nvPr/>
        </p:nvPicPr>
        <p:blipFill>
          <a:blip r:embed="rId3"/>
          <a:stretch>
            <a:fillRect/>
          </a:stretch>
        </p:blipFill>
        <p:spPr>
          <a:xfrm>
            <a:off x="1310419" y="1494180"/>
            <a:ext cx="7138326" cy="4185576"/>
          </a:xfrm>
          <a:prstGeom prst="rect">
            <a:avLst/>
          </a:prstGeom>
        </p:spPr>
      </p:pic>
      <p:sp>
        <p:nvSpPr>
          <p:cNvPr id="2" name="Rectangle 1">
            <a:extLst>
              <a:ext uri="{FF2B5EF4-FFF2-40B4-BE49-F238E27FC236}">
                <a16:creationId xmlns:a16="http://schemas.microsoft.com/office/drawing/2014/main" id="{BDA9812F-08D5-3A6E-FC8C-563A06AD54E8}"/>
              </a:ext>
            </a:extLst>
          </p:cNvPr>
          <p:cNvSpPr/>
          <p:nvPr/>
        </p:nvSpPr>
        <p:spPr>
          <a:xfrm>
            <a:off x="2286000" y="1524000"/>
            <a:ext cx="1676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06684B-ACBF-7C6C-C21C-065D28A18A8E}"/>
              </a:ext>
            </a:extLst>
          </p:cNvPr>
          <p:cNvSpPr txBox="1"/>
          <p:nvPr/>
        </p:nvSpPr>
        <p:spPr>
          <a:xfrm>
            <a:off x="1752600" y="1535668"/>
            <a:ext cx="4419600" cy="369332"/>
          </a:xfrm>
          <a:prstGeom prst="rect">
            <a:avLst/>
          </a:prstGeom>
          <a:noFill/>
        </p:spPr>
        <p:txBody>
          <a:bodyPr wrap="square" rtlCol="0">
            <a:spAutoFit/>
          </a:bodyPr>
          <a:lstStyle/>
          <a:p>
            <a:r>
              <a:rPr lang="en-US" b="1" dirty="0"/>
              <a:t>Source of atmospheric heating</a:t>
            </a:r>
          </a:p>
        </p:txBody>
      </p:sp>
      <p:sp>
        <p:nvSpPr>
          <p:cNvPr id="5" name="TextBox 4">
            <a:extLst>
              <a:ext uri="{FF2B5EF4-FFF2-40B4-BE49-F238E27FC236}">
                <a16:creationId xmlns:a16="http://schemas.microsoft.com/office/drawing/2014/main" id="{D67054C6-7C14-9892-7C07-480EC8D7AA65}"/>
              </a:ext>
            </a:extLst>
          </p:cNvPr>
          <p:cNvSpPr txBox="1"/>
          <p:nvPr/>
        </p:nvSpPr>
        <p:spPr>
          <a:xfrm rot="16200000">
            <a:off x="-931650" y="3335550"/>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heating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
        <p:nvSpPr>
          <p:cNvPr id="6" name="TextBox 5">
            <a:extLst>
              <a:ext uri="{FF2B5EF4-FFF2-40B4-BE49-F238E27FC236}">
                <a16:creationId xmlns:a16="http://schemas.microsoft.com/office/drawing/2014/main" id="{8F7AB2A8-7C85-8DA5-5AA1-867918C8D9DA}"/>
              </a:ext>
            </a:extLst>
          </p:cNvPr>
          <p:cNvSpPr txBox="1"/>
          <p:nvPr/>
        </p:nvSpPr>
        <p:spPr>
          <a:xfrm>
            <a:off x="533400" y="5873112"/>
            <a:ext cx="8077200" cy="492443"/>
          </a:xfrm>
          <a:prstGeom prst="rect">
            <a:avLst/>
          </a:prstGeom>
          <a:noFill/>
        </p:spPr>
        <p:txBody>
          <a:bodyPr wrap="square" rtlCol="0">
            <a:spAutoFit/>
          </a:bodyPr>
          <a:lstStyle/>
          <a:p>
            <a:r>
              <a:rPr lang="en-US" sz="2600" dirty="0">
                <a:solidFill>
                  <a:schemeClr val="bg1"/>
                </a:solidFill>
              </a:rPr>
              <a:t>Atmospheric heating = </a:t>
            </a:r>
            <a:r>
              <a:rPr lang="en-US" sz="2600" dirty="0">
                <a:solidFill>
                  <a:srgbClr val="660066"/>
                </a:solidFill>
              </a:rPr>
              <a:t>precipitation </a:t>
            </a:r>
            <a:r>
              <a:rPr lang="en-US" sz="2600" dirty="0">
                <a:solidFill>
                  <a:schemeClr val="bg1"/>
                </a:solidFill>
              </a:rPr>
              <a:t>+ </a:t>
            </a:r>
            <a:r>
              <a:rPr lang="en-US" sz="2600" dirty="0">
                <a:solidFill>
                  <a:srgbClr val="FF9900"/>
                </a:solidFill>
              </a:rPr>
              <a:t>radiation </a:t>
            </a:r>
            <a:r>
              <a:rPr lang="en-US" sz="2600" dirty="0">
                <a:solidFill>
                  <a:schemeClr val="bg1"/>
                </a:solidFill>
              </a:rPr>
              <a:t>+ </a:t>
            </a:r>
            <a:r>
              <a:rPr lang="en-US" sz="2600" dirty="0">
                <a:solidFill>
                  <a:srgbClr val="FF0000"/>
                </a:solidFill>
              </a:rPr>
              <a:t>sensible</a:t>
            </a:r>
            <a:endParaRPr lang="en-US" sz="2600" dirty="0">
              <a:solidFill>
                <a:srgbClr val="003DB8"/>
              </a:solidFill>
            </a:endParaRPr>
          </a:p>
        </p:txBody>
      </p:sp>
      <p:sp>
        <p:nvSpPr>
          <p:cNvPr id="7" name="TextBox 6">
            <a:extLst>
              <a:ext uri="{FF2B5EF4-FFF2-40B4-BE49-F238E27FC236}">
                <a16:creationId xmlns:a16="http://schemas.microsoft.com/office/drawing/2014/main" id="{D2E424EC-9D47-9F50-E676-195D65CEB62A}"/>
              </a:ext>
            </a:extLst>
          </p:cNvPr>
          <p:cNvSpPr txBox="1"/>
          <p:nvPr/>
        </p:nvSpPr>
        <p:spPr>
          <a:xfrm>
            <a:off x="3352800" y="1905000"/>
            <a:ext cx="1447800" cy="369332"/>
          </a:xfrm>
          <a:prstGeom prst="rect">
            <a:avLst/>
          </a:prstGeom>
          <a:noFill/>
        </p:spPr>
        <p:txBody>
          <a:bodyPr wrap="square" rtlCol="0">
            <a:spAutoFit/>
          </a:bodyPr>
          <a:lstStyle/>
          <a:p>
            <a:r>
              <a:rPr lang="en-US" b="1" dirty="0">
                <a:solidFill>
                  <a:srgbClr val="660066"/>
                </a:solidFill>
              </a:rPr>
              <a:t>Precipitation</a:t>
            </a:r>
          </a:p>
        </p:txBody>
      </p:sp>
      <p:sp>
        <p:nvSpPr>
          <p:cNvPr id="8" name="TextBox 7">
            <a:extLst>
              <a:ext uri="{FF2B5EF4-FFF2-40B4-BE49-F238E27FC236}">
                <a16:creationId xmlns:a16="http://schemas.microsoft.com/office/drawing/2014/main" id="{E58F4025-91C2-9DA3-0328-7AFCD56337BE}"/>
              </a:ext>
            </a:extLst>
          </p:cNvPr>
          <p:cNvSpPr txBox="1"/>
          <p:nvPr/>
        </p:nvSpPr>
        <p:spPr>
          <a:xfrm>
            <a:off x="3352800" y="2133600"/>
            <a:ext cx="1447800" cy="369332"/>
          </a:xfrm>
          <a:prstGeom prst="rect">
            <a:avLst/>
          </a:prstGeom>
          <a:noFill/>
        </p:spPr>
        <p:txBody>
          <a:bodyPr wrap="square" rtlCol="0">
            <a:spAutoFit/>
          </a:bodyPr>
          <a:lstStyle/>
          <a:p>
            <a:r>
              <a:rPr lang="en-US" b="1" dirty="0">
                <a:solidFill>
                  <a:srgbClr val="FF9900"/>
                </a:solidFill>
              </a:rPr>
              <a:t>Radiation</a:t>
            </a:r>
          </a:p>
        </p:txBody>
      </p:sp>
      <p:sp>
        <p:nvSpPr>
          <p:cNvPr id="9" name="TextBox 8">
            <a:extLst>
              <a:ext uri="{FF2B5EF4-FFF2-40B4-BE49-F238E27FC236}">
                <a16:creationId xmlns:a16="http://schemas.microsoft.com/office/drawing/2014/main" id="{81670353-DEAD-2E1D-7C85-3D48EBD5820D}"/>
              </a:ext>
            </a:extLst>
          </p:cNvPr>
          <p:cNvSpPr txBox="1"/>
          <p:nvPr/>
        </p:nvSpPr>
        <p:spPr>
          <a:xfrm>
            <a:off x="3352800" y="2362200"/>
            <a:ext cx="1447800" cy="369332"/>
          </a:xfrm>
          <a:prstGeom prst="rect">
            <a:avLst/>
          </a:prstGeom>
          <a:noFill/>
        </p:spPr>
        <p:txBody>
          <a:bodyPr wrap="square" rtlCol="0">
            <a:spAutoFit/>
          </a:bodyPr>
          <a:lstStyle/>
          <a:p>
            <a:r>
              <a:rPr lang="en-US" b="1" dirty="0">
                <a:solidFill>
                  <a:srgbClr val="FF0000"/>
                </a:solidFill>
              </a:rPr>
              <a:t>Sensible</a:t>
            </a:r>
          </a:p>
        </p:txBody>
      </p:sp>
    </p:spTree>
    <p:extLst>
      <p:ext uri="{BB962C8B-B14F-4D97-AF65-F5344CB8AC3E}">
        <p14:creationId xmlns:p14="http://schemas.microsoft.com/office/powerpoint/2010/main" val="28531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D320-233D-EAD3-4A33-C521A2C2F078}"/>
              </a:ext>
            </a:extLst>
          </p:cNvPr>
          <p:cNvSpPr>
            <a:spLocks noGrp="1"/>
          </p:cNvSpPr>
          <p:nvPr>
            <p:ph type="title"/>
          </p:nvPr>
        </p:nvSpPr>
        <p:spPr>
          <a:xfrm>
            <a:off x="457200" y="0"/>
            <a:ext cx="8229600" cy="1143000"/>
          </a:xfrm>
        </p:spPr>
        <p:txBody>
          <a:bodyPr>
            <a:normAutofit fontScale="90000"/>
          </a:bodyPr>
          <a:lstStyle/>
          <a:p>
            <a:r>
              <a:rPr lang="en-US" dirty="0">
                <a:solidFill>
                  <a:schemeClr val="bg1"/>
                </a:solidFill>
              </a:rPr>
              <a:t>Evaporation drives total atmospheric heat transport</a:t>
            </a:r>
          </a:p>
        </p:txBody>
      </p:sp>
      <p:pic>
        <p:nvPicPr>
          <p:cNvPr id="5" name="Content Placeholder 4">
            <a:extLst>
              <a:ext uri="{FF2B5EF4-FFF2-40B4-BE49-F238E27FC236}">
                <a16:creationId xmlns:a16="http://schemas.microsoft.com/office/drawing/2014/main" id="{3C32546D-061D-DE54-FB59-796DAC5331F5}"/>
              </a:ext>
            </a:extLst>
          </p:cNvPr>
          <p:cNvPicPr>
            <a:picLocks noGrp="1" noChangeAspect="1"/>
          </p:cNvPicPr>
          <p:nvPr>
            <p:ph idx="1"/>
          </p:nvPr>
        </p:nvPicPr>
        <p:blipFill>
          <a:blip r:embed="rId2"/>
          <a:stretch>
            <a:fillRect/>
          </a:stretch>
        </p:blipFill>
        <p:spPr>
          <a:xfrm>
            <a:off x="228600" y="1524000"/>
            <a:ext cx="8857249" cy="3200400"/>
          </a:xfrm>
        </p:spPr>
      </p:pic>
      <p:sp>
        <p:nvSpPr>
          <p:cNvPr id="6" name="TextBox 5">
            <a:extLst>
              <a:ext uri="{FF2B5EF4-FFF2-40B4-BE49-F238E27FC236}">
                <a16:creationId xmlns:a16="http://schemas.microsoft.com/office/drawing/2014/main" id="{8167F468-E1FB-B28D-CF1D-393A9D7FA84B}"/>
              </a:ext>
            </a:extLst>
          </p:cNvPr>
          <p:cNvSpPr txBox="1"/>
          <p:nvPr/>
        </p:nvSpPr>
        <p:spPr>
          <a:xfrm>
            <a:off x="76200" y="4953000"/>
            <a:ext cx="8229600" cy="492443"/>
          </a:xfrm>
          <a:prstGeom prst="rect">
            <a:avLst/>
          </a:prstGeom>
          <a:noFill/>
        </p:spPr>
        <p:txBody>
          <a:bodyPr wrap="square" rtlCol="0">
            <a:spAutoFit/>
          </a:bodyPr>
          <a:lstStyle/>
          <a:p>
            <a:r>
              <a:rPr lang="en-US" sz="2600" dirty="0">
                <a:solidFill>
                  <a:schemeClr val="bg1"/>
                </a:solidFill>
              </a:rPr>
              <a:t>Atmospheric energy input = </a:t>
            </a:r>
            <a:r>
              <a:rPr lang="en-US" sz="2600" dirty="0">
                <a:solidFill>
                  <a:srgbClr val="003DB8"/>
                </a:solidFill>
              </a:rPr>
              <a:t>moisture input    </a:t>
            </a:r>
            <a:r>
              <a:rPr lang="en-US" sz="2600" dirty="0">
                <a:solidFill>
                  <a:schemeClr val="bg1"/>
                </a:solidFill>
              </a:rPr>
              <a:t>+     </a:t>
            </a:r>
            <a:r>
              <a:rPr lang="en-US" sz="2600" dirty="0">
                <a:solidFill>
                  <a:schemeClr val="bg1">
                    <a:lumMod val="65000"/>
                  </a:schemeClr>
                </a:solidFill>
              </a:rPr>
              <a:t>heating</a:t>
            </a:r>
            <a:endParaRPr lang="en-US" sz="2600" dirty="0">
              <a:solidFill>
                <a:srgbClr val="003DB8"/>
              </a:solidFill>
            </a:endParaRPr>
          </a:p>
        </p:txBody>
      </p:sp>
      <p:sp>
        <p:nvSpPr>
          <p:cNvPr id="8" name="TextBox 7">
            <a:extLst>
              <a:ext uri="{FF2B5EF4-FFF2-40B4-BE49-F238E27FC236}">
                <a16:creationId xmlns:a16="http://schemas.microsoft.com/office/drawing/2014/main" id="{59FE5205-8CAD-3931-09CD-09AC77DFD078}"/>
              </a:ext>
            </a:extLst>
          </p:cNvPr>
          <p:cNvSpPr txBox="1"/>
          <p:nvPr/>
        </p:nvSpPr>
        <p:spPr>
          <a:xfrm>
            <a:off x="2895600" y="5486400"/>
            <a:ext cx="6019800" cy="492443"/>
          </a:xfrm>
          <a:prstGeom prst="rect">
            <a:avLst/>
          </a:prstGeom>
          <a:noFill/>
        </p:spPr>
        <p:txBody>
          <a:bodyPr wrap="square" rtlCol="0">
            <a:spAutoFit/>
          </a:bodyPr>
          <a:lstStyle/>
          <a:p>
            <a:r>
              <a:rPr lang="en-US" sz="2600" dirty="0">
                <a:solidFill>
                  <a:srgbClr val="009900"/>
                </a:solidFill>
              </a:rPr>
              <a:t>evaporation </a:t>
            </a:r>
            <a:r>
              <a:rPr lang="en-US" sz="2600" dirty="0">
                <a:solidFill>
                  <a:schemeClr val="bg1"/>
                </a:solidFill>
              </a:rPr>
              <a:t>– </a:t>
            </a:r>
            <a:r>
              <a:rPr lang="en-US" sz="2600" dirty="0">
                <a:solidFill>
                  <a:srgbClr val="660066"/>
                </a:solidFill>
              </a:rPr>
              <a:t>precipitation </a:t>
            </a:r>
            <a:r>
              <a:rPr lang="en-US" sz="2600" dirty="0">
                <a:solidFill>
                  <a:schemeClr val="bg1"/>
                </a:solidFill>
              </a:rPr>
              <a:t>+ </a:t>
            </a:r>
            <a:r>
              <a:rPr lang="en-US" sz="2600" dirty="0">
                <a:solidFill>
                  <a:srgbClr val="660066"/>
                </a:solidFill>
              </a:rPr>
              <a:t>precipitation</a:t>
            </a:r>
            <a:endParaRPr lang="en-US" sz="2600" dirty="0">
              <a:solidFill>
                <a:srgbClr val="003DB8"/>
              </a:solidFill>
            </a:endParaRPr>
          </a:p>
        </p:txBody>
      </p:sp>
      <p:pic>
        <p:nvPicPr>
          <p:cNvPr id="10" name="Picture 9" descr="Icon&#10;&#10;Description automatically generated">
            <a:extLst>
              <a:ext uri="{FF2B5EF4-FFF2-40B4-BE49-F238E27FC236}">
                <a16:creationId xmlns:a16="http://schemas.microsoft.com/office/drawing/2014/main" id="{435A4E88-0F63-B6EE-2A1E-02A119134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493" y="5421942"/>
            <a:ext cx="703595" cy="703595"/>
          </a:xfrm>
          <a:prstGeom prst="rect">
            <a:avLst/>
          </a:prstGeom>
        </p:spPr>
      </p:pic>
      <p:sp>
        <p:nvSpPr>
          <p:cNvPr id="11" name="Rectangle 10">
            <a:extLst>
              <a:ext uri="{FF2B5EF4-FFF2-40B4-BE49-F238E27FC236}">
                <a16:creationId xmlns:a16="http://schemas.microsoft.com/office/drawing/2014/main" id="{F109F8FD-3003-0CD7-27EE-2D6AD12A0E68}"/>
              </a:ext>
            </a:extLst>
          </p:cNvPr>
          <p:cNvSpPr/>
          <p:nvPr/>
        </p:nvSpPr>
        <p:spPr>
          <a:xfrm>
            <a:off x="2053285" y="53692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3765BF-DAA7-9C54-C724-C98F3E2880F1}"/>
              </a:ext>
            </a:extLst>
          </p:cNvPr>
          <p:cNvSpPr/>
          <p:nvPr/>
        </p:nvSpPr>
        <p:spPr>
          <a:xfrm>
            <a:off x="1981200" y="60550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D99DD3-D49A-99BB-509B-3DFA3031C75A}"/>
              </a:ext>
            </a:extLst>
          </p:cNvPr>
          <p:cNvSpPr/>
          <p:nvPr/>
        </p:nvSpPr>
        <p:spPr>
          <a:xfrm rot="16200000">
            <a:off x="1852644" y="5704269"/>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469924-4859-522D-F567-D123B897B3E6}"/>
              </a:ext>
            </a:extLst>
          </p:cNvPr>
          <p:cNvSpPr/>
          <p:nvPr/>
        </p:nvSpPr>
        <p:spPr>
          <a:xfrm rot="16200000">
            <a:off x="2525331" y="5704270"/>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63850B1B-6E7D-1919-8A29-9321B1089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284" y="6031542"/>
            <a:ext cx="703595" cy="703595"/>
          </a:xfrm>
          <a:prstGeom prst="rect">
            <a:avLst/>
          </a:prstGeom>
        </p:spPr>
      </p:pic>
      <p:sp>
        <p:nvSpPr>
          <p:cNvPr id="16" name="Rectangle 15">
            <a:extLst>
              <a:ext uri="{FF2B5EF4-FFF2-40B4-BE49-F238E27FC236}">
                <a16:creationId xmlns:a16="http://schemas.microsoft.com/office/drawing/2014/main" id="{5CC6B3FA-EE06-2039-D9A0-BF8752943288}"/>
              </a:ext>
            </a:extLst>
          </p:cNvPr>
          <p:cNvSpPr/>
          <p:nvPr/>
        </p:nvSpPr>
        <p:spPr>
          <a:xfrm>
            <a:off x="2117991" y="66646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EA1512-6C6E-3F72-8230-5F2D4342BB14}"/>
              </a:ext>
            </a:extLst>
          </p:cNvPr>
          <p:cNvSpPr/>
          <p:nvPr/>
        </p:nvSpPr>
        <p:spPr>
          <a:xfrm rot="16200000">
            <a:off x="1989435" y="6313869"/>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C9EFDD-652E-15AC-0F9C-23128D5EB2CD}"/>
              </a:ext>
            </a:extLst>
          </p:cNvPr>
          <p:cNvSpPr/>
          <p:nvPr/>
        </p:nvSpPr>
        <p:spPr>
          <a:xfrm rot="16200000">
            <a:off x="2662122" y="6313870"/>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8E11CA-2956-B891-DEC2-EF55EFD1E7F8}"/>
              </a:ext>
            </a:extLst>
          </p:cNvPr>
          <p:cNvSpPr/>
          <p:nvPr/>
        </p:nvSpPr>
        <p:spPr>
          <a:xfrm>
            <a:off x="2205685" y="6019800"/>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A164BD-A9BD-89F7-9ED7-4E7C6C9CFC92}"/>
              </a:ext>
            </a:extLst>
          </p:cNvPr>
          <p:cNvSpPr/>
          <p:nvPr/>
        </p:nvSpPr>
        <p:spPr>
          <a:xfrm>
            <a:off x="2205685" y="55216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43F381-E3C8-83C6-2083-C7A41DCC2A00}"/>
              </a:ext>
            </a:extLst>
          </p:cNvPr>
          <p:cNvSpPr txBox="1"/>
          <p:nvPr/>
        </p:nvSpPr>
        <p:spPr>
          <a:xfrm>
            <a:off x="3048000" y="6060757"/>
            <a:ext cx="6019800" cy="492443"/>
          </a:xfrm>
          <a:prstGeom prst="rect">
            <a:avLst/>
          </a:prstGeom>
          <a:noFill/>
        </p:spPr>
        <p:txBody>
          <a:bodyPr wrap="square" rtlCol="0">
            <a:spAutoFit/>
          </a:bodyPr>
          <a:lstStyle/>
          <a:p>
            <a:r>
              <a:rPr lang="en-US" sz="2600" dirty="0">
                <a:solidFill>
                  <a:srgbClr val="009900"/>
                </a:solidFill>
              </a:rPr>
              <a:t> evaporation</a:t>
            </a:r>
            <a:endParaRPr lang="en-US" sz="2600" dirty="0">
              <a:solidFill>
                <a:srgbClr val="003DB8"/>
              </a:solidFill>
            </a:endParaRPr>
          </a:p>
        </p:txBody>
      </p:sp>
      <p:sp>
        <p:nvSpPr>
          <p:cNvPr id="3" name="Rectangle 2">
            <a:extLst>
              <a:ext uri="{FF2B5EF4-FFF2-40B4-BE49-F238E27FC236}">
                <a16:creationId xmlns:a16="http://schemas.microsoft.com/office/drawing/2014/main" id="{BA237F17-6702-6C92-F3CC-4962F1B2E6B6}"/>
              </a:ext>
            </a:extLst>
          </p:cNvPr>
          <p:cNvSpPr/>
          <p:nvPr/>
        </p:nvSpPr>
        <p:spPr>
          <a:xfrm>
            <a:off x="152400" y="1371600"/>
            <a:ext cx="8991600" cy="187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D1F054-E6B1-C536-E8A5-CCBD10F4902F}"/>
              </a:ext>
            </a:extLst>
          </p:cNvPr>
          <p:cNvSpPr txBox="1"/>
          <p:nvPr/>
        </p:nvSpPr>
        <p:spPr>
          <a:xfrm>
            <a:off x="685800" y="1219200"/>
            <a:ext cx="2667000" cy="369332"/>
          </a:xfrm>
          <a:prstGeom prst="rect">
            <a:avLst/>
          </a:prstGeom>
          <a:noFill/>
        </p:spPr>
        <p:txBody>
          <a:bodyPr wrap="square" rtlCol="0">
            <a:spAutoFit/>
          </a:bodyPr>
          <a:lstStyle/>
          <a:p>
            <a:r>
              <a:rPr lang="en-US" b="1" dirty="0">
                <a:solidFill>
                  <a:srgbClr val="003DB8"/>
                </a:solidFill>
              </a:rPr>
              <a:t>Moist/dry partitioning</a:t>
            </a:r>
          </a:p>
        </p:txBody>
      </p:sp>
      <p:sp>
        <p:nvSpPr>
          <p:cNvPr id="7" name="TextBox 6">
            <a:extLst>
              <a:ext uri="{FF2B5EF4-FFF2-40B4-BE49-F238E27FC236}">
                <a16:creationId xmlns:a16="http://schemas.microsoft.com/office/drawing/2014/main" id="{3CFB4313-E7A2-C9C5-2BA8-6BD01665697F}"/>
              </a:ext>
            </a:extLst>
          </p:cNvPr>
          <p:cNvSpPr txBox="1"/>
          <p:nvPr/>
        </p:nvSpPr>
        <p:spPr>
          <a:xfrm>
            <a:off x="4114800" y="1219200"/>
            <a:ext cx="990600" cy="369332"/>
          </a:xfrm>
          <a:prstGeom prst="rect">
            <a:avLst/>
          </a:prstGeom>
          <a:noFill/>
        </p:spPr>
        <p:txBody>
          <a:bodyPr wrap="square" rtlCol="0">
            <a:spAutoFit/>
          </a:bodyPr>
          <a:lstStyle/>
          <a:p>
            <a:r>
              <a:rPr lang="en-US" b="1" dirty="0">
                <a:solidFill>
                  <a:srgbClr val="660066"/>
                </a:solidFill>
              </a:rPr>
              <a:t>Dry AHT</a:t>
            </a:r>
          </a:p>
        </p:txBody>
      </p:sp>
      <p:sp>
        <p:nvSpPr>
          <p:cNvPr id="9" name="TextBox 8">
            <a:extLst>
              <a:ext uri="{FF2B5EF4-FFF2-40B4-BE49-F238E27FC236}">
                <a16:creationId xmlns:a16="http://schemas.microsoft.com/office/drawing/2014/main" id="{74710022-F050-9BB2-FD16-D8080E01F7AD}"/>
              </a:ext>
            </a:extLst>
          </p:cNvPr>
          <p:cNvSpPr txBox="1"/>
          <p:nvPr/>
        </p:nvSpPr>
        <p:spPr>
          <a:xfrm>
            <a:off x="7086600" y="1230868"/>
            <a:ext cx="1524000" cy="369332"/>
          </a:xfrm>
          <a:prstGeom prst="rect">
            <a:avLst/>
          </a:prstGeom>
          <a:noFill/>
        </p:spPr>
        <p:txBody>
          <a:bodyPr wrap="square" rtlCol="0">
            <a:spAutoFit/>
          </a:bodyPr>
          <a:lstStyle/>
          <a:p>
            <a:r>
              <a:rPr lang="en-US" b="1" dirty="0">
                <a:solidFill>
                  <a:srgbClr val="009900"/>
                </a:solidFill>
              </a:rPr>
              <a:t>Total AHT</a:t>
            </a:r>
          </a:p>
        </p:txBody>
      </p:sp>
    </p:spTree>
    <p:extLst>
      <p:ext uri="{BB962C8B-B14F-4D97-AF65-F5344CB8AC3E}">
        <p14:creationId xmlns:p14="http://schemas.microsoft.com/office/powerpoint/2010/main" val="3263252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E1BD-F329-61BE-B2E3-0334B35F62BB}"/>
              </a:ext>
            </a:extLst>
          </p:cNvPr>
          <p:cNvSpPr>
            <a:spLocks noGrp="1"/>
          </p:cNvSpPr>
          <p:nvPr>
            <p:ph type="title"/>
          </p:nvPr>
        </p:nvSpPr>
        <p:spPr>
          <a:xfrm>
            <a:off x="10741" y="-152400"/>
            <a:ext cx="8980859" cy="1143000"/>
          </a:xfrm>
        </p:spPr>
        <p:txBody>
          <a:bodyPr>
            <a:normAutofit/>
          </a:bodyPr>
          <a:lstStyle/>
          <a:p>
            <a:r>
              <a:rPr lang="en-US" sz="2800" dirty="0">
                <a:solidFill>
                  <a:schemeClr val="bg1"/>
                </a:solidFill>
              </a:rPr>
              <a:t>If AHT is governed by evaporation</a:t>
            </a:r>
            <a:br>
              <a:rPr lang="en-US" sz="2800" dirty="0">
                <a:solidFill>
                  <a:schemeClr val="bg1"/>
                </a:solidFill>
              </a:rPr>
            </a:br>
            <a:r>
              <a:rPr lang="en-US" sz="2800" dirty="0">
                <a:solidFill>
                  <a:schemeClr val="bg1"/>
                </a:solidFill>
              </a:rPr>
              <a:t>Prediction: Reduced evaporation </a:t>
            </a:r>
            <a:r>
              <a:rPr lang="en-US" sz="2800" dirty="0">
                <a:solidFill>
                  <a:schemeClr val="bg1"/>
                </a:solidFill>
                <a:sym typeface="Wingdings" panose="05000000000000000000" pitchFamily="2" charset="2"/>
              </a:rPr>
              <a:t> reduced AHT</a:t>
            </a:r>
            <a:endParaRPr lang="en-US" sz="2800" dirty="0">
              <a:solidFill>
                <a:schemeClr val="bg1"/>
              </a:solidFill>
            </a:endParaRPr>
          </a:p>
        </p:txBody>
      </p:sp>
      <p:pic>
        <p:nvPicPr>
          <p:cNvPr id="5" name="Picture 4">
            <a:extLst>
              <a:ext uri="{FF2B5EF4-FFF2-40B4-BE49-F238E27FC236}">
                <a16:creationId xmlns:a16="http://schemas.microsoft.com/office/drawing/2014/main" id="{79974718-DDD4-C89D-67C8-7CE411B565DB}"/>
              </a:ext>
            </a:extLst>
          </p:cNvPr>
          <p:cNvPicPr>
            <a:picLocks noChangeAspect="1"/>
          </p:cNvPicPr>
          <p:nvPr/>
        </p:nvPicPr>
        <p:blipFill>
          <a:blip r:embed="rId2"/>
          <a:stretch>
            <a:fillRect/>
          </a:stretch>
        </p:blipFill>
        <p:spPr>
          <a:xfrm>
            <a:off x="4744581" y="1328391"/>
            <a:ext cx="4323219" cy="2389414"/>
          </a:xfrm>
          <a:prstGeom prst="rect">
            <a:avLst/>
          </a:prstGeom>
        </p:spPr>
      </p:pic>
      <p:pic>
        <p:nvPicPr>
          <p:cNvPr id="9" name="Picture 8">
            <a:extLst>
              <a:ext uri="{FF2B5EF4-FFF2-40B4-BE49-F238E27FC236}">
                <a16:creationId xmlns:a16="http://schemas.microsoft.com/office/drawing/2014/main" id="{1E30B16E-8559-2FE0-B068-14A7E2831ECB}"/>
              </a:ext>
            </a:extLst>
          </p:cNvPr>
          <p:cNvPicPr>
            <a:picLocks noChangeAspect="1"/>
          </p:cNvPicPr>
          <p:nvPr/>
        </p:nvPicPr>
        <p:blipFill>
          <a:blip r:embed="rId3"/>
          <a:stretch>
            <a:fillRect/>
          </a:stretch>
        </p:blipFill>
        <p:spPr>
          <a:xfrm>
            <a:off x="3429000" y="4519808"/>
            <a:ext cx="2438400" cy="2286000"/>
          </a:xfrm>
          <a:prstGeom prst="rect">
            <a:avLst/>
          </a:prstGeom>
        </p:spPr>
      </p:pic>
      <p:sp>
        <p:nvSpPr>
          <p:cNvPr id="10" name="Rectangle 9">
            <a:extLst>
              <a:ext uri="{FF2B5EF4-FFF2-40B4-BE49-F238E27FC236}">
                <a16:creationId xmlns:a16="http://schemas.microsoft.com/office/drawing/2014/main" id="{E5B71B35-E716-75C4-5CD1-4F0508E8B4AA}"/>
              </a:ext>
            </a:extLst>
          </p:cNvPr>
          <p:cNvSpPr/>
          <p:nvPr/>
        </p:nvSpPr>
        <p:spPr>
          <a:xfrm>
            <a:off x="5105400" y="1328391"/>
            <a:ext cx="388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697AEB-BAD8-326E-9EB0-C473A2029196}"/>
              </a:ext>
            </a:extLst>
          </p:cNvPr>
          <p:cNvSpPr txBox="1"/>
          <p:nvPr/>
        </p:nvSpPr>
        <p:spPr>
          <a:xfrm>
            <a:off x="5029200" y="838200"/>
            <a:ext cx="1752600" cy="483285"/>
          </a:xfrm>
          <a:prstGeom prst="rect">
            <a:avLst/>
          </a:prstGeom>
          <a:noFill/>
        </p:spPr>
        <p:txBody>
          <a:bodyPr wrap="square" rtlCol="0">
            <a:spAutoFit/>
          </a:bodyPr>
          <a:lstStyle/>
          <a:p>
            <a:r>
              <a:rPr lang="en-US" sz="3200" b="1" dirty="0">
                <a:solidFill>
                  <a:schemeClr val="bg1"/>
                </a:solidFill>
              </a:rPr>
              <a:t>Control</a:t>
            </a:r>
          </a:p>
        </p:txBody>
      </p:sp>
      <p:sp>
        <p:nvSpPr>
          <p:cNvPr id="12" name="TextBox 11">
            <a:extLst>
              <a:ext uri="{FF2B5EF4-FFF2-40B4-BE49-F238E27FC236}">
                <a16:creationId xmlns:a16="http://schemas.microsoft.com/office/drawing/2014/main" id="{E142C5E8-5187-21C5-7DC5-CC6E85BE1A64}"/>
              </a:ext>
            </a:extLst>
          </p:cNvPr>
          <p:cNvSpPr txBox="1"/>
          <p:nvPr/>
        </p:nvSpPr>
        <p:spPr>
          <a:xfrm>
            <a:off x="7162800" y="870561"/>
            <a:ext cx="1752600" cy="483285"/>
          </a:xfrm>
          <a:prstGeom prst="rect">
            <a:avLst/>
          </a:prstGeom>
          <a:noFill/>
        </p:spPr>
        <p:txBody>
          <a:bodyPr wrap="square" rtlCol="0">
            <a:spAutoFit/>
          </a:bodyPr>
          <a:lstStyle/>
          <a:p>
            <a:r>
              <a:rPr lang="en-US" sz="3200" b="1" dirty="0">
                <a:solidFill>
                  <a:schemeClr val="bg1"/>
                </a:solidFill>
              </a:rPr>
              <a:t>Snowball</a:t>
            </a:r>
          </a:p>
        </p:txBody>
      </p:sp>
      <p:sp>
        <p:nvSpPr>
          <p:cNvPr id="13" name="TextBox 12">
            <a:extLst>
              <a:ext uri="{FF2B5EF4-FFF2-40B4-BE49-F238E27FC236}">
                <a16:creationId xmlns:a16="http://schemas.microsoft.com/office/drawing/2014/main" id="{1761DB52-0DCC-64AF-6115-AA7C0D1ABBD9}"/>
              </a:ext>
            </a:extLst>
          </p:cNvPr>
          <p:cNvSpPr txBox="1"/>
          <p:nvPr/>
        </p:nvSpPr>
        <p:spPr>
          <a:xfrm>
            <a:off x="3810000" y="3980154"/>
            <a:ext cx="1752600" cy="483285"/>
          </a:xfrm>
          <a:prstGeom prst="rect">
            <a:avLst/>
          </a:prstGeom>
          <a:noFill/>
        </p:spPr>
        <p:txBody>
          <a:bodyPr wrap="square" rtlCol="0">
            <a:spAutoFit/>
          </a:bodyPr>
          <a:lstStyle/>
          <a:p>
            <a:r>
              <a:rPr lang="en-US" sz="3200" b="1" dirty="0">
                <a:solidFill>
                  <a:schemeClr val="bg1"/>
                </a:solidFill>
              </a:rPr>
              <a:t>Control</a:t>
            </a:r>
          </a:p>
        </p:txBody>
      </p:sp>
      <p:sp>
        <p:nvSpPr>
          <p:cNvPr id="14" name="TextBox 13">
            <a:extLst>
              <a:ext uri="{FF2B5EF4-FFF2-40B4-BE49-F238E27FC236}">
                <a16:creationId xmlns:a16="http://schemas.microsoft.com/office/drawing/2014/main" id="{6892D271-BA0E-D96D-1537-B4005EAEE1F0}"/>
              </a:ext>
            </a:extLst>
          </p:cNvPr>
          <p:cNvSpPr txBox="1"/>
          <p:nvPr/>
        </p:nvSpPr>
        <p:spPr>
          <a:xfrm>
            <a:off x="7162800" y="4012515"/>
            <a:ext cx="1752600" cy="584775"/>
          </a:xfrm>
          <a:prstGeom prst="rect">
            <a:avLst/>
          </a:prstGeom>
          <a:noFill/>
        </p:spPr>
        <p:txBody>
          <a:bodyPr wrap="square" rtlCol="0">
            <a:spAutoFit/>
          </a:bodyPr>
          <a:lstStyle/>
          <a:p>
            <a:r>
              <a:rPr lang="en-US" sz="3200" b="1" dirty="0">
                <a:solidFill>
                  <a:schemeClr val="bg1"/>
                </a:solidFill>
              </a:rPr>
              <a:t>½ </a:t>
            </a:r>
            <a:r>
              <a:rPr lang="en-US" sz="3200" b="1" dirty="0" err="1">
                <a:solidFill>
                  <a:schemeClr val="bg1"/>
                </a:solidFill>
              </a:rPr>
              <a:t>evap</a:t>
            </a:r>
            <a:endParaRPr lang="en-US" sz="3200" b="1" dirty="0">
              <a:solidFill>
                <a:schemeClr val="bg1"/>
              </a:solidFill>
            </a:endParaRPr>
          </a:p>
        </p:txBody>
      </p:sp>
      <p:pic>
        <p:nvPicPr>
          <p:cNvPr id="16" name="Picture 15">
            <a:extLst>
              <a:ext uri="{FF2B5EF4-FFF2-40B4-BE49-F238E27FC236}">
                <a16:creationId xmlns:a16="http://schemas.microsoft.com/office/drawing/2014/main" id="{79A2E12F-4EFE-42CE-8AD4-593BA71C90BE}"/>
              </a:ext>
            </a:extLst>
          </p:cNvPr>
          <p:cNvPicPr>
            <a:picLocks noChangeAspect="1"/>
          </p:cNvPicPr>
          <p:nvPr/>
        </p:nvPicPr>
        <p:blipFill>
          <a:blip r:embed="rId4"/>
          <a:stretch>
            <a:fillRect/>
          </a:stretch>
        </p:blipFill>
        <p:spPr>
          <a:xfrm>
            <a:off x="6705600" y="4572000"/>
            <a:ext cx="2438399" cy="2230384"/>
          </a:xfrm>
          <a:prstGeom prst="rect">
            <a:avLst/>
          </a:prstGeom>
        </p:spPr>
      </p:pic>
      <p:sp>
        <p:nvSpPr>
          <p:cNvPr id="17" name="TextBox 16">
            <a:extLst>
              <a:ext uri="{FF2B5EF4-FFF2-40B4-BE49-F238E27FC236}">
                <a16:creationId xmlns:a16="http://schemas.microsoft.com/office/drawing/2014/main" id="{D8D690F6-E19E-3886-6072-13E6CB1F5C3B}"/>
              </a:ext>
            </a:extLst>
          </p:cNvPr>
          <p:cNvSpPr txBox="1"/>
          <p:nvPr/>
        </p:nvSpPr>
        <p:spPr>
          <a:xfrm rot="16200000">
            <a:off x="4582425" y="5512767"/>
            <a:ext cx="3793869" cy="300082"/>
          </a:xfrm>
          <a:prstGeom prst="rect">
            <a:avLst/>
          </a:prstGeom>
          <a:noFill/>
        </p:spPr>
        <p:txBody>
          <a:bodyPr wrap="square" rtlCol="0">
            <a:spAutoFit/>
          </a:bodyPr>
          <a:lstStyle/>
          <a:p>
            <a:pPr algn="ctr" defTabSz="685800"/>
            <a:r>
              <a:rPr lang="en-US" sz="1350" dirty="0">
                <a:solidFill>
                  <a:prstClr val="white"/>
                </a:solidFill>
                <a:latin typeface="Calibri"/>
              </a:rPr>
              <a:t>Change </a:t>
            </a:r>
            <a:r>
              <a:rPr lang="en-US" sz="1350" dirty="0" err="1">
                <a:solidFill>
                  <a:prstClr val="white"/>
                </a:solidFill>
                <a:latin typeface="Calibri"/>
              </a:rPr>
              <a:t>ih</a:t>
            </a:r>
            <a:r>
              <a:rPr lang="en-US" sz="1350" dirty="0">
                <a:solidFill>
                  <a:prstClr val="white"/>
                </a:solidFill>
                <a:latin typeface="Calibri"/>
              </a:rPr>
              <a:t> AHT (PW)</a:t>
            </a:r>
          </a:p>
        </p:txBody>
      </p:sp>
      <p:cxnSp>
        <p:nvCxnSpPr>
          <p:cNvPr id="19" name="Straight Connector 18">
            <a:extLst>
              <a:ext uri="{FF2B5EF4-FFF2-40B4-BE49-F238E27FC236}">
                <a16:creationId xmlns:a16="http://schemas.microsoft.com/office/drawing/2014/main" id="{0E26D31D-DCA8-7695-A839-0DC3AA46A20F}"/>
              </a:ext>
            </a:extLst>
          </p:cNvPr>
          <p:cNvCxnSpPr/>
          <p:nvPr/>
        </p:nvCxnSpPr>
        <p:spPr>
          <a:xfrm>
            <a:off x="0" y="914400"/>
            <a:ext cx="906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5C0996-36C7-5C4F-CFC0-466B65695F83}"/>
              </a:ext>
            </a:extLst>
          </p:cNvPr>
          <p:cNvCxnSpPr/>
          <p:nvPr/>
        </p:nvCxnSpPr>
        <p:spPr>
          <a:xfrm>
            <a:off x="76200" y="3886200"/>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1F86F8-5B15-F598-C25D-ED2D2D073810}"/>
              </a:ext>
            </a:extLst>
          </p:cNvPr>
          <p:cNvSpPr txBox="1"/>
          <p:nvPr/>
        </p:nvSpPr>
        <p:spPr>
          <a:xfrm>
            <a:off x="152400" y="1438870"/>
            <a:ext cx="3429000" cy="923330"/>
          </a:xfrm>
          <a:prstGeom prst="rect">
            <a:avLst/>
          </a:prstGeom>
          <a:noFill/>
        </p:spPr>
        <p:txBody>
          <a:bodyPr wrap="square" rtlCol="0">
            <a:spAutoFit/>
          </a:bodyPr>
          <a:lstStyle/>
          <a:p>
            <a:r>
              <a:rPr lang="en-US" dirty="0">
                <a:solidFill>
                  <a:schemeClr val="bg1"/>
                </a:solidFill>
              </a:rPr>
              <a:t>In Snowball Earth simulation</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becomes negligible</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90% </a:t>
            </a:r>
            <a:endParaRPr lang="en-US" dirty="0">
              <a:solidFill>
                <a:schemeClr val="bg1"/>
              </a:solidFill>
            </a:endParaRPr>
          </a:p>
        </p:txBody>
      </p:sp>
      <p:sp>
        <p:nvSpPr>
          <p:cNvPr id="22" name="TextBox 21">
            <a:extLst>
              <a:ext uri="{FF2B5EF4-FFF2-40B4-BE49-F238E27FC236}">
                <a16:creationId xmlns:a16="http://schemas.microsoft.com/office/drawing/2014/main" id="{87DFC21A-51B9-8E99-9964-9904E1747F92}"/>
              </a:ext>
            </a:extLst>
          </p:cNvPr>
          <p:cNvSpPr txBox="1"/>
          <p:nvPr/>
        </p:nvSpPr>
        <p:spPr>
          <a:xfrm>
            <a:off x="76200" y="4867870"/>
            <a:ext cx="3429000" cy="1200329"/>
          </a:xfrm>
          <a:prstGeom prst="rect">
            <a:avLst/>
          </a:prstGeom>
          <a:noFill/>
        </p:spPr>
        <p:txBody>
          <a:bodyPr wrap="square" rtlCol="0">
            <a:spAutoFit/>
          </a:bodyPr>
          <a:lstStyle/>
          <a:p>
            <a:r>
              <a:rPr lang="en-US">
                <a:solidFill>
                  <a:schemeClr val="bg1"/>
                </a:solidFill>
              </a:rPr>
              <a:t>Simulation with </a:t>
            </a:r>
            <a:r>
              <a:rPr lang="en-US" dirty="0">
                <a:solidFill>
                  <a:schemeClr val="bg1"/>
                </a:solidFill>
              </a:rPr>
              <a:t>evaporation</a:t>
            </a:r>
          </a:p>
          <a:p>
            <a:r>
              <a:rPr lang="en-US" dirty="0">
                <a:solidFill>
                  <a:schemeClr val="bg1"/>
                </a:solidFill>
              </a:rPr>
              <a:t>Coefficient is cut in half</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reduced by %20</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similar amount</a:t>
            </a:r>
            <a:endParaRPr lang="en-US" dirty="0">
              <a:solidFill>
                <a:schemeClr val="bg1"/>
              </a:solidFill>
            </a:endParaRPr>
          </a:p>
        </p:txBody>
      </p:sp>
      <p:sp>
        <p:nvSpPr>
          <p:cNvPr id="23" name="TextBox 22">
            <a:extLst>
              <a:ext uri="{FF2B5EF4-FFF2-40B4-BE49-F238E27FC236}">
                <a16:creationId xmlns:a16="http://schemas.microsoft.com/office/drawing/2014/main" id="{50605FB2-9275-1798-F48C-F1E51029CFE3}"/>
              </a:ext>
            </a:extLst>
          </p:cNvPr>
          <p:cNvSpPr txBox="1"/>
          <p:nvPr/>
        </p:nvSpPr>
        <p:spPr>
          <a:xfrm>
            <a:off x="5029200" y="1524918"/>
            <a:ext cx="1371601" cy="307777"/>
          </a:xfrm>
          <a:prstGeom prst="rect">
            <a:avLst/>
          </a:prstGeom>
          <a:noFill/>
        </p:spPr>
        <p:txBody>
          <a:bodyPr wrap="square" rtlCol="0">
            <a:spAutoFit/>
          </a:bodyPr>
          <a:lstStyle/>
          <a:p>
            <a:r>
              <a:rPr lang="en-US" sz="1400" b="1" dirty="0">
                <a:solidFill>
                  <a:srgbClr val="009900"/>
                </a:solidFill>
              </a:rPr>
              <a:t>Evaporation</a:t>
            </a:r>
          </a:p>
        </p:txBody>
      </p:sp>
      <p:sp>
        <p:nvSpPr>
          <p:cNvPr id="24" name="TextBox 23">
            <a:extLst>
              <a:ext uri="{FF2B5EF4-FFF2-40B4-BE49-F238E27FC236}">
                <a16:creationId xmlns:a16="http://schemas.microsoft.com/office/drawing/2014/main" id="{35FB0D94-AE12-D0A4-A842-B10114A90C0E}"/>
              </a:ext>
            </a:extLst>
          </p:cNvPr>
          <p:cNvSpPr txBox="1"/>
          <p:nvPr/>
        </p:nvSpPr>
        <p:spPr>
          <a:xfrm>
            <a:off x="5138968" y="1678806"/>
            <a:ext cx="1371601" cy="307777"/>
          </a:xfrm>
          <a:prstGeom prst="rect">
            <a:avLst/>
          </a:prstGeom>
          <a:noFill/>
        </p:spPr>
        <p:txBody>
          <a:bodyPr wrap="square" rtlCol="0">
            <a:spAutoFit/>
          </a:bodyPr>
          <a:lstStyle/>
          <a:p>
            <a:r>
              <a:rPr lang="en-US" sz="1400" b="1" dirty="0">
                <a:solidFill>
                  <a:srgbClr val="FF0000"/>
                </a:solidFill>
              </a:rPr>
              <a:t>Sensible</a:t>
            </a:r>
          </a:p>
        </p:txBody>
      </p:sp>
      <p:sp>
        <p:nvSpPr>
          <p:cNvPr id="25" name="TextBox 24">
            <a:extLst>
              <a:ext uri="{FF2B5EF4-FFF2-40B4-BE49-F238E27FC236}">
                <a16:creationId xmlns:a16="http://schemas.microsoft.com/office/drawing/2014/main" id="{4B0AA1D1-B3E2-DB5B-BCE5-51D8746CF4E6}"/>
              </a:ext>
            </a:extLst>
          </p:cNvPr>
          <p:cNvSpPr txBox="1"/>
          <p:nvPr/>
        </p:nvSpPr>
        <p:spPr>
          <a:xfrm>
            <a:off x="5105400" y="1828800"/>
            <a:ext cx="1371601" cy="307777"/>
          </a:xfrm>
          <a:prstGeom prst="rect">
            <a:avLst/>
          </a:prstGeom>
          <a:noFill/>
        </p:spPr>
        <p:txBody>
          <a:bodyPr wrap="square" rtlCol="0">
            <a:spAutoFit/>
          </a:bodyPr>
          <a:lstStyle/>
          <a:p>
            <a:r>
              <a:rPr lang="en-US" sz="1400" b="1" dirty="0">
                <a:solidFill>
                  <a:srgbClr val="FFC000"/>
                </a:solidFill>
              </a:rPr>
              <a:t>Radiation</a:t>
            </a:r>
          </a:p>
        </p:txBody>
      </p:sp>
      <p:sp>
        <p:nvSpPr>
          <p:cNvPr id="3" name="TextBox 2">
            <a:extLst>
              <a:ext uri="{FF2B5EF4-FFF2-40B4-BE49-F238E27FC236}">
                <a16:creationId xmlns:a16="http://schemas.microsoft.com/office/drawing/2014/main" id="{B648BD9A-4281-97B2-D384-E71AF728BC71}"/>
              </a:ext>
            </a:extLst>
          </p:cNvPr>
          <p:cNvSpPr txBox="1"/>
          <p:nvPr/>
        </p:nvSpPr>
        <p:spPr>
          <a:xfrm>
            <a:off x="152400" y="3121105"/>
            <a:ext cx="5334000" cy="738664"/>
          </a:xfrm>
          <a:prstGeom prst="rect">
            <a:avLst/>
          </a:prstGeom>
          <a:noFill/>
        </p:spPr>
        <p:txBody>
          <a:bodyPr wrap="square" rtlCol="0">
            <a:spAutoFit/>
          </a:bodyPr>
          <a:lstStyle/>
          <a:p>
            <a:pPr algn="l"/>
            <a:r>
              <a:rPr lang="en-US" sz="1400" b="0" i="0" u="none" strike="noStrike" baseline="0" dirty="0">
                <a:solidFill>
                  <a:schemeClr val="bg1"/>
                </a:solidFill>
                <a:latin typeface="NimbusSanL-Regu"/>
              </a:rPr>
              <a:t>J Horner, A Voigt, C Braun, Snowball earth initiation and the thermodynamics of sea ice. </a:t>
            </a:r>
            <a:r>
              <a:rPr lang="en-US" sz="1400" b="0" i="0" u="none" strike="noStrike" baseline="0" dirty="0">
                <a:solidFill>
                  <a:schemeClr val="bg1"/>
                </a:solidFill>
                <a:latin typeface="NimbusSanL-ReguItal"/>
              </a:rPr>
              <a:t>J. Adv. Model. Earth Syst</a:t>
            </a:r>
            <a:r>
              <a:rPr lang="en-US" sz="1400" b="0" i="0" u="none" strike="noStrike" baseline="0" dirty="0">
                <a:solidFill>
                  <a:schemeClr val="bg1"/>
                </a:solidFill>
                <a:latin typeface="NimbusSanL-Regu"/>
              </a:rPr>
              <a:t>. </a:t>
            </a:r>
            <a:r>
              <a:rPr lang="en-US" sz="1400" b="1" i="0" u="none" strike="noStrike" baseline="0" dirty="0">
                <a:solidFill>
                  <a:schemeClr val="bg1"/>
                </a:solidFill>
                <a:latin typeface="NimbusSanL-Bold"/>
              </a:rPr>
              <a:t>14</a:t>
            </a:r>
            <a:r>
              <a:rPr lang="en-US" sz="1400" b="0" i="0" u="none" strike="noStrike" baseline="0" dirty="0">
                <a:solidFill>
                  <a:schemeClr val="bg1"/>
                </a:solidFill>
                <a:latin typeface="NimbusSanL-Regu"/>
              </a:rPr>
              <a:t>, e2021MS002734 (2022).</a:t>
            </a:r>
            <a:endParaRPr lang="en-US" sz="1400" dirty="0">
              <a:solidFill>
                <a:schemeClr val="bg1"/>
              </a:solidFill>
            </a:endParaRPr>
          </a:p>
        </p:txBody>
      </p:sp>
      <p:sp>
        <p:nvSpPr>
          <p:cNvPr id="4" name="TextBox 3">
            <a:extLst>
              <a:ext uri="{FF2B5EF4-FFF2-40B4-BE49-F238E27FC236}">
                <a16:creationId xmlns:a16="http://schemas.microsoft.com/office/drawing/2014/main" id="{B7DCBD96-A44A-0562-66AD-C654D59071FA}"/>
              </a:ext>
            </a:extLst>
          </p:cNvPr>
          <p:cNvSpPr txBox="1"/>
          <p:nvPr/>
        </p:nvSpPr>
        <p:spPr>
          <a:xfrm>
            <a:off x="76200" y="2841368"/>
            <a:ext cx="2819400" cy="369332"/>
          </a:xfrm>
          <a:prstGeom prst="rect">
            <a:avLst/>
          </a:prstGeom>
          <a:noFill/>
        </p:spPr>
        <p:txBody>
          <a:bodyPr wrap="square" rtlCol="0">
            <a:spAutoFit/>
          </a:bodyPr>
          <a:lstStyle/>
          <a:p>
            <a:r>
              <a:rPr lang="en-US" dirty="0">
                <a:solidFill>
                  <a:schemeClr val="bg1"/>
                </a:solidFill>
              </a:rPr>
              <a:t>Model simulation from:</a:t>
            </a:r>
          </a:p>
        </p:txBody>
      </p:sp>
    </p:spTree>
    <p:extLst>
      <p:ext uri="{BB962C8B-B14F-4D97-AF65-F5344CB8AC3E}">
        <p14:creationId xmlns:p14="http://schemas.microsoft.com/office/powerpoint/2010/main" val="2556190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3155-63BD-BA8F-8426-C31E0E610B81}"/>
              </a:ext>
            </a:extLst>
          </p:cNvPr>
          <p:cNvSpPr>
            <a:spLocks noGrp="1"/>
          </p:cNvSpPr>
          <p:nvPr>
            <p:ph type="title"/>
          </p:nvPr>
        </p:nvSpPr>
        <p:spPr>
          <a:xfrm>
            <a:off x="304800" y="15875"/>
            <a:ext cx="8229600" cy="715962"/>
          </a:xfrm>
        </p:spPr>
        <p:txBody>
          <a:bodyPr>
            <a:normAutofit/>
          </a:bodyPr>
          <a:lstStyle/>
          <a:p>
            <a:r>
              <a:rPr lang="en-US" sz="3200" dirty="0">
                <a:solidFill>
                  <a:schemeClr val="bg1"/>
                </a:solidFill>
              </a:rPr>
              <a:t>Why are models biased high in AHT</a:t>
            </a:r>
          </a:p>
        </p:txBody>
      </p:sp>
      <p:pic>
        <p:nvPicPr>
          <p:cNvPr id="4" name="Content Placeholder 4">
            <a:extLst>
              <a:ext uri="{FF2B5EF4-FFF2-40B4-BE49-F238E27FC236}">
                <a16:creationId xmlns:a16="http://schemas.microsoft.com/office/drawing/2014/main" id="{DDF8F32C-D60D-7483-D226-28FBD8FC85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 y="838200"/>
            <a:ext cx="4267200" cy="2362200"/>
          </a:xfrm>
          <a:prstGeom prst="rect">
            <a:avLst/>
          </a:prstGeom>
        </p:spPr>
      </p:pic>
      <p:sp>
        <p:nvSpPr>
          <p:cNvPr id="5" name="TextBox 4">
            <a:extLst>
              <a:ext uri="{FF2B5EF4-FFF2-40B4-BE49-F238E27FC236}">
                <a16:creationId xmlns:a16="http://schemas.microsoft.com/office/drawing/2014/main" id="{C3D35C2A-A392-BC59-9E41-F6B27F0196D1}"/>
              </a:ext>
            </a:extLst>
          </p:cNvPr>
          <p:cNvSpPr txBox="1"/>
          <p:nvPr/>
        </p:nvSpPr>
        <p:spPr>
          <a:xfrm>
            <a:off x="1143000" y="1062334"/>
            <a:ext cx="1592883" cy="307777"/>
          </a:xfrm>
          <a:prstGeom prst="rect">
            <a:avLst/>
          </a:prstGeom>
          <a:noFill/>
        </p:spPr>
        <p:txBody>
          <a:bodyPr wrap="square" rtlCol="0">
            <a:spAutoFit/>
          </a:bodyPr>
          <a:lstStyle/>
          <a:p>
            <a:r>
              <a:rPr lang="en-US" sz="1400" b="1" dirty="0">
                <a:solidFill>
                  <a:srgbClr val="FF0000"/>
                </a:solidFill>
              </a:rPr>
              <a:t>ATMOSPHERE</a:t>
            </a:r>
          </a:p>
        </p:txBody>
      </p:sp>
      <p:sp>
        <p:nvSpPr>
          <p:cNvPr id="6" name="TextBox 5">
            <a:extLst>
              <a:ext uri="{FF2B5EF4-FFF2-40B4-BE49-F238E27FC236}">
                <a16:creationId xmlns:a16="http://schemas.microsoft.com/office/drawing/2014/main" id="{BC65A802-FE0B-A322-6D8D-A8D0590AF9BA}"/>
              </a:ext>
            </a:extLst>
          </p:cNvPr>
          <p:cNvSpPr txBox="1"/>
          <p:nvPr/>
        </p:nvSpPr>
        <p:spPr>
          <a:xfrm>
            <a:off x="1394992" y="1216223"/>
            <a:ext cx="2070745" cy="307777"/>
          </a:xfrm>
          <a:prstGeom prst="rect">
            <a:avLst/>
          </a:prstGeom>
          <a:noFill/>
        </p:spPr>
        <p:txBody>
          <a:bodyPr wrap="square" rtlCol="0">
            <a:spAutoFit/>
          </a:bodyPr>
          <a:lstStyle/>
          <a:p>
            <a:r>
              <a:rPr lang="en-US" sz="1400" b="1" dirty="0">
                <a:solidFill>
                  <a:srgbClr val="003DB8"/>
                </a:solidFill>
              </a:rPr>
              <a:t>OCEAN</a:t>
            </a:r>
          </a:p>
        </p:txBody>
      </p:sp>
      <p:sp>
        <p:nvSpPr>
          <p:cNvPr id="7" name="TextBox 6">
            <a:extLst>
              <a:ext uri="{FF2B5EF4-FFF2-40B4-BE49-F238E27FC236}">
                <a16:creationId xmlns:a16="http://schemas.microsoft.com/office/drawing/2014/main" id="{326250F9-7A38-4E1E-B900-A80347DEE33C}"/>
              </a:ext>
            </a:extLst>
          </p:cNvPr>
          <p:cNvSpPr txBox="1"/>
          <p:nvPr/>
        </p:nvSpPr>
        <p:spPr>
          <a:xfrm>
            <a:off x="1242591" y="1368623"/>
            <a:ext cx="1592883" cy="307777"/>
          </a:xfrm>
          <a:prstGeom prst="rect">
            <a:avLst/>
          </a:prstGeom>
          <a:noFill/>
        </p:spPr>
        <p:txBody>
          <a:bodyPr wrap="square" rtlCol="0">
            <a:spAutoFit/>
          </a:bodyPr>
          <a:lstStyle/>
          <a:p>
            <a:r>
              <a:rPr lang="en-US" sz="1400" dirty="0"/>
              <a:t>Observations</a:t>
            </a:r>
          </a:p>
        </p:txBody>
      </p:sp>
      <p:cxnSp>
        <p:nvCxnSpPr>
          <p:cNvPr id="8" name="Straight Connector 7">
            <a:extLst>
              <a:ext uri="{FF2B5EF4-FFF2-40B4-BE49-F238E27FC236}">
                <a16:creationId xmlns:a16="http://schemas.microsoft.com/office/drawing/2014/main" id="{4257ABB2-2297-BF87-5D89-060FA2D070B4}"/>
              </a:ext>
            </a:extLst>
          </p:cNvPr>
          <p:cNvCxnSpPr>
            <a:cxnSpLocks/>
          </p:cNvCxnSpPr>
          <p:nvPr/>
        </p:nvCxnSpPr>
        <p:spPr>
          <a:xfrm flipV="1">
            <a:off x="990600" y="1447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8D43F4-7AED-6D6C-71FB-6A9275B78B32}"/>
              </a:ext>
            </a:extLst>
          </p:cNvPr>
          <p:cNvSpPr txBox="1"/>
          <p:nvPr/>
        </p:nvSpPr>
        <p:spPr>
          <a:xfrm>
            <a:off x="1242592" y="1600200"/>
            <a:ext cx="2070745" cy="307777"/>
          </a:xfrm>
          <a:prstGeom prst="rect">
            <a:avLst/>
          </a:prstGeom>
          <a:noFill/>
        </p:spPr>
        <p:txBody>
          <a:bodyPr wrap="square" rtlCol="0">
            <a:spAutoFit/>
          </a:bodyPr>
          <a:lstStyle/>
          <a:p>
            <a:r>
              <a:rPr lang="en-US" sz="1400" dirty="0"/>
              <a:t>Model Mean</a:t>
            </a:r>
          </a:p>
        </p:txBody>
      </p:sp>
      <p:cxnSp>
        <p:nvCxnSpPr>
          <p:cNvPr id="10" name="Straight Connector 9">
            <a:extLst>
              <a:ext uri="{FF2B5EF4-FFF2-40B4-BE49-F238E27FC236}">
                <a16:creationId xmlns:a16="http://schemas.microsoft.com/office/drawing/2014/main" id="{5CF77387-B49A-1AF6-05AC-077EDC89CFB3}"/>
              </a:ext>
            </a:extLst>
          </p:cNvPr>
          <p:cNvCxnSpPr>
            <a:cxnSpLocks/>
          </p:cNvCxnSpPr>
          <p:nvPr/>
        </p:nvCxnSpPr>
        <p:spPr>
          <a:xfrm flipV="1">
            <a:off x="990600" y="16764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0C7FF5B-FC56-C054-BA07-CE7C081F0A4F}"/>
              </a:ext>
            </a:extLst>
          </p:cNvPr>
          <p:cNvPicPr>
            <a:picLocks noChangeAspect="1"/>
          </p:cNvPicPr>
          <p:nvPr/>
        </p:nvPicPr>
        <p:blipFill>
          <a:blip r:embed="rId3"/>
          <a:stretch>
            <a:fillRect/>
          </a:stretch>
        </p:blipFill>
        <p:spPr>
          <a:xfrm>
            <a:off x="5943600" y="762000"/>
            <a:ext cx="2590800" cy="2631707"/>
          </a:xfrm>
          <a:prstGeom prst="rect">
            <a:avLst/>
          </a:prstGeom>
        </p:spPr>
      </p:pic>
      <p:sp>
        <p:nvSpPr>
          <p:cNvPr id="13" name="TextBox 12">
            <a:extLst>
              <a:ext uri="{FF2B5EF4-FFF2-40B4-BE49-F238E27FC236}">
                <a16:creationId xmlns:a16="http://schemas.microsoft.com/office/drawing/2014/main" id="{8B1ED505-BAE7-C78C-B8CB-249CE5A2E327}"/>
              </a:ext>
            </a:extLst>
          </p:cNvPr>
          <p:cNvSpPr txBox="1"/>
          <p:nvPr/>
        </p:nvSpPr>
        <p:spPr>
          <a:xfrm>
            <a:off x="533400" y="3601709"/>
            <a:ext cx="8153400" cy="369332"/>
          </a:xfrm>
          <a:prstGeom prst="rect">
            <a:avLst/>
          </a:prstGeom>
          <a:noFill/>
        </p:spPr>
        <p:txBody>
          <a:bodyPr wrap="square" rtlCol="0">
            <a:spAutoFit/>
          </a:bodyPr>
          <a:lstStyle/>
          <a:p>
            <a:r>
              <a:rPr lang="en-US" dirty="0">
                <a:solidFill>
                  <a:schemeClr val="bg1"/>
                </a:solidFill>
              </a:rPr>
              <a:t>Hypothesis: model’s have too much AHT because they have too much evaporation</a:t>
            </a:r>
          </a:p>
        </p:txBody>
      </p:sp>
      <p:pic>
        <p:nvPicPr>
          <p:cNvPr id="14" name="Picture 13" descr="Chart, histogram&#10;&#10;Description automatically generated">
            <a:extLst>
              <a:ext uri="{FF2B5EF4-FFF2-40B4-BE49-F238E27FC236}">
                <a16:creationId xmlns:a16="http://schemas.microsoft.com/office/drawing/2014/main" id="{C3CDE383-BAD0-C5AE-1895-391FC0C66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65911"/>
            <a:ext cx="4666728" cy="2419651"/>
          </a:xfrm>
          <a:prstGeom prst="rect">
            <a:avLst/>
          </a:prstGeom>
        </p:spPr>
      </p:pic>
      <p:sp>
        <p:nvSpPr>
          <p:cNvPr id="17" name="TextBox 16">
            <a:extLst>
              <a:ext uri="{FF2B5EF4-FFF2-40B4-BE49-F238E27FC236}">
                <a16:creationId xmlns:a16="http://schemas.microsoft.com/office/drawing/2014/main" id="{4EFA3444-D811-9F9D-2B47-9DC7413ACAB1}"/>
              </a:ext>
            </a:extLst>
          </p:cNvPr>
          <p:cNvSpPr txBox="1"/>
          <p:nvPr/>
        </p:nvSpPr>
        <p:spPr>
          <a:xfrm>
            <a:off x="5105400" y="3931766"/>
            <a:ext cx="1337363" cy="369332"/>
          </a:xfrm>
          <a:prstGeom prst="rect">
            <a:avLst/>
          </a:prstGeom>
          <a:noFill/>
        </p:spPr>
        <p:txBody>
          <a:bodyPr wrap="square" rtlCol="0">
            <a:spAutoFit/>
          </a:bodyPr>
          <a:lstStyle/>
          <a:p>
            <a:r>
              <a:rPr lang="en-US" dirty="0"/>
              <a:t>CMIP Mean</a:t>
            </a:r>
          </a:p>
        </p:txBody>
      </p:sp>
      <p:cxnSp>
        <p:nvCxnSpPr>
          <p:cNvPr id="18" name="Straight Connector 17">
            <a:extLst>
              <a:ext uri="{FF2B5EF4-FFF2-40B4-BE49-F238E27FC236}">
                <a16:creationId xmlns:a16="http://schemas.microsoft.com/office/drawing/2014/main" id="{4FEE355B-6903-0F4D-C2B2-1086650EC03A}"/>
              </a:ext>
            </a:extLst>
          </p:cNvPr>
          <p:cNvCxnSpPr>
            <a:cxnSpLocks/>
          </p:cNvCxnSpPr>
          <p:nvPr/>
        </p:nvCxnSpPr>
        <p:spPr>
          <a:xfrm flipV="1">
            <a:off x="4800600" y="396192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05E206-6EEA-FDE9-5153-65BDC271FE2B}"/>
              </a:ext>
            </a:extLst>
          </p:cNvPr>
          <p:cNvSpPr txBox="1"/>
          <p:nvPr/>
        </p:nvSpPr>
        <p:spPr>
          <a:xfrm>
            <a:off x="3505199" y="4366736"/>
            <a:ext cx="1524002" cy="369332"/>
          </a:xfrm>
          <a:prstGeom prst="rect">
            <a:avLst/>
          </a:prstGeom>
          <a:noFill/>
        </p:spPr>
        <p:txBody>
          <a:bodyPr wrap="square" rtlCol="0">
            <a:spAutoFit/>
          </a:bodyPr>
          <a:lstStyle/>
          <a:p>
            <a:r>
              <a:rPr lang="en-US" dirty="0"/>
              <a:t>Observations</a:t>
            </a:r>
          </a:p>
        </p:txBody>
      </p:sp>
      <p:cxnSp>
        <p:nvCxnSpPr>
          <p:cNvPr id="25" name="Straight Connector 24">
            <a:extLst>
              <a:ext uri="{FF2B5EF4-FFF2-40B4-BE49-F238E27FC236}">
                <a16:creationId xmlns:a16="http://schemas.microsoft.com/office/drawing/2014/main" id="{CC81D882-72C5-C4AB-7B5A-8D87B3D35E3B}"/>
              </a:ext>
            </a:extLst>
          </p:cNvPr>
          <p:cNvCxnSpPr>
            <a:cxnSpLocks/>
          </p:cNvCxnSpPr>
          <p:nvPr/>
        </p:nvCxnSpPr>
        <p:spPr>
          <a:xfrm flipV="1">
            <a:off x="3200400" y="45191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E35BAF-F400-D0AE-D908-696643918958}"/>
              </a:ext>
            </a:extLst>
          </p:cNvPr>
          <p:cNvSpPr txBox="1"/>
          <p:nvPr/>
        </p:nvSpPr>
        <p:spPr>
          <a:xfrm>
            <a:off x="3505200" y="4659868"/>
            <a:ext cx="1981200" cy="369332"/>
          </a:xfrm>
          <a:prstGeom prst="rect">
            <a:avLst/>
          </a:prstGeom>
          <a:noFill/>
        </p:spPr>
        <p:txBody>
          <a:bodyPr wrap="square" rtlCol="0">
            <a:spAutoFit/>
          </a:bodyPr>
          <a:lstStyle/>
          <a:p>
            <a:r>
              <a:rPr lang="en-US" dirty="0"/>
              <a:t>CMIP Mean</a:t>
            </a:r>
          </a:p>
        </p:txBody>
      </p:sp>
      <p:cxnSp>
        <p:nvCxnSpPr>
          <p:cNvPr id="27" name="Straight Connector 26">
            <a:extLst>
              <a:ext uri="{FF2B5EF4-FFF2-40B4-BE49-F238E27FC236}">
                <a16:creationId xmlns:a16="http://schemas.microsoft.com/office/drawing/2014/main" id="{BB6909FB-B3C1-E417-48D3-C5E7637F06BF}"/>
              </a:ext>
            </a:extLst>
          </p:cNvPr>
          <p:cNvCxnSpPr>
            <a:cxnSpLocks/>
          </p:cNvCxnSpPr>
          <p:nvPr/>
        </p:nvCxnSpPr>
        <p:spPr>
          <a:xfrm flipV="1">
            <a:off x="3200400" y="4812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6CE6BC-830A-CD72-AB19-809AC9D383EE}"/>
              </a:ext>
            </a:extLst>
          </p:cNvPr>
          <p:cNvSpPr txBox="1"/>
          <p:nvPr/>
        </p:nvSpPr>
        <p:spPr>
          <a:xfrm>
            <a:off x="1295399" y="4387334"/>
            <a:ext cx="1371601" cy="369332"/>
          </a:xfrm>
          <a:prstGeom prst="rect">
            <a:avLst/>
          </a:prstGeom>
          <a:noFill/>
        </p:spPr>
        <p:txBody>
          <a:bodyPr wrap="square" rtlCol="0">
            <a:spAutoFit/>
          </a:bodyPr>
          <a:lstStyle/>
          <a:p>
            <a:r>
              <a:rPr lang="en-US" b="1" dirty="0">
                <a:solidFill>
                  <a:srgbClr val="009900"/>
                </a:solidFill>
              </a:rPr>
              <a:t>Evaporation</a:t>
            </a:r>
          </a:p>
        </p:txBody>
      </p:sp>
      <p:sp>
        <p:nvSpPr>
          <p:cNvPr id="29" name="TextBox 28">
            <a:extLst>
              <a:ext uri="{FF2B5EF4-FFF2-40B4-BE49-F238E27FC236}">
                <a16:creationId xmlns:a16="http://schemas.microsoft.com/office/drawing/2014/main" id="{70803214-58E4-471E-35FF-F27D490FCCCB}"/>
              </a:ext>
            </a:extLst>
          </p:cNvPr>
          <p:cNvSpPr txBox="1"/>
          <p:nvPr/>
        </p:nvSpPr>
        <p:spPr>
          <a:xfrm>
            <a:off x="5791200" y="4771072"/>
            <a:ext cx="2362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Observations are WHOI OA flux</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Both plots are ocean domain only</a:t>
            </a:r>
          </a:p>
        </p:txBody>
      </p:sp>
    </p:spTree>
    <p:extLst>
      <p:ext uri="{BB962C8B-B14F-4D97-AF65-F5344CB8AC3E}">
        <p14:creationId xmlns:p14="http://schemas.microsoft.com/office/powerpoint/2010/main" val="2477690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8DE6-0336-8C29-32DE-BBC0916D41F7}"/>
              </a:ext>
            </a:extLst>
          </p:cNvPr>
          <p:cNvSpPr>
            <a:spLocks noGrp="1"/>
          </p:cNvSpPr>
          <p:nvPr>
            <p:ph type="title"/>
          </p:nvPr>
        </p:nvSpPr>
        <p:spPr>
          <a:xfrm>
            <a:off x="609600" y="377925"/>
            <a:ext cx="8915400" cy="1143000"/>
          </a:xfrm>
        </p:spPr>
        <p:txBody>
          <a:bodyPr>
            <a:noAutofit/>
          </a:bodyPr>
          <a:lstStyle/>
          <a:p>
            <a:pPr algn="l"/>
            <a:r>
              <a:rPr lang="en-US" sz="3200" dirty="0">
                <a:solidFill>
                  <a:schemeClr val="bg1"/>
                </a:solidFill>
              </a:rPr>
              <a:t>Evaporation biases:</a:t>
            </a:r>
            <a:br>
              <a:rPr lang="en-US" sz="3200" dirty="0">
                <a:solidFill>
                  <a:schemeClr val="bg1"/>
                </a:solidFill>
              </a:rPr>
            </a:br>
            <a:r>
              <a:rPr lang="en-US" sz="3200" dirty="0">
                <a:solidFill>
                  <a:schemeClr val="bg1"/>
                </a:solidFill>
                <a:sym typeface="Wingdings" panose="05000000000000000000" pitchFamily="2" charset="2"/>
              </a:rPr>
              <a:t>Result in AHT/OHT tradeoff</a:t>
            </a:r>
            <a:br>
              <a:rPr lang="en-US" sz="3200" dirty="0">
                <a:solidFill>
                  <a:schemeClr val="bg1"/>
                </a:solidFill>
                <a:sym typeface="Wingdings" panose="05000000000000000000" pitchFamily="2" charset="2"/>
              </a:rPr>
            </a:br>
            <a:r>
              <a:rPr lang="en-US" sz="3200" dirty="0">
                <a:solidFill>
                  <a:schemeClr val="bg1"/>
                </a:solidFill>
                <a:sym typeface="Wingdings" panose="05000000000000000000" pitchFamily="2" charset="2"/>
              </a:rPr>
              <a:t> Are right magnitude to explain AHT/OHT bias</a:t>
            </a:r>
            <a:endParaRPr lang="en-US" sz="3200" dirty="0">
              <a:solidFill>
                <a:schemeClr val="bg1"/>
              </a:solidFill>
            </a:endParaRPr>
          </a:p>
        </p:txBody>
      </p:sp>
      <p:pic>
        <p:nvPicPr>
          <p:cNvPr id="5" name="Content Placeholder 4" descr="Chart, histogram&#10;&#10;Description automatically generated">
            <a:extLst>
              <a:ext uri="{FF2B5EF4-FFF2-40B4-BE49-F238E27FC236}">
                <a16:creationId xmlns:a16="http://schemas.microsoft.com/office/drawing/2014/main" id="{11EA678C-21E5-13EF-0D43-5E6EDEE929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842327"/>
            <a:ext cx="7086600" cy="4741035"/>
          </a:xfrm>
        </p:spPr>
      </p:pic>
      <p:pic>
        <p:nvPicPr>
          <p:cNvPr id="49" name="Picture 48">
            <a:extLst>
              <a:ext uri="{FF2B5EF4-FFF2-40B4-BE49-F238E27FC236}">
                <a16:creationId xmlns:a16="http://schemas.microsoft.com/office/drawing/2014/main" id="{FC909773-66E7-72B8-649D-ABBA39FE6D6A}"/>
              </a:ext>
            </a:extLst>
          </p:cNvPr>
          <p:cNvPicPr>
            <a:picLocks noChangeAspect="1"/>
          </p:cNvPicPr>
          <p:nvPr/>
        </p:nvPicPr>
        <p:blipFill>
          <a:blip r:embed="rId3"/>
          <a:stretch>
            <a:fillRect/>
          </a:stretch>
        </p:blipFill>
        <p:spPr>
          <a:xfrm>
            <a:off x="7696200" y="83117"/>
            <a:ext cx="1164497" cy="1220132"/>
          </a:xfrm>
          <a:prstGeom prst="rect">
            <a:avLst/>
          </a:prstGeom>
        </p:spPr>
      </p:pic>
    </p:spTree>
    <p:extLst>
      <p:ext uri="{BB962C8B-B14F-4D97-AF65-F5344CB8AC3E}">
        <p14:creationId xmlns:p14="http://schemas.microsoft.com/office/powerpoint/2010/main" val="2905286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8DE6-0336-8C29-32DE-BBC0916D41F7}"/>
              </a:ext>
            </a:extLst>
          </p:cNvPr>
          <p:cNvSpPr>
            <a:spLocks noGrp="1"/>
          </p:cNvSpPr>
          <p:nvPr>
            <p:ph type="title"/>
          </p:nvPr>
        </p:nvSpPr>
        <p:spPr>
          <a:xfrm>
            <a:off x="609600" y="377925"/>
            <a:ext cx="8915400" cy="1143000"/>
          </a:xfrm>
        </p:spPr>
        <p:txBody>
          <a:bodyPr>
            <a:noAutofit/>
          </a:bodyPr>
          <a:lstStyle/>
          <a:p>
            <a:pPr algn="l"/>
            <a:r>
              <a:rPr lang="en-US" sz="3200" dirty="0">
                <a:solidFill>
                  <a:schemeClr val="bg1"/>
                </a:solidFill>
              </a:rPr>
              <a:t>Evaporation biases:</a:t>
            </a:r>
            <a:br>
              <a:rPr lang="en-US" sz="3200" dirty="0">
                <a:solidFill>
                  <a:schemeClr val="bg1"/>
                </a:solidFill>
              </a:rPr>
            </a:br>
            <a:r>
              <a:rPr lang="en-US" sz="3200" dirty="0">
                <a:solidFill>
                  <a:schemeClr val="bg1"/>
                </a:solidFill>
                <a:sym typeface="Wingdings" panose="05000000000000000000" pitchFamily="2" charset="2"/>
              </a:rPr>
              <a:t>Result in AHT/OHT tradeoff</a:t>
            </a:r>
            <a:br>
              <a:rPr lang="en-US" sz="3200" dirty="0">
                <a:solidFill>
                  <a:schemeClr val="bg1"/>
                </a:solidFill>
                <a:sym typeface="Wingdings" panose="05000000000000000000" pitchFamily="2" charset="2"/>
              </a:rPr>
            </a:br>
            <a:r>
              <a:rPr lang="en-US" sz="3200" dirty="0">
                <a:solidFill>
                  <a:schemeClr val="bg1"/>
                </a:solidFill>
                <a:sym typeface="Wingdings" panose="05000000000000000000" pitchFamily="2" charset="2"/>
              </a:rPr>
              <a:t> Are right magnitude to explain AHT/OHT bias</a:t>
            </a:r>
            <a:endParaRPr lang="en-US" sz="3200" dirty="0">
              <a:solidFill>
                <a:schemeClr val="bg1"/>
              </a:solidFill>
            </a:endParaRPr>
          </a:p>
        </p:txBody>
      </p:sp>
      <p:pic>
        <p:nvPicPr>
          <p:cNvPr id="5" name="Content Placeholder 4">
            <a:extLst>
              <a:ext uri="{FF2B5EF4-FFF2-40B4-BE49-F238E27FC236}">
                <a16:creationId xmlns:a16="http://schemas.microsoft.com/office/drawing/2014/main" id="{11EA678C-21E5-13EF-0D43-5E6EDEE929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52400" y="1842327"/>
            <a:ext cx="7086599" cy="4741035"/>
          </a:xfrm>
        </p:spPr>
      </p:pic>
      <p:pic>
        <p:nvPicPr>
          <p:cNvPr id="14" name="Picture 13">
            <a:extLst>
              <a:ext uri="{FF2B5EF4-FFF2-40B4-BE49-F238E27FC236}">
                <a16:creationId xmlns:a16="http://schemas.microsoft.com/office/drawing/2014/main" id="{A76DE9C8-7257-76BE-06F1-1A4A18854F97}"/>
              </a:ext>
            </a:extLst>
          </p:cNvPr>
          <p:cNvPicPr>
            <a:picLocks noChangeAspect="1"/>
          </p:cNvPicPr>
          <p:nvPr/>
        </p:nvPicPr>
        <p:blipFill>
          <a:blip r:embed="rId3"/>
          <a:stretch>
            <a:fillRect/>
          </a:stretch>
        </p:blipFill>
        <p:spPr>
          <a:xfrm>
            <a:off x="7239000" y="3544694"/>
            <a:ext cx="2082450" cy="1079319"/>
          </a:xfrm>
          <a:prstGeom prst="rect">
            <a:avLst/>
          </a:prstGeom>
        </p:spPr>
      </p:pic>
      <p:pic>
        <p:nvPicPr>
          <p:cNvPr id="16" name="Picture 15">
            <a:extLst>
              <a:ext uri="{FF2B5EF4-FFF2-40B4-BE49-F238E27FC236}">
                <a16:creationId xmlns:a16="http://schemas.microsoft.com/office/drawing/2014/main" id="{46BAD28B-6498-5498-F150-8313D1BA6377}"/>
              </a:ext>
            </a:extLst>
          </p:cNvPr>
          <p:cNvPicPr>
            <a:picLocks noChangeAspect="1"/>
          </p:cNvPicPr>
          <p:nvPr/>
        </p:nvPicPr>
        <p:blipFill>
          <a:blip r:embed="rId4"/>
          <a:stretch>
            <a:fillRect/>
          </a:stretch>
        </p:blipFill>
        <p:spPr>
          <a:xfrm>
            <a:off x="7696200" y="83117"/>
            <a:ext cx="1164497" cy="1220132"/>
          </a:xfrm>
          <a:prstGeom prst="rect">
            <a:avLst/>
          </a:prstGeom>
        </p:spPr>
      </p:pic>
    </p:spTree>
    <p:extLst>
      <p:ext uri="{BB962C8B-B14F-4D97-AF65-F5344CB8AC3E}">
        <p14:creationId xmlns:p14="http://schemas.microsoft.com/office/powerpoint/2010/main" val="1780984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8DE6-0336-8C29-32DE-BBC0916D41F7}"/>
              </a:ext>
            </a:extLst>
          </p:cNvPr>
          <p:cNvSpPr>
            <a:spLocks noGrp="1"/>
          </p:cNvSpPr>
          <p:nvPr>
            <p:ph type="title"/>
          </p:nvPr>
        </p:nvSpPr>
        <p:spPr>
          <a:xfrm>
            <a:off x="609600" y="377925"/>
            <a:ext cx="8915400" cy="1143000"/>
          </a:xfrm>
        </p:spPr>
        <p:txBody>
          <a:bodyPr>
            <a:noAutofit/>
          </a:bodyPr>
          <a:lstStyle/>
          <a:p>
            <a:pPr algn="l"/>
            <a:r>
              <a:rPr lang="en-US" sz="3200" dirty="0">
                <a:solidFill>
                  <a:schemeClr val="bg1"/>
                </a:solidFill>
              </a:rPr>
              <a:t>Evaporation biases:</a:t>
            </a:r>
            <a:br>
              <a:rPr lang="en-US" sz="3200" dirty="0">
                <a:solidFill>
                  <a:schemeClr val="bg1"/>
                </a:solidFill>
              </a:rPr>
            </a:br>
            <a:r>
              <a:rPr lang="en-US" sz="3200" dirty="0">
                <a:solidFill>
                  <a:schemeClr val="bg1"/>
                </a:solidFill>
                <a:sym typeface="Wingdings" panose="05000000000000000000" pitchFamily="2" charset="2"/>
              </a:rPr>
              <a:t>Result in AHT/OHT tradeoff</a:t>
            </a:r>
            <a:br>
              <a:rPr lang="en-US" sz="3200" dirty="0">
                <a:solidFill>
                  <a:schemeClr val="bg1"/>
                </a:solidFill>
                <a:sym typeface="Wingdings" panose="05000000000000000000" pitchFamily="2" charset="2"/>
              </a:rPr>
            </a:br>
            <a:r>
              <a:rPr lang="en-US" sz="3200" dirty="0">
                <a:solidFill>
                  <a:schemeClr val="bg1"/>
                </a:solidFill>
                <a:sym typeface="Wingdings" panose="05000000000000000000" pitchFamily="2" charset="2"/>
              </a:rPr>
              <a:t> Are right magnitude to explain AHT/OHT bias</a:t>
            </a:r>
            <a:endParaRPr lang="en-US" sz="3200" dirty="0">
              <a:solidFill>
                <a:schemeClr val="bg1"/>
              </a:solidFill>
            </a:endParaRPr>
          </a:p>
        </p:txBody>
      </p:sp>
      <p:pic>
        <p:nvPicPr>
          <p:cNvPr id="5" name="Content Placeholder 4">
            <a:extLst>
              <a:ext uri="{FF2B5EF4-FFF2-40B4-BE49-F238E27FC236}">
                <a16:creationId xmlns:a16="http://schemas.microsoft.com/office/drawing/2014/main" id="{11EA678C-21E5-13EF-0D43-5E6EDEE929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52400" y="1842327"/>
            <a:ext cx="7086599" cy="4741035"/>
          </a:xfrm>
        </p:spPr>
      </p:pic>
      <p:pic>
        <p:nvPicPr>
          <p:cNvPr id="14" name="Picture 13">
            <a:extLst>
              <a:ext uri="{FF2B5EF4-FFF2-40B4-BE49-F238E27FC236}">
                <a16:creationId xmlns:a16="http://schemas.microsoft.com/office/drawing/2014/main" id="{A76DE9C8-7257-76BE-06F1-1A4A18854F97}"/>
              </a:ext>
            </a:extLst>
          </p:cNvPr>
          <p:cNvPicPr>
            <a:picLocks noChangeAspect="1"/>
          </p:cNvPicPr>
          <p:nvPr/>
        </p:nvPicPr>
        <p:blipFill>
          <a:blip r:embed="rId3"/>
          <a:stretch>
            <a:fillRect/>
          </a:stretch>
        </p:blipFill>
        <p:spPr>
          <a:xfrm>
            <a:off x="7239000" y="3544694"/>
            <a:ext cx="2082450" cy="1079319"/>
          </a:xfrm>
          <a:prstGeom prst="rect">
            <a:avLst/>
          </a:prstGeom>
        </p:spPr>
      </p:pic>
      <p:pic>
        <p:nvPicPr>
          <p:cNvPr id="16" name="Picture 15">
            <a:extLst>
              <a:ext uri="{FF2B5EF4-FFF2-40B4-BE49-F238E27FC236}">
                <a16:creationId xmlns:a16="http://schemas.microsoft.com/office/drawing/2014/main" id="{46BAD28B-6498-5498-F150-8313D1BA6377}"/>
              </a:ext>
            </a:extLst>
          </p:cNvPr>
          <p:cNvPicPr>
            <a:picLocks noChangeAspect="1"/>
          </p:cNvPicPr>
          <p:nvPr/>
        </p:nvPicPr>
        <p:blipFill>
          <a:blip r:embed="rId4"/>
          <a:stretch>
            <a:fillRect/>
          </a:stretch>
        </p:blipFill>
        <p:spPr>
          <a:xfrm>
            <a:off x="7696200" y="83117"/>
            <a:ext cx="1164497" cy="1220132"/>
          </a:xfrm>
          <a:prstGeom prst="rect">
            <a:avLst/>
          </a:prstGeom>
        </p:spPr>
      </p:pic>
    </p:spTree>
    <p:extLst>
      <p:ext uri="{BB962C8B-B14F-4D97-AF65-F5344CB8AC3E}">
        <p14:creationId xmlns:p14="http://schemas.microsoft.com/office/powerpoint/2010/main" val="2132966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B966C3-52C0-6F4B-E35E-EB4712831B92}"/>
              </a:ext>
            </a:extLst>
          </p:cNvPr>
          <p:cNvSpPr>
            <a:spLocks noGrp="1"/>
          </p:cNvSpPr>
          <p:nvPr>
            <p:ph type="title"/>
          </p:nvPr>
        </p:nvSpPr>
        <p:spPr/>
        <p:txBody>
          <a:bodyPr>
            <a:normAutofit fontScale="90000"/>
          </a:bodyPr>
          <a:lstStyle/>
          <a:p>
            <a:r>
              <a:rPr lang="en-US" dirty="0">
                <a:solidFill>
                  <a:schemeClr val="bg1"/>
                </a:solidFill>
              </a:rPr>
              <a:t>Trends in Atmospheric Heat transport (1980-2020) – Tyler Cox</a:t>
            </a:r>
          </a:p>
        </p:txBody>
      </p:sp>
      <p:pic>
        <p:nvPicPr>
          <p:cNvPr id="8" name="Picture 7">
            <a:extLst>
              <a:ext uri="{FF2B5EF4-FFF2-40B4-BE49-F238E27FC236}">
                <a16:creationId xmlns:a16="http://schemas.microsoft.com/office/drawing/2014/main" id="{7EC607FA-9ADD-4F5A-5E74-4DEBC7DF93F3}"/>
              </a:ext>
            </a:extLst>
          </p:cNvPr>
          <p:cNvPicPr>
            <a:picLocks noChangeAspect="1"/>
          </p:cNvPicPr>
          <p:nvPr/>
        </p:nvPicPr>
        <p:blipFill rotWithShape="1">
          <a:blip r:embed="rId2"/>
          <a:srcRect l="8108" b="5882"/>
          <a:stretch/>
        </p:blipFill>
        <p:spPr>
          <a:xfrm>
            <a:off x="965019" y="2133600"/>
            <a:ext cx="6045381" cy="3657600"/>
          </a:xfrm>
          <a:prstGeom prst="rect">
            <a:avLst/>
          </a:prstGeom>
        </p:spPr>
      </p:pic>
      <p:sp>
        <p:nvSpPr>
          <p:cNvPr id="9" name="Rectangle 8">
            <a:extLst>
              <a:ext uri="{FF2B5EF4-FFF2-40B4-BE49-F238E27FC236}">
                <a16:creationId xmlns:a16="http://schemas.microsoft.com/office/drawing/2014/main" id="{855311E2-DB6A-3330-9963-D123CF5C3DD3}"/>
              </a:ext>
            </a:extLst>
          </p:cNvPr>
          <p:cNvSpPr/>
          <p:nvPr/>
        </p:nvSpPr>
        <p:spPr>
          <a:xfrm>
            <a:off x="5613219" y="5181600"/>
            <a:ext cx="13716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FF2A0A6-EA17-44A6-4C99-58817F800110}"/>
              </a:ext>
            </a:extLst>
          </p:cNvPr>
          <p:cNvCxnSpPr>
            <a:cxnSpLocks/>
          </p:cNvCxnSpPr>
          <p:nvPr/>
        </p:nvCxnSpPr>
        <p:spPr>
          <a:xfrm>
            <a:off x="5613219" y="5638800"/>
            <a:ext cx="9144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7523A6C-CCD0-F69D-0B37-C616F31CBF2A}"/>
              </a:ext>
            </a:extLst>
          </p:cNvPr>
          <p:cNvCxnSpPr>
            <a:cxnSpLocks/>
          </p:cNvCxnSpPr>
          <p:nvPr/>
        </p:nvCxnSpPr>
        <p:spPr>
          <a:xfrm>
            <a:off x="6527619" y="5181600"/>
            <a:ext cx="0" cy="45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3147B2-2E06-BA18-321A-55750430AF15}"/>
              </a:ext>
            </a:extLst>
          </p:cNvPr>
          <p:cNvSpPr txBox="1"/>
          <p:nvPr/>
        </p:nvSpPr>
        <p:spPr>
          <a:xfrm>
            <a:off x="2057400" y="2724090"/>
            <a:ext cx="1371600" cy="400110"/>
          </a:xfrm>
          <a:prstGeom prst="rect">
            <a:avLst/>
          </a:prstGeom>
          <a:noFill/>
        </p:spPr>
        <p:txBody>
          <a:bodyPr wrap="square" rtlCol="0">
            <a:spAutoFit/>
          </a:bodyPr>
          <a:lstStyle/>
          <a:p>
            <a:r>
              <a:rPr lang="en-US" sz="2000" b="1" dirty="0"/>
              <a:t>Reanalysis</a:t>
            </a:r>
          </a:p>
        </p:txBody>
      </p:sp>
      <p:sp>
        <p:nvSpPr>
          <p:cNvPr id="21" name="TextBox 20">
            <a:extLst>
              <a:ext uri="{FF2B5EF4-FFF2-40B4-BE49-F238E27FC236}">
                <a16:creationId xmlns:a16="http://schemas.microsoft.com/office/drawing/2014/main" id="{9F6F9DAF-C2F3-B737-C38B-2917C7030035}"/>
              </a:ext>
            </a:extLst>
          </p:cNvPr>
          <p:cNvSpPr txBox="1"/>
          <p:nvPr/>
        </p:nvSpPr>
        <p:spPr>
          <a:xfrm>
            <a:off x="1828800" y="2971800"/>
            <a:ext cx="2133600" cy="400110"/>
          </a:xfrm>
          <a:prstGeom prst="rect">
            <a:avLst/>
          </a:prstGeom>
          <a:noFill/>
        </p:spPr>
        <p:txBody>
          <a:bodyPr wrap="square" rtlCol="0">
            <a:spAutoFit/>
          </a:bodyPr>
          <a:lstStyle/>
          <a:p>
            <a:r>
              <a:rPr lang="en-US" sz="2000" b="1" dirty="0">
                <a:solidFill>
                  <a:schemeClr val="tx2"/>
                </a:solidFill>
              </a:rPr>
              <a:t>Coupled Models</a:t>
            </a:r>
          </a:p>
        </p:txBody>
      </p:sp>
      <p:sp>
        <p:nvSpPr>
          <p:cNvPr id="22" name="TextBox 21">
            <a:extLst>
              <a:ext uri="{FF2B5EF4-FFF2-40B4-BE49-F238E27FC236}">
                <a16:creationId xmlns:a16="http://schemas.microsoft.com/office/drawing/2014/main" id="{93A91D7C-D8E7-1A7A-E021-A04FAC61B27C}"/>
              </a:ext>
            </a:extLst>
          </p:cNvPr>
          <p:cNvSpPr txBox="1"/>
          <p:nvPr/>
        </p:nvSpPr>
        <p:spPr>
          <a:xfrm>
            <a:off x="1676400" y="3257490"/>
            <a:ext cx="2590800" cy="400110"/>
          </a:xfrm>
          <a:prstGeom prst="rect">
            <a:avLst/>
          </a:prstGeom>
          <a:noFill/>
        </p:spPr>
        <p:txBody>
          <a:bodyPr wrap="square" rtlCol="0">
            <a:spAutoFit/>
          </a:bodyPr>
          <a:lstStyle/>
          <a:p>
            <a:r>
              <a:rPr lang="en-US" sz="2000" b="1" dirty="0">
                <a:solidFill>
                  <a:srgbClr val="009900"/>
                </a:solidFill>
              </a:rPr>
              <a:t>AMIP – prescribed SST</a:t>
            </a:r>
          </a:p>
        </p:txBody>
      </p:sp>
      <p:sp>
        <p:nvSpPr>
          <p:cNvPr id="23" name="TextBox 22">
            <a:extLst>
              <a:ext uri="{FF2B5EF4-FFF2-40B4-BE49-F238E27FC236}">
                <a16:creationId xmlns:a16="http://schemas.microsoft.com/office/drawing/2014/main" id="{0BF648D0-CC3C-A8E6-3F22-F640049C96BD}"/>
              </a:ext>
            </a:extLst>
          </p:cNvPr>
          <p:cNvSpPr txBox="1"/>
          <p:nvPr/>
        </p:nvSpPr>
        <p:spPr>
          <a:xfrm rot="16200000">
            <a:off x="-1272894" y="3751840"/>
            <a:ext cx="3769454" cy="461665"/>
          </a:xfrm>
          <a:prstGeom prst="rect">
            <a:avLst/>
          </a:prstGeom>
          <a:noFill/>
        </p:spPr>
        <p:txBody>
          <a:bodyPr wrap="square" rtlCol="0">
            <a:spAutoFit/>
          </a:bodyPr>
          <a:lstStyle/>
          <a:p>
            <a:r>
              <a:rPr lang="en-US" sz="2400" dirty="0">
                <a:solidFill>
                  <a:schemeClr val="bg1"/>
                </a:solidFill>
              </a:rPr>
              <a:t>AHT Trend (PW per 40 years)</a:t>
            </a:r>
          </a:p>
        </p:txBody>
      </p:sp>
      <p:sp>
        <p:nvSpPr>
          <p:cNvPr id="24" name="TextBox 23">
            <a:extLst>
              <a:ext uri="{FF2B5EF4-FFF2-40B4-BE49-F238E27FC236}">
                <a16:creationId xmlns:a16="http://schemas.microsoft.com/office/drawing/2014/main" id="{190F0F4D-50F6-5B74-7654-1D73378E14F5}"/>
              </a:ext>
            </a:extLst>
          </p:cNvPr>
          <p:cNvSpPr txBox="1"/>
          <p:nvPr/>
        </p:nvSpPr>
        <p:spPr>
          <a:xfrm>
            <a:off x="1295401" y="5786735"/>
            <a:ext cx="609600" cy="430887"/>
          </a:xfrm>
          <a:prstGeom prst="rect">
            <a:avLst/>
          </a:prstGeom>
          <a:noFill/>
        </p:spPr>
        <p:txBody>
          <a:bodyPr wrap="square" rtlCol="0">
            <a:spAutoFit/>
          </a:bodyPr>
          <a:lstStyle/>
          <a:p>
            <a:r>
              <a:rPr lang="en-US" sz="2200" dirty="0">
                <a:solidFill>
                  <a:schemeClr val="bg1"/>
                </a:solidFill>
              </a:rPr>
              <a:t>90S</a:t>
            </a:r>
          </a:p>
        </p:txBody>
      </p:sp>
      <p:sp>
        <p:nvSpPr>
          <p:cNvPr id="25" name="TextBox 24">
            <a:extLst>
              <a:ext uri="{FF2B5EF4-FFF2-40B4-BE49-F238E27FC236}">
                <a16:creationId xmlns:a16="http://schemas.microsoft.com/office/drawing/2014/main" id="{A603AF6D-292D-69CC-51C5-F6F8255B1AF1}"/>
              </a:ext>
            </a:extLst>
          </p:cNvPr>
          <p:cNvSpPr txBox="1"/>
          <p:nvPr/>
        </p:nvSpPr>
        <p:spPr>
          <a:xfrm>
            <a:off x="2117094" y="5788968"/>
            <a:ext cx="609600" cy="430887"/>
          </a:xfrm>
          <a:prstGeom prst="rect">
            <a:avLst/>
          </a:prstGeom>
          <a:noFill/>
        </p:spPr>
        <p:txBody>
          <a:bodyPr wrap="square" rtlCol="0">
            <a:spAutoFit/>
          </a:bodyPr>
          <a:lstStyle/>
          <a:p>
            <a:r>
              <a:rPr lang="en-US" sz="2200" dirty="0">
                <a:solidFill>
                  <a:schemeClr val="bg1"/>
                </a:solidFill>
              </a:rPr>
              <a:t>60S</a:t>
            </a:r>
          </a:p>
        </p:txBody>
      </p:sp>
      <p:sp>
        <p:nvSpPr>
          <p:cNvPr id="26" name="TextBox 25">
            <a:extLst>
              <a:ext uri="{FF2B5EF4-FFF2-40B4-BE49-F238E27FC236}">
                <a16:creationId xmlns:a16="http://schemas.microsoft.com/office/drawing/2014/main" id="{482C61A6-1041-9F54-0E9E-2AC04449DDF1}"/>
              </a:ext>
            </a:extLst>
          </p:cNvPr>
          <p:cNvSpPr txBox="1"/>
          <p:nvPr/>
        </p:nvSpPr>
        <p:spPr>
          <a:xfrm>
            <a:off x="3789029" y="5792229"/>
            <a:ext cx="609600" cy="430887"/>
          </a:xfrm>
          <a:prstGeom prst="rect">
            <a:avLst/>
          </a:prstGeom>
          <a:noFill/>
        </p:spPr>
        <p:txBody>
          <a:bodyPr wrap="square" rtlCol="0">
            <a:spAutoFit/>
          </a:bodyPr>
          <a:lstStyle/>
          <a:p>
            <a:r>
              <a:rPr lang="en-US" sz="2200" dirty="0">
                <a:solidFill>
                  <a:schemeClr val="bg1"/>
                </a:solidFill>
              </a:rPr>
              <a:t> EQ</a:t>
            </a:r>
          </a:p>
        </p:txBody>
      </p:sp>
      <p:sp>
        <p:nvSpPr>
          <p:cNvPr id="27" name="TextBox 26">
            <a:extLst>
              <a:ext uri="{FF2B5EF4-FFF2-40B4-BE49-F238E27FC236}">
                <a16:creationId xmlns:a16="http://schemas.microsoft.com/office/drawing/2014/main" id="{D0BFB83D-5F06-5E8F-DD9B-A60F2B0B4551}"/>
              </a:ext>
            </a:extLst>
          </p:cNvPr>
          <p:cNvSpPr txBox="1"/>
          <p:nvPr/>
        </p:nvSpPr>
        <p:spPr>
          <a:xfrm>
            <a:off x="4551028" y="5788968"/>
            <a:ext cx="664829" cy="430887"/>
          </a:xfrm>
          <a:prstGeom prst="rect">
            <a:avLst/>
          </a:prstGeom>
          <a:noFill/>
        </p:spPr>
        <p:txBody>
          <a:bodyPr wrap="square" rtlCol="0">
            <a:spAutoFit/>
          </a:bodyPr>
          <a:lstStyle/>
          <a:p>
            <a:r>
              <a:rPr lang="en-US" sz="2200" dirty="0">
                <a:solidFill>
                  <a:schemeClr val="bg1"/>
                </a:solidFill>
              </a:rPr>
              <a:t>30N</a:t>
            </a:r>
          </a:p>
        </p:txBody>
      </p:sp>
      <p:sp>
        <p:nvSpPr>
          <p:cNvPr id="28" name="TextBox 27">
            <a:extLst>
              <a:ext uri="{FF2B5EF4-FFF2-40B4-BE49-F238E27FC236}">
                <a16:creationId xmlns:a16="http://schemas.microsoft.com/office/drawing/2014/main" id="{765852FD-F824-8A79-7217-438B24575881}"/>
              </a:ext>
            </a:extLst>
          </p:cNvPr>
          <p:cNvSpPr txBox="1"/>
          <p:nvPr/>
        </p:nvSpPr>
        <p:spPr>
          <a:xfrm>
            <a:off x="5389229" y="5772947"/>
            <a:ext cx="664828" cy="430887"/>
          </a:xfrm>
          <a:prstGeom prst="rect">
            <a:avLst/>
          </a:prstGeom>
          <a:noFill/>
        </p:spPr>
        <p:txBody>
          <a:bodyPr wrap="square" rtlCol="0">
            <a:spAutoFit/>
          </a:bodyPr>
          <a:lstStyle/>
          <a:p>
            <a:r>
              <a:rPr lang="en-US" sz="2200" dirty="0">
                <a:solidFill>
                  <a:schemeClr val="bg1"/>
                </a:solidFill>
              </a:rPr>
              <a:t>60N</a:t>
            </a:r>
          </a:p>
        </p:txBody>
      </p:sp>
      <p:sp>
        <p:nvSpPr>
          <p:cNvPr id="29" name="TextBox 28">
            <a:extLst>
              <a:ext uri="{FF2B5EF4-FFF2-40B4-BE49-F238E27FC236}">
                <a16:creationId xmlns:a16="http://schemas.microsoft.com/office/drawing/2014/main" id="{F80FF407-3DD5-B128-29A4-CAE12E7FD9DF}"/>
              </a:ext>
            </a:extLst>
          </p:cNvPr>
          <p:cNvSpPr txBox="1"/>
          <p:nvPr/>
        </p:nvSpPr>
        <p:spPr>
          <a:xfrm>
            <a:off x="6172199" y="5775279"/>
            <a:ext cx="812617" cy="430887"/>
          </a:xfrm>
          <a:prstGeom prst="rect">
            <a:avLst/>
          </a:prstGeom>
          <a:noFill/>
        </p:spPr>
        <p:txBody>
          <a:bodyPr wrap="square" rtlCol="0">
            <a:spAutoFit/>
          </a:bodyPr>
          <a:lstStyle/>
          <a:p>
            <a:r>
              <a:rPr lang="en-US" sz="2200" dirty="0">
                <a:solidFill>
                  <a:schemeClr val="bg1"/>
                </a:solidFill>
              </a:rPr>
              <a:t>90N</a:t>
            </a:r>
          </a:p>
        </p:txBody>
      </p:sp>
      <p:sp>
        <p:nvSpPr>
          <p:cNvPr id="30" name="TextBox 29">
            <a:extLst>
              <a:ext uri="{FF2B5EF4-FFF2-40B4-BE49-F238E27FC236}">
                <a16:creationId xmlns:a16="http://schemas.microsoft.com/office/drawing/2014/main" id="{C3AEA8DB-A929-BFE4-D623-B8AC1F6CBD05}"/>
              </a:ext>
            </a:extLst>
          </p:cNvPr>
          <p:cNvSpPr txBox="1"/>
          <p:nvPr/>
        </p:nvSpPr>
        <p:spPr>
          <a:xfrm>
            <a:off x="2971800" y="5791200"/>
            <a:ext cx="609600" cy="430887"/>
          </a:xfrm>
          <a:prstGeom prst="rect">
            <a:avLst/>
          </a:prstGeom>
          <a:noFill/>
        </p:spPr>
        <p:txBody>
          <a:bodyPr wrap="square" rtlCol="0">
            <a:spAutoFit/>
          </a:bodyPr>
          <a:lstStyle/>
          <a:p>
            <a:r>
              <a:rPr lang="en-US" sz="2200" dirty="0">
                <a:solidFill>
                  <a:schemeClr val="bg1"/>
                </a:solidFill>
              </a:rPr>
              <a:t>30S</a:t>
            </a:r>
          </a:p>
        </p:txBody>
      </p:sp>
    </p:spTree>
    <p:extLst>
      <p:ext uri="{BB962C8B-B14F-4D97-AF65-F5344CB8AC3E}">
        <p14:creationId xmlns:p14="http://schemas.microsoft.com/office/powerpoint/2010/main" val="204031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762001"/>
            <a:ext cx="38978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76200"/>
            <a:ext cx="4953000" cy="830997"/>
          </a:xfrm>
          <a:prstGeom prst="rect">
            <a:avLst/>
          </a:prstGeom>
          <a:noFill/>
        </p:spPr>
        <p:txBody>
          <a:bodyPr wrap="square" rtlCol="0">
            <a:spAutoFit/>
          </a:bodyPr>
          <a:lstStyle/>
          <a:p>
            <a:pPr algn="ctr"/>
            <a:r>
              <a:rPr lang="en-US" sz="2400" dirty="0">
                <a:solidFill>
                  <a:schemeClr val="bg1"/>
                </a:solidFill>
              </a:rPr>
              <a:t>Partitioning of atmospheric energy by circulation type</a:t>
            </a:r>
          </a:p>
        </p:txBody>
      </p:sp>
      <p:sp>
        <p:nvSpPr>
          <p:cNvPr id="3" name="TextBox 2"/>
          <p:cNvSpPr txBox="1"/>
          <p:nvPr/>
        </p:nvSpPr>
        <p:spPr>
          <a:xfrm>
            <a:off x="228601" y="1943607"/>
            <a:ext cx="4267200" cy="861774"/>
          </a:xfrm>
          <a:prstGeom prst="rect">
            <a:avLst/>
          </a:prstGeom>
          <a:noFill/>
        </p:spPr>
        <p:txBody>
          <a:bodyPr wrap="square" rtlCol="0">
            <a:spAutoFit/>
          </a:bodyPr>
          <a:lstStyle/>
          <a:p>
            <a:r>
              <a:rPr lang="en-US" sz="2800" dirty="0">
                <a:solidFill>
                  <a:schemeClr val="bg1"/>
                </a:solidFill>
              </a:rPr>
              <a:t>* </a:t>
            </a:r>
            <a:r>
              <a:rPr lang="en-US" dirty="0">
                <a:solidFill>
                  <a:schemeClr val="bg1"/>
                </a:solidFill>
              </a:rPr>
              <a:t>= Departure from zonal mean -- [ ]</a:t>
            </a:r>
          </a:p>
          <a:p>
            <a:r>
              <a:rPr lang="en-US" sz="2200" dirty="0">
                <a:solidFill>
                  <a:schemeClr val="bg1"/>
                </a:solidFill>
              </a:rPr>
              <a:t>'  </a:t>
            </a:r>
            <a:r>
              <a:rPr lang="en-US" dirty="0">
                <a:solidFill>
                  <a:schemeClr val="bg1"/>
                </a:solidFill>
              </a:rPr>
              <a:t> = Departure from time mean --  ¯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810766"/>
            <a:ext cx="1981200" cy="1542034"/>
          </a:xfrm>
          <a:prstGeom prst="rect">
            <a:avLst/>
          </a:prstGeom>
        </p:spPr>
      </p:pic>
      <p:sp>
        <p:nvSpPr>
          <p:cNvPr id="6" name="TextBox 5"/>
          <p:cNvSpPr txBox="1"/>
          <p:nvPr/>
        </p:nvSpPr>
        <p:spPr>
          <a:xfrm>
            <a:off x="4707173" y="1159409"/>
            <a:ext cx="1676400" cy="646331"/>
          </a:xfrm>
          <a:prstGeom prst="rect">
            <a:avLst/>
          </a:prstGeom>
          <a:noFill/>
        </p:spPr>
        <p:txBody>
          <a:bodyPr wrap="square" rtlCol="0">
            <a:spAutoFit/>
          </a:bodyPr>
          <a:lstStyle/>
          <a:p>
            <a:r>
              <a:rPr lang="en-US" dirty="0">
                <a:solidFill>
                  <a:srgbClr val="003DB8"/>
                </a:solidFill>
              </a:rPr>
              <a:t>MOC</a:t>
            </a:r>
          </a:p>
          <a:p>
            <a:r>
              <a:rPr lang="en-US" dirty="0">
                <a:solidFill>
                  <a:srgbClr val="003DB8"/>
                </a:solidFill>
              </a:rPr>
              <a:t>Overturning</a:t>
            </a:r>
          </a:p>
        </p:txBody>
      </p:sp>
      <p:sp>
        <p:nvSpPr>
          <p:cNvPr id="10" name="TextBox 9"/>
          <p:cNvSpPr txBox="1"/>
          <p:nvPr/>
        </p:nvSpPr>
        <p:spPr>
          <a:xfrm>
            <a:off x="7239000" y="-14835"/>
            <a:ext cx="1676400" cy="461665"/>
          </a:xfrm>
          <a:prstGeom prst="rect">
            <a:avLst/>
          </a:prstGeom>
          <a:noFill/>
        </p:spPr>
        <p:txBody>
          <a:bodyPr wrap="square" rtlCol="0">
            <a:spAutoFit/>
          </a:bodyPr>
          <a:lstStyle/>
          <a:p>
            <a:r>
              <a:rPr lang="en-US" sz="2400" dirty="0">
                <a:solidFill>
                  <a:srgbClr val="00B050"/>
                </a:solidFill>
              </a:rPr>
              <a:t>Stationary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363481"/>
            <a:ext cx="2532732" cy="1302549"/>
          </a:xfrm>
          <a:prstGeom prst="rect">
            <a:avLst/>
          </a:prstGeom>
        </p:spPr>
      </p:pic>
      <p:pic>
        <p:nvPicPr>
          <p:cNvPr id="1026" name="Picture 2" descr="http://www.gfdl.noaa.gov/pix/user_images/io/blizzard9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007946"/>
            <a:ext cx="2133600" cy="16496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62800" y="1585365"/>
            <a:ext cx="1676400" cy="461665"/>
          </a:xfrm>
          <a:prstGeom prst="rect">
            <a:avLst/>
          </a:prstGeom>
          <a:noFill/>
        </p:spPr>
        <p:txBody>
          <a:bodyPr wrap="square" rtlCol="0">
            <a:spAutoFit/>
          </a:bodyPr>
          <a:lstStyle/>
          <a:p>
            <a:r>
              <a:rPr lang="en-US" sz="2400" dirty="0">
                <a:solidFill>
                  <a:srgbClr val="FF0000"/>
                </a:solidFill>
              </a:rPr>
              <a:t>Transient</a:t>
            </a:r>
          </a:p>
        </p:txBody>
      </p:sp>
      <p:sp>
        <p:nvSpPr>
          <p:cNvPr id="12" name="TextBox 11"/>
          <p:cNvSpPr txBox="1"/>
          <p:nvPr/>
        </p:nvSpPr>
        <p:spPr>
          <a:xfrm>
            <a:off x="746847" y="2701443"/>
            <a:ext cx="4267200" cy="646331"/>
          </a:xfrm>
          <a:prstGeom prst="rect">
            <a:avLst/>
          </a:prstGeom>
          <a:noFill/>
        </p:spPr>
        <p:txBody>
          <a:bodyPr wrap="square" rtlCol="0">
            <a:spAutoFit/>
          </a:bodyPr>
          <a:lstStyle/>
          <a:p>
            <a:r>
              <a:rPr lang="en-US" dirty="0">
                <a:solidFill>
                  <a:schemeClr val="bg1"/>
                </a:solidFill>
              </a:rPr>
              <a:t>MSE = moist static energy</a:t>
            </a:r>
          </a:p>
          <a:p>
            <a:r>
              <a:rPr lang="en-US" dirty="0">
                <a:solidFill>
                  <a:schemeClr val="bg1"/>
                </a:solidFill>
              </a:rPr>
              <a:t>    = </a:t>
            </a:r>
            <a:r>
              <a:rPr lang="en-US" dirty="0" err="1">
                <a:solidFill>
                  <a:schemeClr val="bg1"/>
                </a:solidFill>
              </a:rPr>
              <a:t>CpT</a:t>
            </a:r>
            <a:r>
              <a:rPr lang="en-US" dirty="0">
                <a:solidFill>
                  <a:schemeClr val="bg1"/>
                </a:solidFill>
              </a:rPr>
              <a:t> + LQ +</a:t>
            </a:r>
            <a:r>
              <a:rPr lang="en-US" dirty="0" err="1">
                <a:solidFill>
                  <a:schemeClr val="bg1"/>
                </a:solidFill>
              </a:rPr>
              <a:t>gZ</a:t>
            </a:r>
            <a:endParaRPr lang="en-US" dirty="0">
              <a:solidFill>
                <a:schemeClr val="bg1"/>
              </a:solidFill>
            </a:endParaRPr>
          </a:p>
        </p:txBody>
      </p:sp>
      <p:sp>
        <p:nvSpPr>
          <p:cNvPr id="15" name="TextBox 14">
            <a:extLst>
              <a:ext uri="{FF2B5EF4-FFF2-40B4-BE49-F238E27FC236}">
                <a16:creationId xmlns:a16="http://schemas.microsoft.com/office/drawing/2014/main" id="{ADB1EE48-B8E6-4DE6-A92C-03A011C816F8}"/>
              </a:ext>
            </a:extLst>
          </p:cNvPr>
          <p:cNvSpPr txBox="1"/>
          <p:nvPr/>
        </p:nvSpPr>
        <p:spPr>
          <a:xfrm>
            <a:off x="213446" y="4238450"/>
            <a:ext cx="2910753" cy="2390949"/>
          </a:xfrm>
          <a:prstGeom prst="rect">
            <a:avLst/>
          </a:prstGeom>
          <a:noFill/>
        </p:spPr>
        <p:txBody>
          <a:bodyPr wrap="square" rtlCol="0">
            <a:spAutoFit/>
          </a:bodyPr>
          <a:lstStyle/>
          <a:p>
            <a:r>
              <a:rPr lang="en-US" dirty="0">
                <a:solidFill>
                  <a:srgbClr val="003DB8"/>
                </a:solidFill>
              </a:rPr>
              <a:t>MOC dominates in the deep tropics – Hadley cell</a:t>
            </a:r>
          </a:p>
          <a:p>
            <a:endParaRPr lang="en-US" dirty="0">
              <a:solidFill>
                <a:srgbClr val="003DB8"/>
              </a:solidFill>
            </a:endParaRPr>
          </a:p>
          <a:p>
            <a:r>
              <a:rPr lang="en-US" dirty="0">
                <a:solidFill>
                  <a:srgbClr val="009900"/>
                </a:solidFill>
              </a:rPr>
              <a:t>Stationary eddies stronger in NH </a:t>
            </a:r>
          </a:p>
          <a:p>
            <a:endParaRPr lang="en-US" dirty="0">
              <a:solidFill>
                <a:srgbClr val="003DB8"/>
              </a:solidFill>
            </a:endParaRPr>
          </a:p>
          <a:p>
            <a:r>
              <a:rPr lang="en-US" dirty="0">
                <a:solidFill>
                  <a:srgbClr val="FF0000"/>
                </a:solidFill>
              </a:rPr>
              <a:t>Transient eddies dominate the mid-latitudes</a:t>
            </a:r>
          </a:p>
        </p:txBody>
      </p:sp>
      <p:pic>
        <p:nvPicPr>
          <p:cNvPr id="7" name="Picture 6">
            <a:extLst>
              <a:ext uri="{FF2B5EF4-FFF2-40B4-BE49-F238E27FC236}">
                <a16:creationId xmlns:a16="http://schemas.microsoft.com/office/drawing/2014/main" id="{C8C91F77-980A-4975-9007-63834E7F9C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892" y="3852250"/>
            <a:ext cx="4132027" cy="2840769"/>
          </a:xfrm>
          <a:prstGeom prst="rect">
            <a:avLst/>
          </a:prstGeom>
        </p:spPr>
      </p:pic>
    </p:spTree>
    <p:extLst>
      <p:ext uri="{BB962C8B-B14F-4D97-AF65-F5344CB8AC3E}">
        <p14:creationId xmlns:p14="http://schemas.microsoft.com/office/powerpoint/2010/main" val="1741973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261C4FE3-E12F-424E-687D-6F3B34E675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371600"/>
            <a:ext cx="4000500" cy="2667000"/>
          </a:xfrm>
        </p:spPr>
      </p:pic>
      <p:pic>
        <p:nvPicPr>
          <p:cNvPr id="7" name="Content Placeholder 4">
            <a:extLst>
              <a:ext uri="{FF2B5EF4-FFF2-40B4-BE49-F238E27FC236}">
                <a16:creationId xmlns:a16="http://schemas.microsoft.com/office/drawing/2014/main" id="{0041EB01-AC2A-6B5E-B6E3-8365689FD6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29200" y="1353122"/>
            <a:ext cx="4000500" cy="2667000"/>
          </a:xfrm>
          <a:prstGeom prst="rect">
            <a:avLst/>
          </a:prstGeom>
        </p:spPr>
      </p:pic>
      <p:sp>
        <p:nvSpPr>
          <p:cNvPr id="2" name="TextBox 1">
            <a:extLst>
              <a:ext uri="{FF2B5EF4-FFF2-40B4-BE49-F238E27FC236}">
                <a16:creationId xmlns:a16="http://schemas.microsoft.com/office/drawing/2014/main" id="{DA52B1D5-C523-7890-6738-D68BE8FFE117}"/>
              </a:ext>
            </a:extLst>
          </p:cNvPr>
          <p:cNvSpPr txBox="1"/>
          <p:nvPr/>
        </p:nvSpPr>
        <p:spPr>
          <a:xfrm>
            <a:off x="838200" y="4114800"/>
            <a:ext cx="6781800" cy="1938992"/>
          </a:xfrm>
          <a:prstGeom prst="rect">
            <a:avLst/>
          </a:prstGeom>
          <a:noFill/>
        </p:spPr>
        <p:txBody>
          <a:bodyPr wrap="square" rtlCol="0">
            <a:spAutoFit/>
          </a:bodyPr>
          <a:lstStyle/>
          <a:p>
            <a:r>
              <a:rPr lang="en-US" sz="2400" dirty="0">
                <a:solidFill>
                  <a:schemeClr val="bg1"/>
                </a:solidFill>
              </a:rPr>
              <a:t>Model simulation with historical forcing and prescribed observed SST show compensating trends in eddy and overturning AHT in the SH</a:t>
            </a:r>
          </a:p>
          <a:p>
            <a:r>
              <a:rPr lang="en-US" sz="2400" dirty="0">
                <a:solidFill>
                  <a:schemeClr val="bg1"/>
                </a:solidFill>
                <a:sym typeface="Wingdings" panose="05000000000000000000" pitchFamily="2" charset="2"/>
              </a:rPr>
              <a:t> Historical trends are smaller than observed</a:t>
            </a:r>
          </a:p>
          <a:p>
            <a:r>
              <a:rPr lang="en-US" sz="2400" dirty="0">
                <a:solidFill>
                  <a:schemeClr val="bg1"/>
                </a:solidFill>
                <a:sym typeface="Wingdings" panose="05000000000000000000" pitchFamily="2" charset="2"/>
              </a:rPr>
              <a:t> Prescribed SST are close to observed trends</a:t>
            </a:r>
            <a:r>
              <a:rPr lang="en-US" sz="2400" dirty="0">
                <a:solidFill>
                  <a:schemeClr val="bg1"/>
                </a:solidFill>
              </a:rPr>
              <a:t> </a:t>
            </a:r>
          </a:p>
        </p:txBody>
      </p:sp>
      <p:sp>
        <p:nvSpPr>
          <p:cNvPr id="3" name="Title 1">
            <a:extLst>
              <a:ext uri="{FF2B5EF4-FFF2-40B4-BE49-F238E27FC236}">
                <a16:creationId xmlns:a16="http://schemas.microsoft.com/office/drawing/2014/main" id="{9074D40F-D62A-10FF-DE5E-5A7F474BD686}"/>
              </a:ext>
            </a:extLst>
          </p:cNvPr>
          <p:cNvSpPr>
            <a:spLocks noGrp="1"/>
          </p:cNvSpPr>
          <p:nvPr>
            <p:ph type="title"/>
          </p:nvPr>
        </p:nvSpPr>
        <p:spPr>
          <a:xfrm>
            <a:off x="304800" y="-14681"/>
            <a:ext cx="8229600" cy="1143000"/>
          </a:xfrm>
        </p:spPr>
        <p:txBody>
          <a:bodyPr>
            <a:normAutofit fontScale="90000"/>
          </a:bodyPr>
          <a:lstStyle/>
          <a:p>
            <a:r>
              <a:rPr lang="en-US" dirty="0">
                <a:solidFill>
                  <a:schemeClr val="bg1"/>
                </a:solidFill>
              </a:rPr>
              <a:t>Trends in Atmospheric heat transport</a:t>
            </a:r>
          </a:p>
        </p:txBody>
      </p:sp>
    </p:spTree>
    <p:extLst>
      <p:ext uri="{BB962C8B-B14F-4D97-AF65-F5344CB8AC3E}">
        <p14:creationId xmlns:p14="http://schemas.microsoft.com/office/powerpoint/2010/main" val="2664681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3D9AD-AA6B-4E6C-B0F8-3AD277825A94}"/>
              </a:ext>
            </a:extLst>
          </p:cNvPr>
          <p:cNvSpPr txBox="1"/>
          <p:nvPr/>
        </p:nvSpPr>
        <p:spPr>
          <a:xfrm>
            <a:off x="104124" y="782094"/>
            <a:ext cx="9262998" cy="1200329"/>
          </a:xfrm>
          <a:prstGeom prst="rect">
            <a:avLst/>
          </a:prstGeom>
          <a:noFill/>
        </p:spPr>
        <p:txBody>
          <a:bodyPr wrap="square" rtlCol="0">
            <a:spAutoFit/>
          </a:bodyPr>
          <a:lstStyle/>
          <a:p>
            <a:r>
              <a:rPr lang="en-US" sz="2400" dirty="0">
                <a:solidFill>
                  <a:schemeClr val="bg1"/>
                </a:solidFill>
              </a:rPr>
              <a:t>An idea to test the consistency of energy imbalance from satellite radiation and ocean heat content – </a:t>
            </a:r>
          </a:p>
          <a:p>
            <a:pPr algn="ctr"/>
            <a:r>
              <a:rPr lang="en-US" sz="2400" dirty="0">
                <a:solidFill>
                  <a:srgbClr val="FF0000"/>
                </a:solidFill>
              </a:rPr>
              <a:t>The seasonal cycle of global mean heat content</a:t>
            </a:r>
          </a:p>
        </p:txBody>
      </p:sp>
      <p:pic>
        <p:nvPicPr>
          <p:cNvPr id="9" name="Picture 8">
            <a:extLst>
              <a:ext uri="{FF2B5EF4-FFF2-40B4-BE49-F238E27FC236}">
                <a16:creationId xmlns:a16="http://schemas.microsoft.com/office/drawing/2014/main" id="{02E09088-F538-43F8-AD14-D6CEA8382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9" y="2507555"/>
            <a:ext cx="4286250" cy="2857500"/>
          </a:xfrm>
          <a:prstGeom prst="rect">
            <a:avLst/>
          </a:prstGeom>
        </p:spPr>
      </p:pic>
      <p:sp>
        <p:nvSpPr>
          <p:cNvPr id="10" name="TextBox 9">
            <a:extLst>
              <a:ext uri="{FF2B5EF4-FFF2-40B4-BE49-F238E27FC236}">
                <a16:creationId xmlns:a16="http://schemas.microsoft.com/office/drawing/2014/main" id="{4ACDD5C4-8411-4879-9A43-27C0F7C51B0B}"/>
              </a:ext>
            </a:extLst>
          </p:cNvPr>
          <p:cNvSpPr txBox="1"/>
          <p:nvPr/>
        </p:nvSpPr>
        <p:spPr>
          <a:xfrm>
            <a:off x="4613495" y="1997313"/>
            <a:ext cx="4408377" cy="1408078"/>
          </a:xfrm>
          <a:prstGeom prst="rect">
            <a:avLst/>
          </a:prstGeom>
          <a:noFill/>
        </p:spPr>
        <p:txBody>
          <a:bodyPr wrap="square" rtlCol="0">
            <a:spAutoFit/>
          </a:bodyPr>
          <a:lstStyle/>
          <a:p>
            <a:r>
              <a:rPr lang="en-US" dirty="0">
                <a:solidFill>
                  <a:schemeClr val="bg1"/>
                </a:solidFill>
              </a:rPr>
              <a:t>Back of envelope– How much does global mean insolation vary by over the annual cycle?</a:t>
            </a:r>
          </a:p>
          <a:p>
            <a:endParaRPr lang="en-US" dirty="0">
              <a:solidFill>
                <a:schemeClr val="bg1">
                  <a:lumMod val="75000"/>
                </a:schemeClr>
              </a:solidFill>
            </a:endParaRPr>
          </a:p>
          <a:p>
            <a:endParaRPr lang="en-US" sz="1350" dirty="0">
              <a:solidFill>
                <a:schemeClr val="bg1">
                  <a:lumMod val="75000"/>
                </a:schemeClr>
              </a:solidFill>
            </a:endParaRPr>
          </a:p>
        </p:txBody>
      </p:sp>
      <p:sp>
        <p:nvSpPr>
          <p:cNvPr id="13" name="TextBox 12">
            <a:extLst>
              <a:ext uri="{FF2B5EF4-FFF2-40B4-BE49-F238E27FC236}">
                <a16:creationId xmlns:a16="http://schemas.microsoft.com/office/drawing/2014/main" id="{338AE6D8-3C70-4F95-BCED-13A541249594}"/>
              </a:ext>
            </a:extLst>
          </p:cNvPr>
          <p:cNvSpPr txBox="1"/>
          <p:nvPr/>
        </p:nvSpPr>
        <p:spPr>
          <a:xfrm>
            <a:off x="4572000" y="2858283"/>
            <a:ext cx="4651073" cy="1131079"/>
          </a:xfrm>
          <a:prstGeom prst="rect">
            <a:avLst/>
          </a:prstGeom>
          <a:noFill/>
        </p:spPr>
        <p:txBody>
          <a:bodyPr wrap="square" rtlCol="0">
            <a:spAutoFit/>
          </a:bodyPr>
          <a:lstStyle/>
          <a:p>
            <a:r>
              <a:rPr lang="en-US" dirty="0">
                <a:solidFill>
                  <a:schemeClr val="accent3">
                    <a:lumMod val="20000"/>
                    <a:lumOff val="80000"/>
                  </a:schemeClr>
                </a:solidFill>
              </a:rPr>
              <a:t>Earth-sun distance varies by  5 million km</a:t>
            </a:r>
          </a:p>
          <a:p>
            <a:r>
              <a:rPr lang="en-US" dirty="0">
                <a:solidFill>
                  <a:schemeClr val="accent3">
                    <a:lumMod val="20000"/>
                    <a:lumOff val="80000"/>
                  </a:schemeClr>
                </a:solidFill>
              </a:rPr>
              <a:t>--- 3% of the mean distance (</a:t>
            </a:r>
            <a:r>
              <a:rPr lang="el-GR" dirty="0">
                <a:solidFill>
                  <a:schemeClr val="accent3">
                    <a:lumMod val="20000"/>
                    <a:lumOff val="80000"/>
                  </a:schemeClr>
                </a:solidFill>
              </a:rPr>
              <a:t>Δ</a:t>
            </a:r>
            <a:r>
              <a:rPr lang="en-US" dirty="0">
                <a:solidFill>
                  <a:schemeClr val="accent3">
                    <a:lumMod val="20000"/>
                    <a:lumOff val="80000"/>
                  </a:schemeClr>
                </a:solidFill>
              </a:rPr>
              <a:t>R/R</a:t>
            </a:r>
            <a:r>
              <a:rPr lang="en-US" baseline="-25000" dirty="0">
                <a:solidFill>
                  <a:schemeClr val="accent3">
                    <a:lumMod val="20000"/>
                    <a:lumOff val="80000"/>
                  </a:schemeClr>
                </a:solidFill>
              </a:rPr>
              <a:t>mean</a:t>
            </a:r>
            <a:r>
              <a:rPr lang="en-US" dirty="0">
                <a:solidFill>
                  <a:schemeClr val="accent3">
                    <a:lumMod val="20000"/>
                    <a:lumOff val="80000"/>
                  </a:schemeClr>
                </a:solidFill>
              </a:rPr>
              <a:t> = 5/150)  </a:t>
            </a:r>
          </a:p>
          <a:p>
            <a:endParaRPr lang="en-US" sz="1350" dirty="0"/>
          </a:p>
        </p:txBody>
      </p:sp>
      <p:sp>
        <p:nvSpPr>
          <p:cNvPr id="14" name="TextBox 13">
            <a:extLst>
              <a:ext uri="{FF2B5EF4-FFF2-40B4-BE49-F238E27FC236}">
                <a16:creationId xmlns:a16="http://schemas.microsoft.com/office/drawing/2014/main" id="{DCB6FC31-F0AE-4925-8225-CE2226B45BA2}"/>
              </a:ext>
            </a:extLst>
          </p:cNvPr>
          <p:cNvSpPr txBox="1"/>
          <p:nvPr/>
        </p:nvSpPr>
        <p:spPr>
          <a:xfrm>
            <a:off x="4623670" y="3898121"/>
            <a:ext cx="4197785" cy="1131079"/>
          </a:xfrm>
          <a:prstGeom prst="rect">
            <a:avLst/>
          </a:prstGeom>
          <a:noFill/>
        </p:spPr>
        <p:txBody>
          <a:bodyPr wrap="square" rtlCol="0">
            <a:spAutoFit/>
          </a:bodyPr>
          <a:lstStyle/>
          <a:p>
            <a:r>
              <a:rPr lang="en-US" dirty="0">
                <a:solidFill>
                  <a:schemeClr val="accent3">
                    <a:lumMod val="20000"/>
                    <a:lumOff val="80000"/>
                  </a:schemeClr>
                </a:solidFill>
              </a:rPr>
              <a:t>Insolation scales as 1/R</a:t>
            </a:r>
            <a:r>
              <a:rPr lang="en-US" baseline="30000" dirty="0">
                <a:solidFill>
                  <a:schemeClr val="accent3">
                    <a:lumMod val="20000"/>
                    <a:lumOff val="80000"/>
                  </a:schemeClr>
                </a:solidFill>
              </a:rPr>
              <a:t>2 </a:t>
            </a:r>
            <a:r>
              <a:rPr lang="en-US" dirty="0">
                <a:solidFill>
                  <a:schemeClr val="accent3">
                    <a:lumMod val="20000"/>
                    <a:lumOff val="80000"/>
                  </a:schemeClr>
                </a:solidFill>
              </a:rPr>
              <a:t>so fractional change in insolation is ≈ 2</a:t>
            </a:r>
            <a:r>
              <a:rPr lang="el-GR" dirty="0">
                <a:solidFill>
                  <a:schemeClr val="accent3">
                    <a:lumMod val="20000"/>
                    <a:lumOff val="80000"/>
                  </a:schemeClr>
                </a:solidFill>
              </a:rPr>
              <a:t>Δ</a:t>
            </a:r>
            <a:r>
              <a:rPr lang="en-US" dirty="0">
                <a:solidFill>
                  <a:schemeClr val="accent3">
                    <a:lumMod val="20000"/>
                    <a:lumOff val="80000"/>
                  </a:schemeClr>
                </a:solidFill>
              </a:rPr>
              <a:t>R/R</a:t>
            </a:r>
            <a:r>
              <a:rPr lang="en-US" baseline="-25000" dirty="0">
                <a:solidFill>
                  <a:schemeClr val="accent3">
                    <a:lumMod val="20000"/>
                    <a:lumOff val="80000"/>
                  </a:schemeClr>
                </a:solidFill>
              </a:rPr>
              <a:t>mean</a:t>
            </a:r>
            <a:r>
              <a:rPr lang="en-US" dirty="0">
                <a:solidFill>
                  <a:schemeClr val="accent3">
                    <a:lumMod val="20000"/>
                    <a:lumOff val="80000"/>
                  </a:schemeClr>
                </a:solidFill>
              </a:rPr>
              <a:t> =  6%</a:t>
            </a:r>
            <a:r>
              <a:rPr lang="en-US" baseline="30000" dirty="0">
                <a:solidFill>
                  <a:schemeClr val="accent3">
                    <a:lumMod val="20000"/>
                    <a:lumOff val="80000"/>
                  </a:schemeClr>
                </a:solidFill>
              </a:rPr>
              <a:t> </a:t>
            </a:r>
          </a:p>
          <a:p>
            <a:endParaRPr lang="en-US" sz="1350" dirty="0"/>
          </a:p>
        </p:txBody>
      </p:sp>
      <p:sp>
        <p:nvSpPr>
          <p:cNvPr id="15" name="TextBox 14">
            <a:extLst>
              <a:ext uri="{FF2B5EF4-FFF2-40B4-BE49-F238E27FC236}">
                <a16:creationId xmlns:a16="http://schemas.microsoft.com/office/drawing/2014/main" id="{F9F53504-A34F-4E64-AF2F-864DC56206C9}"/>
              </a:ext>
            </a:extLst>
          </p:cNvPr>
          <p:cNvSpPr txBox="1"/>
          <p:nvPr/>
        </p:nvSpPr>
        <p:spPr>
          <a:xfrm>
            <a:off x="4613494" y="4865891"/>
            <a:ext cx="4651073" cy="1915909"/>
          </a:xfrm>
          <a:prstGeom prst="rect">
            <a:avLst/>
          </a:prstGeom>
          <a:noFill/>
        </p:spPr>
        <p:txBody>
          <a:bodyPr wrap="square" rtlCol="0">
            <a:spAutoFit/>
          </a:bodyPr>
          <a:lstStyle/>
          <a:p>
            <a:r>
              <a:rPr lang="en-US" dirty="0">
                <a:solidFill>
                  <a:schemeClr val="accent3">
                    <a:lumMod val="20000"/>
                    <a:lumOff val="80000"/>
                  </a:schemeClr>
                </a:solidFill>
              </a:rPr>
              <a:t>6% of S</a:t>
            </a:r>
            <a:r>
              <a:rPr lang="en-US" baseline="-25000" dirty="0">
                <a:solidFill>
                  <a:schemeClr val="accent3">
                    <a:lumMod val="20000"/>
                    <a:lumOff val="80000"/>
                  </a:schemeClr>
                </a:solidFill>
              </a:rPr>
              <a:t>O</a:t>
            </a:r>
            <a:r>
              <a:rPr lang="en-US" dirty="0">
                <a:solidFill>
                  <a:schemeClr val="accent3">
                    <a:lumMod val="20000"/>
                    <a:lumOff val="80000"/>
                  </a:schemeClr>
                </a:solidFill>
              </a:rPr>
              <a:t>/4 is = 0.06 * (341 W m</a:t>
            </a:r>
            <a:r>
              <a:rPr lang="en-US" baseline="30000" dirty="0">
                <a:solidFill>
                  <a:schemeClr val="accent3">
                    <a:lumMod val="20000"/>
                    <a:lumOff val="80000"/>
                  </a:schemeClr>
                </a:solidFill>
              </a:rPr>
              <a:t>-2</a:t>
            </a:r>
            <a:r>
              <a:rPr lang="en-US" dirty="0">
                <a:solidFill>
                  <a:schemeClr val="accent3">
                    <a:lumMod val="20000"/>
                    <a:lumOff val="80000"/>
                  </a:schemeClr>
                </a:solidFill>
              </a:rPr>
              <a:t>)  =</a:t>
            </a:r>
          </a:p>
          <a:p>
            <a:endParaRPr lang="en-US" dirty="0">
              <a:solidFill>
                <a:schemeClr val="accent3">
                  <a:lumMod val="20000"/>
                  <a:lumOff val="80000"/>
                </a:schemeClr>
              </a:solidFill>
            </a:endParaRPr>
          </a:p>
          <a:p>
            <a:r>
              <a:rPr lang="en-US" sz="2700" dirty="0">
                <a:solidFill>
                  <a:schemeClr val="accent3">
                    <a:lumMod val="20000"/>
                    <a:lumOff val="80000"/>
                  </a:schemeClr>
                </a:solidFill>
              </a:rPr>
              <a:t>20 W m </a:t>
            </a:r>
            <a:r>
              <a:rPr lang="en-US" sz="2700" baseline="30000" dirty="0">
                <a:solidFill>
                  <a:schemeClr val="accent3">
                    <a:lumMod val="20000"/>
                    <a:lumOff val="80000"/>
                  </a:schemeClr>
                </a:solidFill>
              </a:rPr>
              <a:t>-2 </a:t>
            </a:r>
            <a:r>
              <a:rPr lang="en-US" sz="2700" dirty="0">
                <a:solidFill>
                  <a:schemeClr val="accent3">
                    <a:lumMod val="20000"/>
                    <a:lumOff val="80000"/>
                  </a:schemeClr>
                </a:solidFill>
              </a:rPr>
              <a:t> </a:t>
            </a:r>
          </a:p>
          <a:p>
            <a:r>
              <a:rPr lang="en-US" dirty="0">
                <a:solidFill>
                  <a:schemeClr val="accent3">
                    <a:lumMod val="20000"/>
                    <a:lumOff val="80000"/>
                  </a:schemeClr>
                </a:solidFill>
              </a:rPr>
              <a:t>(30 times time mean energy imbalance)</a:t>
            </a:r>
            <a:endParaRPr lang="en-US" sz="2700" baseline="30000" dirty="0">
              <a:solidFill>
                <a:schemeClr val="accent3">
                  <a:lumMod val="20000"/>
                  <a:lumOff val="80000"/>
                </a:schemeClr>
              </a:solidFill>
            </a:endParaRPr>
          </a:p>
          <a:p>
            <a:endParaRPr lang="en-US" baseline="30000" dirty="0">
              <a:solidFill>
                <a:schemeClr val="accent3">
                  <a:lumMod val="20000"/>
                  <a:lumOff val="80000"/>
                </a:schemeClr>
              </a:solidFill>
            </a:endParaRPr>
          </a:p>
          <a:p>
            <a:endParaRPr lang="en-US" baseline="30000" dirty="0">
              <a:solidFill>
                <a:schemeClr val="accent3">
                  <a:lumMod val="20000"/>
                  <a:lumOff val="80000"/>
                </a:schemeClr>
              </a:solidFill>
            </a:endParaRPr>
          </a:p>
          <a:p>
            <a:endParaRPr lang="en-US" sz="1350" dirty="0"/>
          </a:p>
        </p:txBody>
      </p:sp>
    </p:spTree>
    <p:extLst>
      <p:ext uri="{BB962C8B-B14F-4D97-AF65-F5344CB8AC3E}">
        <p14:creationId xmlns:p14="http://schemas.microsoft.com/office/powerpoint/2010/main" val="2764204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61D7-C310-55DF-88EC-8BA9A5F35E59}"/>
              </a:ext>
            </a:extLst>
          </p:cNvPr>
          <p:cNvSpPr>
            <a:spLocks noGrp="1"/>
          </p:cNvSpPr>
          <p:nvPr>
            <p:ph type="title"/>
          </p:nvPr>
        </p:nvSpPr>
        <p:spPr>
          <a:xfrm>
            <a:off x="457200" y="-304800"/>
            <a:ext cx="8229600" cy="1143000"/>
          </a:xfrm>
        </p:spPr>
        <p:txBody>
          <a:bodyPr/>
          <a:lstStyle/>
          <a:p>
            <a:r>
              <a:rPr lang="en-US" dirty="0">
                <a:solidFill>
                  <a:schemeClr val="bg1"/>
                </a:solidFill>
              </a:rPr>
              <a:t>Conclusions</a:t>
            </a:r>
          </a:p>
        </p:txBody>
      </p:sp>
      <p:pic>
        <p:nvPicPr>
          <p:cNvPr id="4" name="Content Placeholder 4">
            <a:extLst>
              <a:ext uri="{FF2B5EF4-FFF2-40B4-BE49-F238E27FC236}">
                <a16:creationId xmlns:a16="http://schemas.microsoft.com/office/drawing/2014/main" id="{549514F4-8A1C-7B1B-3FA6-5BB180D277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28600" y="533400"/>
            <a:ext cx="2078736" cy="1676400"/>
          </a:xfrm>
        </p:spPr>
      </p:pic>
      <p:sp>
        <p:nvSpPr>
          <p:cNvPr id="5" name="TextBox 4">
            <a:extLst>
              <a:ext uri="{FF2B5EF4-FFF2-40B4-BE49-F238E27FC236}">
                <a16:creationId xmlns:a16="http://schemas.microsoft.com/office/drawing/2014/main" id="{31C0393F-CA2F-CBC8-23C7-5499C8D4EF42}"/>
              </a:ext>
            </a:extLst>
          </p:cNvPr>
          <p:cNvSpPr txBox="1"/>
          <p:nvPr/>
        </p:nvSpPr>
        <p:spPr>
          <a:xfrm>
            <a:off x="2362200" y="609600"/>
            <a:ext cx="6477000" cy="1200329"/>
          </a:xfrm>
          <a:prstGeom prst="rect">
            <a:avLst/>
          </a:prstGeom>
          <a:noFill/>
        </p:spPr>
        <p:txBody>
          <a:bodyPr wrap="square" rtlCol="0">
            <a:spAutoFit/>
          </a:bodyPr>
          <a:lstStyle/>
          <a:p>
            <a:r>
              <a:rPr lang="en-US" dirty="0">
                <a:solidFill>
                  <a:schemeClr val="bg1"/>
                </a:solidFill>
              </a:rPr>
              <a:t>Trends in global mean radiation are characterized by increase in both </a:t>
            </a:r>
            <a:r>
              <a:rPr lang="en-US" dirty="0">
                <a:solidFill>
                  <a:srgbClr val="FF0000"/>
                </a:solidFill>
              </a:rPr>
              <a:t>absorbed solar radiation </a:t>
            </a:r>
            <a:r>
              <a:rPr lang="en-US" dirty="0">
                <a:solidFill>
                  <a:schemeClr val="bg1"/>
                </a:solidFill>
              </a:rPr>
              <a:t>and </a:t>
            </a:r>
            <a:r>
              <a:rPr lang="en-US" dirty="0">
                <a:solidFill>
                  <a:srgbClr val="00DA00"/>
                </a:solidFill>
              </a:rPr>
              <a:t>outgoing longwave radiation </a:t>
            </a:r>
            <a:r>
              <a:rPr lang="en-US" dirty="0">
                <a:solidFill>
                  <a:schemeClr val="bg1"/>
                </a:solidFill>
              </a:rPr>
              <a:t>consistent with positive shortwave feedback by surface albedo, atmospheric absorption and clouds</a:t>
            </a:r>
          </a:p>
        </p:txBody>
      </p:sp>
      <p:pic>
        <p:nvPicPr>
          <p:cNvPr id="6" name="Content Placeholder 4">
            <a:extLst>
              <a:ext uri="{FF2B5EF4-FFF2-40B4-BE49-F238E27FC236}">
                <a16:creationId xmlns:a16="http://schemas.microsoft.com/office/drawing/2014/main" id="{051D03FE-04BA-563D-8F3B-7E2D828DE8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39000" y="2991404"/>
            <a:ext cx="1853965" cy="1504396"/>
          </a:xfrm>
          <a:prstGeom prst="rect">
            <a:avLst/>
          </a:prstGeom>
        </p:spPr>
      </p:pic>
      <p:sp>
        <p:nvSpPr>
          <p:cNvPr id="9" name="TextBox 8">
            <a:extLst>
              <a:ext uri="{FF2B5EF4-FFF2-40B4-BE49-F238E27FC236}">
                <a16:creationId xmlns:a16="http://schemas.microsoft.com/office/drawing/2014/main" id="{119A7F40-D0A0-8B5F-7A94-51EBA18A7799}"/>
              </a:ext>
            </a:extLst>
          </p:cNvPr>
          <p:cNvSpPr txBox="1"/>
          <p:nvPr/>
        </p:nvSpPr>
        <p:spPr>
          <a:xfrm>
            <a:off x="762000" y="3191470"/>
            <a:ext cx="6477000" cy="923330"/>
          </a:xfrm>
          <a:prstGeom prst="rect">
            <a:avLst/>
          </a:prstGeom>
          <a:noFill/>
        </p:spPr>
        <p:txBody>
          <a:bodyPr wrap="square" rtlCol="0">
            <a:spAutoFit/>
          </a:bodyPr>
          <a:lstStyle/>
          <a:p>
            <a:r>
              <a:rPr lang="en-US" dirty="0">
                <a:solidFill>
                  <a:schemeClr val="bg1"/>
                </a:solidFill>
              </a:rPr>
              <a:t>The </a:t>
            </a:r>
            <a:r>
              <a:rPr lang="en-US" dirty="0">
                <a:solidFill>
                  <a:srgbClr val="FF0000"/>
                </a:solidFill>
              </a:rPr>
              <a:t>atmosphere </a:t>
            </a:r>
            <a:r>
              <a:rPr lang="en-US" dirty="0">
                <a:solidFill>
                  <a:schemeClr val="bg1"/>
                </a:solidFill>
              </a:rPr>
              <a:t>moves the majority of energy poleward in the climate system, but the </a:t>
            </a:r>
            <a:r>
              <a:rPr lang="en-US" dirty="0">
                <a:solidFill>
                  <a:srgbClr val="003DB8"/>
                </a:solidFill>
              </a:rPr>
              <a:t>ocean </a:t>
            </a:r>
            <a:r>
              <a:rPr lang="en-US" dirty="0">
                <a:solidFill>
                  <a:schemeClr val="bg1"/>
                </a:solidFill>
              </a:rPr>
              <a:t>moves more energy in climate models than in couple climate models</a:t>
            </a:r>
          </a:p>
        </p:txBody>
      </p:sp>
    </p:spTree>
    <p:extLst>
      <p:ext uri="{BB962C8B-B14F-4D97-AF65-F5344CB8AC3E}">
        <p14:creationId xmlns:p14="http://schemas.microsoft.com/office/powerpoint/2010/main" val="3855135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191EEC-8097-400E-B26B-33010B97FA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184" y="1131095"/>
            <a:ext cx="5129545" cy="8515044"/>
          </a:xfrm>
        </p:spPr>
      </p:pic>
      <p:sp>
        <p:nvSpPr>
          <p:cNvPr id="6" name="Rectangle 5">
            <a:extLst>
              <a:ext uri="{FF2B5EF4-FFF2-40B4-BE49-F238E27FC236}">
                <a16:creationId xmlns:a16="http://schemas.microsoft.com/office/drawing/2014/main" id="{E7DA9124-2B14-474D-9368-AFB5484945F6}"/>
              </a:ext>
            </a:extLst>
          </p:cNvPr>
          <p:cNvSpPr/>
          <p:nvPr/>
        </p:nvSpPr>
        <p:spPr>
          <a:xfrm>
            <a:off x="-78698" y="5466726"/>
            <a:ext cx="5309427" cy="169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a:extLst>
              <a:ext uri="{FF2B5EF4-FFF2-40B4-BE49-F238E27FC236}">
                <a16:creationId xmlns:a16="http://schemas.microsoft.com/office/drawing/2014/main" id="{9EADD835-773C-4169-B0AC-41E6D9645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272" y="4368923"/>
            <a:ext cx="3676574" cy="3263654"/>
          </a:xfrm>
          <a:prstGeom prst="rect">
            <a:avLst/>
          </a:prstGeom>
        </p:spPr>
      </p:pic>
      <p:sp>
        <p:nvSpPr>
          <p:cNvPr id="9" name="TextBox 8">
            <a:extLst>
              <a:ext uri="{FF2B5EF4-FFF2-40B4-BE49-F238E27FC236}">
                <a16:creationId xmlns:a16="http://schemas.microsoft.com/office/drawing/2014/main" id="{E766D635-DCCF-456A-A8AB-F56D1BDC0542}"/>
              </a:ext>
            </a:extLst>
          </p:cNvPr>
          <p:cNvSpPr txBox="1"/>
          <p:nvPr/>
        </p:nvSpPr>
        <p:spPr>
          <a:xfrm>
            <a:off x="5321272" y="1131094"/>
            <a:ext cx="3578901" cy="2793072"/>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a:solidFill>
                  <a:prstClr val="white"/>
                </a:solidFill>
                <a:latin typeface="Calibri" panose="020F0502020204030204"/>
              </a:rPr>
              <a:t>In addition to TOA radiation from CERES, we calculate the required </a:t>
            </a:r>
            <a:r>
              <a:rPr lang="en-US" dirty="0">
                <a:solidFill>
                  <a:srgbClr val="00B050"/>
                </a:solidFill>
                <a:latin typeface="Calibri" panose="020F0502020204030204"/>
              </a:rPr>
              <a:t>seasonal ocean heat content change from</a:t>
            </a:r>
            <a:r>
              <a:rPr lang="en-US" dirty="0">
                <a:solidFill>
                  <a:prstClr val="white"/>
                </a:solidFill>
                <a:latin typeface="Calibri" panose="020F0502020204030204"/>
              </a:rPr>
              <a:t>:</a:t>
            </a:r>
          </a:p>
          <a:p>
            <a:pPr marL="214313" indent="-214313" defTabSz="685800">
              <a:buFont typeface="Arial" panose="020B0604020202020204" pitchFamily="34" charset="0"/>
              <a:buChar char="•"/>
            </a:pPr>
            <a:r>
              <a:rPr lang="en-US" dirty="0">
                <a:solidFill>
                  <a:srgbClr val="FF0000"/>
                </a:solidFill>
                <a:latin typeface="Calibri" panose="020F0502020204030204"/>
              </a:rPr>
              <a:t>Atmospheric heat content change from ERA reanalysis</a:t>
            </a:r>
          </a:p>
          <a:p>
            <a:pPr marL="214313" indent="-214313" defTabSz="685800">
              <a:buFont typeface="Arial" panose="020B0604020202020204" pitchFamily="34" charset="0"/>
              <a:buChar char="•"/>
            </a:pPr>
            <a:r>
              <a:rPr lang="en-US" dirty="0">
                <a:solidFill>
                  <a:srgbClr val="00B0F0"/>
                </a:solidFill>
                <a:latin typeface="Calibri" panose="020F0502020204030204"/>
              </a:rPr>
              <a:t>Ice Volume change from Gravity Recovery and Climate Experiment (GRACE)</a:t>
            </a:r>
          </a:p>
          <a:p>
            <a:pPr marL="214313" indent="-214313" defTabSz="685800">
              <a:buFont typeface="Arial" panose="020B0604020202020204" pitchFamily="34" charset="0"/>
              <a:buChar char="•"/>
            </a:pPr>
            <a:endParaRPr lang="en-US" sz="135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3AD44497-EE22-058B-B624-6E5E769FEF8D}"/>
              </a:ext>
            </a:extLst>
          </p:cNvPr>
          <p:cNvSpPr/>
          <p:nvPr/>
        </p:nvSpPr>
        <p:spPr>
          <a:xfrm>
            <a:off x="4572000" y="5703352"/>
            <a:ext cx="5309427" cy="169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8B64FCCA-58CE-3E5D-0D6E-545E1D88C347}"/>
              </a:ext>
            </a:extLst>
          </p:cNvPr>
          <p:cNvSpPr txBox="1"/>
          <p:nvPr/>
        </p:nvSpPr>
        <p:spPr>
          <a:xfrm>
            <a:off x="6858000" y="6488668"/>
            <a:ext cx="4419600" cy="369332"/>
          </a:xfrm>
          <a:prstGeom prst="rect">
            <a:avLst/>
          </a:prstGeom>
          <a:noFill/>
        </p:spPr>
        <p:txBody>
          <a:bodyPr wrap="square" rtlCol="0">
            <a:spAutoFit/>
          </a:bodyPr>
          <a:lstStyle/>
          <a:p>
            <a:r>
              <a:rPr lang="en-US" dirty="0">
                <a:solidFill>
                  <a:schemeClr val="bg1"/>
                </a:solidFill>
              </a:rPr>
              <a:t>Donohoe, 2016</a:t>
            </a:r>
          </a:p>
        </p:txBody>
      </p:sp>
    </p:spTree>
    <p:extLst>
      <p:ext uri="{BB962C8B-B14F-4D97-AF65-F5344CB8AC3E}">
        <p14:creationId xmlns:p14="http://schemas.microsoft.com/office/powerpoint/2010/main" val="2629263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19880</TotalTime>
  <Words>3928</Words>
  <Application>Microsoft Office PowerPoint</Application>
  <PresentationFormat>On-screen Show (4:3)</PresentationFormat>
  <Paragraphs>797</Paragraphs>
  <Slides>80</Slides>
  <Notes>26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80</vt:i4>
      </vt:variant>
    </vt:vector>
  </HeadingPairs>
  <TitlesOfParts>
    <vt:vector size="92" baseType="lpstr">
      <vt:lpstr>AdvOT6c1def61.B</vt:lpstr>
      <vt:lpstr>Arial</vt:lpstr>
      <vt:lpstr>Calibri</vt:lpstr>
      <vt:lpstr>Calibri Light</vt:lpstr>
      <vt:lpstr>NimbusSanL-Bold</vt:lpstr>
      <vt:lpstr>NimbusSanL-Regu</vt:lpstr>
      <vt:lpstr>NimbusSanL-ReguItal</vt:lpstr>
      <vt:lpstr>Wingdings</vt:lpstr>
      <vt:lpstr>Office Theme</vt:lpstr>
      <vt:lpstr>Default Design</vt:lpstr>
      <vt:lpstr>9_Default Design</vt:lpstr>
      <vt:lpstr>3_Office Theme</vt:lpstr>
      <vt:lpstr>Model-Observation Comparison of Global Scale Energy Flows</vt:lpstr>
      <vt:lpstr>Global mean energy balance</vt:lpstr>
      <vt:lpstr>PowerPoint Presentation</vt:lpstr>
      <vt:lpstr>Three estimates of Earth’s energy imbalance</vt:lpstr>
      <vt:lpstr>Unadjusted satellite radiation </vt:lpstr>
      <vt:lpstr>PowerPoint Presentation</vt:lpstr>
      <vt:lpstr>  Satellite observations have low precision but high       year-to-year accuracy  Trends in ocean heat content have low accuracy for    shorter time periods      How can we test the consistency of the two?</vt:lpstr>
      <vt:lpstr>PowerPoint Presentation</vt:lpstr>
      <vt:lpstr>PowerPoint Presentation</vt:lpstr>
      <vt:lpstr>PowerPoint Presentation</vt:lpstr>
      <vt:lpstr> Overview: How can we use observationally available information to understand (potential) model biases in global scale energy flows?   Lack of closure of surface  energy budget  Weak absolute calibration of TOA radiation     </vt:lpstr>
      <vt:lpstr>Model global mean TOA response to instantaneous CO2 quadrupling</vt:lpstr>
      <vt:lpstr>Model global mean TOA response to instantaneous CO2 quadrupling</vt:lpstr>
      <vt:lpstr>PowerPoint Presentation</vt:lpstr>
      <vt:lpstr>Energetic response to increased CO2</vt:lpstr>
      <vt:lpstr>Changes in absorbed solar  radiation with global warming</vt:lpstr>
      <vt:lpstr>Changes in global mean absorbed solar  radiation with increased CO2</vt:lpstr>
      <vt:lpstr>PowerPoint Presentation</vt:lpstr>
      <vt:lpstr>Simplified shortwave radiation model (APRP, Taylor 2007)</vt:lpstr>
      <vt:lpstr>PowerPoint Presentation</vt:lpstr>
      <vt:lpstr>PowerPoint Presentation</vt:lpstr>
      <vt:lpstr>PowerPoint Presentation</vt:lpstr>
      <vt:lpstr>PowerPoint Presentation</vt:lpstr>
      <vt:lpstr>Simplified (isotropic) shortwave radiation model</vt:lpstr>
      <vt:lpstr>Simplified (isotropic) shortwave radiation model</vt:lpstr>
      <vt:lpstr>PowerPoint Presentation</vt:lpstr>
      <vt:lpstr>Radiative sensitivity from isotropic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Radiative constraints on poleward energy transport</vt:lpstr>
      <vt:lpstr>PowerPoint Presentation</vt:lpstr>
      <vt:lpstr>PowerPoint Presentation</vt:lpstr>
      <vt:lpstr>PowerPoint Presentation</vt:lpstr>
      <vt:lpstr>PowerPoint Presentation</vt:lpstr>
      <vt:lpstr>PowerPoint Presentation</vt:lpstr>
      <vt:lpstr>The equator-to-pole temperature gradient in the absence of poleward energy transport</vt:lpstr>
      <vt:lpstr>Poleward Energy Transport is unchanged  with climate state in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CMIP3  -- Partitioning of MHT 3</vt:lpstr>
      <vt:lpstr>CMIP53</vt:lpstr>
      <vt:lpstr>CMIP63</vt:lpstr>
      <vt:lpstr>CMIP3 to 6 against observations</vt:lpstr>
      <vt:lpstr>OBSERVATIONS FROM ERA5 and CERES</vt:lpstr>
      <vt:lpstr>Sensitivity to reanalysis ERA INTERIM and CERES</vt:lpstr>
      <vt:lpstr>Sensitivity to reanalysis NCEP reanalysis and CERES</vt:lpstr>
      <vt:lpstr>Sensitivity to observational radiation CERES EBAF (energy balanced and filled) </vt:lpstr>
      <vt:lpstr>Sensitivity to observational radiation unadjusted CERES  (single scanner) </vt:lpstr>
      <vt:lpstr>Sensitivity to observational radiation ERBE  (1984-1990) </vt:lpstr>
      <vt:lpstr>Accounting for ocean heat content changes</vt:lpstr>
      <vt:lpstr>PowerPoint Presentation</vt:lpstr>
      <vt:lpstr>PowerPoint Presentation</vt:lpstr>
      <vt:lpstr>PowerPoint Presentation</vt:lpstr>
      <vt:lpstr>PowerPoint Presentation</vt:lpstr>
      <vt:lpstr>Evaporation drives total atmospheric heat transport</vt:lpstr>
      <vt:lpstr>If AHT is governed by evaporation Prediction: Reduced evaporation  reduced AHT</vt:lpstr>
      <vt:lpstr>Why are models biased high in AHT</vt:lpstr>
      <vt:lpstr>Evaporation biases: Result in AHT/OHT tradeoff  Are right magnitude to explain AHT/OHT bias</vt:lpstr>
      <vt:lpstr>Evaporation biases: Result in AHT/OHT tradeoff  Are right magnitude to explain AHT/OHT bias</vt:lpstr>
      <vt:lpstr>Evaporation biases: Result in AHT/OHT tradeoff  Are right magnitude to explain AHT/OHT bias</vt:lpstr>
      <vt:lpstr>Trends in Atmospheric Heat transport (1980-2020) – Tyler Cox</vt:lpstr>
      <vt:lpstr>PowerPoint Presentation</vt:lpstr>
      <vt:lpstr>Trends in Atmospheric heat transport</vt:lpstr>
      <vt:lpstr>Conclusions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Scale Energy Fluxes: Comparison of Observational Estimates and Model Simulations</dc:title>
  <dc:creator>thedhoe</dc:creator>
  <cp:lastModifiedBy>Aaron Donohoe</cp:lastModifiedBy>
  <cp:revision>125</cp:revision>
  <dcterms:created xsi:type="dcterms:W3CDTF">2014-04-07T14:52:22Z</dcterms:created>
  <dcterms:modified xsi:type="dcterms:W3CDTF">2023-07-22T23:42:43Z</dcterms:modified>
</cp:coreProperties>
</file>