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76" r:id="rId3"/>
  </p:sldMasterIdLst>
  <p:notesMasterIdLst>
    <p:notesMasterId r:id="rId45"/>
  </p:notesMasterIdLst>
  <p:sldIdLst>
    <p:sldId id="256" r:id="rId4"/>
    <p:sldId id="365" r:id="rId5"/>
    <p:sldId id="260" r:id="rId6"/>
    <p:sldId id="367" r:id="rId7"/>
    <p:sldId id="366" r:id="rId8"/>
    <p:sldId id="371" r:id="rId9"/>
    <p:sldId id="364" r:id="rId10"/>
    <p:sldId id="571" r:id="rId11"/>
    <p:sldId id="572" r:id="rId12"/>
    <p:sldId id="264" r:id="rId13"/>
    <p:sldId id="372" r:id="rId14"/>
    <p:sldId id="268" r:id="rId15"/>
    <p:sldId id="393" r:id="rId16"/>
    <p:sldId id="574" r:id="rId17"/>
    <p:sldId id="575" r:id="rId18"/>
    <p:sldId id="576" r:id="rId19"/>
    <p:sldId id="577" r:id="rId20"/>
    <p:sldId id="573" r:id="rId21"/>
    <p:sldId id="363" r:id="rId22"/>
    <p:sldId id="561" r:id="rId23"/>
    <p:sldId id="332" r:id="rId24"/>
    <p:sldId id="336" r:id="rId25"/>
    <p:sldId id="330" r:id="rId26"/>
    <p:sldId id="333" r:id="rId27"/>
    <p:sldId id="376" r:id="rId28"/>
    <p:sldId id="377" r:id="rId29"/>
    <p:sldId id="378" r:id="rId30"/>
    <p:sldId id="379" r:id="rId31"/>
    <p:sldId id="380" r:id="rId32"/>
    <p:sldId id="266" r:id="rId33"/>
    <p:sldId id="381" r:id="rId34"/>
    <p:sldId id="405" r:id="rId35"/>
    <p:sldId id="407" r:id="rId36"/>
    <p:sldId id="531" r:id="rId37"/>
    <p:sldId id="533" r:id="rId38"/>
    <p:sldId id="536" r:id="rId39"/>
    <p:sldId id="534" r:id="rId40"/>
    <p:sldId id="537" r:id="rId41"/>
    <p:sldId id="538" r:id="rId42"/>
    <p:sldId id="535" r:id="rId43"/>
    <p:sldId id="54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009900"/>
    <a:srgbClr val="00DA00"/>
    <a:srgbClr val="E82ADF"/>
    <a:srgbClr val="79C6FF"/>
    <a:srgbClr val="00D0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60"/>
  </p:normalViewPr>
  <p:slideViewPr>
    <p:cSldViewPr>
      <p:cViewPr varScale="1">
        <p:scale>
          <a:sx n="153" d="100"/>
          <a:sy n="153" d="100"/>
        </p:scale>
        <p:origin x="19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6793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03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32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26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836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082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44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01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57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41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53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7FFD2-8B6B-4061-96A8-6D652A6C1F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0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30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8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9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5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1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B4E3-A4B5-44B2-9BD0-A68D24EDC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6CBA8-2AD1-400A-BE53-909BD20A1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F9B4-186A-4A00-AF20-74089FF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24040-2A0B-439B-B113-12B490E8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4C4B6-8949-4942-8BB7-BA6AE2BE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88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CC2B-02EE-46B9-BBC8-1E93D6EF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CFA02-89F4-4310-A9FA-10C9949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C834D-8EDE-4035-A594-9A09600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56C81-C1E9-4CB2-8F9D-0CD168CB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451E-E9AF-449A-8363-61ABE353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1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657D-CC3D-4EFD-A8E6-A44B210B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C3E46-947A-484E-8B59-0D14C2DB9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32518-7E4E-45E5-ACEE-6380A148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6F340-DA73-462B-9E07-20911F41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17092-573F-402F-97E4-99483CDB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5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25F4-D264-4410-9CA2-2684E845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B692E-F9F3-4388-A47C-F5C93DD14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0F083-347E-4132-8BDB-53C503111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E18A-5074-41DD-B3E4-9F78ED01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D3124-5A70-4918-903A-DD34BBCE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4C0CD-77E3-4D1C-83A4-399434D3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3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84F3-4D8D-4792-BC9F-199ECF45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BFB43-CF22-40B4-9946-23D7B5C70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E98F4-36D1-4148-8E53-F872EA8E2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179A2-19FE-43A0-976E-37361E590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9545F-FD31-4116-8F9F-05A74A473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48E8D-AAB4-4C07-B755-14DC6AE0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E4A7F-813E-42A9-BBDF-91F68A7C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0FB478-28E6-4167-9F34-81D04467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21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42BC-12C2-4CD6-844E-03DF6665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DB0FE-FCBF-447C-AB96-12EFDB10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F81B1-3EC3-425A-8155-C6A813CD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6BDCD-FEB1-44D6-AFE6-7D4429C4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05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9F3D9-8782-4913-BEC2-0FBF826E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C61F1-9CF0-4CA1-AF38-01BBA11E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1DC76-66D8-4CF7-84BB-F2884306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8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7C6C-4B52-4937-A609-9C200BF2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52F24-6BCD-464F-88AC-5BA6A375B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317AE-9580-479C-85CE-A29444258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C1637-D973-4F50-BB84-711165E6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6F27A-1F07-4E83-9F9E-F8BFD97C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5235A-2266-4241-8739-C5BBDDF6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55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33D6-3C0C-4A0E-9400-A987886B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CA859-C746-45FB-8B07-21A083C07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56E51-5363-4620-A51D-59FA084B7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8BCFF-1EB1-48FB-8010-4147AE97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3120D-E9CD-46A4-8139-678DEF55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6452-9CEA-401F-9084-E37AF33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6318-2045-434A-BBB4-0A55E8B9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D9349-E99F-479E-9DBE-348028B55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62F0-7B50-4102-9943-FD9396CE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6B4F2-6DD5-4976-AA2B-5671811F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29F7-02B8-40FF-8B26-4F6C4B5C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698EB-A0ED-4D9B-BBE2-E9D53ADB0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51CF4-1723-4F4C-91D9-B59B212E4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F6A6-CF7F-42E9-820A-D5686789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83D1D-C493-43CC-95D5-6B02ACC8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FEE15-302D-4E39-B50F-52A00045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21211-5FCA-4285-9606-8DDC7A7D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10E1-40AF-435E-8B22-80765A648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15752-9673-4C34-917C-438D0E49F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E560-5272-4717-B137-F17BA0C906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4086B-BDA9-4215-BBFC-B2378DAF5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B9FF-18A8-4B1B-997D-C53BFF5A8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51936-8788-44E5-90A5-DAA3038E0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0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Global mean temperature and energy content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observations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4953000"/>
            <a:ext cx="9220200" cy="1981200"/>
          </a:xfrm>
        </p:spPr>
        <p:txBody>
          <a:bodyPr>
            <a:normAutofit/>
          </a:bodyPr>
          <a:lstStyle/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A3D9AD-AA6B-4E6C-B0F8-3AD277825A94}"/>
              </a:ext>
            </a:extLst>
          </p:cNvPr>
          <p:cNvSpPr txBox="1"/>
          <p:nvPr/>
        </p:nvSpPr>
        <p:spPr>
          <a:xfrm>
            <a:off x="104124" y="782094"/>
            <a:ext cx="9262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 idea to test the consistency of energy imbalance from satellite radiation and ocean heat content –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The seasonal cycle of global mean heat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09088-F538-43F8-AD14-D6CEA838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9" y="2507555"/>
            <a:ext cx="428625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DD5C4-8411-4879-9A43-27C0F7C51B0B}"/>
              </a:ext>
            </a:extLst>
          </p:cNvPr>
          <p:cNvSpPr txBox="1"/>
          <p:nvPr/>
        </p:nvSpPr>
        <p:spPr>
          <a:xfrm>
            <a:off x="4613495" y="1997313"/>
            <a:ext cx="440837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 of envelope– How much does global mean insolation vary by over the annual cycle?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35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AE6D8-3C70-4F95-BCED-13A541249594}"/>
              </a:ext>
            </a:extLst>
          </p:cNvPr>
          <p:cNvSpPr txBox="1"/>
          <p:nvPr/>
        </p:nvSpPr>
        <p:spPr>
          <a:xfrm>
            <a:off x="4572000" y="2858283"/>
            <a:ext cx="465107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Earth-sun distance varies by  5 million km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--- 3% of the mean distance (</a:t>
            </a:r>
            <a:r>
              <a:rPr lang="el-GR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Δ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R/R</a:t>
            </a:r>
            <a:r>
              <a:rPr lang="en-US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mean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= 5/150)  </a:t>
            </a:r>
          </a:p>
          <a:p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B6FC31-F0AE-4925-8225-CE2226B45BA2}"/>
              </a:ext>
            </a:extLst>
          </p:cNvPr>
          <p:cNvSpPr txBox="1"/>
          <p:nvPr/>
        </p:nvSpPr>
        <p:spPr>
          <a:xfrm>
            <a:off x="4623670" y="3898121"/>
            <a:ext cx="41977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Insolation scales as 1/R</a:t>
            </a:r>
            <a:r>
              <a:rPr lang="en-US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 fractional change in insolation is ≈ 2</a:t>
            </a:r>
            <a:r>
              <a:rPr lang="el-GR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Δ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R/R</a:t>
            </a:r>
            <a:r>
              <a:rPr lang="en-US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mean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=  6%</a:t>
            </a:r>
            <a:r>
              <a:rPr lang="en-US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F53504-A34F-4E64-AF2F-864DC56206C9}"/>
              </a:ext>
            </a:extLst>
          </p:cNvPr>
          <p:cNvSpPr txBox="1"/>
          <p:nvPr/>
        </p:nvSpPr>
        <p:spPr>
          <a:xfrm>
            <a:off x="4613494" y="4865891"/>
            <a:ext cx="4651073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6% of S</a:t>
            </a:r>
            <a:r>
              <a:rPr lang="en-US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/4 is = 0.06 * (341 W m</a:t>
            </a:r>
            <a:r>
              <a:rPr lang="en-US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-2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  =</a:t>
            </a: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27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 W m </a:t>
            </a:r>
            <a:r>
              <a:rPr lang="en-US" sz="27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-2 </a:t>
            </a:r>
            <a:r>
              <a:rPr lang="en-US" sz="27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(30 times time mean energy imbalance)</a:t>
            </a:r>
            <a:endParaRPr lang="en-US" sz="2700" baseline="30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baseline="30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baseline="30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6420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191EEC-8097-400E-B26B-33010B97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" y="1131095"/>
            <a:ext cx="5129545" cy="851504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DA9124-2B14-474D-9368-AFB5484945F6}"/>
              </a:ext>
            </a:extLst>
          </p:cNvPr>
          <p:cNvSpPr/>
          <p:nvPr/>
        </p:nvSpPr>
        <p:spPr>
          <a:xfrm>
            <a:off x="-78698" y="5466726"/>
            <a:ext cx="5309427" cy="169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DD835-773C-4169-B0AC-41E6D9645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72" y="4368923"/>
            <a:ext cx="3676574" cy="3263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6D635-DCCF-456A-A8AB-F56D1BDC0542}"/>
              </a:ext>
            </a:extLst>
          </p:cNvPr>
          <p:cNvSpPr txBox="1"/>
          <p:nvPr/>
        </p:nvSpPr>
        <p:spPr>
          <a:xfrm>
            <a:off x="5321272" y="1131094"/>
            <a:ext cx="3578901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 addition to TOA radiation from CERES, we calculate the required </a:t>
            </a:r>
            <a:r>
              <a:rPr lang="en-US" dirty="0">
                <a:solidFill>
                  <a:srgbClr val="00B050"/>
                </a:solidFill>
                <a:latin typeface="Calibri" panose="020F0502020204030204"/>
              </a:rPr>
              <a:t>seasonal ocean heat content change from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Atmospheric heat content change from ERA reanalysis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alibri" panose="020F0502020204030204"/>
              </a:rPr>
              <a:t>Ice Volume change from Gravity Recovery and Climate Experiment (GRACE)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D44497-EE22-058B-B624-6E5E769FEF8D}"/>
              </a:ext>
            </a:extLst>
          </p:cNvPr>
          <p:cNvSpPr/>
          <p:nvPr/>
        </p:nvSpPr>
        <p:spPr>
          <a:xfrm>
            <a:off x="4572000" y="5703352"/>
            <a:ext cx="5309427" cy="16960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4FCCA-58CE-3E5D-0D6E-545E1D88C347}"/>
              </a:ext>
            </a:extLst>
          </p:cNvPr>
          <p:cNvSpPr txBox="1"/>
          <p:nvPr/>
        </p:nvSpPr>
        <p:spPr>
          <a:xfrm>
            <a:off x="6858000" y="64886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Donohoe, 2016</a:t>
            </a:r>
          </a:p>
        </p:txBody>
      </p:sp>
    </p:spTree>
    <p:extLst>
      <p:ext uri="{BB962C8B-B14F-4D97-AF65-F5344CB8AC3E}">
        <p14:creationId xmlns:p14="http://schemas.microsoft.com/office/powerpoint/2010/main" val="262926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BF64DEA-FEA8-4E7E-9175-E8E296777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-2743200"/>
            <a:ext cx="5131340" cy="838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A493B9-F091-48F5-323B-46BAA51DABE0}"/>
              </a:ext>
            </a:extLst>
          </p:cNvPr>
          <p:cNvSpPr/>
          <p:nvPr/>
        </p:nvSpPr>
        <p:spPr>
          <a:xfrm>
            <a:off x="3733800" y="-381000"/>
            <a:ext cx="5309427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B4F63-70FF-2A83-022D-EDD5ACEF85C9}"/>
              </a:ext>
            </a:extLst>
          </p:cNvPr>
          <p:cNvSpPr txBox="1"/>
          <p:nvPr/>
        </p:nvSpPr>
        <p:spPr>
          <a:xfrm>
            <a:off x="7010400" y="64886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Donohoe,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8960F-E68D-A644-9438-69D756139583}"/>
              </a:ext>
            </a:extLst>
          </p:cNvPr>
          <p:cNvSpPr txBox="1"/>
          <p:nvPr/>
        </p:nvSpPr>
        <p:spPr>
          <a:xfrm>
            <a:off x="457200" y="1582340"/>
            <a:ext cx="259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different estimates of Earth’s global mean seasonal cycle of energy content are consistent: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 </a:t>
            </a:r>
            <a:r>
              <a:rPr lang="en-US" dirty="0">
                <a:solidFill>
                  <a:srgbClr val="009900"/>
                </a:solidFill>
                <a:sym typeface="Wingdings" panose="05000000000000000000" pitchFamily="2" charset="2"/>
              </a:rPr>
              <a:t> Satellite derived top of atmosphere radiation </a:t>
            </a: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and</a:t>
            </a:r>
          </a:p>
          <a:p>
            <a:endParaRPr lang="en-US" dirty="0">
              <a:solidFill>
                <a:srgbClr val="79C6FF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79C6FF"/>
                </a:solidFill>
                <a:sym typeface="Wingdings" panose="05000000000000000000" pitchFamily="2" charset="2"/>
              </a:rPr>
              <a:t>Ocean heat content changes (in the Hadley EN4 data set)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rgbClr val="79C6FF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D1004-B65D-A5CC-FA37-2625FEBB9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0568" y="76200"/>
            <a:ext cx="6047232" cy="48768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6B6D1D-B9D8-FE1B-D57F-65BE306833E8}"/>
              </a:ext>
            </a:extLst>
          </p:cNvPr>
          <p:cNvSpPr txBox="1"/>
          <p:nvPr/>
        </p:nvSpPr>
        <p:spPr>
          <a:xfrm>
            <a:off x="457200" y="4572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dvOT6c1def61.B"/>
              </a:rPr>
              <a:t>Observed (CERES) 23 year trends in TOA radiation:</a:t>
            </a:r>
          </a:p>
          <a:p>
            <a:pPr algn="l"/>
            <a:endParaRPr lang="en-US" sz="2700" dirty="0">
              <a:solidFill>
                <a:schemeClr val="bg1"/>
              </a:solidFill>
              <a:latin typeface="AdvOT6c1def61.B"/>
            </a:endParaRPr>
          </a:p>
          <a:p>
            <a:pPr algn="l"/>
            <a:r>
              <a:rPr lang="en-US" sz="2700" dirty="0">
                <a:solidFill>
                  <a:srgbClr val="FF0000"/>
                </a:solidFill>
                <a:latin typeface="AdvOT6c1def61.B"/>
              </a:rPr>
              <a:t>+1.8 W m</a:t>
            </a:r>
            <a:r>
              <a:rPr lang="en-US" sz="2700" baseline="30000" dirty="0">
                <a:solidFill>
                  <a:srgbClr val="FF0000"/>
                </a:solidFill>
                <a:latin typeface="AdvOT6c1def61.B"/>
              </a:rPr>
              <a:t>-2</a:t>
            </a:r>
            <a:r>
              <a:rPr lang="en-US" sz="2700" dirty="0">
                <a:solidFill>
                  <a:srgbClr val="FF0000"/>
                </a:solidFill>
                <a:latin typeface="AdvOT6c1def61.B"/>
              </a:rPr>
              <a:t> ASR</a:t>
            </a:r>
          </a:p>
          <a:p>
            <a:pPr algn="l"/>
            <a:r>
              <a:rPr lang="en-US" sz="2700" dirty="0">
                <a:solidFill>
                  <a:srgbClr val="00B050"/>
                </a:solidFill>
                <a:latin typeface="AdvOT6c1def61.B"/>
              </a:rPr>
              <a:t>+0.65 W m</a:t>
            </a:r>
            <a:r>
              <a:rPr lang="en-US" sz="2700" baseline="30000" dirty="0">
                <a:solidFill>
                  <a:srgbClr val="00B050"/>
                </a:solidFill>
                <a:latin typeface="AdvOT6c1def61.B"/>
              </a:rPr>
              <a:t>-2</a:t>
            </a:r>
            <a:r>
              <a:rPr lang="en-US" sz="2700" dirty="0">
                <a:solidFill>
                  <a:srgbClr val="00B050"/>
                </a:solidFill>
                <a:latin typeface="AdvOT6c1def61.B"/>
              </a:rPr>
              <a:t> OLR</a:t>
            </a:r>
          </a:p>
          <a:p>
            <a:pPr algn="l"/>
            <a:endParaRPr lang="en-US" dirty="0">
              <a:solidFill>
                <a:schemeClr val="bg1"/>
              </a:solidFill>
              <a:latin typeface="AdvOT6c1def61.B"/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3D241-D008-D8EF-67EA-B6A9CB759C34}"/>
              </a:ext>
            </a:extLst>
          </p:cNvPr>
          <p:cNvSpPr txBox="1"/>
          <p:nvPr/>
        </p:nvSpPr>
        <p:spPr>
          <a:xfrm>
            <a:off x="762000" y="51816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Task: understanding the reasons </a:t>
            </a:r>
            <a:r>
              <a:rPr lang="en-US" sz="4000" dirty="0">
                <a:solidFill>
                  <a:srgbClr val="FF0000"/>
                </a:solidFill>
              </a:rPr>
              <a:t>absorbed solar </a:t>
            </a:r>
            <a:r>
              <a:rPr lang="en-US" sz="4000" dirty="0">
                <a:solidFill>
                  <a:schemeClr val="bg1"/>
                </a:solidFill>
              </a:rPr>
              <a:t>has increased</a:t>
            </a:r>
          </a:p>
        </p:txBody>
      </p:sp>
    </p:spTree>
    <p:extLst>
      <p:ext uri="{BB962C8B-B14F-4D97-AF65-F5344CB8AC3E}">
        <p14:creationId xmlns:p14="http://schemas.microsoft.com/office/powerpoint/2010/main" val="177525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8340-419D-0542-97F2-78B79539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006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Global mean temperature variability is uncorrelated with global energy content on timescales less than 5 years</a:t>
            </a:r>
          </a:p>
        </p:txBody>
      </p:sp>
      <p:pic>
        <p:nvPicPr>
          <p:cNvPr id="5" name="Content Placeholder 4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22075DAF-AE1A-8572-1694-C9E57BC9B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8229600" cy="4266961"/>
          </a:xfrm>
        </p:spPr>
      </p:pic>
    </p:spTree>
    <p:extLst>
      <p:ext uri="{BB962C8B-B14F-4D97-AF65-F5344CB8AC3E}">
        <p14:creationId xmlns:p14="http://schemas.microsoft.com/office/powerpoint/2010/main" val="426149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01AF-EACF-0E5D-CEF6-090F2C73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To belabor the point; changes in global mean temp are not related to energy accumulation</a:t>
            </a:r>
          </a:p>
        </p:txBody>
      </p:sp>
      <p:pic>
        <p:nvPicPr>
          <p:cNvPr id="5" name="Content Placeholder 4" descr="A graph showing the same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77A9EF4-B42E-E5E7-9ADD-E4995F2B1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83470" cy="4708525"/>
          </a:xfrm>
        </p:spPr>
      </p:pic>
    </p:spTree>
    <p:extLst>
      <p:ext uri="{BB962C8B-B14F-4D97-AF65-F5344CB8AC3E}">
        <p14:creationId xmlns:p14="http://schemas.microsoft.com/office/powerpoint/2010/main" val="296094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01AF-EACF-0E5D-CEF6-090F2C73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But if we low pass filter to annual resolution,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temperature change (year-to-year) and radiation are weakly correlated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A9EF4-B42E-E5E7-9ADD-E4995F2B1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00200"/>
            <a:ext cx="8383470" cy="4708525"/>
          </a:xfrm>
        </p:spPr>
      </p:pic>
    </p:spTree>
    <p:extLst>
      <p:ext uri="{BB962C8B-B14F-4D97-AF65-F5344CB8AC3E}">
        <p14:creationId xmlns:p14="http://schemas.microsoft.com/office/powerpoint/2010/main" val="369311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01AF-EACF-0E5D-CEF6-090F2C73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Correlation get stronger going to 3-year time scales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A9EF4-B42E-E5E7-9ADD-E4995F2B1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00200"/>
            <a:ext cx="8383470" cy="4708525"/>
          </a:xfrm>
        </p:spPr>
      </p:pic>
    </p:spTree>
    <p:extLst>
      <p:ext uri="{BB962C8B-B14F-4D97-AF65-F5344CB8AC3E}">
        <p14:creationId xmlns:p14="http://schemas.microsoft.com/office/powerpoint/2010/main" val="288491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51398-337F-1AF0-5385-B8A0ABEB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124200"/>
            <a:ext cx="4025417" cy="3635454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62BEB09-A2AF-B937-AE54-0743FF728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32982"/>
            <a:ext cx="4878270" cy="273985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FE8C51-F4B2-5364-5F58-7072EB2A8BF1}"/>
              </a:ext>
            </a:extLst>
          </p:cNvPr>
          <p:cNvSpPr txBox="1"/>
          <p:nvPr/>
        </p:nvSpPr>
        <p:spPr>
          <a:xfrm>
            <a:off x="228600" y="3683675"/>
            <a:ext cx="2743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sz="2400" b="1" dirty="0">
                <a:solidFill>
                  <a:schemeClr val="bg1"/>
                </a:solidFill>
              </a:rPr>
              <a:t>pre-industrial</a:t>
            </a:r>
            <a:r>
              <a:rPr lang="en-US" dirty="0">
                <a:solidFill>
                  <a:schemeClr val="bg1"/>
                </a:solidFill>
              </a:rPr>
              <a:t> climate models, decade long trends in energy accumulation (radiation) are unrelated to surface temperature trends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(Palmer et al.  2011)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535D5-4BD0-CCBA-7E9F-24D292C59F33}"/>
              </a:ext>
            </a:extLst>
          </p:cNvPr>
          <p:cNvSpPr txBox="1"/>
          <p:nvPr/>
        </p:nvSpPr>
        <p:spPr>
          <a:xfrm>
            <a:off x="5410200" y="73408"/>
            <a:ext cx="3124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20 years of </a:t>
            </a:r>
            <a:r>
              <a:rPr lang="en-US" sz="2400" b="1" dirty="0">
                <a:solidFill>
                  <a:schemeClr val="bg1"/>
                </a:solidFill>
              </a:rPr>
              <a:t>observations</a:t>
            </a:r>
            <a:r>
              <a:rPr lang="en-US" dirty="0">
                <a:solidFill>
                  <a:schemeClr val="bg1"/>
                </a:solidFill>
              </a:rPr>
              <a:t> energy accumulation (radiation) is correlated with to surface temperature trends on time scales &gt; 3 years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Trends in TOA radiation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acceleration of global warming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7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47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Model global mean TOA response to instantaneous CO</a:t>
            </a:r>
            <a:r>
              <a:rPr lang="en-US" sz="3000" baseline="-25000" dirty="0">
                <a:solidFill>
                  <a:schemeClr val="bg1"/>
                </a:solidFill>
              </a:rPr>
              <a:t>2</a:t>
            </a:r>
            <a:r>
              <a:rPr lang="en-US" sz="3000" dirty="0">
                <a:solidFill>
                  <a:schemeClr val="bg1"/>
                </a:solidFill>
              </a:rPr>
              <a:t> quadrupling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6324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OLR returns to unperturbed value in 20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C86FB-223E-E631-26B6-B2AB2DC907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13141" r="32925" b="6136"/>
          <a:stretch/>
        </p:blipFill>
        <p:spPr>
          <a:xfrm>
            <a:off x="3657600" y="1352549"/>
            <a:ext cx="5181600" cy="4152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33A7DD-01D6-58DE-3866-430F2F7C18E5}"/>
              </a:ext>
            </a:extLst>
          </p:cNvPr>
          <p:cNvSpPr/>
          <p:nvPr/>
        </p:nvSpPr>
        <p:spPr bwMode="auto">
          <a:xfrm>
            <a:off x="5181600" y="1905000"/>
            <a:ext cx="2819400" cy="369332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9BCDF-E7AD-B0C3-EC9B-343A4792AB56}"/>
              </a:ext>
            </a:extLst>
          </p:cNvPr>
          <p:cNvSpPr txBox="1"/>
          <p:nvPr/>
        </p:nvSpPr>
        <p:spPr>
          <a:xfrm>
            <a:off x="4953000" y="1905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Absorbed Solar (ASR)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4D3A-C53E-9CE1-E47F-1F79F15FAEFE}"/>
              </a:ext>
            </a:extLst>
          </p:cNvPr>
          <p:cNvSpPr txBox="1"/>
          <p:nvPr/>
        </p:nvSpPr>
        <p:spPr>
          <a:xfrm>
            <a:off x="4800600" y="2209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Outgoing Longwave (OLR)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17C4C-B86B-1D1C-A646-5E25558AD9F8}"/>
              </a:ext>
            </a:extLst>
          </p:cNvPr>
          <p:cNvSpPr txBox="1"/>
          <p:nvPr/>
        </p:nvSpPr>
        <p:spPr>
          <a:xfrm>
            <a:off x="4495800" y="556260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Year after CO2 quadrupling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09FBB-F7D0-FC5D-F3F4-56B06BE7FEE6}"/>
              </a:ext>
            </a:extLst>
          </p:cNvPr>
          <p:cNvSpPr txBox="1"/>
          <p:nvPr/>
        </p:nvSpPr>
        <p:spPr>
          <a:xfrm rot="16200000">
            <a:off x="1325684" y="3023057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Radiative anomaly (W m</a:t>
            </a:r>
            <a:r>
              <a:rPr lang="en-US" sz="2200" baseline="30000" dirty="0">
                <a:solidFill>
                  <a:schemeClr val="bg1"/>
                </a:solidFill>
              </a:rPr>
              <a:t>-2</a:t>
            </a:r>
            <a:r>
              <a:rPr lang="en-US" sz="2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72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Global mean energy balance</a:t>
            </a:r>
            <a:endParaRPr lang="en-US" altLang="en-US" sz="4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52600" y="3962400"/>
            <a:ext cx="3886200" cy="2819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066800" y="2611152"/>
            <a:ext cx="7620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324792" y="3429000"/>
            <a:ext cx="266007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105400" y="322283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-346364" y="1288473"/>
            <a:ext cx="25561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Incident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340.0 W m</a:t>
            </a:r>
            <a:r>
              <a:rPr lang="en-US" altLang="en-US" sz="2400" baseline="30000" dirty="0">
                <a:solidFill>
                  <a:srgbClr val="FF0000"/>
                </a:solidFill>
              </a:rPr>
              <a:t>-2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209800" y="2031821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Reflected       solar            99.1 W m</a:t>
            </a:r>
            <a:r>
              <a:rPr lang="en-US" altLang="en-US" sz="2400" baseline="30000" dirty="0">
                <a:solidFill>
                  <a:srgbClr val="333399"/>
                </a:solidFill>
              </a:rPr>
              <a:t>-2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876800" y="1922617"/>
            <a:ext cx="205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FF00"/>
                </a:solidFill>
              </a:rPr>
              <a:t>     OLR       240.1 W m</a:t>
            </a:r>
            <a:r>
              <a:rPr lang="en-US" altLang="en-US" sz="2400" baseline="30000" dirty="0">
                <a:solidFill>
                  <a:srgbClr val="00FF00"/>
                </a:solidFill>
              </a:rPr>
              <a:t>-2</a:t>
            </a:r>
            <a:r>
              <a:rPr lang="en-US" altLang="en-US" sz="2400" dirty="0">
                <a:solidFill>
                  <a:srgbClr val="00FF00"/>
                </a:solidFill>
              </a:rPr>
              <a:t>       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574174" y="5171186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2" name="Flowchart: Process 1"/>
          <p:cNvSpPr/>
          <p:nvPr/>
        </p:nvSpPr>
        <p:spPr bwMode="auto">
          <a:xfrm>
            <a:off x="1752600" y="6019800"/>
            <a:ext cx="3886200" cy="7620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0DF38-95EB-4C1C-A9B6-D4A425F91D95}"/>
              </a:ext>
            </a:extLst>
          </p:cNvPr>
          <p:cNvSpPr txBox="1"/>
          <p:nvPr/>
        </p:nvSpPr>
        <p:spPr>
          <a:xfrm>
            <a:off x="6248400" y="3695700"/>
            <a:ext cx="2892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 Energy Imbalance </a:t>
            </a:r>
          </a:p>
          <a:p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>
                <a:solidFill>
                  <a:srgbClr val="FF0000"/>
                </a:solidFill>
              </a:rPr>
              <a:t>340.0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>
                <a:solidFill>
                  <a:schemeClr val="accent2"/>
                </a:solidFill>
              </a:rPr>
              <a:t>99.1</a:t>
            </a:r>
            <a:r>
              <a:rPr lang="en-US" dirty="0">
                <a:solidFill>
                  <a:schemeClr val="bg1"/>
                </a:solidFill>
              </a:rPr>
              <a:t> -</a:t>
            </a:r>
            <a:r>
              <a:rPr lang="en-US" dirty="0">
                <a:solidFill>
                  <a:srgbClr val="009900"/>
                </a:solidFill>
              </a:rPr>
              <a:t>240.1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= +0.8 W m-2</a:t>
            </a:r>
          </a:p>
          <a:p>
            <a:r>
              <a:rPr lang="en-US" dirty="0">
                <a:solidFill>
                  <a:schemeClr val="bg1"/>
                </a:solidFill>
              </a:rPr>
              <a:t>Into the climate system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(Loeb et al. 2018 – CERES EBAF)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617" y="100884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Model global mean TOA response to instantaneous CO</a:t>
            </a:r>
            <a:r>
              <a:rPr lang="en-US" sz="3000" baseline="-25000" dirty="0">
                <a:solidFill>
                  <a:schemeClr val="bg1"/>
                </a:solidFill>
              </a:rPr>
              <a:t>2</a:t>
            </a:r>
            <a:r>
              <a:rPr lang="en-US" sz="3000" dirty="0">
                <a:solidFill>
                  <a:schemeClr val="bg1"/>
                </a:solidFill>
              </a:rPr>
              <a:t> quadrupling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C86FB-223E-E631-26B6-B2AB2DC907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13141" r="32925" b="6136"/>
          <a:stretch/>
        </p:blipFill>
        <p:spPr>
          <a:xfrm>
            <a:off x="381000" y="3236752"/>
            <a:ext cx="3200401" cy="25650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33A7DD-01D6-58DE-3866-430F2F7C18E5}"/>
              </a:ext>
            </a:extLst>
          </p:cNvPr>
          <p:cNvSpPr/>
          <p:nvPr/>
        </p:nvSpPr>
        <p:spPr bwMode="auto">
          <a:xfrm>
            <a:off x="1028700" y="3569732"/>
            <a:ext cx="1905000" cy="369332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9BCDF-E7AD-B0C3-EC9B-343A4792AB56}"/>
              </a:ext>
            </a:extLst>
          </p:cNvPr>
          <p:cNvSpPr txBox="1"/>
          <p:nvPr/>
        </p:nvSpPr>
        <p:spPr>
          <a:xfrm>
            <a:off x="685800" y="35476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Absorbed Solar (ASR)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4D3A-C53E-9CE1-E47F-1F79F15FAEFE}"/>
              </a:ext>
            </a:extLst>
          </p:cNvPr>
          <p:cNvSpPr txBox="1"/>
          <p:nvPr/>
        </p:nvSpPr>
        <p:spPr>
          <a:xfrm>
            <a:off x="533400" y="3745468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Outgoing Longwave (OLR)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17C4C-B86B-1D1C-A646-5E25558AD9F8}"/>
              </a:ext>
            </a:extLst>
          </p:cNvPr>
          <p:cNvSpPr txBox="1"/>
          <p:nvPr/>
        </p:nvSpPr>
        <p:spPr>
          <a:xfrm>
            <a:off x="533400" y="5827646"/>
            <a:ext cx="2819400" cy="3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Year after CO2 quadrupling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09FBB-F7D0-FC5D-F3F4-56B06BE7FEE6}"/>
              </a:ext>
            </a:extLst>
          </p:cNvPr>
          <p:cNvSpPr txBox="1"/>
          <p:nvPr/>
        </p:nvSpPr>
        <p:spPr>
          <a:xfrm rot="16200000">
            <a:off x="-1132660" y="4495296"/>
            <a:ext cx="2623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Radiative anomaly (W m</a:t>
            </a:r>
            <a:r>
              <a:rPr lang="en-US" sz="1600" baseline="30000" dirty="0">
                <a:solidFill>
                  <a:schemeClr val="bg1"/>
                </a:solidFill>
              </a:rPr>
              <a:t>-2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297F53-C3DF-3AA6-793A-E1EBB0E9295E}"/>
              </a:ext>
            </a:extLst>
          </p:cNvPr>
          <p:cNvSpPr/>
          <p:nvPr/>
        </p:nvSpPr>
        <p:spPr bwMode="auto">
          <a:xfrm>
            <a:off x="609600" y="3200400"/>
            <a:ext cx="2514600" cy="188022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4E51D-BC54-037F-D17E-9ABC61292DFD}"/>
              </a:ext>
            </a:extLst>
          </p:cNvPr>
          <p:cNvSpPr txBox="1"/>
          <p:nvPr/>
        </p:nvSpPr>
        <p:spPr>
          <a:xfrm>
            <a:off x="590026" y="2756911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Ensemble Mean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73A71-40F4-3A83-4BC3-D78E03473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13141" r="67255" b="6136"/>
          <a:stretch/>
        </p:blipFill>
        <p:spPr>
          <a:xfrm>
            <a:off x="5876093" y="304801"/>
            <a:ext cx="3039307" cy="25650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585A0A-0E70-3D9C-EF4E-83F3043637E4}"/>
              </a:ext>
            </a:extLst>
          </p:cNvPr>
          <p:cNvSpPr txBox="1"/>
          <p:nvPr/>
        </p:nvSpPr>
        <p:spPr>
          <a:xfrm>
            <a:off x="6019799" y="2855847"/>
            <a:ext cx="2819400" cy="3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Year after CO2 quadrupling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FA656-00B5-FDCB-BB2D-A49965B97FD9}"/>
              </a:ext>
            </a:extLst>
          </p:cNvPr>
          <p:cNvSpPr txBox="1"/>
          <p:nvPr/>
        </p:nvSpPr>
        <p:spPr>
          <a:xfrm rot="16200000">
            <a:off x="4271549" y="1507123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Radiative anomaly (W m</a:t>
            </a:r>
            <a:r>
              <a:rPr lang="en-US" sz="1600" baseline="30000" dirty="0">
                <a:solidFill>
                  <a:schemeClr val="bg1"/>
                </a:solidFill>
              </a:rPr>
              <a:t>-2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6C8F55-6899-7D40-CBFD-DC113691EEF2}"/>
              </a:ext>
            </a:extLst>
          </p:cNvPr>
          <p:cNvSpPr/>
          <p:nvPr/>
        </p:nvSpPr>
        <p:spPr bwMode="auto">
          <a:xfrm>
            <a:off x="5876093" y="304801"/>
            <a:ext cx="2734506" cy="202288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20CF9-824D-12E2-663B-CC39A0EA469C}"/>
              </a:ext>
            </a:extLst>
          </p:cNvPr>
          <p:cNvSpPr txBox="1"/>
          <p:nvPr/>
        </p:nvSpPr>
        <p:spPr>
          <a:xfrm>
            <a:off x="5181601" y="-76200"/>
            <a:ext cx="4343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Model A: Quick OLR Recovery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92DA0-79FE-AF1B-EDBC-9ABDAD59E95A}"/>
              </a:ext>
            </a:extLst>
          </p:cNvPr>
          <p:cNvSpPr/>
          <p:nvPr/>
        </p:nvSpPr>
        <p:spPr bwMode="auto">
          <a:xfrm>
            <a:off x="6248402" y="1941447"/>
            <a:ext cx="2514598" cy="609600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C0D23-5180-76D9-C3A3-ECC47801143D}"/>
              </a:ext>
            </a:extLst>
          </p:cNvPr>
          <p:cNvSpPr txBox="1"/>
          <p:nvPr/>
        </p:nvSpPr>
        <p:spPr>
          <a:xfrm>
            <a:off x="6324600" y="1941447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Absorbed Solar (ASR)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B3485-6314-46BE-00F7-8930224D4EB9}"/>
              </a:ext>
            </a:extLst>
          </p:cNvPr>
          <p:cNvSpPr txBox="1"/>
          <p:nvPr/>
        </p:nvSpPr>
        <p:spPr>
          <a:xfrm>
            <a:off x="6172200" y="2133601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Outgoing Longwave (OLR)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C68D28-050E-254A-6C52-E84F9DD831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5" t="19474" r="-783" b="5763"/>
          <a:stretch/>
        </p:blipFill>
        <p:spPr>
          <a:xfrm>
            <a:off x="5791200" y="4114800"/>
            <a:ext cx="3048000" cy="23756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FA7B87-7ECB-2310-23E9-E612FB2126A7}"/>
              </a:ext>
            </a:extLst>
          </p:cNvPr>
          <p:cNvSpPr txBox="1"/>
          <p:nvPr/>
        </p:nvSpPr>
        <p:spPr>
          <a:xfrm>
            <a:off x="5943598" y="6513446"/>
            <a:ext cx="2819400" cy="3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Year after CO2 quadrupling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070544-D50E-5655-AB48-12294B66DEA6}"/>
              </a:ext>
            </a:extLst>
          </p:cNvPr>
          <p:cNvSpPr txBox="1"/>
          <p:nvPr/>
        </p:nvSpPr>
        <p:spPr>
          <a:xfrm rot="16200000">
            <a:off x="4195348" y="520116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Radiative anomaly (W m</a:t>
            </a:r>
            <a:r>
              <a:rPr lang="en-US" sz="1600" baseline="30000" dirty="0">
                <a:solidFill>
                  <a:schemeClr val="bg1"/>
                </a:solidFill>
              </a:rPr>
              <a:t>-2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00CD4-3985-9EBD-500E-EA8A2A5034E4}"/>
              </a:ext>
            </a:extLst>
          </p:cNvPr>
          <p:cNvSpPr txBox="1"/>
          <p:nvPr/>
        </p:nvSpPr>
        <p:spPr>
          <a:xfrm>
            <a:off x="5105400" y="3541646"/>
            <a:ext cx="4343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Model B: Long OLR Recovery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26DAF6-D55F-B749-7836-80053E2ABA45}"/>
              </a:ext>
            </a:extLst>
          </p:cNvPr>
          <p:cNvSpPr txBox="1"/>
          <p:nvPr/>
        </p:nvSpPr>
        <p:spPr>
          <a:xfrm>
            <a:off x="6172200" y="4267200"/>
            <a:ext cx="226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Absorbed Solar (ASR)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AA99F0-35A5-F146-A037-314D1276FFFD}"/>
              </a:ext>
            </a:extLst>
          </p:cNvPr>
          <p:cNvSpPr txBox="1"/>
          <p:nvPr/>
        </p:nvSpPr>
        <p:spPr>
          <a:xfrm>
            <a:off x="6019800" y="4535554"/>
            <a:ext cx="274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Outgoing Longwave (OLR)</a:t>
            </a:r>
          </a:p>
        </p:txBody>
      </p:sp>
    </p:spTree>
    <p:extLst>
      <p:ext uri="{BB962C8B-B14F-4D97-AF65-F5344CB8AC3E}">
        <p14:creationId xmlns:p14="http://schemas.microsoft.com/office/powerpoint/2010/main" val="208879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304800" y="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Mechanisms leading to changes in absorbed solar radiation with global warming (in models)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0108"/>
            <a:ext cx="2841220" cy="286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829" y="1524000"/>
            <a:ext cx="4456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Moistening of the atmosphere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Enhanced atmospheric solar absorption (water vapor)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667000" y="1905000"/>
            <a:ext cx="0" cy="45720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51599" y="11971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51599" y="1219200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33307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3505200" y="3374886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19989"/>
            <a:ext cx="2895600" cy="16287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3629" y="3170872"/>
            <a:ext cx="4456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2ADF"/>
                </a:solidFill>
              </a:rPr>
              <a:t>Sea ice (and snow) loss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  <a:p>
            <a:pPr algn="ctr"/>
            <a:r>
              <a:rPr lang="en-US" dirty="0">
                <a:solidFill>
                  <a:srgbClr val="E82ADF"/>
                </a:solidFill>
              </a:rPr>
              <a:t>More solar radiation absorbed by surface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 bwMode="auto">
          <a:xfrm>
            <a:off x="6400800" y="3551872"/>
            <a:ext cx="0" cy="457200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0" y="4589461"/>
            <a:ext cx="4165850" cy="23447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999" y="51595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303999" y="5181600"/>
            <a:ext cx="534201" cy="639128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5048071"/>
            <a:ext cx="4456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</a:rPr>
              <a:t>Cloud Changes</a:t>
            </a:r>
          </a:p>
          <a:p>
            <a:pPr algn="ctr"/>
            <a:endParaRPr lang="en-US" sz="2400" dirty="0">
              <a:solidFill>
                <a:srgbClr val="009900"/>
              </a:solidFill>
            </a:endParaRPr>
          </a:p>
          <a:p>
            <a:pPr algn="ctr"/>
            <a:r>
              <a:rPr lang="en-US" sz="2400" dirty="0">
                <a:solidFill>
                  <a:srgbClr val="009900"/>
                </a:solidFill>
              </a:rPr>
              <a:t>Highly Uncertain</a:t>
            </a:r>
          </a:p>
          <a:p>
            <a:pPr algn="ctr"/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rgbClr val="00B0F0"/>
                </a:solidFill>
              </a:rPr>
              <a:t>       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6934200" y="609600"/>
            <a:ext cx="381000" cy="1676400"/>
          </a:xfrm>
          <a:prstGeom prst="rect">
            <a:avLst/>
          </a:prstGeom>
          <a:noFill/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0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52400"/>
            <a:ext cx="9677400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Energetic response to increased CO</a:t>
            </a:r>
            <a:r>
              <a:rPr lang="en-US" sz="4000" baseline="-25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272034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" y="939225"/>
            <a:ext cx="3253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Unperturbed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43000"/>
            <a:ext cx="2627783" cy="5667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8454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Balanced Initial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909935"/>
            <a:ext cx="224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CO</a:t>
            </a:r>
            <a:r>
              <a:rPr lang="en-US" sz="2400" baseline="-25000" dirty="0">
                <a:solidFill>
                  <a:srgbClr val="E82ADF"/>
                </a:solidFill>
              </a:rPr>
              <a:t>2</a:t>
            </a:r>
            <a:r>
              <a:rPr lang="en-US" sz="2400" dirty="0">
                <a:solidFill>
                  <a:srgbClr val="E82ADF"/>
                </a:solidFill>
              </a:rPr>
              <a:t> added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5600" y="19122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82ADF"/>
                </a:solidFill>
              </a:rPr>
              <a:t>CO</a:t>
            </a:r>
            <a:r>
              <a:rPr lang="en-US" sz="2400" baseline="-25000" dirty="0">
                <a:solidFill>
                  <a:srgbClr val="E82ADF"/>
                </a:solidFill>
              </a:rPr>
              <a:t>2</a:t>
            </a:r>
            <a:r>
              <a:rPr lang="en-US" sz="2400" dirty="0">
                <a:solidFill>
                  <a:srgbClr val="E82ADF"/>
                </a:solidFill>
              </a:rPr>
              <a:t> reduces OLR </a:t>
            </a:r>
            <a:r>
              <a:rPr lang="en-US" sz="2400" dirty="0">
                <a:solidFill>
                  <a:srgbClr val="E82ADF"/>
                </a:solidFill>
                <a:sym typeface="Wingdings" panose="05000000000000000000" pitchFamily="2" charset="2"/>
              </a:rPr>
              <a:t> energy imbalance</a:t>
            </a:r>
            <a:endParaRPr lang="en-US" sz="2400" dirty="0">
              <a:solidFill>
                <a:srgbClr val="E82AD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15426"/>
            <a:ext cx="2627783" cy="5842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28266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Warming  </a:t>
            </a:r>
            <a:r>
              <a:rPr lang="en-US" sz="2400" dirty="0">
                <a:solidFill>
                  <a:srgbClr val="0099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2400" dirty="0">
                <a:solidFill>
                  <a:srgbClr val="009900"/>
                </a:solidFill>
                <a:sym typeface="Wingdings" panose="05000000000000000000" pitchFamily="2" charset="2"/>
              </a:rPr>
              <a:t>OLR increases</a:t>
            </a:r>
            <a:endParaRPr lang="en-US" sz="2400" dirty="0">
              <a:solidFill>
                <a:srgbClr val="009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990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Warming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61" y="909934"/>
            <a:ext cx="2757739" cy="59480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95600" y="38172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Moistening and darkening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ASR increases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609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Increased ASR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1800" y="474327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Additional warming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 OLR balances increased ASR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685800"/>
            <a:ext cx="282632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2781" y="946896"/>
            <a:ext cx="3922948" cy="1713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2781" y="2660201"/>
            <a:ext cx="3922948" cy="5657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480" y="2766792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ocean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5223" y="2593475"/>
            <a:ext cx="1913206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4015129" y="1551256"/>
            <a:ext cx="530469" cy="1028620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713439" y="2595461"/>
            <a:ext cx="1292290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410941" y="54323"/>
            <a:ext cx="1219882" cy="1513155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341207" y="1892558"/>
            <a:ext cx="328271" cy="661308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153695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91784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44462" y="132281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73823" y="2538192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ice</a:t>
            </a:r>
          </a:p>
        </p:txBody>
      </p:sp>
      <p:pic>
        <p:nvPicPr>
          <p:cNvPr id="8198" name="Picture 81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55" y="1537412"/>
            <a:ext cx="1019174" cy="7815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392846" y="1551256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71147" y="1551256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49448" y="1494145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76729" y="998766"/>
            <a:ext cx="515982" cy="480811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56302"/>
            <a:ext cx="2110129" cy="1618197"/>
          </a:xfrm>
          <a:prstGeom prst="rect">
            <a:avLst/>
          </a:prstGeom>
        </p:spPr>
      </p:pic>
      <p:sp>
        <p:nvSpPr>
          <p:cNvPr id="8203" name="TextBox 8202"/>
          <p:cNvSpPr txBox="1"/>
          <p:nvPr/>
        </p:nvSpPr>
        <p:spPr>
          <a:xfrm>
            <a:off x="1524000" y="557736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3694" y="-76200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incident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4" name="TextBox 8203"/>
          <p:cNvSpPr txBox="1"/>
          <p:nvPr/>
        </p:nvSpPr>
        <p:spPr>
          <a:xfrm>
            <a:off x="94991" y="1156412"/>
            <a:ext cx="110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(vapor)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810915" y="587777"/>
            <a:ext cx="507947" cy="1132027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276600" y="141476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cloud</a:t>
            </a:r>
          </a:p>
        </p:txBody>
      </p: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1630823" y="1665476"/>
            <a:ext cx="771377" cy="1086837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2209800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transmitted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576729" y="1004012"/>
            <a:ext cx="668382" cy="62796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795929" y="1004012"/>
            <a:ext cx="313285" cy="715793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083334" y="2318987"/>
            <a:ext cx="331595" cy="457662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76471" y="1676400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AD15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surface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876800" y="305430"/>
            <a:ext cx="4267200" cy="121856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Changes in absorbed solar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radiation with global warming</a:t>
            </a: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4700929" y="2234292"/>
            <a:ext cx="175871" cy="356508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2773425" y="293876"/>
            <a:ext cx="503175" cy="1183942"/>
          </a:xfrm>
          <a:prstGeom prst="straightConnector1">
            <a:avLst/>
          </a:prstGeom>
          <a:ln w="60325">
            <a:solidFill>
              <a:srgbClr val="00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9943" y="68270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9900"/>
                </a:solidFill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60" y="3359214"/>
            <a:ext cx="5092140" cy="34225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60" y="3352800"/>
            <a:ext cx="5092140" cy="34225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3352800"/>
            <a:ext cx="5092138" cy="34225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52800"/>
            <a:ext cx="5092138" cy="342258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289306" y="1802743"/>
            <a:ext cx="380172" cy="76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31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4648199" cy="31242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Changes in global mean absorbed solar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radiation with increased CO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1371600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Despite uncertainties in clouds, it is highly likely that the climate system will absorb more solar radiation as it warms due to two robust processes: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400050" indent="-400050">
              <a:buAutoNum type="romanLcParenR"/>
            </a:pPr>
            <a:r>
              <a:rPr lang="en-US" sz="2400" dirty="0">
                <a:solidFill>
                  <a:srgbClr val="00B0F0"/>
                </a:solidFill>
              </a:rPr>
              <a:t>Moistening of the atmosphere</a:t>
            </a:r>
          </a:p>
          <a:p>
            <a:pPr marL="400050" indent="-400050">
              <a:buAutoNum type="romanLcParenR"/>
            </a:pPr>
            <a:endParaRPr lang="en-US" sz="2400" dirty="0">
              <a:solidFill>
                <a:srgbClr val="00B0F0"/>
              </a:solidFill>
            </a:endParaRPr>
          </a:p>
          <a:p>
            <a:pPr marL="400050" indent="-400050">
              <a:buAutoNum type="romanLcParenR"/>
            </a:pPr>
            <a:r>
              <a:rPr lang="en-US" sz="2400" dirty="0">
                <a:solidFill>
                  <a:srgbClr val="E82ADF"/>
                </a:solidFill>
              </a:rPr>
              <a:t>Melting of sea ice and snow</a:t>
            </a:r>
          </a:p>
        </p:txBody>
      </p:sp>
    </p:spTree>
    <p:extLst>
      <p:ext uri="{BB962C8B-B14F-4D97-AF65-F5344CB8AC3E}">
        <p14:creationId xmlns:p14="http://schemas.microsoft.com/office/powerpoint/2010/main" val="2799515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>
            <a:normAutofit fontScale="90000"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Simplified shortwave radiation model (APRP, Taylor 2007)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87840E-4E1C-4111-9A8D-AFAA7B40BE3B}"/>
              </a:ext>
            </a:extLst>
          </p:cNvPr>
          <p:cNvSpPr/>
          <p:nvPr/>
        </p:nvSpPr>
        <p:spPr>
          <a:xfrm>
            <a:off x="3071983" y="3000063"/>
            <a:ext cx="1880348" cy="1301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9818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4F6702-C188-40FB-BC8C-98C7B751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3D07A79A-4ACA-45A1-A96C-11C6D6E0B1DF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Simplified shortwave radiation model (APRP, Taylor 2007)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0720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1088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2FD953C-7DC8-4416-8A61-6EE5B250B975}"/>
              </a:ext>
            </a:extLst>
          </p:cNvPr>
          <p:cNvSpPr txBox="1">
            <a:spLocks noChangeArrowheads="1"/>
          </p:cNvSpPr>
          <p:nvPr/>
        </p:nvSpPr>
        <p:spPr>
          <a:xfrm>
            <a:off x="1466850" y="7810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Simplified shortwave radiation model (APRP, Taylor 2007)</a:t>
            </a:r>
          </a:p>
        </p:txBody>
      </p:sp>
    </p:spTree>
    <p:extLst>
      <p:ext uri="{BB962C8B-B14F-4D97-AF65-F5344CB8AC3E}">
        <p14:creationId xmlns:p14="http://schemas.microsoft.com/office/powerpoint/2010/main" val="2474993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A6586B-912F-4579-8926-4C60181A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1B2C850-E4CA-45CC-A98F-DB6813ADEB9A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Simplified shortwave radiation model (APRP, Taylor 2007)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1597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34A2D-167F-4CE2-BDB2-5F89FB1E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E8E2E18-04D8-4064-B1F5-1DE9B926CDDF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Simplified shortwave radiation model (APRP, Taylor 2007)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7096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DE4778-1F20-4B42-84A6-7BFAE90250EC}"/>
              </a:ext>
            </a:extLst>
          </p:cNvPr>
          <p:cNvSpPr txBox="1"/>
          <p:nvPr/>
        </p:nvSpPr>
        <p:spPr>
          <a:xfrm>
            <a:off x="1143000" y="171489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Where does the energy imbalance  go?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68646-71BF-49BD-9C41-F7648B9DC57F}"/>
              </a:ext>
            </a:extLst>
          </p:cNvPr>
          <p:cNvSpPr txBox="1"/>
          <p:nvPr/>
        </p:nvSpPr>
        <p:spPr>
          <a:xfrm>
            <a:off x="144788" y="725269"/>
            <a:ext cx="334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Changes in Earth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Energy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E16EF-3523-41D2-A921-72485259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11"/>
            <a:ext cx="4635407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499614-E55F-4B40-89AE-96241B4D8A13}"/>
              </a:ext>
            </a:extLst>
          </p:cNvPr>
          <p:cNvSpPr/>
          <p:nvPr/>
        </p:nvSpPr>
        <p:spPr>
          <a:xfrm>
            <a:off x="3250153" y="4637067"/>
            <a:ext cx="6003694" cy="28305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2F124-675A-445E-9610-58168783519B}"/>
              </a:ext>
            </a:extLst>
          </p:cNvPr>
          <p:cNvSpPr txBox="1"/>
          <p:nvPr/>
        </p:nvSpPr>
        <p:spPr>
          <a:xfrm>
            <a:off x="6705600" y="4736167"/>
            <a:ext cx="296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von </a:t>
            </a:r>
            <a:r>
              <a:rPr lang="en-US" sz="1350" dirty="0" err="1">
                <a:solidFill>
                  <a:schemeClr val="bg1"/>
                </a:solidFill>
              </a:rPr>
              <a:t>Schuckmann</a:t>
            </a:r>
            <a:r>
              <a:rPr lang="en-US" sz="1350" dirty="0">
                <a:solidFill>
                  <a:schemeClr val="bg1"/>
                </a:solidFill>
              </a:rPr>
              <a:t> et. al , 2020</a:t>
            </a:r>
          </a:p>
        </p:txBody>
      </p:sp>
      <p:pic>
        <p:nvPicPr>
          <p:cNvPr id="17" name="Picture 16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3823EA27-5A37-87FB-839A-CF190AA5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8" y="1792069"/>
            <a:ext cx="4143071" cy="29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1828800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48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= incident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=     cloud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reflection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absorption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surface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albedo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(UNKNOWNS)</a:t>
            </a:r>
            <a:endParaRPr kumimoji="0" lang="el-GR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planetary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3025044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94D3D3-7EB5-4B5E-8316-852957089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68" y="3429000"/>
            <a:ext cx="3392132" cy="791497"/>
          </a:xfrm>
          <a:prstGeom prst="rect">
            <a:avLst/>
          </a:prstGeom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-76200" y="1720850"/>
            <a:ext cx="4800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Surface contribution: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dirty="0">
                <a:solidFill>
                  <a:srgbClr val="FF0000"/>
                </a:solidFill>
              </a:rPr>
              <a:t>         </a:t>
            </a:r>
            <a:r>
              <a:rPr lang="en-US" altLang="en-US" sz="3600" dirty="0">
                <a:solidFill>
                  <a:srgbClr val="FF0000"/>
                </a:solidFill>
              </a:rPr>
              <a:t>= 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(1-A)(1-R)</a:t>
            </a:r>
            <a:r>
              <a:rPr lang="en-US" altLang="en-US" sz="3600" baseline="30000" dirty="0">
                <a:solidFill>
                  <a:srgbClr val="FF0000"/>
                </a:solidFill>
              </a:rPr>
              <a:t>2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990600" y="3198178"/>
            <a:ext cx="1828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1371600" y="3152279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(1-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R)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DF3E9-B505-4E12-BB56-66E6F139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93" y="5521761"/>
            <a:ext cx="5636107" cy="955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8A0A1-2810-4705-9594-6798132286C7}"/>
              </a:ext>
            </a:extLst>
          </p:cNvPr>
          <p:cNvSpPr txBox="1"/>
          <p:nvPr/>
        </p:nvSpPr>
        <p:spPr>
          <a:xfrm>
            <a:off x="-197106" y="85635"/>
            <a:ext cx="392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Climatological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planetary albedo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DA333-5B3D-45AE-824E-727777797D13}"/>
              </a:ext>
            </a:extLst>
          </p:cNvPr>
          <p:cNvSpPr txBox="1"/>
          <p:nvPr/>
        </p:nvSpPr>
        <p:spPr>
          <a:xfrm>
            <a:off x="110836" y="4238575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Impact of surface changes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       on ASR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21FE-7D30-475B-B277-0D7D4DD1B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7615" r="30000" b="11786"/>
          <a:stretch/>
        </p:blipFill>
        <p:spPr>
          <a:xfrm>
            <a:off x="6324600" y="4419600"/>
            <a:ext cx="2334541" cy="2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24B35-5975-4C12-965D-B47E33EB1D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8351" r="34014" b="11788"/>
          <a:stretch/>
        </p:blipFill>
        <p:spPr>
          <a:xfrm>
            <a:off x="6268822" y="533400"/>
            <a:ext cx="2410741" cy="26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36D47-C03E-40A8-A421-FE27EC9552CA}"/>
              </a:ext>
            </a:extLst>
          </p:cNvPr>
          <p:cNvSpPr txBox="1"/>
          <p:nvPr/>
        </p:nvSpPr>
        <p:spPr>
          <a:xfrm>
            <a:off x="5943600" y="40386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DB8"/>
                </a:solidFill>
              </a:rPr>
              <a:t>Atmospheric reflection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C49BF9-9418-48FC-BDC2-A83D3BD9B60E}"/>
              </a:ext>
            </a:extLst>
          </p:cNvPr>
          <p:cNvSpPr txBox="1"/>
          <p:nvPr/>
        </p:nvSpPr>
        <p:spPr>
          <a:xfrm>
            <a:off x="5884847" y="762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</a:t>
            </a:r>
            <a:r>
              <a:rPr lang="en-US" sz="2400" dirty="0">
                <a:solidFill>
                  <a:srgbClr val="FF0000"/>
                </a:solidFill>
              </a:rPr>
              <a:t>Surface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AA003-5AC3-AA67-457D-3458BF835E5F}"/>
              </a:ext>
            </a:extLst>
          </p:cNvPr>
          <p:cNvSpPr/>
          <p:nvPr/>
        </p:nvSpPr>
        <p:spPr bwMode="auto">
          <a:xfrm>
            <a:off x="136525" y="5270957"/>
            <a:ext cx="1006475" cy="1434643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7678-7734-46FB-9460-826FB5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3" y="-3847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 from isotropic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B26A-E155-4C03-899E-C6F6ED69F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270"/>
            <a:ext cx="9166099" cy="3204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9B07-5B3C-42D7-ACC4-B43687D5ABB8}"/>
              </a:ext>
            </a:extLst>
          </p:cNvPr>
          <p:cNvSpPr txBox="1"/>
          <p:nvPr/>
        </p:nvSpPr>
        <p:spPr>
          <a:xfrm>
            <a:off x="762000" y="4495800"/>
            <a:ext cx="791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Isotropic model matches kernel calculations 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Satellite observations provide an estimate of Radiative sensitivity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The model average radiative sensitivity is close to the observational estimate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36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407455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88021-5D7F-7783-ECDC-9891E0335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572000"/>
            <a:ext cx="2341236" cy="14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36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4100822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FBBFDD-4694-0D6F-4CE8-E368FF7D3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40" y="4724400"/>
            <a:ext cx="27076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2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</p:spTree>
    <p:extLst>
      <p:ext uri="{BB962C8B-B14F-4D97-AF65-F5344CB8AC3E}">
        <p14:creationId xmlns:p14="http://schemas.microsoft.com/office/powerpoint/2010/main" val="3228771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C491-B456-AE73-227C-7BCF9E55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03AC4-1F0A-D808-67AD-AC4E7F476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04800"/>
            <a:ext cx="8297332" cy="6096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A62BF3-43B4-AF65-C47C-AD1D7819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724400"/>
            <a:ext cx="2286000" cy="16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19652"/>
            <a:ext cx="9140825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Three estimates of Earth’s energy imbalance</a:t>
            </a:r>
            <a:endParaRPr lang="en-US" altLang="en-US" sz="32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09600" y="3124200"/>
            <a:ext cx="3886200" cy="2819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609600" y="5181600"/>
            <a:ext cx="3886200" cy="7620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699C4-3E5F-043D-E64B-130CEA7C68D6}"/>
              </a:ext>
            </a:extLst>
          </p:cNvPr>
          <p:cNvSpPr txBox="1"/>
          <p:nvPr/>
        </p:nvSpPr>
        <p:spPr>
          <a:xfrm>
            <a:off x="762000" y="527021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9E7E6-D5A9-D762-42AE-23D094DBDF87}"/>
              </a:ext>
            </a:extLst>
          </p:cNvPr>
          <p:cNvSpPr txBox="1"/>
          <p:nvPr/>
        </p:nvSpPr>
        <p:spPr>
          <a:xfrm>
            <a:off x="1066800" y="925312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 we assume that all the energy imbalance goes into the ocean, we should have 3 independent estimates of Earth’s energy imbalance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E26DB3-84A6-D88D-7015-EBB921DE2CC0}"/>
              </a:ext>
            </a:extLst>
          </p:cNvPr>
          <p:cNvCxnSpPr/>
          <p:nvPr/>
        </p:nvCxnSpPr>
        <p:spPr bwMode="auto">
          <a:xfrm>
            <a:off x="2133600" y="2590800"/>
            <a:ext cx="2286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32835A-1128-A8DF-A39F-15998DA43D21}"/>
              </a:ext>
            </a:extLst>
          </p:cNvPr>
          <p:cNvCxnSpPr/>
          <p:nvPr/>
        </p:nvCxnSpPr>
        <p:spPr bwMode="auto">
          <a:xfrm>
            <a:off x="2438400" y="2590800"/>
            <a:ext cx="2286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48475B-CC81-5A2F-4C91-C357283DE144}"/>
              </a:ext>
            </a:extLst>
          </p:cNvPr>
          <p:cNvSpPr txBox="1"/>
          <p:nvPr/>
        </p:nvSpPr>
        <p:spPr>
          <a:xfrm>
            <a:off x="4953002" y="23622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1) Net radiation at the top of atmosphere (satellites)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723300-5A3B-E518-B1F4-659CD9EF94CF}"/>
              </a:ext>
            </a:extLst>
          </p:cNvPr>
          <p:cNvCxnSpPr/>
          <p:nvPr/>
        </p:nvCxnSpPr>
        <p:spPr bwMode="auto">
          <a:xfrm>
            <a:off x="2286000" y="4648200"/>
            <a:ext cx="2286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AD19B7-57D3-34B1-013D-B404B559E84F}"/>
              </a:ext>
            </a:extLst>
          </p:cNvPr>
          <p:cNvCxnSpPr/>
          <p:nvPr/>
        </p:nvCxnSpPr>
        <p:spPr bwMode="auto">
          <a:xfrm>
            <a:off x="2590800" y="4648200"/>
            <a:ext cx="228600" cy="533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B647F7-1BA3-C7C2-4299-CB5F080A7CBB}"/>
              </a:ext>
            </a:extLst>
          </p:cNvPr>
          <p:cNvSpPr txBox="1"/>
          <p:nvPr/>
        </p:nvSpPr>
        <p:spPr>
          <a:xfrm>
            <a:off x="4876800" y="434688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2) Net energy flux into the surface (surface radiation + turbulent fluxes)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E0022A-6162-C313-CA84-76A9BADFF381}"/>
              </a:ext>
            </a:extLst>
          </p:cNvPr>
          <p:cNvSpPr txBox="1"/>
          <p:nvPr/>
        </p:nvSpPr>
        <p:spPr>
          <a:xfrm>
            <a:off x="4799012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3) Energy accumulation in the ocean</a:t>
            </a:r>
          </a:p>
          <a:p>
            <a:r>
              <a:rPr lang="en-US" dirty="0">
                <a:solidFill>
                  <a:srgbClr val="003DB8"/>
                </a:solidFill>
              </a:rPr>
              <a:t>      d(ocean heat content)/dt</a:t>
            </a:r>
          </a:p>
        </p:txBody>
      </p:sp>
    </p:spTree>
    <p:extLst>
      <p:ext uri="{BB962C8B-B14F-4D97-AF65-F5344CB8AC3E}">
        <p14:creationId xmlns:p14="http://schemas.microsoft.com/office/powerpoint/2010/main" val="973961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AA6B85C6-AC9F-9FFF-01D1-75545F9B1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46909"/>
            <a:ext cx="1843746" cy="1039091"/>
          </a:xfrm>
          <a:prstGeom prst="rect">
            <a:avLst/>
          </a:prstGeom>
        </p:spPr>
      </p:pic>
      <p:pic>
        <p:nvPicPr>
          <p:cNvPr id="6" name="Picture 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292220E-F008-B544-4749-C249423BA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68" y="1267931"/>
            <a:ext cx="434332" cy="434332"/>
          </a:xfrm>
          <a:prstGeom prst="rect">
            <a:avLst/>
          </a:prstGeom>
        </p:spPr>
      </p:pic>
      <p:pic>
        <p:nvPicPr>
          <p:cNvPr id="11" name="Picture 10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id="{169B8AEC-D50B-A33F-B419-F2FEF0FA6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5867400" cy="6093069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1C781A73-68F7-B764-D721-CCA59C0F9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0"/>
            <a:ext cx="1524000" cy="1229032"/>
          </a:xfrm>
        </p:spPr>
      </p:pic>
    </p:spTree>
    <p:extLst>
      <p:ext uri="{BB962C8B-B14F-4D97-AF65-F5344CB8AC3E}">
        <p14:creationId xmlns:p14="http://schemas.microsoft.com/office/powerpoint/2010/main" val="263060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4183BA5-0AD7-E80C-CA8A-BC6A4E47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78967"/>
            <a:ext cx="4687228" cy="3150433"/>
          </a:xfrm>
          <a:prstGeom prst="rect">
            <a:avLst/>
          </a:prstGeom>
        </p:spPr>
      </p:pic>
      <p:pic>
        <p:nvPicPr>
          <p:cNvPr id="5" name="Picture 4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761570B7-DFD6-E887-9259-4865B281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0465"/>
            <a:ext cx="5257800" cy="2963168"/>
          </a:xfrm>
          <a:prstGeom prst="rect">
            <a:avLst/>
          </a:prstGeom>
        </p:spPr>
      </p:pic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3F5B4B83-6BB6-87EA-45E2-24C06ECCF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"/>
            <a:ext cx="1009187" cy="1009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4021C-ACEC-5C24-7EC0-757DAD157053}"/>
              </a:ext>
            </a:extLst>
          </p:cNvPr>
          <p:cNvSpPr txBox="1"/>
          <p:nvPr/>
        </p:nvSpPr>
        <p:spPr>
          <a:xfrm>
            <a:off x="533400" y="3810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Observational trends in Absorbed Solar from CERES (2000-2023)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34D9C8-F04A-7706-D5B7-7A2B20758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542587"/>
            <a:ext cx="2286000" cy="1611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395485-FE6D-5F27-8B48-E81DABB01BB5}"/>
              </a:ext>
            </a:extLst>
          </p:cNvPr>
          <p:cNvSpPr txBox="1"/>
          <p:nvPr/>
        </p:nvSpPr>
        <p:spPr>
          <a:xfrm>
            <a:off x="457200" y="3657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(ensemble mean) change in absorbed solar from radiative kernels</a:t>
            </a:r>
          </a:p>
        </p:txBody>
      </p:sp>
    </p:spTree>
    <p:extLst>
      <p:ext uri="{BB962C8B-B14F-4D97-AF65-F5344CB8AC3E}">
        <p14:creationId xmlns:p14="http://schemas.microsoft.com/office/powerpoint/2010/main" val="36583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54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</a:rPr>
              <a:t>Unadjusted satellite radiation</a:t>
            </a:r>
            <a:br>
              <a:rPr lang="en-US" altLang="en-US" sz="3600" dirty="0">
                <a:solidFill>
                  <a:schemeClr val="bg1"/>
                </a:solidFill>
              </a:rPr>
            </a:br>
            <a:endParaRPr lang="en-US" altLang="en-US" sz="4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3175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52600" y="3962400"/>
            <a:ext cx="3886200" cy="2819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066800" y="2611152"/>
            <a:ext cx="7620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324792" y="3429000"/>
            <a:ext cx="266007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105400" y="322283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-346364" y="1288473"/>
            <a:ext cx="255616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Incident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340.0 W m</a:t>
            </a:r>
            <a:r>
              <a:rPr lang="en-US" altLang="en-US" sz="2400" baseline="30000" dirty="0">
                <a:solidFill>
                  <a:srgbClr val="FF0000"/>
                </a:solidFill>
              </a:rPr>
              <a:t>-2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aseline="30000" dirty="0">
                <a:solidFill>
                  <a:srgbClr val="FF0000"/>
                </a:solidFill>
              </a:rPr>
              <a:t>(+/- 0.2) 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209800" y="2031821"/>
            <a:ext cx="1676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Reflected       solar            97.1 W m</a:t>
            </a:r>
            <a:r>
              <a:rPr lang="en-US" altLang="en-US" sz="2400" baseline="30000" dirty="0">
                <a:solidFill>
                  <a:srgbClr val="333399"/>
                </a:solidFill>
              </a:rPr>
              <a:t>-2   (+/-3.0)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876800" y="1922617"/>
            <a:ext cx="205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FF00"/>
                </a:solidFill>
              </a:rPr>
              <a:t>     OLR       238.6 W m</a:t>
            </a:r>
            <a:r>
              <a:rPr lang="en-US" altLang="en-US" sz="2400" baseline="30000" dirty="0">
                <a:solidFill>
                  <a:srgbClr val="00FF00"/>
                </a:solidFill>
              </a:rPr>
              <a:t>-2        (+/- 5.5)</a:t>
            </a:r>
            <a:r>
              <a:rPr lang="en-US" altLang="en-US" sz="2400" dirty="0">
                <a:solidFill>
                  <a:srgbClr val="00FF00"/>
                </a:solidFill>
              </a:rPr>
              <a:t>       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574174" y="5171186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2" name="Flowchart: Process 1"/>
          <p:cNvSpPr/>
          <p:nvPr/>
        </p:nvSpPr>
        <p:spPr bwMode="auto">
          <a:xfrm>
            <a:off x="1752600" y="6019800"/>
            <a:ext cx="3886200" cy="7620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0DF38-95EB-4C1C-A9B6-D4A425F91D95}"/>
              </a:ext>
            </a:extLst>
          </p:cNvPr>
          <p:cNvSpPr txBox="1"/>
          <p:nvPr/>
        </p:nvSpPr>
        <p:spPr>
          <a:xfrm>
            <a:off x="6248400" y="3695700"/>
            <a:ext cx="2892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Net Energy Imbalance </a:t>
            </a:r>
          </a:p>
          <a:p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>
                <a:solidFill>
                  <a:srgbClr val="FF0000"/>
                </a:solidFill>
              </a:rPr>
              <a:t>340.0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>
                <a:solidFill>
                  <a:schemeClr val="accent2"/>
                </a:solidFill>
              </a:rPr>
              <a:t>97.1</a:t>
            </a:r>
            <a:r>
              <a:rPr lang="en-US" dirty="0">
                <a:solidFill>
                  <a:schemeClr val="bg1"/>
                </a:solidFill>
              </a:rPr>
              <a:t> -</a:t>
            </a:r>
            <a:r>
              <a:rPr lang="en-US" dirty="0">
                <a:solidFill>
                  <a:srgbClr val="009900"/>
                </a:solidFill>
              </a:rPr>
              <a:t>238.6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= +4.3 (+/-5.5) W m </a:t>
            </a:r>
            <a:r>
              <a:rPr lang="en-US" baseline="30000" dirty="0">
                <a:solidFill>
                  <a:schemeClr val="bg1"/>
                </a:solidFill>
              </a:rPr>
              <a:t>-2</a:t>
            </a:r>
          </a:p>
          <a:p>
            <a:r>
              <a:rPr lang="en-US" dirty="0">
                <a:solidFill>
                  <a:schemeClr val="bg1"/>
                </a:solidFill>
              </a:rPr>
              <a:t>Into the climate system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(Loeb et al. 2012 – CERES EBAF)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3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DE4778-1F20-4B42-84A6-7BFAE90250EC}"/>
              </a:ext>
            </a:extLst>
          </p:cNvPr>
          <p:cNvSpPr txBox="1"/>
          <p:nvPr/>
        </p:nvSpPr>
        <p:spPr>
          <a:xfrm>
            <a:off x="1143000" y="171489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Where does the energy imbalance  go?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68646-71BF-49BD-9C41-F7648B9DC57F}"/>
              </a:ext>
            </a:extLst>
          </p:cNvPr>
          <p:cNvSpPr txBox="1"/>
          <p:nvPr/>
        </p:nvSpPr>
        <p:spPr>
          <a:xfrm>
            <a:off x="144788" y="725269"/>
            <a:ext cx="334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Changes in Earth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Energy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E16EF-3523-41D2-A921-72485259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11"/>
            <a:ext cx="4635407" cy="411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499614-E55F-4B40-89AE-96241B4D8A13}"/>
              </a:ext>
            </a:extLst>
          </p:cNvPr>
          <p:cNvSpPr/>
          <p:nvPr/>
        </p:nvSpPr>
        <p:spPr>
          <a:xfrm>
            <a:off x="3250153" y="4637067"/>
            <a:ext cx="6003694" cy="28305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2F124-675A-445E-9610-58168783519B}"/>
              </a:ext>
            </a:extLst>
          </p:cNvPr>
          <p:cNvSpPr txBox="1"/>
          <p:nvPr/>
        </p:nvSpPr>
        <p:spPr>
          <a:xfrm>
            <a:off x="6705600" y="4736167"/>
            <a:ext cx="2965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von </a:t>
            </a:r>
            <a:r>
              <a:rPr lang="en-US" sz="1350" dirty="0" err="1">
                <a:solidFill>
                  <a:schemeClr val="bg1"/>
                </a:solidFill>
              </a:rPr>
              <a:t>Schuckmann</a:t>
            </a:r>
            <a:r>
              <a:rPr lang="en-US" sz="1350" dirty="0">
                <a:solidFill>
                  <a:schemeClr val="bg1"/>
                </a:solidFill>
              </a:rPr>
              <a:t> et. al , 2020</a:t>
            </a:r>
          </a:p>
        </p:txBody>
      </p:sp>
      <p:pic>
        <p:nvPicPr>
          <p:cNvPr id="17" name="Picture 16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3823EA27-5A37-87FB-839A-CF190AA5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8" y="1792069"/>
            <a:ext cx="4143071" cy="2944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8454F-23E8-D373-C9F3-006EB11C41F1}"/>
              </a:ext>
            </a:extLst>
          </p:cNvPr>
          <p:cNvSpPr txBox="1"/>
          <p:nvPr/>
        </p:nvSpPr>
        <p:spPr>
          <a:xfrm>
            <a:off x="350727" y="5618149"/>
            <a:ext cx="8979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Reconciling units: 0.8 W m</a:t>
            </a:r>
            <a:r>
              <a:rPr lang="en-US" sz="2000" baseline="30000" dirty="0">
                <a:solidFill>
                  <a:schemeClr val="bg1"/>
                </a:solidFill>
              </a:rPr>
              <a:t>-2</a:t>
            </a:r>
            <a:r>
              <a:rPr lang="en-US" sz="2000" dirty="0">
                <a:solidFill>
                  <a:schemeClr val="bg1"/>
                </a:solidFill>
              </a:rPr>
              <a:t> integrated over Earth’s surface area (5*10</a:t>
            </a:r>
            <a:r>
              <a:rPr lang="en-US" sz="2000" baseline="30000" dirty="0">
                <a:solidFill>
                  <a:schemeClr val="bg1"/>
                </a:solidFill>
              </a:rPr>
              <a:t>14 </a:t>
            </a:r>
            <a:r>
              <a:rPr lang="en-US" sz="2000" dirty="0">
                <a:solidFill>
                  <a:schemeClr val="bg1"/>
                </a:solidFill>
              </a:rPr>
              <a:t>m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and over a decade (3*10</a:t>
            </a:r>
            <a:r>
              <a:rPr lang="en-US" sz="2000" baseline="30000" dirty="0">
                <a:solidFill>
                  <a:schemeClr val="bg1"/>
                </a:solidFill>
              </a:rPr>
              <a:t>8</a:t>
            </a:r>
            <a:r>
              <a:rPr lang="en-US" sz="2000" dirty="0">
                <a:solidFill>
                  <a:schemeClr val="bg1"/>
                </a:solidFill>
              </a:rPr>
              <a:t>s) </a:t>
            </a:r>
          </a:p>
          <a:p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000" dirty="0">
                <a:solidFill>
                  <a:srgbClr val="FF0000"/>
                </a:solidFill>
              </a:rPr>
              <a:t>120 ZJ per decade  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800CBA-9224-FABA-D820-793C70433E00}"/>
              </a:ext>
            </a:extLst>
          </p:cNvPr>
          <p:cNvCxnSpPr/>
          <p:nvPr/>
        </p:nvCxnSpPr>
        <p:spPr bwMode="auto">
          <a:xfrm flipV="1">
            <a:off x="1686730" y="1600200"/>
            <a:ext cx="2428070" cy="235539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43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B4C83-B0CB-AC87-B2EC-B7DB292E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l"/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Satellite observations have low precision but high </a:t>
            </a:r>
            <a:b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   year-to-year accuracy</a:t>
            </a:r>
            <a:b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Trends in ocean heat content have low accuracy for    shorter time periods</a:t>
            </a:r>
            <a:b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b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  How can we test the consistency of the two?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38A76-5067-4B98-FEC7-C643385786DD}"/>
              </a:ext>
            </a:extLst>
          </p:cNvPr>
          <p:cNvSpPr txBox="1"/>
          <p:nvPr/>
        </p:nvSpPr>
        <p:spPr>
          <a:xfrm>
            <a:off x="244667" y="2617409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Year-to-year variability of </a:t>
            </a:r>
            <a:r>
              <a:rPr lang="en-US" dirty="0">
                <a:solidFill>
                  <a:srgbClr val="003DB8"/>
                </a:solidFill>
              </a:rPr>
              <a:t>ocean heat content change </a:t>
            </a:r>
            <a:r>
              <a:rPr lang="en-US" dirty="0">
                <a:solidFill>
                  <a:schemeClr val="bg1"/>
                </a:solidFill>
              </a:rPr>
              <a:t>and satellite derived </a:t>
            </a:r>
            <a:r>
              <a:rPr lang="en-US" dirty="0">
                <a:solidFill>
                  <a:srgbClr val="FF0000"/>
                </a:solidFill>
              </a:rPr>
              <a:t>top of atmosphere radiation </a:t>
            </a:r>
            <a:r>
              <a:rPr lang="en-US" dirty="0">
                <a:solidFill>
                  <a:schemeClr val="bg1"/>
                </a:solidFill>
              </a:rPr>
              <a:t>are consistent within </a:t>
            </a:r>
            <a:r>
              <a:rPr lang="en-US" dirty="0" err="1">
                <a:solidFill>
                  <a:schemeClr val="bg1"/>
                </a:solidFill>
              </a:rPr>
              <a:t>uncertainity</a:t>
            </a:r>
            <a:r>
              <a:rPr lang="en-US" dirty="0">
                <a:solidFill>
                  <a:srgbClr val="003DB8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281BFA4-CE76-FEF7-46FE-C5867B037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92436"/>
            <a:ext cx="1812733" cy="1413164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A9F5FB70-2C33-27CF-4FBF-F2036C325C6D}"/>
              </a:ext>
            </a:extLst>
          </p:cNvPr>
          <p:cNvSpPr/>
          <p:nvPr/>
        </p:nvSpPr>
        <p:spPr bwMode="auto">
          <a:xfrm>
            <a:off x="114993" y="6234545"/>
            <a:ext cx="1812733" cy="471055"/>
          </a:xfrm>
          <a:prstGeom prst="flowChartProcess">
            <a:avLst/>
          </a:prstGeom>
          <a:solidFill>
            <a:srgbClr val="79C6FF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70145B-2C15-2F1A-0521-1F7EBF80BC53}"/>
              </a:ext>
            </a:extLst>
          </p:cNvPr>
          <p:cNvCxnSpPr/>
          <p:nvPr/>
        </p:nvCxnSpPr>
        <p:spPr bwMode="auto">
          <a:xfrm>
            <a:off x="593533" y="4772891"/>
            <a:ext cx="228600" cy="4849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19ECB1-BF7A-75E6-F0E6-86A951E6B63B}"/>
              </a:ext>
            </a:extLst>
          </p:cNvPr>
          <p:cNvCxnSpPr/>
          <p:nvPr/>
        </p:nvCxnSpPr>
        <p:spPr bwMode="auto">
          <a:xfrm>
            <a:off x="898333" y="4772891"/>
            <a:ext cx="228600" cy="48490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C97EB4-7716-B429-753E-9DA3049E6B3E}"/>
              </a:ext>
            </a:extLst>
          </p:cNvPr>
          <p:cNvSpPr txBox="1"/>
          <p:nvPr/>
        </p:nvSpPr>
        <p:spPr>
          <a:xfrm>
            <a:off x="152400" y="63730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3DB8"/>
                </a:solidFill>
              </a:rPr>
              <a:t>d(ocean heat content)/dt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71AC1-116A-27D4-C695-03C6364529E8}"/>
              </a:ext>
            </a:extLst>
          </p:cNvPr>
          <p:cNvSpPr txBox="1"/>
          <p:nvPr/>
        </p:nvSpPr>
        <p:spPr>
          <a:xfrm>
            <a:off x="3886200" y="64063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Loeb et al. 2020</a:t>
            </a:r>
          </a:p>
        </p:txBody>
      </p:sp>
      <p:pic>
        <p:nvPicPr>
          <p:cNvPr id="4" name="Picture 3" descr="A graph of a graph showing the temperature of a heat uptake&#10;&#10;Description automatically generated">
            <a:extLst>
              <a:ext uri="{FF2B5EF4-FFF2-40B4-BE49-F238E27FC236}">
                <a16:creationId xmlns:a16="http://schemas.microsoft.com/office/drawing/2014/main" id="{E1FA956F-9712-1974-C8DB-CA98CCF99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2283658"/>
            <a:ext cx="5656078" cy="43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9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438A76-5067-4B98-FEC7-C643385786DD}"/>
              </a:ext>
            </a:extLst>
          </p:cNvPr>
          <p:cNvSpPr txBox="1"/>
          <p:nvPr/>
        </p:nvSpPr>
        <p:spPr>
          <a:xfrm>
            <a:off x="3251398" y="1524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Year-to-year variability of </a:t>
            </a:r>
            <a:r>
              <a:rPr lang="en-US" dirty="0">
                <a:solidFill>
                  <a:srgbClr val="003DB8"/>
                </a:solidFill>
              </a:rPr>
              <a:t>ocean heat content change </a:t>
            </a:r>
            <a:r>
              <a:rPr lang="en-US" dirty="0">
                <a:solidFill>
                  <a:schemeClr val="bg1"/>
                </a:solidFill>
              </a:rPr>
              <a:t>and satellite derived </a:t>
            </a:r>
            <a:r>
              <a:rPr lang="en-US" dirty="0">
                <a:solidFill>
                  <a:srgbClr val="FF0000"/>
                </a:solidFill>
              </a:rPr>
              <a:t>top of atmosphere radiation </a:t>
            </a:r>
            <a:r>
              <a:rPr lang="en-US" dirty="0">
                <a:solidFill>
                  <a:schemeClr val="bg1"/>
                </a:solidFill>
              </a:rPr>
              <a:t>are consistent within </a:t>
            </a:r>
            <a:r>
              <a:rPr lang="en-US" dirty="0" err="1">
                <a:solidFill>
                  <a:schemeClr val="bg1"/>
                </a:solidFill>
              </a:rPr>
              <a:t>uncertainity</a:t>
            </a:r>
            <a:r>
              <a:rPr lang="en-US" dirty="0">
                <a:solidFill>
                  <a:srgbClr val="003DB8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71AC1-116A-27D4-C695-03C6364529E8}"/>
              </a:ext>
            </a:extLst>
          </p:cNvPr>
          <p:cNvSpPr txBox="1"/>
          <p:nvPr/>
        </p:nvSpPr>
        <p:spPr>
          <a:xfrm>
            <a:off x="3886200" y="64063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Loeb et al. 2020</a:t>
            </a:r>
          </a:p>
        </p:txBody>
      </p:sp>
      <p:pic>
        <p:nvPicPr>
          <p:cNvPr id="4" name="Picture 3" descr="A graph of a graph showing the temperature of a heat uptake&#10;&#10;Description automatically generated">
            <a:extLst>
              <a:ext uri="{FF2B5EF4-FFF2-40B4-BE49-F238E27FC236}">
                <a16:creationId xmlns:a16="http://schemas.microsoft.com/office/drawing/2014/main" id="{E1FA956F-9712-1974-C8DB-CA98CCF99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65" y="0"/>
            <a:ext cx="3127235" cy="2393074"/>
          </a:xfrm>
          <a:prstGeom prst="rect">
            <a:avLst/>
          </a:prstGeom>
        </p:spPr>
      </p:pic>
      <p:pic>
        <p:nvPicPr>
          <p:cNvPr id="11" name="Picture 10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EA6F9952-E67D-2C24-4266-256196FA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4" y="3192692"/>
            <a:ext cx="5715000" cy="2963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7D6A1-FFD4-80F6-4690-D413582A4637}"/>
              </a:ext>
            </a:extLst>
          </p:cNvPr>
          <p:cNvSpPr txBox="1"/>
          <p:nvPr/>
        </p:nvSpPr>
        <p:spPr>
          <a:xfrm>
            <a:off x="228600" y="3683675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Observed month to  variability of </a:t>
            </a:r>
            <a:r>
              <a:rPr lang="en-US" dirty="0">
                <a:solidFill>
                  <a:srgbClr val="003DB8"/>
                </a:solidFill>
              </a:rPr>
              <a:t>ocean heat content change </a:t>
            </a:r>
            <a:r>
              <a:rPr lang="en-US" dirty="0">
                <a:solidFill>
                  <a:schemeClr val="bg1"/>
                </a:solidFill>
              </a:rPr>
              <a:t>has huge uncertainty which leads to an order of magnitude more variability than satellite derived </a:t>
            </a:r>
            <a:r>
              <a:rPr lang="en-US" dirty="0">
                <a:solidFill>
                  <a:srgbClr val="FF0000"/>
                </a:solidFill>
              </a:rPr>
              <a:t>top of atmosphere radiation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9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438A76-5067-4B98-FEC7-C643385786DD}"/>
              </a:ext>
            </a:extLst>
          </p:cNvPr>
          <p:cNvSpPr txBox="1"/>
          <p:nvPr/>
        </p:nvSpPr>
        <p:spPr>
          <a:xfrm>
            <a:off x="3251398" y="1524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Year-to-year variability of </a:t>
            </a:r>
            <a:r>
              <a:rPr lang="en-US" dirty="0">
                <a:solidFill>
                  <a:srgbClr val="003DB8"/>
                </a:solidFill>
              </a:rPr>
              <a:t>ocean heat content change </a:t>
            </a:r>
            <a:r>
              <a:rPr lang="en-US" dirty="0">
                <a:solidFill>
                  <a:schemeClr val="bg1"/>
                </a:solidFill>
              </a:rPr>
              <a:t>and satellite derived </a:t>
            </a:r>
            <a:r>
              <a:rPr lang="en-US" dirty="0">
                <a:solidFill>
                  <a:srgbClr val="FF0000"/>
                </a:solidFill>
              </a:rPr>
              <a:t>top of atmosphere radiation </a:t>
            </a:r>
            <a:r>
              <a:rPr lang="en-US" dirty="0">
                <a:solidFill>
                  <a:schemeClr val="bg1"/>
                </a:solidFill>
              </a:rPr>
              <a:t>are consistent within </a:t>
            </a:r>
            <a:r>
              <a:rPr lang="en-US" dirty="0" err="1">
                <a:solidFill>
                  <a:schemeClr val="bg1"/>
                </a:solidFill>
              </a:rPr>
              <a:t>uncertainity</a:t>
            </a:r>
            <a:r>
              <a:rPr lang="en-US" dirty="0">
                <a:solidFill>
                  <a:srgbClr val="003DB8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71AC1-116A-27D4-C695-03C6364529E8}"/>
              </a:ext>
            </a:extLst>
          </p:cNvPr>
          <p:cNvSpPr txBox="1"/>
          <p:nvPr/>
        </p:nvSpPr>
        <p:spPr>
          <a:xfrm>
            <a:off x="3886200" y="64063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Loeb et al. 2020</a:t>
            </a:r>
          </a:p>
        </p:txBody>
      </p:sp>
      <p:pic>
        <p:nvPicPr>
          <p:cNvPr id="4" name="Picture 3" descr="A graph of a graph showing the temperature of a heat uptake&#10;&#10;Description automatically generated">
            <a:extLst>
              <a:ext uri="{FF2B5EF4-FFF2-40B4-BE49-F238E27FC236}">
                <a16:creationId xmlns:a16="http://schemas.microsoft.com/office/drawing/2014/main" id="{E1FA956F-9712-1974-C8DB-CA98CCF99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65" y="0"/>
            <a:ext cx="3127235" cy="2393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7D6A1-FFD4-80F6-4690-D413582A4637}"/>
              </a:ext>
            </a:extLst>
          </p:cNvPr>
          <p:cNvSpPr txBox="1"/>
          <p:nvPr/>
        </p:nvSpPr>
        <p:spPr>
          <a:xfrm>
            <a:off x="228600" y="3683675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climate models, decade long trends in ocean heat content and accumulation of energy in the climate system are very highly correlated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(Palmer et al.  2011)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7C62B-5DF2-76D3-8B79-40F0B634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65869"/>
            <a:ext cx="4114601" cy="39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25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20093</TotalTime>
  <Words>1378</Words>
  <Application>Microsoft Office PowerPoint</Application>
  <PresentationFormat>On-screen Show (4:3)</PresentationFormat>
  <Paragraphs>306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AdvOT6c1def61.B</vt:lpstr>
      <vt:lpstr>Arial</vt:lpstr>
      <vt:lpstr>Calibri</vt:lpstr>
      <vt:lpstr>Calibri Light</vt:lpstr>
      <vt:lpstr>Wingdings</vt:lpstr>
      <vt:lpstr>Office Theme</vt:lpstr>
      <vt:lpstr>Default Design</vt:lpstr>
      <vt:lpstr>3_Office Theme</vt:lpstr>
      <vt:lpstr>Global mean temperature and energy content In observations</vt:lpstr>
      <vt:lpstr>Global mean energy balance</vt:lpstr>
      <vt:lpstr>PowerPoint Presentation</vt:lpstr>
      <vt:lpstr>Three estimates of Earth’s energy imbalance</vt:lpstr>
      <vt:lpstr>Unadjusted satellite radiation </vt:lpstr>
      <vt:lpstr>PowerPoint Presentation</vt:lpstr>
      <vt:lpstr>  Satellite observations have low precision but high       year-to-year accuracy  Trends in ocean heat content have low accuracy for    shorter time periods      How can we test the consistency of the two?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mean temperature variability is uncorrelated with global energy content on timescales less than 5 years</vt:lpstr>
      <vt:lpstr>To belabor the point; changes in global mean temp are not related to energy accumulation</vt:lpstr>
      <vt:lpstr>But if we low pass filter to annual resolution,  temperature change (year-to-year) and radiation are weakly correlated</vt:lpstr>
      <vt:lpstr>Correlation get stronger going to 3-year time scales</vt:lpstr>
      <vt:lpstr>PowerPoint Presentation</vt:lpstr>
      <vt:lpstr>Model global mean TOA response to instantaneous CO2 quadrupling</vt:lpstr>
      <vt:lpstr>Model global mean TOA response to instantaneous CO2 quadrupling</vt:lpstr>
      <vt:lpstr>PowerPoint Presentation</vt:lpstr>
      <vt:lpstr>Energetic response to increased CO2</vt:lpstr>
      <vt:lpstr>Changes in absorbed solar  radiation with global warming</vt:lpstr>
      <vt:lpstr>Changes in global mean absorbed solar  radiation with increased CO2</vt:lpstr>
      <vt:lpstr>Simplified shortwave radiation model (APRP, Taylor 2007)</vt:lpstr>
      <vt:lpstr>PowerPoint Presentation</vt:lpstr>
      <vt:lpstr>PowerPoint Presentation</vt:lpstr>
      <vt:lpstr>PowerPoint Presentation</vt:lpstr>
      <vt:lpstr>PowerPoint Presentation</vt:lpstr>
      <vt:lpstr>Simplified (isotropic) shortwave radiation model</vt:lpstr>
      <vt:lpstr>Simplified (isotropic) shortwave radiation model</vt:lpstr>
      <vt:lpstr>PowerPoint Presentation</vt:lpstr>
      <vt:lpstr>Radiative sensitivity from isotropic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127</cp:revision>
  <dcterms:created xsi:type="dcterms:W3CDTF">2014-04-07T14:52:22Z</dcterms:created>
  <dcterms:modified xsi:type="dcterms:W3CDTF">2023-11-21T02:07:19Z</dcterms:modified>
</cp:coreProperties>
</file>