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638" r:id="rId3"/>
    <p:sldId id="639" r:id="rId4"/>
    <p:sldId id="640" r:id="rId5"/>
    <p:sldId id="610" r:id="rId6"/>
    <p:sldId id="651" r:id="rId7"/>
    <p:sldId id="275" r:id="rId8"/>
    <p:sldId id="641" r:id="rId9"/>
    <p:sldId id="654" r:id="rId10"/>
    <p:sldId id="645" r:id="rId11"/>
    <p:sldId id="642" r:id="rId12"/>
    <p:sldId id="643" r:id="rId13"/>
    <p:sldId id="650" r:id="rId14"/>
    <p:sldId id="65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E91C7D-0613-40AA-B590-1A2181A684AC}" v="2" dt="2026-02-28T04:01:16.4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576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ron Donohoe" userId="d3a2aa94-b6c3-4657-9a14-4623aa29c3ee" providerId="ADAL" clId="{9DE02B98-C304-447A-9182-BBCC0D7E76C6}"/>
    <pc:docChg chg="custSel addSld delSld modSld">
      <pc:chgData name="Aaron Donohoe" userId="d3a2aa94-b6c3-4657-9a14-4623aa29c3ee" providerId="ADAL" clId="{9DE02B98-C304-447A-9182-BBCC0D7E76C6}" dt="2026-02-28T04:04:30.133" v="303" actId="14100"/>
      <pc:docMkLst>
        <pc:docMk/>
      </pc:docMkLst>
      <pc:sldChg chg="addSp delSp modSp mod">
        <pc:chgData name="Aaron Donohoe" userId="d3a2aa94-b6c3-4657-9a14-4623aa29c3ee" providerId="ADAL" clId="{9DE02B98-C304-447A-9182-BBCC0D7E76C6}" dt="2026-02-28T04:04:12.890" v="302" actId="478"/>
        <pc:sldMkLst>
          <pc:docMk/>
          <pc:sldMk cId="3885346940" sldId="645"/>
        </pc:sldMkLst>
        <pc:spChg chg="del">
          <ac:chgData name="Aaron Donohoe" userId="d3a2aa94-b6c3-4657-9a14-4623aa29c3ee" providerId="ADAL" clId="{9DE02B98-C304-447A-9182-BBCC0D7E76C6}" dt="2026-02-28T04:04:06.813" v="301" actId="478"/>
          <ac:spMkLst>
            <pc:docMk/>
            <pc:sldMk cId="3885346940" sldId="645"/>
            <ac:spMk id="2" creationId="{4342F94D-0130-1331-5830-163DC5ACB4FA}"/>
          </ac:spMkLst>
        </pc:spChg>
        <pc:spChg chg="add del mod">
          <ac:chgData name="Aaron Donohoe" userId="d3a2aa94-b6c3-4657-9a14-4623aa29c3ee" providerId="ADAL" clId="{9DE02B98-C304-447A-9182-BBCC0D7E76C6}" dt="2026-02-28T04:04:12.890" v="302" actId="478"/>
          <ac:spMkLst>
            <pc:docMk/>
            <pc:sldMk cId="3885346940" sldId="645"/>
            <ac:spMk id="7" creationId="{4995C4D3-B894-053A-3107-CF4DA64CE281}"/>
          </ac:spMkLst>
        </pc:spChg>
      </pc:sldChg>
      <pc:sldChg chg="new del">
        <pc:chgData name="Aaron Donohoe" userId="d3a2aa94-b6c3-4657-9a14-4623aa29c3ee" providerId="ADAL" clId="{9DE02B98-C304-447A-9182-BBCC0D7E76C6}" dt="2026-02-28T04:03:32.276" v="300" actId="47"/>
        <pc:sldMkLst>
          <pc:docMk/>
          <pc:sldMk cId="1855420946" sldId="653"/>
        </pc:sldMkLst>
      </pc:sldChg>
      <pc:sldChg chg="addSp delSp modSp new mod">
        <pc:chgData name="Aaron Donohoe" userId="d3a2aa94-b6c3-4657-9a14-4623aa29c3ee" providerId="ADAL" clId="{9DE02B98-C304-447A-9182-BBCC0D7E76C6}" dt="2026-02-28T04:04:30.133" v="303" actId="14100"/>
        <pc:sldMkLst>
          <pc:docMk/>
          <pc:sldMk cId="2755661464" sldId="654"/>
        </pc:sldMkLst>
        <pc:spChg chg="del">
          <ac:chgData name="Aaron Donohoe" userId="d3a2aa94-b6c3-4657-9a14-4623aa29c3ee" providerId="ADAL" clId="{9DE02B98-C304-447A-9182-BBCC0D7E76C6}" dt="2026-02-28T03:59:34.307" v="11" actId="478"/>
          <ac:spMkLst>
            <pc:docMk/>
            <pc:sldMk cId="2755661464" sldId="654"/>
            <ac:spMk id="2" creationId="{1E1DFDFD-6C74-87EA-8F17-FB198025050B}"/>
          </ac:spMkLst>
        </pc:spChg>
        <pc:spChg chg="del">
          <ac:chgData name="Aaron Donohoe" userId="d3a2aa94-b6c3-4657-9a14-4623aa29c3ee" providerId="ADAL" clId="{9DE02B98-C304-447A-9182-BBCC0D7E76C6}" dt="2026-02-28T03:58:20.253" v="3"/>
          <ac:spMkLst>
            <pc:docMk/>
            <pc:sldMk cId="2755661464" sldId="654"/>
            <ac:spMk id="3" creationId="{2290A8F6-9952-E26B-355D-7391623C9E59}"/>
          </ac:spMkLst>
        </pc:spChg>
        <pc:spChg chg="add mod">
          <ac:chgData name="Aaron Donohoe" userId="d3a2aa94-b6c3-4657-9a14-4623aa29c3ee" providerId="ADAL" clId="{9DE02B98-C304-447A-9182-BBCC0D7E76C6}" dt="2026-02-28T04:00:34.662" v="69" actId="208"/>
          <ac:spMkLst>
            <pc:docMk/>
            <pc:sldMk cId="2755661464" sldId="654"/>
            <ac:spMk id="6" creationId="{D15E94CA-77F5-37E3-8EA3-3732148A3BCF}"/>
          </ac:spMkLst>
        </pc:spChg>
        <pc:spChg chg="add mod">
          <ac:chgData name="Aaron Donohoe" userId="d3a2aa94-b6c3-4657-9a14-4623aa29c3ee" providerId="ADAL" clId="{9DE02B98-C304-447A-9182-BBCC0D7E76C6}" dt="2026-02-28T04:04:30.133" v="303" actId="14100"/>
          <ac:spMkLst>
            <pc:docMk/>
            <pc:sldMk cId="2755661464" sldId="654"/>
            <ac:spMk id="7" creationId="{A56C8E1C-D920-5E9A-3925-9751457B704E}"/>
          </ac:spMkLst>
        </pc:spChg>
        <pc:spChg chg="add mod">
          <ac:chgData name="Aaron Donohoe" userId="d3a2aa94-b6c3-4657-9a14-4623aa29c3ee" providerId="ADAL" clId="{9DE02B98-C304-447A-9182-BBCC0D7E76C6}" dt="2026-02-28T04:03:23.643" v="299" actId="207"/>
          <ac:spMkLst>
            <pc:docMk/>
            <pc:sldMk cId="2755661464" sldId="654"/>
            <ac:spMk id="8" creationId="{C2B92221-2F1A-1DCB-C77B-D6A54C42C229}"/>
          </ac:spMkLst>
        </pc:spChg>
        <pc:picChg chg="add mod ord">
          <ac:chgData name="Aaron Donohoe" userId="d3a2aa94-b6c3-4657-9a14-4623aa29c3ee" providerId="ADAL" clId="{9DE02B98-C304-447A-9182-BBCC0D7E76C6}" dt="2026-02-28T03:59:01.003" v="10" actId="1076"/>
          <ac:picMkLst>
            <pc:docMk/>
            <pc:sldMk cId="2755661464" sldId="654"/>
            <ac:picMk id="5" creationId="{14EE80D4-CE38-A40E-8B78-8A4D1FBEB74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3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10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86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80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1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0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62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05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99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14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39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46706-8181-4AF3-8A94-C514CBD4105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9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5C9ED6D-EAD0-F846-191B-89697CE0D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225"/>
            <a:ext cx="9144000" cy="1006025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The physics of mid-latitude heatwaves</a:t>
            </a:r>
          </a:p>
        </p:txBody>
      </p:sp>
      <p:pic>
        <p:nvPicPr>
          <p:cNvPr id="5" name="Picture 4" descr="A satellite image of a planet&#10;&#10;AI-generated content may be incorrect.">
            <a:extLst>
              <a:ext uri="{FF2B5EF4-FFF2-40B4-BE49-F238E27FC236}">
                <a16:creationId xmlns:a16="http://schemas.microsoft.com/office/drawing/2014/main" id="{BFF9FEF5-0548-5D1D-FBCC-9595616A7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2" y="3200400"/>
            <a:ext cx="9924011" cy="3638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65C2FE-8505-517C-7243-4D00D2A2F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849" y="2027440"/>
            <a:ext cx="887214" cy="887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D72948-AE34-8D55-D846-15773C561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0" y="1783976"/>
            <a:ext cx="1092924" cy="1013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EFE28F-21FA-BD36-B423-7BFD071A0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" y="2984305"/>
            <a:ext cx="1428749" cy="700087"/>
          </a:xfrm>
          <a:prstGeom prst="rect">
            <a:avLst/>
          </a:prstGeom>
        </p:spPr>
      </p:pic>
      <p:pic>
        <p:nvPicPr>
          <p:cNvPr id="12" name="Picture 11" descr="A logo with a polar bear&#10;&#10;AI-generated content may be incorrect.">
            <a:extLst>
              <a:ext uri="{FF2B5EF4-FFF2-40B4-BE49-F238E27FC236}">
                <a16:creationId xmlns:a16="http://schemas.microsoft.com/office/drawing/2014/main" id="{21E76E1F-E4B5-1845-FC2A-512814F812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0" y="28225"/>
            <a:ext cx="1672281" cy="16699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CEA8F5-438E-724D-400F-0A891943BD83}"/>
              </a:ext>
            </a:extLst>
          </p:cNvPr>
          <p:cNvSpPr txBox="1"/>
          <p:nvPr/>
        </p:nvSpPr>
        <p:spPr>
          <a:xfrm>
            <a:off x="2273579" y="1414220"/>
            <a:ext cx="6849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Aaron Donohoe, Polar Science Center, UW</a:t>
            </a:r>
          </a:p>
          <a:p>
            <a:r>
              <a:rPr lang="en-US" dirty="0">
                <a:solidFill>
                  <a:schemeClr val="bg1"/>
                </a:solidFill>
              </a:rPr>
              <a:t>Ed Blanchard, Dept. Atmospheric and Climate Science, UW</a:t>
            </a:r>
          </a:p>
          <a:p>
            <a:r>
              <a:rPr lang="en-US" dirty="0">
                <a:solidFill>
                  <a:schemeClr val="bg1"/>
                </a:solidFill>
              </a:rPr>
              <a:t>Nicole </a:t>
            </a:r>
            <a:r>
              <a:rPr lang="en-US" dirty="0" err="1">
                <a:solidFill>
                  <a:schemeClr val="bg1"/>
                </a:solidFill>
              </a:rPr>
              <a:t>Feldl</a:t>
            </a:r>
            <a:r>
              <a:rPr lang="en-US" dirty="0">
                <a:solidFill>
                  <a:schemeClr val="bg1"/>
                </a:solidFill>
              </a:rPr>
              <a:t>, U. California Santa Cruz</a:t>
            </a:r>
          </a:p>
          <a:p>
            <a:r>
              <a:rPr lang="en-US" dirty="0">
                <a:solidFill>
                  <a:schemeClr val="bg1"/>
                </a:solidFill>
              </a:rPr>
              <a:t>Tyler Cox, Inigo Insurance, London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4D22B2-D344-A9D4-82EB-E3A2B3277281}"/>
              </a:ext>
            </a:extLst>
          </p:cNvPr>
          <p:cNvSpPr txBox="1"/>
          <p:nvPr/>
        </p:nvSpPr>
        <p:spPr>
          <a:xfrm>
            <a:off x="10715579" y="5981351"/>
            <a:ext cx="14806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Photo: Water vapor image </a:t>
            </a:r>
          </a:p>
          <a:p>
            <a:r>
              <a:rPr lang="en-US" sz="1400" dirty="0">
                <a:solidFill>
                  <a:schemeClr val="bg1"/>
                </a:solidFill>
              </a:rPr>
              <a:t>From CIRES</a:t>
            </a:r>
          </a:p>
        </p:txBody>
      </p:sp>
      <p:pic>
        <p:nvPicPr>
          <p:cNvPr id="2" name="Picture 2" descr="The CO2 Foundation">
            <a:extLst>
              <a:ext uri="{FF2B5EF4-FFF2-40B4-BE49-F238E27FC236}">
                <a16:creationId xmlns:a16="http://schemas.microsoft.com/office/drawing/2014/main" id="{BBB6EDF1-EBA7-4064-2A22-7CE8D9B2D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215" y="1021415"/>
            <a:ext cx="879150" cy="87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A237A4-826E-A0FA-ADF9-0477EC22D3B6}"/>
              </a:ext>
            </a:extLst>
          </p:cNvPr>
          <p:cNvSpPr txBox="1"/>
          <p:nvPr/>
        </p:nvSpPr>
        <p:spPr>
          <a:xfrm>
            <a:off x="9468063" y="1174955"/>
            <a:ext cx="2988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CO2 Foundation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F48D0A-BF1F-F7E0-9D09-8CC975C5F29F}"/>
              </a:ext>
            </a:extLst>
          </p:cNvPr>
          <p:cNvSpPr txBox="1"/>
          <p:nvPr/>
        </p:nvSpPr>
        <p:spPr>
          <a:xfrm>
            <a:off x="9582714" y="2090008"/>
            <a:ext cx="298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NSF Climate and</a:t>
            </a:r>
          </a:p>
          <a:p>
            <a:r>
              <a:rPr lang="en-US" sz="2000" dirty="0">
                <a:solidFill>
                  <a:schemeClr val="bg1"/>
                </a:solidFill>
              </a:rPr>
              <a:t>Large Scale Dynamics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13AC53-6985-49DE-85E0-66DF5AB5B634}"/>
              </a:ext>
            </a:extLst>
          </p:cNvPr>
          <p:cNvSpPr txBox="1"/>
          <p:nvPr/>
        </p:nvSpPr>
        <p:spPr>
          <a:xfrm>
            <a:off x="9165891" y="3083640"/>
            <a:ext cx="2988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CRESST Program</a:t>
            </a:r>
          </a:p>
        </p:txBody>
      </p:sp>
      <p:pic>
        <p:nvPicPr>
          <p:cNvPr id="2050" name="Picture 2" descr="Our Mascot: Sammy the Banana Slug – UC Santa Cruz">
            <a:extLst>
              <a:ext uri="{FF2B5EF4-FFF2-40B4-BE49-F238E27FC236}">
                <a16:creationId xmlns:a16="http://schemas.microsoft.com/office/drawing/2014/main" id="{42667E95-3D77-88BD-19C4-31F4A2E7B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91" y="2623651"/>
            <a:ext cx="1765726" cy="149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456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53A431-19A6-63C8-DDDF-891A205FD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499" y="216146"/>
            <a:ext cx="9267847" cy="642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46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graph of weather forecasting&#10;&#10;Description automatically generated">
            <a:extLst>
              <a:ext uri="{FF2B5EF4-FFF2-40B4-BE49-F238E27FC236}">
                <a16:creationId xmlns:a16="http://schemas.microsoft.com/office/drawing/2014/main" id="{15954FDB-20A5-284F-1ED6-B10CA47CA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87" y="-11649"/>
            <a:ext cx="9073121" cy="686965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CCB2D2-44B9-CBF1-0EA1-9545F0A8990F}"/>
              </a:ext>
            </a:extLst>
          </p:cNvPr>
          <p:cNvSpPr txBox="1"/>
          <p:nvPr/>
        </p:nvSpPr>
        <p:spPr>
          <a:xfrm>
            <a:off x="10380134" y="6488668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Ed Blanchard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70AA36-E0B5-36ED-6826-11717419C5ED}"/>
              </a:ext>
            </a:extLst>
          </p:cNvPr>
          <p:cNvSpPr/>
          <p:nvPr/>
        </p:nvSpPr>
        <p:spPr>
          <a:xfrm>
            <a:off x="5730240" y="496389"/>
            <a:ext cx="1097280" cy="661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675FE3-BB33-4FAB-1A08-E96F64274CB0}"/>
              </a:ext>
            </a:extLst>
          </p:cNvPr>
          <p:cNvSpPr/>
          <p:nvPr/>
        </p:nvSpPr>
        <p:spPr>
          <a:xfrm>
            <a:off x="139337" y="3152503"/>
            <a:ext cx="9805852" cy="37054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7FBAD1-E279-5859-1044-758DE404252E}"/>
              </a:ext>
            </a:extLst>
          </p:cNvPr>
          <p:cNvSpPr txBox="1"/>
          <p:nvPr/>
        </p:nvSpPr>
        <p:spPr>
          <a:xfrm>
            <a:off x="7027818" y="596481"/>
            <a:ext cx="210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Observations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8773E7-44D4-CF08-FCEE-8F117D6464F2}"/>
              </a:ext>
            </a:extLst>
          </p:cNvPr>
          <p:cNvSpPr txBox="1"/>
          <p:nvPr/>
        </p:nvSpPr>
        <p:spPr>
          <a:xfrm>
            <a:off x="7040878" y="1001432"/>
            <a:ext cx="2107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Free running models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BBCAB1-E2AF-8391-EE39-85E2721696E9}"/>
              </a:ext>
            </a:extLst>
          </p:cNvPr>
          <p:cNvSpPr txBox="1"/>
          <p:nvPr/>
        </p:nvSpPr>
        <p:spPr>
          <a:xfrm>
            <a:off x="7027818" y="1876641"/>
            <a:ext cx="2107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Models with wind nudging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67BC4-F4C1-A51C-B94A-8BAFCD5FC7B8}"/>
              </a:ext>
            </a:extLst>
          </p:cNvPr>
          <p:cNvSpPr txBox="1"/>
          <p:nvPr/>
        </p:nvSpPr>
        <p:spPr>
          <a:xfrm>
            <a:off x="888274" y="3804763"/>
            <a:ext cx="100496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Free running climate models </a:t>
            </a:r>
            <a:r>
              <a:rPr lang="en-US" sz="3600" dirty="0">
                <a:solidFill>
                  <a:schemeClr val="bg1"/>
                </a:solidFill>
              </a:rPr>
              <a:t>can not simulate a heatwave as large as the </a:t>
            </a:r>
            <a:r>
              <a:rPr lang="en-US" sz="3600" dirty="0">
                <a:solidFill>
                  <a:srgbClr val="0000FF"/>
                </a:solidFill>
              </a:rPr>
              <a:t>observed heatwave </a:t>
            </a:r>
            <a:r>
              <a:rPr lang="en-US" sz="3600" dirty="0">
                <a:solidFill>
                  <a:schemeClr val="bg1"/>
                </a:solidFill>
              </a:rPr>
              <a:t>, but if we </a:t>
            </a:r>
            <a:r>
              <a:rPr lang="en-US" sz="3600" dirty="0">
                <a:solidFill>
                  <a:srgbClr val="FF0000"/>
                </a:solidFill>
              </a:rPr>
              <a:t>nudge the model winds </a:t>
            </a:r>
            <a:r>
              <a:rPr lang="en-US" sz="3600" dirty="0">
                <a:solidFill>
                  <a:schemeClr val="bg1"/>
                </a:solidFill>
              </a:rPr>
              <a:t>to match observations, the models replicate the heatwave </a:t>
            </a:r>
            <a:endParaRPr lang="en-US" sz="3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8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CDF8C-E79B-1C41-D6DF-3AF0A049F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8" y="22390"/>
            <a:ext cx="12116975" cy="61517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Wind nudging broadly constrains atmospheric energetics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D857B7F-7B07-9C24-7E78-42CDE4F3B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2676" y="644027"/>
            <a:ext cx="9328682" cy="609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13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AD8D8-0719-AB4C-FC0A-2D4A5F0D2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graph of weather forecasting&#10;&#10;Description automatically generated">
            <a:extLst>
              <a:ext uri="{FF2B5EF4-FFF2-40B4-BE49-F238E27FC236}">
                <a16:creationId xmlns:a16="http://schemas.microsoft.com/office/drawing/2014/main" id="{F01AF1FA-6D4A-4B29-3784-E2891A9B5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87" y="-11649"/>
            <a:ext cx="9073121" cy="686965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AC5664-766F-EA98-28E0-A2CA77755051}"/>
              </a:ext>
            </a:extLst>
          </p:cNvPr>
          <p:cNvSpPr txBox="1"/>
          <p:nvPr/>
        </p:nvSpPr>
        <p:spPr>
          <a:xfrm>
            <a:off x="10380134" y="6488668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 Blanchard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A561E7-D3CE-541F-C7F3-57A3B93CB26B}"/>
              </a:ext>
            </a:extLst>
          </p:cNvPr>
          <p:cNvSpPr/>
          <p:nvPr/>
        </p:nvSpPr>
        <p:spPr>
          <a:xfrm>
            <a:off x="5730240" y="496389"/>
            <a:ext cx="1097280" cy="661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DCC426-2C25-F93C-AB6B-7B42F22B0022}"/>
              </a:ext>
            </a:extLst>
          </p:cNvPr>
          <p:cNvSpPr txBox="1"/>
          <p:nvPr/>
        </p:nvSpPr>
        <p:spPr>
          <a:xfrm>
            <a:off x="7027818" y="596481"/>
            <a:ext cx="210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1BCE79-D66B-03D6-F838-722739EFC1B7}"/>
              </a:ext>
            </a:extLst>
          </p:cNvPr>
          <p:cNvSpPr txBox="1"/>
          <p:nvPr/>
        </p:nvSpPr>
        <p:spPr>
          <a:xfrm>
            <a:off x="7040878" y="1001432"/>
            <a:ext cx="2107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Free running models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E87FF-ED23-60D8-5210-633177211682}"/>
              </a:ext>
            </a:extLst>
          </p:cNvPr>
          <p:cNvSpPr txBox="1"/>
          <p:nvPr/>
        </p:nvSpPr>
        <p:spPr>
          <a:xfrm>
            <a:off x="7027818" y="1876641"/>
            <a:ext cx="2107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Models with wind nudging</a:t>
            </a:r>
          </a:p>
        </p:txBody>
      </p:sp>
    </p:spTree>
    <p:extLst>
      <p:ext uri="{BB962C8B-B14F-4D97-AF65-F5344CB8AC3E}">
        <p14:creationId xmlns:p14="http://schemas.microsoft.com/office/powerpoint/2010/main" val="1859817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EDE039-EF1B-A656-E546-D7A5FA12F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9" y="324187"/>
            <a:ext cx="9700078" cy="642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67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E93BB42-4194-0AEC-897F-2632DCE7A1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1" y="76200"/>
            <a:ext cx="5314555" cy="6377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588B363-53C8-434A-46F3-BE08F4CF18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1" y="3270357"/>
            <a:ext cx="9973543" cy="516130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EDA0E25-DB3E-ADAF-DB7D-0D6D2A745935}"/>
              </a:ext>
            </a:extLst>
          </p:cNvPr>
          <p:cNvSpPr/>
          <p:nvPr/>
        </p:nvSpPr>
        <p:spPr>
          <a:xfrm>
            <a:off x="1595602" y="3276601"/>
            <a:ext cx="8919999" cy="1003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BB02F3-89C3-A35B-BEA2-6BBBA8B69BB6}"/>
              </a:ext>
            </a:extLst>
          </p:cNvPr>
          <p:cNvSpPr/>
          <p:nvPr/>
        </p:nvSpPr>
        <p:spPr>
          <a:xfrm rot="5400000">
            <a:off x="-1846434" y="4970634"/>
            <a:ext cx="5369268" cy="1676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0B8ABF3-E084-5AB3-08AA-60B0BC9B9B87}"/>
              </a:ext>
            </a:extLst>
          </p:cNvPr>
          <p:cNvSpPr/>
          <p:nvPr/>
        </p:nvSpPr>
        <p:spPr>
          <a:xfrm>
            <a:off x="9372600" y="4431126"/>
            <a:ext cx="685800" cy="21220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B86C8A2-F11D-230B-5EF6-E9E3D66B2329}"/>
              </a:ext>
            </a:extLst>
          </p:cNvPr>
          <p:cNvSpPr/>
          <p:nvPr/>
        </p:nvSpPr>
        <p:spPr>
          <a:xfrm>
            <a:off x="9091577" y="3587644"/>
            <a:ext cx="1393354" cy="34271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 descr="A map of the world&#10;&#10;Description automatically generated">
            <a:extLst>
              <a:ext uri="{FF2B5EF4-FFF2-40B4-BE49-F238E27FC236}">
                <a16:creationId xmlns:a16="http://schemas.microsoft.com/office/drawing/2014/main" id="{FCFED1D7-A44B-D817-C18E-EBE58C9F6F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3" t="11435" r="10263" b="15407"/>
          <a:stretch/>
        </p:blipFill>
        <p:spPr>
          <a:xfrm>
            <a:off x="9712901" y="4202328"/>
            <a:ext cx="233000" cy="235087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815C6D3-C1CE-E468-9FE2-6E9504BCA682}"/>
              </a:ext>
            </a:extLst>
          </p:cNvPr>
          <p:cNvSpPr txBox="1"/>
          <p:nvPr/>
        </p:nvSpPr>
        <p:spPr>
          <a:xfrm rot="16200000">
            <a:off x="8225674" y="5185529"/>
            <a:ext cx="2601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temperature anomaly (C)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D189ED-66D7-C430-4FD0-F1576C28C990}"/>
              </a:ext>
            </a:extLst>
          </p:cNvPr>
          <p:cNvSpPr txBox="1"/>
          <p:nvPr/>
        </p:nvSpPr>
        <p:spPr>
          <a:xfrm>
            <a:off x="9913620" y="4876800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AD1C0B-33FA-9C6F-AB50-9CEFAA805CAE}"/>
              </a:ext>
            </a:extLst>
          </p:cNvPr>
          <p:cNvSpPr txBox="1"/>
          <p:nvPr/>
        </p:nvSpPr>
        <p:spPr>
          <a:xfrm>
            <a:off x="9906001" y="4583668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1FA8BC-46AF-43B1-B4F7-14AC2B3166E4}"/>
              </a:ext>
            </a:extLst>
          </p:cNvPr>
          <p:cNvSpPr txBox="1"/>
          <p:nvPr/>
        </p:nvSpPr>
        <p:spPr>
          <a:xfrm>
            <a:off x="9906001" y="4343400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742B7E-0A11-5E7E-FD62-6584FB13B1AA}"/>
              </a:ext>
            </a:extLst>
          </p:cNvPr>
          <p:cNvSpPr txBox="1"/>
          <p:nvPr/>
        </p:nvSpPr>
        <p:spPr>
          <a:xfrm>
            <a:off x="9906001" y="4050268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D9FC94-A3A0-5D1C-F4DA-FFE885477581}"/>
              </a:ext>
            </a:extLst>
          </p:cNvPr>
          <p:cNvSpPr txBox="1"/>
          <p:nvPr/>
        </p:nvSpPr>
        <p:spPr>
          <a:xfrm>
            <a:off x="9913620" y="5486400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-5 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D92CEA5-BDEC-3A96-9E01-1C5EA9A9A3CC}"/>
              </a:ext>
            </a:extLst>
          </p:cNvPr>
          <p:cNvSpPr txBox="1"/>
          <p:nvPr/>
        </p:nvSpPr>
        <p:spPr>
          <a:xfrm>
            <a:off x="9906001" y="5791200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-10 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D4E707-1F92-5E52-5036-CBF2055E8F1A}"/>
              </a:ext>
            </a:extLst>
          </p:cNvPr>
          <p:cNvSpPr txBox="1"/>
          <p:nvPr/>
        </p:nvSpPr>
        <p:spPr>
          <a:xfrm>
            <a:off x="9906001" y="6096000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-15 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BEA01B-F03C-0F06-FCBF-88D4875A885B}"/>
              </a:ext>
            </a:extLst>
          </p:cNvPr>
          <p:cNvSpPr txBox="1"/>
          <p:nvPr/>
        </p:nvSpPr>
        <p:spPr>
          <a:xfrm>
            <a:off x="9913620" y="6400800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-20 C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9444A4-0F20-E8AA-9B91-8945909F0AAF}"/>
              </a:ext>
            </a:extLst>
          </p:cNvPr>
          <p:cNvSpPr txBox="1">
            <a:spLocks/>
          </p:cNvSpPr>
          <p:nvPr/>
        </p:nvSpPr>
        <p:spPr>
          <a:xfrm>
            <a:off x="1108477" y="3736283"/>
            <a:ext cx="9311261" cy="94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Surface temperature anomaly</a:t>
            </a:r>
            <a:b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974C30-E52B-D0D3-43DE-2CA28EA1852C}"/>
              </a:ext>
            </a:extLst>
          </p:cNvPr>
          <p:cNvSpPr txBox="1"/>
          <p:nvPr/>
        </p:nvSpPr>
        <p:spPr>
          <a:xfrm>
            <a:off x="5481968" y="465844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82AD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Definition of region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6D0B91-56E7-0954-FF57-235D5C72A51C}"/>
              </a:ext>
            </a:extLst>
          </p:cNvPr>
          <p:cNvSpPr txBox="1"/>
          <p:nvPr/>
        </p:nvSpPr>
        <p:spPr>
          <a:xfrm>
            <a:off x="71216" y="435702"/>
            <a:ext cx="48489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Pacific Northwest Heat wave of 2021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Regionally expansive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Characterized by heating of the entire troposphere</a:t>
            </a:r>
          </a:p>
        </p:txBody>
      </p:sp>
    </p:spTree>
    <p:extLst>
      <p:ext uri="{BB962C8B-B14F-4D97-AF65-F5344CB8AC3E}">
        <p14:creationId xmlns:p14="http://schemas.microsoft.com/office/powerpoint/2010/main" val="3781392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E93BB42-4194-0AEC-897F-2632DCE7A1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0201" y="76200"/>
            <a:ext cx="5314555" cy="637746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CD189ED-66D7-C430-4FD0-F1576C28C990}"/>
              </a:ext>
            </a:extLst>
          </p:cNvPr>
          <p:cNvSpPr txBox="1"/>
          <p:nvPr/>
        </p:nvSpPr>
        <p:spPr>
          <a:xfrm>
            <a:off x="9913620" y="4876800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AD1C0B-33FA-9C6F-AB50-9CEFAA805CAE}"/>
              </a:ext>
            </a:extLst>
          </p:cNvPr>
          <p:cNvSpPr txBox="1"/>
          <p:nvPr/>
        </p:nvSpPr>
        <p:spPr>
          <a:xfrm>
            <a:off x="9906001" y="4583668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1FA8BC-46AF-43B1-B4F7-14AC2B3166E4}"/>
              </a:ext>
            </a:extLst>
          </p:cNvPr>
          <p:cNvSpPr txBox="1"/>
          <p:nvPr/>
        </p:nvSpPr>
        <p:spPr>
          <a:xfrm>
            <a:off x="9906001" y="4343400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742B7E-0A11-5E7E-FD62-6584FB13B1AA}"/>
              </a:ext>
            </a:extLst>
          </p:cNvPr>
          <p:cNvSpPr txBox="1"/>
          <p:nvPr/>
        </p:nvSpPr>
        <p:spPr>
          <a:xfrm>
            <a:off x="9906001" y="4050268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D9FC94-A3A0-5D1C-F4DA-FFE885477581}"/>
              </a:ext>
            </a:extLst>
          </p:cNvPr>
          <p:cNvSpPr txBox="1"/>
          <p:nvPr/>
        </p:nvSpPr>
        <p:spPr>
          <a:xfrm>
            <a:off x="9913620" y="5486400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-5 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D92CEA5-BDEC-3A96-9E01-1C5EA9A9A3CC}"/>
              </a:ext>
            </a:extLst>
          </p:cNvPr>
          <p:cNvSpPr txBox="1"/>
          <p:nvPr/>
        </p:nvSpPr>
        <p:spPr>
          <a:xfrm>
            <a:off x="9906001" y="5791200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-10 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D4E707-1F92-5E52-5036-CBF2055E8F1A}"/>
              </a:ext>
            </a:extLst>
          </p:cNvPr>
          <p:cNvSpPr txBox="1"/>
          <p:nvPr/>
        </p:nvSpPr>
        <p:spPr>
          <a:xfrm>
            <a:off x="9906001" y="6096000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-15 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707B64-4342-C44D-4AC1-AE0ABE8F9CAE}"/>
              </a:ext>
            </a:extLst>
          </p:cNvPr>
          <p:cNvSpPr txBox="1"/>
          <p:nvPr/>
        </p:nvSpPr>
        <p:spPr>
          <a:xfrm>
            <a:off x="478172" y="130728"/>
            <a:ext cx="423434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Energetic perspective: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much energy was needed to heat the atmospheric column?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time rate of change of the vertically integrated atmospheric energy content (about 40% is moisture)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More energy than the local sun just to warm the atmosphere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203A8D-3A93-0BAB-2730-032DDE73D911}"/>
                  </a:ext>
                </a:extLst>
              </p:cNvPr>
              <p:cNvSpPr txBox="1"/>
              <p:nvPr/>
            </p:nvSpPr>
            <p:spPr>
              <a:xfrm>
                <a:off x="1181688" y="2163159"/>
                <a:ext cx="2080826" cy="10271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den>
                          </m:f>
                          <m:nary>
                            <m:naryPr>
                              <m:limLoc m:val="subSup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𝑃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𝐿𝑄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𝑑𝑃</m:t>
                              </m:r>
                            </m:e>
                          </m:nary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203A8D-3A93-0BAB-2730-032DDE73D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688" y="2163159"/>
                <a:ext cx="2080826" cy="10271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6370A1-9F8F-9E48-DC65-E7540BCAD1D4}"/>
              </a:ext>
            </a:extLst>
          </p:cNvPr>
          <p:cNvCxnSpPr>
            <a:cxnSpLocks/>
          </p:cNvCxnSpPr>
          <p:nvPr/>
        </p:nvCxnSpPr>
        <p:spPr>
          <a:xfrm>
            <a:off x="1715549" y="2190109"/>
            <a:ext cx="15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027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E93BB42-4194-0AEC-897F-2632DCE7A1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8052" y="76200"/>
            <a:ext cx="5024120" cy="6553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CD189ED-66D7-C430-4FD0-F1576C28C990}"/>
              </a:ext>
            </a:extLst>
          </p:cNvPr>
          <p:cNvSpPr txBox="1"/>
          <p:nvPr/>
        </p:nvSpPr>
        <p:spPr>
          <a:xfrm>
            <a:off x="9913620" y="4876800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AD1C0B-33FA-9C6F-AB50-9CEFAA805CAE}"/>
              </a:ext>
            </a:extLst>
          </p:cNvPr>
          <p:cNvSpPr txBox="1"/>
          <p:nvPr/>
        </p:nvSpPr>
        <p:spPr>
          <a:xfrm>
            <a:off x="9906001" y="4583668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1FA8BC-46AF-43B1-B4F7-14AC2B3166E4}"/>
              </a:ext>
            </a:extLst>
          </p:cNvPr>
          <p:cNvSpPr txBox="1"/>
          <p:nvPr/>
        </p:nvSpPr>
        <p:spPr>
          <a:xfrm>
            <a:off x="9906001" y="4343400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742B7E-0A11-5E7E-FD62-6584FB13B1AA}"/>
              </a:ext>
            </a:extLst>
          </p:cNvPr>
          <p:cNvSpPr txBox="1"/>
          <p:nvPr/>
        </p:nvSpPr>
        <p:spPr>
          <a:xfrm>
            <a:off x="9906001" y="4050268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D9FC94-A3A0-5D1C-F4DA-FFE885477581}"/>
              </a:ext>
            </a:extLst>
          </p:cNvPr>
          <p:cNvSpPr txBox="1"/>
          <p:nvPr/>
        </p:nvSpPr>
        <p:spPr>
          <a:xfrm>
            <a:off x="9913620" y="5486400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-5 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D92CEA5-BDEC-3A96-9E01-1C5EA9A9A3CC}"/>
              </a:ext>
            </a:extLst>
          </p:cNvPr>
          <p:cNvSpPr txBox="1"/>
          <p:nvPr/>
        </p:nvSpPr>
        <p:spPr>
          <a:xfrm>
            <a:off x="9906001" y="5791200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-10 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D4E707-1F92-5E52-5036-CBF2055E8F1A}"/>
              </a:ext>
            </a:extLst>
          </p:cNvPr>
          <p:cNvSpPr txBox="1"/>
          <p:nvPr/>
        </p:nvSpPr>
        <p:spPr>
          <a:xfrm>
            <a:off x="9906001" y="6096000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-15 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97CAAA-DF22-0F64-1B6A-C54210CA8846}"/>
              </a:ext>
            </a:extLst>
          </p:cNvPr>
          <p:cNvSpPr txBox="1"/>
          <p:nvPr/>
        </p:nvSpPr>
        <p:spPr>
          <a:xfrm>
            <a:off x="859173" y="489358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accounts for the heating of the atmospheric column in this event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The atmospheric heat transport convergence matched the heating of the atmosphere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E1CB2E-09CF-AAF5-29C5-DF06DCC0B8D9}"/>
              </a:ext>
            </a:extLst>
          </p:cNvPr>
          <p:cNvCxnSpPr>
            <a:cxnSpLocks/>
          </p:cNvCxnSpPr>
          <p:nvPr/>
        </p:nvCxnSpPr>
        <p:spPr>
          <a:xfrm>
            <a:off x="8153400" y="533400"/>
            <a:ext cx="0" cy="57150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" name="Picture 3" descr="Diagram of a diagram of a storage system&#10;&#10;AI-generated content may be incorrect.">
            <a:extLst>
              <a:ext uri="{FF2B5EF4-FFF2-40B4-BE49-F238E27FC236}">
                <a16:creationId xmlns:a16="http://schemas.microsoft.com/office/drawing/2014/main" id="{75D98E89-772D-C2EB-168B-8E6687209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5" y="3610761"/>
            <a:ext cx="2940141" cy="268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7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567ABF-3A0F-15F6-26D4-05427C7DA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2330" y="1570038"/>
            <a:ext cx="8813271" cy="528796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FAAFBB-1EE4-84F5-E74E-93C31EC687B3}"/>
              </a:ext>
            </a:extLst>
          </p:cNvPr>
          <p:cNvSpPr txBox="1"/>
          <p:nvPr/>
        </p:nvSpPr>
        <p:spPr>
          <a:xfrm>
            <a:off x="2590800" y="228601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physics of the PNW heatwave are consistent with a “typical” heating event of the region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Atmospheric energy balance between energy transport and heating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bg1"/>
                </a:solidFill>
              </a:rPr>
              <a:t> The magnitude and duration of the transport and heating were extreme  </a:t>
            </a:r>
          </a:p>
        </p:txBody>
      </p:sp>
    </p:spTree>
    <p:extLst>
      <p:ext uri="{BB962C8B-B14F-4D97-AF65-F5344CB8AC3E}">
        <p14:creationId xmlns:p14="http://schemas.microsoft.com/office/powerpoint/2010/main" val="3565180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11CB618A-794C-762F-090E-CE13D4BDB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82" y="755113"/>
            <a:ext cx="5922719" cy="47381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9BCCFC-FF16-097A-09B1-1F985059DEB0}"/>
              </a:ext>
            </a:extLst>
          </p:cNvPr>
          <p:cNvSpPr txBox="1"/>
          <p:nvPr/>
        </p:nvSpPr>
        <p:spPr>
          <a:xfrm>
            <a:off x="1676400" y="152400"/>
            <a:ext cx="274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Instantaneous snapshot of AHT convergence (colors)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 column heating (contours)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1500 W 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-2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!!!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Heating and AHT convergence are right on top of each other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54104-A93B-C416-E7E5-4842FEF759E1}"/>
              </a:ext>
            </a:extLst>
          </p:cNvPr>
          <p:cNvSpPr txBox="1"/>
          <p:nvPr/>
        </p:nvSpPr>
        <p:spPr>
          <a:xfrm>
            <a:off x="1617988" y="4800601"/>
            <a:ext cx="2927268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MSE</a:t>
            </a:r>
            <a:r>
              <a:rPr kumimoji="0" lang="en-US" sz="2200" b="1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Ϯ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the vertical anomaly in moist static energy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3000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Energy budget with respect to a fixed mass of atmosphere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EA9460-2103-8E51-0CAF-15B38BD77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1" y="3657601"/>
            <a:ext cx="3200399" cy="763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2B7ADC-1C18-7EF3-13D8-B3947D3DF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1" y="3124200"/>
            <a:ext cx="2765337" cy="422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400BCC-CF9B-02C1-902D-27B921A3C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802" y="5610814"/>
            <a:ext cx="2442338" cy="98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4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00869-D82F-3989-AA57-D5225CA8D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-23751"/>
            <a:ext cx="8686800" cy="70808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Energy budget of atmospheric heating events</a:t>
            </a:r>
          </a:p>
        </p:txBody>
      </p:sp>
      <p:pic>
        <p:nvPicPr>
          <p:cNvPr id="8" name="Picture 7" descr="A diagram of different colors of the earth&#10;&#10;Description automatically generated with medium confidence">
            <a:extLst>
              <a:ext uri="{FF2B5EF4-FFF2-40B4-BE49-F238E27FC236}">
                <a16:creationId xmlns:a16="http://schemas.microsoft.com/office/drawing/2014/main" id="{87F77EF7-0EB9-85F2-6B0A-639B0DC0C0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90600"/>
            <a:ext cx="9347200" cy="5257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55DACF-AE78-06EA-35ED-3AA8A9A511C3}"/>
              </a:ext>
            </a:extLst>
          </p:cNvPr>
          <p:cNvSpPr/>
          <p:nvPr/>
        </p:nvSpPr>
        <p:spPr>
          <a:xfrm>
            <a:off x="1308101" y="3501432"/>
            <a:ext cx="9525000" cy="3124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A0AE24-2C8C-765F-CE40-DDC9CC7A698D}"/>
                  </a:ext>
                </a:extLst>
              </p:cNvPr>
              <p:cNvSpPr txBox="1"/>
              <p:nvPr/>
            </p:nvSpPr>
            <p:spPr>
              <a:xfrm>
                <a:off x="220130" y="4061567"/>
                <a:ext cx="2080826" cy="10271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  <m:nary>
                            <m:naryPr>
                              <m:limLoc m:val="subSup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𝐿𝑄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𝑑𝑃</m:t>
                              </m:r>
                            </m:e>
                          </m:nary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A0AE24-2C8C-765F-CE40-DDC9CC7A6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30" y="4061567"/>
                <a:ext cx="2080826" cy="10271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0A8EF39-6D63-FA7F-1A3B-45F037661EDD}"/>
              </a:ext>
            </a:extLst>
          </p:cNvPr>
          <p:cNvSpPr txBox="1"/>
          <p:nvPr/>
        </p:nvSpPr>
        <p:spPr>
          <a:xfrm rot="10800000">
            <a:off x="3191930" y="4004733"/>
            <a:ext cx="3048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l-GR" sz="3000" dirty="0">
                <a:solidFill>
                  <a:schemeClr val="bg1"/>
                </a:solidFill>
              </a:rPr>
              <a:t>Δ</a:t>
            </a:r>
            <a:endParaRPr lang="en-US" sz="3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FFEF7A-446E-742D-B651-476448713B9B}"/>
              </a:ext>
            </a:extLst>
          </p:cNvPr>
          <p:cNvSpPr txBox="1"/>
          <p:nvPr/>
        </p:nvSpPr>
        <p:spPr>
          <a:xfrm>
            <a:off x="3437464" y="3709151"/>
            <a:ext cx="546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9E1D14-7345-3093-268E-53C48A890512}"/>
              </a:ext>
            </a:extLst>
          </p:cNvPr>
          <p:cNvSpPr txBox="1"/>
          <p:nvPr/>
        </p:nvSpPr>
        <p:spPr>
          <a:xfrm>
            <a:off x="3649130" y="4170816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AHT    +    TURB    +    RAD</a:t>
            </a:r>
            <a:r>
              <a:rPr lang="en-US" sz="3600" baseline="-25000" dirty="0">
                <a:solidFill>
                  <a:schemeClr val="bg1"/>
                </a:solidFill>
              </a:rPr>
              <a:t>ATMOS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65898B-0D0D-04ED-246E-6B0D1A5BF6BE}"/>
              </a:ext>
            </a:extLst>
          </p:cNvPr>
          <p:cNvSpPr txBox="1"/>
          <p:nvPr/>
        </p:nvSpPr>
        <p:spPr>
          <a:xfrm flipH="1">
            <a:off x="2582330" y="4151898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=  -</a:t>
            </a:r>
            <a:endParaRPr lang="en-US" sz="3600" baseline="-25000" dirty="0">
              <a:solidFill>
                <a:schemeClr val="bg1"/>
              </a:solidFill>
            </a:endParaRPr>
          </a:p>
        </p:txBody>
      </p:sp>
      <p:pic>
        <p:nvPicPr>
          <p:cNvPr id="3" name="Picture 2" descr="Diagram of a diagram of a storage system&#10;&#10;AI-generated content may be incorrect.">
            <a:extLst>
              <a:ext uri="{FF2B5EF4-FFF2-40B4-BE49-F238E27FC236}">
                <a16:creationId xmlns:a16="http://schemas.microsoft.com/office/drawing/2014/main" id="{F6835D69-B489-B58E-753A-95F10CF1C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03" y="4097323"/>
            <a:ext cx="2940141" cy="268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69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00869-D82F-3989-AA57-D5225CA8D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-23751"/>
            <a:ext cx="8686800" cy="70808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Energy budget of atmospheric heating events</a:t>
            </a:r>
          </a:p>
        </p:txBody>
      </p:sp>
      <p:pic>
        <p:nvPicPr>
          <p:cNvPr id="8" name="Picture 7" descr="A diagram of different colors of the earth&#10;&#10;Description automatically generated with medium confidence">
            <a:extLst>
              <a:ext uri="{FF2B5EF4-FFF2-40B4-BE49-F238E27FC236}">
                <a16:creationId xmlns:a16="http://schemas.microsoft.com/office/drawing/2014/main" id="{87F77EF7-0EB9-85F2-6B0A-639B0DC0C0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90600"/>
            <a:ext cx="9347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27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EE80D4-CE38-A40E-8B78-8A4D1FBEB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84" y="-7755256"/>
            <a:ext cx="7211598" cy="144231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5E94CA-77F5-37E3-8EA3-3732148A3BCF}"/>
              </a:ext>
            </a:extLst>
          </p:cNvPr>
          <p:cNvSpPr/>
          <p:nvPr/>
        </p:nvSpPr>
        <p:spPr>
          <a:xfrm>
            <a:off x="9171027" y="1283763"/>
            <a:ext cx="191087" cy="1465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6C8E1C-D920-5E9A-3925-9751457B704E}"/>
              </a:ext>
            </a:extLst>
          </p:cNvPr>
          <p:cNvSpPr/>
          <p:nvPr/>
        </p:nvSpPr>
        <p:spPr>
          <a:xfrm>
            <a:off x="8920760" y="1602297"/>
            <a:ext cx="191087" cy="13142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B92221-2F1A-1DCB-C77B-D6A54C42C229}"/>
              </a:ext>
            </a:extLst>
          </p:cNvPr>
          <p:cNvSpPr txBox="1"/>
          <p:nvPr/>
        </p:nvSpPr>
        <p:spPr>
          <a:xfrm>
            <a:off x="151002" y="385894"/>
            <a:ext cx="400993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Atmospheric heating is dominated by heat transport everywhere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However, the amount of surface temperature that results from a given amount of heating is </a:t>
            </a:r>
            <a:r>
              <a:rPr lang="en-US" sz="3200" dirty="0">
                <a:solidFill>
                  <a:srgbClr val="FF0000"/>
                </a:solidFill>
              </a:rPr>
              <a:t>higher over land</a:t>
            </a:r>
            <a:r>
              <a:rPr lang="en-US" sz="3200" dirty="0">
                <a:solidFill>
                  <a:schemeClr val="bg1"/>
                </a:solidFill>
              </a:rPr>
              <a:t> and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lower over ocean</a:t>
            </a:r>
          </a:p>
        </p:txBody>
      </p:sp>
    </p:spTree>
    <p:extLst>
      <p:ext uri="{BB962C8B-B14F-4D97-AF65-F5344CB8AC3E}">
        <p14:creationId xmlns:p14="http://schemas.microsoft.com/office/powerpoint/2010/main" val="27556614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f6b6dd5b-f02f-441a-99a0-162ac5060bd2}" enabled="0" method="" siteId="{f6b6dd5b-f02f-441a-99a0-162ac5060b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413</Words>
  <Application>Microsoft Office PowerPoint</Application>
  <PresentationFormat>Widescreen</PresentationFormat>
  <Paragraphs>89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 Math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budget of atmospheric heating events</vt:lpstr>
      <vt:lpstr>Energy budget of atmospheric heating events</vt:lpstr>
      <vt:lpstr>PowerPoint Presentation</vt:lpstr>
      <vt:lpstr>PowerPoint Presentation</vt:lpstr>
      <vt:lpstr>PowerPoint Presentation</vt:lpstr>
      <vt:lpstr>Wind nudging broadly constrains atmospheric energetics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Aaron Donohoe</dc:creator>
  <cp:lastModifiedBy>Aaron Donohoe</cp:lastModifiedBy>
  <cp:revision>1</cp:revision>
  <dcterms:created xsi:type="dcterms:W3CDTF">2026-02-27T20:02:22Z</dcterms:created>
  <dcterms:modified xsi:type="dcterms:W3CDTF">2026-02-28T04:04:38Z</dcterms:modified>
</cp:coreProperties>
</file>