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20" r:id="rId6"/>
    <p:sldMasterId id="2147483744" r:id="rId7"/>
    <p:sldMasterId id="2147483756" r:id="rId8"/>
    <p:sldMasterId id="2147483768" r:id="rId9"/>
    <p:sldMasterId id="2147483792" r:id="rId10"/>
    <p:sldMasterId id="2147483804" r:id="rId11"/>
    <p:sldMasterId id="2147483828" r:id="rId12"/>
    <p:sldMasterId id="2147483840" r:id="rId13"/>
    <p:sldMasterId id="2147483852" r:id="rId14"/>
    <p:sldMasterId id="2147483864" r:id="rId15"/>
  </p:sldMasterIdLst>
  <p:notesMasterIdLst>
    <p:notesMasterId r:id="rId87"/>
  </p:notesMasterIdLst>
  <p:sldIdLst>
    <p:sldId id="256" r:id="rId16"/>
    <p:sldId id="258" r:id="rId17"/>
    <p:sldId id="259" r:id="rId18"/>
    <p:sldId id="260" r:id="rId19"/>
    <p:sldId id="261" r:id="rId20"/>
    <p:sldId id="262" r:id="rId21"/>
    <p:sldId id="263" r:id="rId22"/>
    <p:sldId id="265" r:id="rId23"/>
    <p:sldId id="272" r:id="rId24"/>
    <p:sldId id="267" r:id="rId25"/>
    <p:sldId id="332" r:id="rId26"/>
    <p:sldId id="330" r:id="rId27"/>
    <p:sldId id="333" r:id="rId28"/>
    <p:sldId id="334" r:id="rId29"/>
    <p:sldId id="335" r:id="rId30"/>
    <p:sldId id="336" r:id="rId31"/>
    <p:sldId id="337" r:id="rId32"/>
    <p:sldId id="338" r:id="rId33"/>
    <p:sldId id="274" r:id="rId34"/>
    <p:sldId id="276" r:id="rId35"/>
    <p:sldId id="277" r:id="rId36"/>
    <p:sldId id="341" r:id="rId37"/>
    <p:sldId id="349" r:id="rId38"/>
    <p:sldId id="351" r:id="rId39"/>
    <p:sldId id="342" r:id="rId40"/>
    <p:sldId id="347" r:id="rId41"/>
    <p:sldId id="348" r:id="rId42"/>
    <p:sldId id="352" r:id="rId43"/>
    <p:sldId id="353" r:id="rId44"/>
    <p:sldId id="354" r:id="rId45"/>
    <p:sldId id="355" r:id="rId46"/>
    <p:sldId id="356" r:id="rId47"/>
    <p:sldId id="295" r:id="rId48"/>
    <p:sldId id="297" r:id="rId49"/>
    <p:sldId id="298" r:id="rId50"/>
    <p:sldId id="301" r:id="rId51"/>
    <p:sldId id="303" r:id="rId52"/>
    <p:sldId id="304" r:id="rId53"/>
    <p:sldId id="306" r:id="rId54"/>
    <p:sldId id="307" r:id="rId55"/>
    <p:sldId id="357" r:id="rId56"/>
    <p:sldId id="358" r:id="rId57"/>
    <p:sldId id="359" r:id="rId58"/>
    <p:sldId id="360" r:id="rId59"/>
    <p:sldId id="313" r:id="rId60"/>
    <p:sldId id="273" r:id="rId61"/>
    <p:sldId id="322" r:id="rId62"/>
    <p:sldId id="324" r:id="rId63"/>
    <p:sldId id="325" r:id="rId64"/>
    <p:sldId id="326" r:id="rId65"/>
    <p:sldId id="327" r:id="rId66"/>
    <p:sldId id="328" r:id="rId67"/>
    <p:sldId id="329" r:id="rId68"/>
    <p:sldId id="331" r:id="rId69"/>
    <p:sldId id="314" r:id="rId70"/>
    <p:sldId id="350" r:id="rId71"/>
    <p:sldId id="315" r:id="rId72"/>
    <p:sldId id="323" r:id="rId73"/>
    <p:sldId id="288" r:id="rId74"/>
    <p:sldId id="290" r:id="rId75"/>
    <p:sldId id="291" r:id="rId76"/>
    <p:sldId id="292" r:id="rId77"/>
    <p:sldId id="293" r:id="rId78"/>
    <p:sldId id="294" r:id="rId79"/>
    <p:sldId id="269" r:id="rId80"/>
    <p:sldId id="270" r:id="rId81"/>
    <p:sldId id="286" r:id="rId82"/>
    <p:sldId id="287" r:id="rId83"/>
    <p:sldId id="289" r:id="rId84"/>
    <p:sldId id="308" r:id="rId85"/>
    <p:sldId id="296" r:id="rId8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2ADF"/>
    <a:srgbClr val="00D050"/>
    <a:srgbClr val="009900"/>
    <a:srgbClr val="003DB8"/>
    <a:srgbClr val="00FF00"/>
    <a:srgbClr val="00D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8" autoAdjust="0"/>
    <p:restoredTop sz="94660"/>
  </p:normalViewPr>
  <p:slideViewPr>
    <p:cSldViewPr>
      <p:cViewPr varScale="1">
        <p:scale>
          <a:sx n="82" d="100"/>
          <a:sy n="82" d="100"/>
        </p:scale>
        <p:origin x="1013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76" Type="http://schemas.openxmlformats.org/officeDocument/2006/relationships/slide" Target="slides/slide61.xml"/><Relationship Id="rId84" Type="http://schemas.openxmlformats.org/officeDocument/2006/relationships/slide" Target="slides/slide69.xml"/><Relationship Id="rId89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87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90" Type="http://schemas.openxmlformats.org/officeDocument/2006/relationships/theme" Target="theme/theme1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slide" Target="slides/slide6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slide" Target="slides/slide65.xml"/><Relationship Id="rId85" Type="http://schemas.openxmlformats.org/officeDocument/2006/relationships/slide" Target="slides/slide7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slide" Target="slides/slide68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slide" Target="slides/slide7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3F01F-1E51-4343-9537-B65E323FD65E}" type="datetimeFigureOut">
              <a:rPr lang="en-US" smtClean="0"/>
              <a:t>2/12/2017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F3AFD6-4C57-483C-B598-5C8DC3A22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82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3030B0-596E-44BE-93B6-DE40AF9C1845}" type="slidenum">
              <a:rPr lang="en-US" altLang="en-US">
                <a:solidFill>
                  <a:prstClr val="white"/>
                </a:solidFill>
              </a:rPr>
              <a:pPr/>
              <a:t>2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3030B0-596E-44BE-93B6-DE40AF9C184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5781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7960A0-B1EA-4AA4-B50D-B92693A72999}" type="slidenum">
              <a:rPr lang="en-US" altLang="en-US">
                <a:solidFill>
                  <a:prstClr val="white"/>
                </a:solidFill>
              </a:rPr>
              <a:pPr/>
              <a:t>19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8AD926-01C5-4110-ACD8-4262DBB9D1F4}" type="slidenum">
              <a:rPr lang="en-US" altLang="en-US">
                <a:solidFill>
                  <a:prstClr val="white"/>
                </a:solidFill>
              </a:rPr>
              <a:pPr/>
              <a:t>20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NH = 8.2 - 2.4 = 5.8</a:t>
            </a:r>
          </a:p>
          <a:p>
            <a:r>
              <a:rPr lang="en-US" altLang="en-US"/>
              <a:t>SH = 9.0 – 3.2 = 5.8</a:t>
            </a:r>
          </a:p>
          <a:p>
            <a:r>
              <a:rPr lang="en-US" altLang="en-US"/>
              <a:t>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9C9D45-CFAB-49D8-90BB-BF57F4D977FB}" type="slidenum">
              <a:rPr lang="en-US" altLang="en-US">
                <a:solidFill>
                  <a:prstClr val="white"/>
                </a:solidFill>
              </a:rPr>
              <a:pPr/>
              <a:t>21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748ECE-33AD-4542-869D-37004E33D8D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Spread – 2 sigma SH = 1.1 PW NH = 0.8 PW</a:t>
            </a:r>
          </a:p>
        </p:txBody>
      </p:sp>
    </p:spTree>
    <p:extLst>
      <p:ext uri="{BB962C8B-B14F-4D97-AF65-F5344CB8AC3E}">
        <p14:creationId xmlns:p14="http://schemas.microsoft.com/office/powerpoint/2010/main" val="2176806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9C9D45-CFAB-49D8-90BB-BF57F4D977FB}" type="slidenum">
              <a:rPr lang="en-US" altLang="en-US">
                <a:solidFill>
                  <a:prstClr val="white"/>
                </a:solidFill>
              </a:rPr>
              <a:pPr/>
              <a:t>23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10642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685FE-1BE9-4892-A977-50DB40F090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/>
              <a:t>ASR and MHT R^2 (slope) /// NH = 0.57 (0.64) , SH = 0.85 (0.85)</a:t>
            </a:r>
          </a:p>
          <a:p>
            <a:pPr eaLnBrk="1" hangingPunct="1"/>
            <a:r>
              <a:rPr lang="en-US" altLang="en-US"/>
              <a:t>OLR* is insignificant</a:t>
            </a:r>
          </a:p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97305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8BA64B-4A30-4A07-B2BA-1A77756F4E8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94323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008BA-5ADD-4A94-B09F-7F6B24804C2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R^2   NH \\\ 0.63            SH \\\\ 0.84</a:t>
            </a:r>
          </a:p>
        </p:txBody>
      </p:sp>
    </p:spTree>
    <p:extLst>
      <p:ext uri="{BB962C8B-B14F-4D97-AF65-F5344CB8AC3E}">
        <p14:creationId xmlns:p14="http://schemas.microsoft.com/office/powerpoint/2010/main" val="9747333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7960A0-B1EA-4AA4-B50D-B92693A72999}" type="slidenum">
              <a:rPr lang="en-US" altLang="en-US">
                <a:solidFill>
                  <a:prstClr val="white"/>
                </a:solidFill>
              </a:rPr>
              <a:pPr/>
              <a:t>28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5989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FBCE31-EA66-456A-8C64-A9381D5861D5}" type="slidenum">
              <a:rPr lang="en-US" altLang="en-US">
                <a:solidFill>
                  <a:prstClr val="white"/>
                </a:solidFill>
              </a:rPr>
              <a:pPr/>
              <a:t>3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7960A0-B1EA-4AA4-B50D-B92693A72999}" type="slidenum">
              <a:rPr lang="en-US" altLang="en-US">
                <a:solidFill>
                  <a:prstClr val="white"/>
                </a:solidFill>
              </a:rPr>
              <a:pPr/>
              <a:t>29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3791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7960A0-B1EA-4AA4-B50D-B92693A72999}" type="slidenum">
              <a:rPr lang="en-US" altLang="en-US">
                <a:solidFill>
                  <a:prstClr val="white"/>
                </a:solidFill>
              </a:rPr>
              <a:pPr/>
              <a:t>30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09998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0024D5-F645-4DE8-96F9-8B21B9356618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514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93CDD9-8C40-464F-8E89-07B8F334F284}" type="slidenum">
              <a:rPr lang="en-US" altLang="en-US">
                <a:solidFill>
                  <a:prstClr val="white"/>
                </a:solidFill>
              </a:rPr>
              <a:pPr/>
              <a:t>47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14029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D9202D-609B-4FE5-AD69-CE1E7E53D265}" type="slidenum">
              <a:rPr lang="en-US" altLang="en-US">
                <a:solidFill>
                  <a:prstClr val="white"/>
                </a:solidFill>
              </a:rPr>
              <a:pPr/>
              <a:t>48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47081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D98937-FE2F-43EC-BDDF-64F4AD7202D5}" type="slidenum">
              <a:rPr lang="en-US" altLang="en-US">
                <a:solidFill>
                  <a:prstClr val="white"/>
                </a:solidFill>
              </a:rPr>
              <a:pPr/>
              <a:t>49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2 sigma = 0.016</a:t>
            </a:r>
          </a:p>
        </p:txBody>
      </p:sp>
    </p:spTree>
    <p:extLst>
      <p:ext uri="{BB962C8B-B14F-4D97-AF65-F5344CB8AC3E}">
        <p14:creationId xmlns:p14="http://schemas.microsoft.com/office/powerpoint/2010/main" val="828783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D9202D-609B-4FE5-AD69-CE1E7E53D26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12697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98937-FE2F-43EC-BDDF-64F4AD7202D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2 sigma = 0.016</a:t>
            </a:r>
          </a:p>
        </p:txBody>
      </p:sp>
    </p:spTree>
    <p:extLst>
      <p:ext uri="{BB962C8B-B14F-4D97-AF65-F5344CB8AC3E}">
        <p14:creationId xmlns:p14="http://schemas.microsoft.com/office/powerpoint/2010/main" val="3973302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9C9D45-CFAB-49D8-90BB-BF57F4D977FB}" type="slidenum">
              <a:rPr lang="en-US" altLang="en-US">
                <a:solidFill>
                  <a:prstClr val="white"/>
                </a:solidFill>
              </a:rPr>
              <a:pPr/>
              <a:t>56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30034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184A49-3F27-4FED-A94A-16AA332CA9EA}" type="slidenum">
              <a:rPr lang="en-US" altLang="en-US">
                <a:solidFill>
                  <a:prstClr val="white"/>
                </a:solidFill>
              </a:rPr>
              <a:pPr/>
              <a:t>67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FBCE31-EA66-456A-8C64-A9381D5861D5}" type="slidenum">
              <a:rPr lang="en-US" altLang="en-US">
                <a:solidFill>
                  <a:prstClr val="white"/>
                </a:solidFill>
              </a:rPr>
              <a:pPr/>
              <a:t>4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F06FC1-A925-497F-B6E6-8E2A3DE41F60}" type="slidenum">
              <a:rPr lang="en-US" altLang="en-US">
                <a:solidFill>
                  <a:prstClr val="white"/>
                </a:solidFill>
              </a:rPr>
              <a:pPr/>
              <a:t>5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64297C-BF52-403D-A87B-6A5D68EB2A1E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D7FFD2-8B6B-4061-96A8-6D652A6C1F74}" type="slidenum">
              <a:rPr lang="en-US" altLang="en-US">
                <a:solidFill>
                  <a:prstClr val="white"/>
                </a:solidFill>
              </a:rPr>
              <a:pPr/>
              <a:t>7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D49CE4-FDB4-498B-A53D-EE73797626BC}" type="slidenum">
              <a:rPr lang="en-US" altLang="en-US">
                <a:solidFill>
                  <a:prstClr val="white"/>
                </a:solidFill>
              </a:rPr>
              <a:pPr/>
              <a:t>8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8BA64B-4A30-4A07-B2BA-1A77756F4E83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552A0E-D91C-45DD-9550-83DCD4380470}" type="slidenum">
              <a:rPr lang="en-US" altLang="en-US">
                <a:solidFill>
                  <a:prstClr val="white"/>
                </a:solidFill>
              </a:rPr>
              <a:pPr/>
              <a:t>10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0.298 = 0.262 + 0.036</a:t>
            </a:r>
          </a:p>
          <a:p>
            <a:r>
              <a:rPr lang="en-US" altLang="en-US"/>
              <a:t>100% = 88% + 12%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92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1232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B93AB-D705-444A-86F2-47844A0C9E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36159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1DC3F-18A2-466A-92A1-F15C1069BB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81125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F3B13-462D-4036-96B9-B01D2278DC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59297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F77A6-80BF-46EC-AF84-D54897CC56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80192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C60AF-279D-4BFD-81B1-3285267A10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22179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ED1A0-409A-4CA9-87D8-8B3F44834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32049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5E814-D19B-4B2B-BD77-CA88E47790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80227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26E93-C607-4E50-AD65-7A052CBA87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83399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5181C-5738-47B6-BCD3-9009538EDF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45432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4705C-EE9C-4F5F-B96F-E3BBC0BE24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169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8071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62C1F-F118-4409-9FF6-32E457A282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88372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B93AB-D705-444A-86F2-47844A0C9E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42043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1DC3F-18A2-466A-92A1-F15C1069BB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97004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F3B13-462D-4036-96B9-B01D2278DC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25137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F77A6-80BF-46EC-AF84-D54897CC56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3906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C60AF-279D-4BFD-81B1-3285267A10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4578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ED1A0-409A-4CA9-87D8-8B3F44834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55516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5E814-D19B-4B2B-BD77-CA88E47790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29319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26E93-C607-4E50-AD65-7A052CBA87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75991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5181C-5738-47B6-BCD3-9009538EDF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965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B93AB-D705-444A-86F2-47844A0C9E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89012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4705C-EE9C-4F5F-B96F-E3BBC0BE24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22898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62C1F-F118-4409-9FF6-32E457A282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09358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B93AB-D705-444A-86F2-47844A0C9E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1927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1DC3F-18A2-466A-92A1-F15C1069BB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26626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F3B13-462D-4036-96B9-B01D2278DC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8549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F77A6-80BF-46EC-AF84-D54897CC56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95165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C60AF-279D-4BFD-81B1-3285267A10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22144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ED1A0-409A-4CA9-87D8-8B3F44834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58878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5E814-D19B-4B2B-BD77-CA88E47790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31478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26E93-C607-4E50-AD65-7A052CBA87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552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1DC3F-18A2-466A-92A1-F15C1069BB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43094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5181C-5738-47B6-BCD3-9009538EDF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8400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4705C-EE9C-4F5F-B96F-E3BBC0BE24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8607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62C1F-F118-4409-9FF6-32E457A282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051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9153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00912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34187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4686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7834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88699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1084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F3B13-462D-4036-96B9-B01D2278DC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59822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60639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49203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75133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94326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37834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87215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47086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4743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45530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869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F77A6-80BF-46EC-AF84-D54897CC56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9869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63181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2799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76884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1730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09366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87095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8894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44485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26784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981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C60AF-279D-4BFD-81B1-3285267A10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05519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66716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38249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58720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32587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832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704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ED1A0-409A-4CA9-87D8-8B3F44834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7514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5E814-D19B-4B2B-BD77-CA88E47790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8116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26E93-C607-4E50-AD65-7A052CBA87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53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8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5181C-5738-47B6-BCD3-9009538EDF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169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4705C-EE9C-4F5F-B96F-E3BBC0BE24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331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62C1F-F118-4409-9FF6-32E457A282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7948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B93AB-D705-444A-86F2-47844A0C9E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6245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1DC3F-18A2-466A-92A1-F15C1069BB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4766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F3B13-462D-4036-96B9-B01D2278DC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2570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F77A6-80BF-46EC-AF84-D54897CC56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0668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C60AF-279D-4BFD-81B1-3285267A10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8519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ED1A0-409A-4CA9-87D8-8B3F44834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3462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5E814-D19B-4B2B-BD77-CA88E47790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952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4170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26E93-C607-4E50-AD65-7A052CBA87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404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5181C-5738-47B6-BCD3-9009538EDF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6716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4705C-EE9C-4F5F-B96F-E3BBC0BE24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7072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62C1F-F118-4409-9FF6-32E457A282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8167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B93AB-D705-444A-86F2-47844A0C9E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0916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1DC3F-18A2-466A-92A1-F15C1069BB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8820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F3B13-462D-4036-96B9-B01D2278DC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6071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F77A6-80BF-46EC-AF84-D54897CC56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7854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C60AF-279D-4BFD-81B1-3285267A10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2673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ED1A0-409A-4CA9-87D8-8B3F44834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421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2/12/2017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299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5E814-D19B-4B2B-BD77-CA88E47790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7856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26E93-C607-4E50-AD65-7A052CBA87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6061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5181C-5738-47B6-BCD3-9009538EDF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3849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4705C-EE9C-4F5F-B96F-E3BBC0BE24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1352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62C1F-F118-4409-9FF6-32E457A282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8714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B93AB-D705-444A-86F2-47844A0C9E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4964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1DC3F-18A2-466A-92A1-F15C1069BB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1101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F3B13-462D-4036-96B9-B01D2278DC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1644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F77A6-80BF-46EC-AF84-D54897CC56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6301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C60AF-279D-4BFD-81B1-3285267A10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482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2/12/2017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551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ED1A0-409A-4CA9-87D8-8B3F44834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2770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5E814-D19B-4B2B-BD77-CA88E47790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832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26E93-C607-4E50-AD65-7A052CBA87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7841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5181C-5738-47B6-BCD3-9009538EDF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211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4705C-EE9C-4F5F-B96F-E3BBC0BE24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5754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62C1F-F118-4409-9FF6-32E457A282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414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B93AB-D705-444A-86F2-47844A0C9E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5323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1DC3F-18A2-466A-92A1-F15C1069BB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7855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F3B13-462D-4036-96B9-B01D2278DC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481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F77A6-80BF-46EC-AF84-D54897CC56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85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2/12/2017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2933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C60AF-279D-4BFD-81B1-3285267A10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2235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ED1A0-409A-4CA9-87D8-8B3F44834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2183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5E814-D19B-4B2B-BD77-CA88E47790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7649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26E93-C607-4E50-AD65-7A052CBA87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2690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5181C-5738-47B6-BCD3-9009538EDF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3073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4705C-EE9C-4F5F-B96F-E3BBC0BE24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5992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62C1F-F118-4409-9FF6-32E457A282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5437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B93AB-D705-444A-86F2-47844A0C9E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099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1DC3F-18A2-466A-92A1-F15C1069BB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7552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F3B13-462D-4036-96B9-B01D2278DC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37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2/12/2017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655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F77A6-80BF-46EC-AF84-D54897CC56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4930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C60AF-279D-4BFD-81B1-3285267A10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1301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ED1A0-409A-4CA9-87D8-8B3F44834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7243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5E814-D19B-4B2B-BD77-CA88E47790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0580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26E93-C607-4E50-AD65-7A052CBA87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5136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5181C-5738-47B6-BCD3-9009538EDF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4148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4705C-EE9C-4F5F-B96F-E3BBC0BE24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7903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62C1F-F118-4409-9FF6-32E457A282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4046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B93AB-D705-444A-86F2-47844A0C9E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340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1DC3F-18A2-466A-92A1-F15C1069BB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943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2/12/2017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88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F3B13-462D-4036-96B9-B01D2278DC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0422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F77A6-80BF-46EC-AF84-D54897CC56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2783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C60AF-279D-4BFD-81B1-3285267A10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7213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ED1A0-409A-4CA9-87D8-8B3F44834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1326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5E814-D19B-4B2B-BD77-CA88E47790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2630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26E93-C607-4E50-AD65-7A052CBA87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1424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5181C-5738-47B6-BCD3-9009538EDF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0886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4705C-EE9C-4F5F-B96F-E3BBC0BE24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3769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62C1F-F118-4409-9FF6-32E457A282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4007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B93AB-D705-444A-86F2-47844A0C9E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056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2/12/2017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602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1DC3F-18A2-466A-92A1-F15C1069BB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0165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F3B13-462D-4036-96B9-B01D2278DC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7028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F77A6-80BF-46EC-AF84-D54897CC56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4458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C60AF-279D-4BFD-81B1-3285267A10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08889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ED1A0-409A-4CA9-87D8-8B3F44834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7085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5E814-D19B-4B2B-BD77-CA88E47790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64092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26E93-C607-4E50-AD65-7A052CBA87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61539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5181C-5738-47B6-BCD3-9009538EDF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703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4705C-EE9C-4F5F-B96F-E3BBC0BE24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7069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62C1F-F118-4409-9FF6-32E457A282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035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46706-8181-4AF3-8A94-C514CBD4105F}" type="datetimeFigureOut">
              <a:rPr lang="en-US" smtClean="0"/>
              <a:t>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3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AB50CD-E0BA-4727-ABD9-FB131C1AF47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77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AB50CD-E0BA-4727-ABD9-FB131C1AF47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276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AB50CD-E0BA-4727-ABD9-FB131C1AF47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89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27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30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395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AB50CD-E0BA-4727-ABD9-FB131C1AF47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237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AB50CD-E0BA-4727-ABD9-FB131C1AF47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19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AB50CD-E0BA-4727-ABD9-FB131C1AF47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018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AB50CD-E0BA-4727-ABD9-FB131C1AF47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146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AB50CD-E0BA-4727-ABD9-FB131C1AF47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577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AB50CD-E0BA-4727-ABD9-FB131C1AF47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26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AB50CD-E0BA-4727-ABD9-FB131C1AF47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085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AB50CD-E0BA-4727-ABD9-FB131C1AF47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961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4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5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6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9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6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85.wmf"/><Relationship Id="rId1" Type="http://schemas.openxmlformats.org/officeDocument/2006/relationships/slideLayout" Target="../slideLayouts/slideLayout13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8382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Energy constraints on Global Climate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76800"/>
            <a:ext cx="6426200" cy="1981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Aaron Donohoe </a:t>
            </a:r>
          </a:p>
          <a:p>
            <a:r>
              <a:rPr lang="en-US" dirty="0">
                <a:solidFill>
                  <a:schemeClr val="bg1"/>
                </a:solidFill>
              </a:rPr>
              <a:t>Georgia Tech Seminar</a:t>
            </a:r>
          </a:p>
          <a:p>
            <a:r>
              <a:rPr lang="en-US" dirty="0">
                <a:solidFill>
                  <a:schemeClr val="bg1"/>
                </a:solidFill>
              </a:rPr>
              <a:t>Feb. 14 2017 </a:t>
            </a:r>
          </a:p>
        </p:txBody>
      </p:sp>
    </p:spTree>
    <p:extLst>
      <p:ext uri="{BB962C8B-B14F-4D97-AF65-F5344CB8AC3E}">
        <p14:creationId xmlns:p14="http://schemas.microsoft.com/office/powerpoint/2010/main" val="3132283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-30163"/>
            <a:ext cx="8686800" cy="1249363"/>
          </a:xfrm>
        </p:spPr>
        <p:txBody>
          <a:bodyPr/>
          <a:lstStyle/>
          <a:p>
            <a:r>
              <a:rPr lang="en-US" altLang="en-US" sz="3600">
                <a:solidFill>
                  <a:schemeClr val="bg1"/>
                </a:solidFill>
              </a:rPr>
              <a:t>Observed Global Mean Planetary Albedo</a:t>
            </a:r>
            <a:br>
              <a:rPr lang="en-US" altLang="en-US" sz="3600">
                <a:solidFill>
                  <a:schemeClr val="bg1"/>
                </a:solidFill>
              </a:rPr>
            </a:br>
            <a:r>
              <a:rPr lang="en-US" altLang="en-US" sz="3600">
                <a:solidFill>
                  <a:schemeClr val="bg1"/>
                </a:solidFill>
              </a:rPr>
              <a:t>and it atmospheric/surface Partitioning</a:t>
            </a:r>
          </a:p>
        </p:txBody>
      </p:sp>
      <p:pic>
        <p:nvPicPr>
          <p:cNvPr id="31750" name="Picture 6" descr="global_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9296400" cy="491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809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-304800" y="0"/>
            <a:ext cx="6629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60000" lnSpcReduction="2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</a:rPr>
              <a:t>Mechanisms leading to changes in absorbed solar radiation with global warming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60108"/>
            <a:ext cx="2841220" cy="286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9829" y="1524000"/>
            <a:ext cx="44569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Moistening of the atmosphere</a:t>
            </a:r>
          </a:p>
          <a:p>
            <a:pPr algn="ctr"/>
            <a:endParaRPr lang="en-US" dirty="0">
              <a:solidFill>
                <a:srgbClr val="00B0F0"/>
              </a:solidFill>
            </a:endParaRPr>
          </a:p>
          <a:p>
            <a:pPr algn="ctr"/>
            <a:r>
              <a:rPr lang="en-US" dirty="0">
                <a:solidFill>
                  <a:srgbClr val="00B0F0"/>
                </a:solidFill>
              </a:rPr>
              <a:t>         </a:t>
            </a:r>
          </a:p>
          <a:p>
            <a:pPr algn="ctr"/>
            <a:r>
              <a:rPr lang="en-US" dirty="0">
                <a:solidFill>
                  <a:srgbClr val="00B0F0"/>
                </a:solidFill>
              </a:rPr>
              <a:t>Enhanced atmospheric solar absorption (water vapor)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 bwMode="auto">
          <a:xfrm>
            <a:off x="2667000" y="1905000"/>
            <a:ext cx="0" cy="457200"/>
          </a:xfrm>
          <a:prstGeom prst="straightConnector1">
            <a:avLst/>
          </a:prstGeom>
          <a:solidFill>
            <a:schemeClr val="accent1"/>
          </a:solidFill>
          <a:ln w="698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151599" y="1197114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151599" y="1219200"/>
            <a:ext cx="534201" cy="639128"/>
          </a:xfrm>
          <a:prstGeom prst="ellipse">
            <a:avLst/>
          </a:prstGeom>
          <a:noFill/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05200" y="3330714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5" name="Oval 14"/>
          <p:cNvSpPr/>
          <p:nvPr/>
        </p:nvSpPr>
        <p:spPr bwMode="auto">
          <a:xfrm>
            <a:off x="3505200" y="3374886"/>
            <a:ext cx="534201" cy="639128"/>
          </a:xfrm>
          <a:prstGeom prst="ellipse">
            <a:avLst/>
          </a:prstGeom>
          <a:noFill/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19989"/>
            <a:ext cx="2895600" cy="16287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53629" y="3170872"/>
            <a:ext cx="44569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E82ADF"/>
                </a:solidFill>
              </a:rPr>
              <a:t>Sea ice (and snow) loss</a:t>
            </a:r>
          </a:p>
          <a:p>
            <a:pPr algn="ctr"/>
            <a:endParaRPr lang="en-US" dirty="0">
              <a:solidFill>
                <a:srgbClr val="00B0F0"/>
              </a:solidFill>
            </a:endParaRPr>
          </a:p>
          <a:p>
            <a:pPr algn="ctr"/>
            <a:r>
              <a:rPr lang="en-US" dirty="0">
                <a:solidFill>
                  <a:srgbClr val="00B0F0"/>
                </a:solidFill>
              </a:rPr>
              <a:t>         </a:t>
            </a:r>
          </a:p>
          <a:p>
            <a:pPr algn="ctr"/>
            <a:r>
              <a:rPr lang="en-US" dirty="0">
                <a:solidFill>
                  <a:srgbClr val="E82ADF"/>
                </a:solidFill>
              </a:rPr>
              <a:t>More solar radiation absorbed by surface</a:t>
            </a:r>
          </a:p>
        </p:txBody>
      </p:sp>
      <p:cxnSp>
        <p:nvCxnSpPr>
          <p:cNvPr id="20" name="Straight Arrow Connector 19"/>
          <p:cNvCxnSpPr>
            <a:cxnSpLocks/>
          </p:cNvCxnSpPr>
          <p:nvPr/>
        </p:nvCxnSpPr>
        <p:spPr bwMode="auto">
          <a:xfrm>
            <a:off x="6400800" y="3551872"/>
            <a:ext cx="0" cy="457200"/>
          </a:xfrm>
          <a:prstGeom prst="straightConnector1">
            <a:avLst/>
          </a:prstGeom>
          <a:solidFill>
            <a:schemeClr val="accent1"/>
          </a:solidFill>
          <a:ln w="698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350" y="4589461"/>
            <a:ext cx="4165850" cy="234473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03999" y="5159514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3" name="Oval 22"/>
          <p:cNvSpPr/>
          <p:nvPr/>
        </p:nvSpPr>
        <p:spPr bwMode="auto">
          <a:xfrm>
            <a:off x="303999" y="5181600"/>
            <a:ext cx="534201" cy="639128"/>
          </a:xfrm>
          <a:prstGeom prst="ellipse">
            <a:avLst/>
          </a:prstGeom>
          <a:noFill/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9600" y="5048071"/>
            <a:ext cx="44569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9900"/>
                </a:solidFill>
              </a:rPr>
              <a:t>Cloud Changes</a:t>
            </a:r>
          </a:p>
          <a:p>
            <a:pPr algn="ctr"/>
            <a:endParaRPr lang="en-US" sz="2400" dirty="0">
              <a:solidFill>
                <a:srgbClr val="009900"/>
              </a:solidFill>
            </a:endParaRPr>
          </a:p>
          <a:p>
            <a:pPr algn="ctr"/>
            <a:r>
              <a:rPr lang="en-US" sz="2400" dirty="0">
                <a:solidFill>
                  <a:srgbClr val="009900"/>
                </a:solidFill>
              </a:rPr>
              <a:t>Highly Uncertain</a:t>
            </a:r>
          </a:p>
          <a:p>
            <a:pPr algn="ctr"/>
            <a:endParaRPr lang="en-US" dirty="0">
              <a:solidFill>
                <a:srgbClr val="00B0F0"/>
              </a:solidFill>
            </a:endParaRPr>
          </a:p>
          <a:p>
            <a:pPr algn="ctr"/>
            <a:r>
              <a:rPr lang="en-US" dirty="0">
                <a:solidFill>
                  <a:srgbClr val="00B0F0"/>
                </a:solidFill>
              </a:rPr>
              <a:t>        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6934200" y="609600"/>
            <a:ext cx="381000" cy="1676400"/>
          </a:xfrm>
          <a:prstGeom prst="rect">
            <a:avLst/>
          </a:prstGeom>
          <a:noFill/>
          <a:ln w="31750" cap="flat" cmpd="sng" algn="ctr">
            <a:solidFill>
              <a:srgbClr val="E82ADF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216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82781" y="946896"/>
            <a:ext cx="3922948" cy="17133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82781" y="2660201"/>
            <a:ext cx="3922948" cy="56570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4480" y="2766792"/>
            <a:ext cx="2536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ocean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545223" y="2593475"/>
            <a:ext cx="1913206" cy="367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Straight Arrow Connector 19"/>
          <p:cNvCxnSpPr>
            <a:cxnSpLocks/>
          </p:cNvCxnSpPr>
          <p:nvPr/>
        </p:nvCxnSpPr>
        <p:spPr>
          <a:xfrm flipV="1">
            <a:off x="4015129" y="1551256"/>
            <a:ext cx="530469" cy="1028620"/>
          </a:xfrm>
          <a:prstGeom prst="straightConnector1">
            <a:avLst/>
          </a:prstGeom>
          <a:ln w="34925">
            <a:solidFill>
              <a:srgbClr val="AD15A2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713439" y="2595461"/>
            <a:ext cx="1292290" cy="367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3" name="Straight Arrow Connector 22"/>
          <p:cNvCxnSpPr>
            <a:cxnSpLocks/>
          </p:cNvCxnSpPr>
          <p:nvPr/>
        </p:nvCxnSpPr>
        <p:spPr>
          <a:xfrm>
            <a:off x="410941" y="54323"/>
            <a:ext cx="1219882" cy="1513155"/>
          </a:xfrm>
          <a:prstGeom prst="straightConnector1">
            <a:avLst/>
          </a:prstGeom>
          <a:ln w="603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</p:cNvCxnSpPr>
          <p:nvPr/>
        </p:nvCxnSpPr>
        <p:spPr>
          <a:xfrm flipV="1">
            <a:off x="4341207" y="1892558"/>
            <a:ext cx="328271" cy="661308"/>
          </a:xfrm>
          <a:prstGeom prst="straightConnector1">
            <a:avLst/>
          </a:prstGeom>
          <a:ln w="34925">
            <a:solidFill>
              <a:srgbClr val="AD15A2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1153695" y="1322815"/>
            <a:ext cx="119575" cy="114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1691784" y="1322815"/>
            <a:ext cx="119575" cy="114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2144462" y="1322815"/>
            <a:ext cx="119575" cy="114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773823" y="2538192"/>
            <a:ext cx="2536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ice</a:t>
            </a:r>
          </a:p>
        </p:txBody>
      </p:sp>
      <p:pic>
        <p:nvPicPr>
          <p:cNvPr id="8198" name="Picture 819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755" y="1537412"/>
            <a:ext cx="1019174" cy="781575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1392846" y="1551256"/>
            <a:ext cx="119575" cy="114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871147" y="1551256"/>
            <a:ext cx="119575" cy="114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2349448" y="1494145"/>
            <a:ext cx="119575" cy="114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1576729" y="998766"/>
            <a:ext cx="515982" cy="480811"/>
          </a:xfrm>
          <a:prstGeom prst="straightConnector1">
            <a:avLst/>
          </a:prstGeom>
          <a:ln w="6032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956302"/>
            <a:ext cx="2110129" cy="1618197"/>
          </a:xfrm>
          <a:prstGeom prst="rect">
            <a:avLst/>
          </a:prstGeom>
        </p:spPr>
      </p:pic>
      <p:sp>
        <p:nvSpPr>
          <p:cNvPr id="8203" name="TextBox 8202"/>
          <p:cNvSpPr txBox="1"/>
          <p:nvPr/>
        </p:nvSpPr>
        <p:spPr>
          <a:xfrm>
            <a:off x="1524000" y="557736"/>
            <a:ext cx="188152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absorbed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63694" y="-76200"/>
            <a:ext cx="188152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incident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04" name="TextBox 8203"/>
          <p:cNvSpPr txBox="1"/>
          <p:nvPr/>
        </p:nvSpPr>
        <p:spPr>
          <a:xfrm>
            <a:off x="94991" y="1156412"/>
            <a:ext cx="1100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H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(vapor)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2810915" y="587777"/>
            <a:ext cx="507947" cy="1132027"/>
          </a:xfrm>
          <a:prstGeom prst="straightConnector1">
            <a:avLst/>
          </a:prstGeom>
          <a:ln w="60325">
            <a:solidFill>
              <a:srgbClr val="0099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276600" y="141476"/>
            <a:ext cx="188152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Reflected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cloud</a:t>
            </a:r>
          </a:p>
        </p:txBody>
      </p:sp>
      <p:cxnSp>
        <p:nvCxnSpPr>
          <p:cNvPr id="52" name="Straight Arrow Connector 51"/>
          <p:cNvCxnSpPr>
            <a:cxnSpLocks/>
          </p:cNvCxnSpPr>
          <p:nvPr/>
        </p:nvCxnSpPr>
        <p:spPr>
          <a:xfrm>
            <a:off x="1630823" y="1665476"/>
            <a:ext cx="771377" cy="1086837"/>
          </a:xfrm>
          <a:prstGeom prst="straightConnector1">
            <a:avLst/>
          </a:prstGeom>
          <a:ln w="6032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0" y="2209800"/>
            <a:ext cx="188152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transmitted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1576729" y="1004012"/>
            <a:ext cx="668382" cy="627965"/>
          </a:xfrm>
          <a:prstGeom prst="straightConnector1">
            <a:avLst/>
          </a:prstGeom>
          <a:ln w="6032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2795929" y="1004012"/>
            <a:ext cx="313285" cy="715793"/>
          </a:xfrm>
          <a:prstGeom prst="straightConnector1">
            <a:avLst/>
          </a:prstGeom>
          <a:ln w="60325">
            <a:solidFill>
              <a:srgbClr val="0099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2083334" y="2318987"/>
            <a:ext cx="331595" cy="457662"/>
          </a:xfrm>
          <a:prstGeom prst="straightConnector1">
            <a:avLst/>
          </a:prstGeom>
          <a:ln w="6032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4976471" y="1676400"/>
            <a:ext cx="188152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AD15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Reflected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AD15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surface</a:t>
            </a:r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4876800" y="305430"/>
            <a:ext cx="4267200" cy="1218569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Changes in absorbed solar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radiation with global warming</a:t>
            </a:r>
          </a:p>
        </p:txBody>
      </p:sp>
      <p:cxnSp>
        <p:nvCxnSpPr>
          <p:cNvPr id="45" name="Straight Arrow Connector 44"/>
          <p:cNvCxnSpPr>
            <a:cxnSpLocks/>
          </p:cNvCxnSpPr>
          <p:nvPr/>
        </p:nvCxnSpPr>
        <p:spPr>
          <a:xfrm flipV="1">
            <a:off x="4700929" y="2234292"/>
            <a:ext cx="175871" cy="356508"/>
          </a:xfrm>
          <a:prstGeom prst="straightConnector1">
            <a:avLst/>
          </a:prstGeom>
          <a:ln w="34925">
            <a:solidFill>
              <a:srgbClr val="AD15A2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cxnSpLocks/>
          </p:cNvCxnSpPr>
          <p:nvPr/>
        </p:nvCxnSpPr>
        <p:spPr>
          <a:xfrm flipV="1">
            <a:off x="2773425" y="293876"/>
            <a:ext cx="503175" cy="1183942"/>
          </a:xfrm>
          <a:prstGeom prst="straightConnector1">
            <a:avLst/>
          </a:prstGeom>
          <a:ln w="60325">
            <a:solidFill>
              <a:srgbClr val="0099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209943" y="682701"/>
            <a:ext cx="129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009900"/>
                </a:solidFill>
              </a:rPr>
              <a:t>?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60" y="3359214"/>
            <a:ext cx="5092140" cy="342258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60" y="3352800"/>
            <a:ext cx="5092140" cy="342258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1" y="3352800"/>
            <a:ext cx="5092138" cy="342258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352800"/>
            <a:ext cx="5092138" cy="3422584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4289306" y="1802743"/>
            <a:ext cx="380172" cy="761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77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28" grpId="0" animBg="1"/>
      <p:bldP spid="30" grpId="0" animBg="1"/>
      <p:bldP spid="31" grpId="0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981200"/>
            <a:ext cx="4648199" cy="3124200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Changes in global mean absorbed solar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radiation with increased CO</a:t>
            </a:r>
            <a:r>
              <a:rPr lang="en-US" sz="3200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05400" y="1371600"/>
            <a:ext cx="3581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Despite uncertainties in clouds, it is highly likely that the climate system will absorb more solar radiation as it warms due to two robust processes: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pPr marL="400050" indent="-400050">
              <a:buAutoNum type="romanLcParenR"/>
            </a:pPr>
            <a:r>
              <a:rPr lang="en-US" sz="2400" dirty="0">
                <a:solidFill>
                  <a:srgbClr val="00B0F0"/>
                </a:solidFill>
              </a:rPr>
              <a:t>Moistening of the atmosphere</a:t>
            </a:r>
          </a:p>
          <a:p>
            <a:pPr marL="400050" indent="-400050">
              <a:buAutoNum type="romanLcParenR"/>
            </a:pPr>
            <a:endParaRPr lang="en-US" sz="2400" dirty="0">
              <a:solidFill>
                <a:srgbClr val="00B0F0"/>
              </a:solidFill>
            </a:endParaRPr>
          </a:p>
          <a:p>
            <a:pPr marL="400050" indent="-400050">
              <a:buAutoNum type="romanLcParenR"/>
            </a:pPr>
            <a:r>
              <a:rPr lang="en-US" sz="2400" dirty="0">
                <a:solidFill>
                  <a:srgbClr val="E82ADF"/>
                </a:solidFill>
              </a:rPr>
              <a:t>Melting of sea ice and snow</a:t>
            </a:r>
          </a:p>
        </p:txBody>
      </p:sp>
    </p:spTree>
    <p:extLst>
      <p:ext uri="{BB962C8B-B14F-4D97-AF65-F5344CB8AC3E}">
        <p14:creationId xmlns:p14="http://schemas.microsoft.com/office/powerpoint/2010/main" val="2319374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259448"/>
            <a:ext cx="1970881" cy="2550551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067800" cy="1143000"/>
          </a:xfrm>
        </p:spPr>
        <p:txBody>
          <a:bodyPr/>
          <a:lstStyle/>
          <a:p>
            <a:br>
              <a:rPr lang="en-US" altLang="en-US" sz="2400" dirty="0">
                <a:solidFill>
                  <a:schemeClr val="bg1"/>
                </a:solidFill>
              </a:rPr>
            </a:br>
            <a:br>
              <a:rPr lang="en-US" altLang="en-US" sz="2400" dirty="0">
                <a:solidFill>
                  <a:schemeClr val="bg1"/>
                </a:solidFill>
              </a:rPr>
            </a:br>
            <a:br>
              <a:rPr lang="en-US" altLang="en-US" sz="2400" dirty="0">
                <a:solidFill>
                  <a:schemeClr val="bg1"/>
                </a:solidFill>
              </a:rPr>
            </a:br>
            <a:endParaRPr lang="en-US" altLang="en-US" sz="2400" baseline="-25000" dirty="0"/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0" y="6858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6019800" y="935182"/>
            <a:ext cx="304800" cy="43641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 flipV="1">
            <a:off x="6705600" y="909362"/>
            <a:ext cx="152400" cy="462238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1600200" y="1595735"/>
            <a:ext cx="2362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ASR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OLR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0200" y="609600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Unperturbed</a:t>
            </a: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1676400" y="2362200"/>
            <a:ext cx="914400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E82ADF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2667000" y="1980442"/>
            <a:ext cx="2590800" cy="53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82AD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Atmospheric Emission Level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523565"/>
            <a:ext cx="4114800" cy="1210235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 bwMode="auto">
          <a:xfrm flipV="1">
            <a:off x="304800" y="3505200"/>
            <a:ext cx="8305800" cy="1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1">
                <a:lumMod val="85000"/>
                <a:alpha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Box 32"/>
          <p:cNvSpPr txBox="1"/>
          <p:nvPr/>
        </p:nvSpPr>
        <p:spPr>
          <a:xfrm>
            <a:off x="685800" y="343918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Solar Perturbation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612249"/>
            <a:ext cx="1970881" cy="2550551"/>
          </a:xfrm>
          <a:prstGeom prst="rect">
            <a:avLst/>
          </a:prstGeom>
        </p:spPr>
      </p:pic>
      <p:sp>
        <p:nvSpPr>
          <p:cNvPr id="36" name="Line 8"/>
          <p:cNvSpPr>
            <a:spLocks noChangeShapeType="1"/>
          </p:cNvSpPr>
          <p:nvPr/>
        </p:nvSpPr>
        <p:spPr bwMode="auto">
          <a:xfrm flipV="1">
            <a:off x="1295400" y="4262163"/>
            <a:ext cx="152400" cy="462238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1752600" y="3962400"/>
            <a:ext cx="2362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ASR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&gt;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OLR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648200"/>
            <a:ext cx="1970880" cy="255055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 bwMode="auto">
          <a:xfrm>
            <a:off x="1752600" y="3962400"/>
            <a:ext cx="2514600" cy="762001"/>
          </a:xfrm>
          <a:prstGeom prst="rect">
            <a:avLst/>
          </a:prstGeom>
          <a:solidFill>
            <a:schemeClr val="tx1"/>
          </a:solidFill>
          <a:ln w="317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1371600" y="3962400"/>
            <a:ext cx="3276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ASR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OLR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1143000" y="4114800"/>
            <a:ext cx="381000" cy="609600"/>
          </a:xfrm>
          <a:prstGeom prst="rect">
            <a:avLst/>
          </a:prstGeom>
          <a:solidFill>
            <a:schemeClr val="tx1"/>
          </a:solidFill>
          <a:ln w="317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3" name="Line 8"/>
          <p:cNvSpPr>
            <a:spLocks noChangeShapeType="1"/>
          </p:cNvSpPr>
          <p:nvPr/>
        </p:nvSpPr>
        <p:spPr bwMode="auto">
          <a:xfrm flipV="1">
            <a:off x="1295400" y="3886200"/>
            <a:ext cx="304800" cy="843238"/>
          </a:xfrm>
          <a:prstGeom prst="line">
            <a:avLst/>
          </a:prstGeom>
          <a:noFill/>
          <a:ln w="603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91000" y="342900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Greenhouse Perturbation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520" y="4612249"/>
            <a:ext cx="1970880" cy="2550550"/>
          </a:xfrm>
          <a:prstGeom prst="rect">
            <a:avLst/>
          </a:prstGeom>
        </p:spPr>
      </p:pic>
      <p:sp>
        <p:nvSpPr>
          <p:cNvPr id="46" name="Text Box 9"/>
          <p:cNvSpPr txBox="1">
            <a:spLocks noChangeArrowheads="1"/>
          </p:cNvSpPr>
          <p:nvPr/>
        </p:nvSpPr>
        <p:spPr bwMode="auto">
          <a:xfrm>
            <a:off x="4648200" y="6167735"/>
            <a:ext cx="2362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ASR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&gt;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OLR</a:t>
            </a:r>
          </a:p>
        </p:txBody>
      </p:sp>
      <p:sp>
        <p:nvSpPr>
          <p:cNvPr id="48" name="Line 8"/>
          <p:cNvSpPr>
            <a:spLocks noChangeShapeType="1"/>
          </p:cNvSpPr>
          <p:nvPr/>
        </p:nvSpPr>
        <p:spPr bwMode="auto">
          <a:xfrm flipV="1">
            <a:off x="8153400" y="4572000"/>
            <a:ext cx="76200" cy="152400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612250"/>
            <a:ext cx="1970879" cy="2550550"/>
          </a:xfrm>
          <a:prstGeom prst="rect">
            <a:avLst/>
          </a:prstGeom>
        </p:spPr>
      </p:pic>
      <p:sp>
        <p:nvSpPr>
          <p:cNvPr id="35" name="Line 6"/>
          <p:cNvSpPr>
            <a:spLocks noChangeShapeType="1"/>
          </p:cNvSpPr>
          <p:nvPr/>
        </p:nvSpPr>
        <p:spPr bwMode="auto">
          <a:xfrm>
            <a:off x="381000" y="3886200"/>
            <a:ext cx="533400" cy="83820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7" name="Line 6"/>
          <p:cNvSpPr>
            <a:spLocks noChangeShapeType="1"/>
          </p:cNvSpPr>
          <p:nvPr/>
        </p:nvSpPr>
        <p:spPr bwMode="auto">
          <a:xfrm>
            <a:off x="7467600" y="4287982"/>
            <a:ext cx="304800" cy="43641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4953000" y="6248400"/>
            <a:ext cx="1905000" cy="381000"/>
          </a:xfrm>
          <a:prstGeom prst="rect">
            <a:avLst/>
          </a:prstGeom>
          <a:solidFill>
            <a:schemeClr val="tx1"/>
          </a:solidFill>
          <a:ln w="317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2" name="Text Box 9"/>
          <p:cNvSpPr txBox="1">
            <a:spLocks noChangeArrowheads="1"/>
          </p:cNvSpPr>
          <p:nvPr/>
        </p:nvSpPr>
        <p:spPr bwMode="auto">
          <a:xfrm>
            <a:off x="4572000" y="5939135"/>
            <a:ext cx="2362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ASR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OLR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8153400" y="4495800"/>
            <a:ext cx="152400" cy="218209"/>
          </a:xfrm>
          <a:prstGeom prst="rect">
            <a:avLst/>
          </a:prstGeom>
          <a:solidFill>
            <a:schemeClr val="tx1"/>
          </a:solidFill>
          <a:ln w="317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0" name="Line 8"/>
          <p:cNvSpPr>
            <a:spLocks noChangeShapeType="1"/>
          </p:cNvSpPr>
          <p:nvPr/>
        </p:nvSpPr>
        <p:spPr bwMode="auto">
          <a:xfrm flipV="1">
            <a:off x="8153400" y="4262162"/>
            <a:ext cx="152400" cy="462238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239000" y="5177879"/>
            <a:ext cx="6477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</a:t>
            </a:r>
            <a:r>
              <a:rPr kumimoji="0" lang="en-US" sz="1900" b="0" i="0" u="none" strike="noStrike" kern="1200" cap="none" spc="0" normalizeH="0" baseline="-25000" noProof="0" dirty="0">
                <a:ln>
                  <a:noFill/>
                </a:ln>
                <a:solidFill>
                  <a:srgbClr val="000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924800" y="5177879"/>
            <a:ext cx="6477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</a:t>
            </a:r>
            <a:r>
              <a:rPr kumimoji="0" lang="en-US" sz="1900" b="0" i="0" u="none" strike="noStrike" kern="1200" cap="none" spc="0" normalizeH="0" baseline="-25000" noProof="0" dirty="0">
                <a:ln>
                  <a:noFill/>
                </a:ln>
                <a:solidFill>
                  <a:srgbClr val="000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152400"/>
            <a:ext cx="875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Energy imbalance and Global Warming</a:t>
            </a:r>
          </a:p>
        </p:txBody>
      </p:sp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114300" y="1143000"/>
            <a:ext cx="5676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Absorbed solar 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n-US" altLang="en-US" sz="2400" dirty="0">
                <a:solidFill>
                  <a:srgbClr val="00FF00"/>
                </a:solidFill>
                <a:latin typeface="Arial"/>
                <a:cs typeface="Arial"/>
              </a:rPr>
              <a:t>Emitted Radiation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43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6" grpId="0" animBg="1"/>
      <p:bldP spid="37" grpId="0"/>
      <p:bldP spid="20" grpId="0" animBg="1"/>
      <p:bldP spid="41" grpId="0"/>
      <p:bldP spid="21" grpId="0" animBg="1"/>
      <p:bldP spid="43" grpId="0" animBg="1"/>
      <p:bldP spid="44" grpId="0"/>
      <p:bldP spid="46" grpId="0"/>
      <p:bldP spid="48" grpId="0" animBg="1"/>
      <p:bldP spid="35" grpId="0" animBg="1"/>
      <p:bldP spid="47" grpId="0" animBg="1"/>
      <p:bldP spid="22" grpId="0" animBg="1"/>
      <p:bldP spid="52" grpId="0"/>
      <p:bldP spid="23" grpId="0" animBg="1"/>
      <p:bldP spid="50" grpId="0" animBg="1"/>
      <p:bldP spid="54" grpId="0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2747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Top of Atmosphere Radiative response to greenhouse and shortwave forcing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01422"/>
            <a:ext cx="7288009" cy="5075578"/>
          </a:xfrm>
        </p:spPr>
      </p:pic>
      <p:sp>
        <p:nvSpPr>
          <p:cNvPr id="3" name="TextBox 2"/>
          <p:cNvSpPr txBox="1"/>
          <p:nvPr/>
        </p:nvSpPr>
        <p:spPr>
          <a:xfrm>
            <a:off x="533400" y="6477034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OLR returns to unperturbed value in 20 years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3962400"/>
            <a:ext cx="8458200" cy="304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86300" y="3962400"/>
            <a:ext cx="4229100" cy="251463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601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-152400"/>
            <a:ext cx="9677400" cy="114300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Energetic response to increased CO</a:t>
            </a:r>
            <a:r>
              <a:rPr lang="en-US" sz="4000" baseline="-25000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90600"/>
            <a:ext cx="2720340" cy="5867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660" y="939225"/>
            <a:ext cx="3253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Unperturbed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143000"/>
            <a:ext cx="2627783" cy="5667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71800" y="845403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Balanced Initial System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81800" y="909935"/>
            <a:ext cx="2246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82ADF"/>
                </a:solidFill>
              </a:rPr>
              <a:t>CO</a:t>
            </a:r>
            <a:r>
              <a:rPr lang="en-US" sz="2400" baseline="-25000" dirty="0">
                <a:solidFill>
                  <a:srgbClr val="E82ADF"/>
                </a:solidFill>
              </a:rPr>
              <a:t>2</a:t>
            </a:r>
            <a:r>
              <a:rPr lang="en-US" sz="2400" dirty="0">
                <a:solidFill>
                  <a:srgbClr val="E82ADF"/>
                </a:solidFill>
              </a:rPr>
              <a:t> added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95600" y="1912203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82ADF"/>
                </a:solidFill>
              </a:rPr>
              <a:t>CO</a:t>
            </a:r>
            <a:r>
              <a:rPr lang="en-US" sz="2400" baseline="-25000" dirty="0">
                <a:solidFill>
                  <a:srgbClr val="E82ADF"/>
                </a:solidFill>
              </a:rPr>
              <a:t>2</a:t>
            </a:r>
            <a:r>
              <a:rPr lang="en-US" sz="2400" dirty="0">
                <a:solidFill>
                  <a:srgbClr val="E82ADF"/>
                </a:solidFill>
              </a:rPr>
              <a:t> reduces OLR </a:t>
            </a:r>
            <a:r>
              <a:rPr lang="en-US" sz="2400" dirty="0">
                <a:solidFill>
                  <a:srgbClr val="E82ADF"/>
                </a:solidFill>
                <a:sym typeface="Wingdings" panose="05000000000000000000" pitchFamily="2" charset="2"/>
              </a:rPr>
              <a:t> energy imbalance</a:t>
            </a:r>
            <a:endParaRPr lang="en-US" sz="2400" dirty="0">
              <a:solidFill>
                <a:srgbClr val="E82AD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015426"/>
            <a:ext cx="2627783" cy="58425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95600" y="2826603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9900"/>
                </a:solidFill>
              </a:rPr>
              <a:t>Warming  </a:t>
            </a:r>
            <a:r>
              <a:rPr lang="en-US" sz="2400" dirty="0">
                <a:solidFill>
                  <a:srgbClr val="009900"/>
                </a:solidFill>
                <a:sym typeface="Wingdings" panose="05000000000000000000" pitchFamily="2" charset="2"/>
              </a:rPr>
              <a:t></a:t>
            </a:r>
          </a:p>
          <a:p>
            <a:r>
              <a:rPr lang="en-US" sz="2400" dirty="0">
                <a:solidFill>
                  <a:srgbClr val="009900"/>
                </a:solidFill>
                <a:sym typeface="Wingdings" panose="05000000000000000000" pitchFamily="2" charset="2"/>
              </a:rPr>
              <a:t>OLR increases</a:t>
            </a:r>
            <a:endParaRPr lang="en-US" sz="2400" dirty="0">
              <a:solidFill>
                <a:srgbClr val="0099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8000" y="9906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9900"/>
                </a:solidFill>
              </a:rPr>
              <a:t>Warming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061" y="909934"/>
            <a:ext cx="2757739" cy="594806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895600" y="3817203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Moistening and darkening 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 ASR increases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53200" y="6096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Increased ASR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71800" y="4743271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Additional warming</a:t>
            </a: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 OLR balances increased ASR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73" y="685800"/>
            <a:ext cx="2826327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0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-228600"/>
            <a:ext cx="9220200" cy="11430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Climate model differences in OLR response time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0" y="1383268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CNRM model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648200"/>
            <a:ext cx="2973789" cy="21438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648200"/>
            <a:ext cx="2959510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3048000"/>
          </a:xfrm>
          <a:prstGeom prst="rect">
            <a:avLst/>
          </a:prstGeom>
        </p:spPr>
      </p:pic>
      <p:cxnSp>
        <p:nvCxnSpPr>
          <p:cNvPr id="7" name="Straight Arrow Connector 6"/>
          <p:cNvCxnSpPr>
            <a:cxnSpLocks/>
          </p:cNvCxnSpPr>
          <p:nvPr/>
        </p:nvCxnSpPr>
        <p:spPr>
          <a:xfrm flipH="1" flipV="1">
            <a:off x="2895601" y="3397416"/>
            <a:ext cx="457199" cy="1376747"/>
          </a:xfrm>
          <a:prstGeom prst="straightConnector1">
            <a:avLst/>
          </a:prstGeom>
          <a:ln w="508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 flipV="1">
            <a:off x="5791200" y="3564886"/>
            <a:ext cx="708006" cy="1235714"/>
          </a:xfrm>
          <a:prstGeom prst="straightConnector1">
            <a:avLst/>
          </a:prstGeom>
          <a:ln w="508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13200" y="4001869"/>
            <a:ext cx="2625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ASR INCREASES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 with Warming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37704" y="3925669"/>
            <a:ext cx="2625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ASR UNCHANGED with Warming</a:t>
            </a:r>
          </a:p>
        </p:txBody>
      </p:sp>
    </p:spTree>
    <p:extLst>
      <p:ext uri="{BB962C8B-B14F-4D97-AF65-F5344CB8AC3E}">
        <p14:creationId xmlns:p14="http://schemas.microsoft.com/office/powerpoint/2010/main" val="23119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4936018" cy="4319016"/>
          </a:xfrm>
        </p:spPr>
      </p:pic>
      <p:sp>
        <p:nvSpPr>
          <p:cNvPr id="3" name="TextBox 2"/>
          <p:cNvSpPr txBox="1"/>
          <p:nvPr/>
        </p:nvSpPr>
        <p:spPr>
          <a:xfrm>
            <a:off x="5638800" y="1512433"/>
            <a:ext cx="32766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Observations suggest Absorbed solar radiation will increase with surface warming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210" y="4466844"/>
            <a:ext cx="4167398" cy="23545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4513100"/>
            <a:ext cx="3886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reduction in OLR due to greenhouse forcing will be balanced by the climate response in about 20 years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Detection of global energy imbalance will be in the solar not in the longwave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269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altLang="en-US" sz="4000" dirty="0">
                <a:solidFill>
                  <a:schemeClr val="bg1"/>
                </a:solidFill>
              </a:rPr>
              <a:t>2 : What determines meridional heat transport?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2895600" y="3505200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486400" y="3490913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>
            <a:off x="5715000" y="2667000"/>
            <a:ext cx="381000" cy="7620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flipV="1">
            <a:off x="3352800" y="3048000"/>
            <a:ext cx="152400" cy="38100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 flipV="1">
            <a:off x="6248400" y="3048000"/>
            <a:ext cx="152400" cy="38100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 flipV="1">
            <a:off x="3810000" y="2667000"/>
            <a:ext cx="304800" cy="762000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 flipV="1">
            <a:off x="6629400" y="2895600"/>
            <a:ext cx="228600" cy="533400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3429000" y="4905375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FFFFFF"/>
                </a:solidFill>
              </a:rPr>
              <a:t>Tropics</a:t>
            </a:r>
          </a:p>
        </p:txBody>
      </p:sp>
      <p:sp>
        <p:nvSpPr>
          <p:cNvPr id="44044" name="Text Box 12"/>
          <p:cNvSpPr txBox="1">
            <a:spLocks noChangeArrowheads="1"/>
          </p:cNvSpPr>
          <p:nvPr/>
        </p:nvSpPr>
        <p:spPr bwMode="auto">
          <a:xfrm>
            <a:off x="5715000" y="4876800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FFFFFF"/>
                </a:solidFill>
              </a:rPr>
              <a:t>Extratropics</a:t>
            </a:r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652463" y="3505200"/>
            <a:ext cx="1557337" cy="167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0000"/>
                </a:solidFill>
              </a:rPr>
              <a:t>Incident</a:t>
            </a:r>
            <a:r>
              <a:rPr lang="en-US" altLang="en-US" sz="2400">
                <a:solidFill>
                  <a:srgbClr val="FFFFFF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Reflected</a:t>
            </a:r>
            <a:r>
              <a:rPr lang="en-US" altLang="en-US" sz="2400">
                <a:solidFill>
                  <a:srgbClr val="FFFFFF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FF00"/>
                </a:solidFill>
              </a:rPr>
              <a:t>Emitted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D60093"/>
                </a:solidFill>
              </a:rPr>
              <a:t>Net</a:t>
            </a:r>
          </a:p>
        </p:txBody>
      </p:sp>
      <p:sp>
        <p:nvSpPr>
          <p:cNvPr id="44046" name="Line 14"/>
          <p:cNvSpPr>
            <a:spLocks noChangeShapeType="1"/>
          </p:cNvSpPr>
          <p:nvPr/>
        </p:nvSpPr>
        <p:spPr bwMode="auto">
          <a:xfrm>
            <a:off x="4800600" y="2895600"/>
            <a:ext cx="0" cy="53340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4047" name="Line 15"/>
          <p:cNvSpPr>
            <a:spLocks noChangeShapeType="1"/>
          </p:cNvSpPr>
          <p:nvPr/>
        </p:nvSpPr>
        <p:spPr bwMode="auto">
          <a:xfrm>
            <a:off x="7620000" y="2895600"/>
            <a:ext cx="0" cy="53340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4048" name="Line 16"/>
          <p:cNvSpPr>
            <a:spLocks noChangeShapeType="1"/>
          </p:cNvSpPr>
          <p:nvPr/>
        </p:nvSpPr>
        <p:spPr bwMode="auto">
          <a:xfrm>
            <a:off x="5257800" y="4419600"/>
            <a:ext cx="533400" cy="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>
            <a:off x="2362200" y="1984375"/>
            <a:ext cx="765175" cy="14446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14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altLang="en-US" sz="3600" dirty="0">
                <a:solidFill>
                  <a:schemeClr val="bg1"/>
                </a:solidFill>
              </a:rPr>
              <a:t>Global mean energy balance</a:t>
            </a:r>
            <a:endParaRPr lang="en-US" altLang="en-US" sz="4000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1676400"/>
          </a:xfrm>
        </p:spPr>
        <p:txBody>
          <a:bodyPr/>
          <a:lstStyle/>
          <a:p>
            <a:r>
              <a:rPr lang="en-US" altLang="en-US" sz="2400" dirty="0">
                <a:solidFill>
                  <a:schemeClr val="bg1"/>
                </a:solidFill>
              </a:rPr>
              <a:t>The Earth receives energy from the sun (and reflects back some portion of it)</a:t>
            </a:r>
          </a:p>
          <a:p>
            <a:r>
              <a:rPr lang="en-US" altLang="en-US" sz="2400" dirty="0">
                <a:solidFill>
                  <a:schemeClr val="bg1"/>
                </a:solidFill>
              </a:rPr>
              <a:t>To come into energy balance (equilibrium) the Earth must emit the same amount of energy it receives</a:t>
            </a:r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0" y="7620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1752600" y="4724400"/>
            <a:ext cx="2133600" cy="2057400"/>
          </a:xfrm>
          <a:prstGeom prst="rect">
            <a:avLst/>
          </a:prstGeom>
          <a:solidFill>
            <a:srgbClr val="000000"/>
          </a:solidFill>
          <a:ln w="222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1219200" y="3429000"/>
            <a:ext cx="762000" cy="12954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 flipV="1">
            <a:off x="2209800" y="4267200"/>
            <a:ext cx="228600" cy="45720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 flipV="1">
            <a:off x="3505200" y="3962400"/>
            <a:ext cx="304800" cy="762000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0" y="3657600"/>
            <a:ext cx="1295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0000"/>
                </a:solidFill>
              </a:rPr>
              <a:t>Incident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0000"/>
                </a:solidFill>
              </a:rPr>
              <a:t>Solar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1752600" y="35052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Reflected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3429000" y="35052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FF00"/>
                </a:solidFill>
              </a:rPr>
              <a:t>Emitted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2133600" y="5181600"/>
            <a:ext cx="167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</a:rPr>
              <a:t>Earth</a:t>
            </a: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4732338" y="4419600"/>
            <a:ext cx="4259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0000"/>
                </a:solidFill>
              </a:rPr>
              <a:t>Incident</a:t>
            </a:r>
            <a:r>
              <a:rPr lang="en-US" altLang="en-US" sz="2400">
                <a:solidFill>
                  <a:srgbClr val="FFFFFF"/>
                </a:solidFill>
              </a:rPr>
              <a:t> – </a:t>
            </a:r>
            <a:r>
              <a:rPr lang="en-US" altLang="en-US" sz="2400">
                <a:solidFill>
                  <a:srgbClr val="333399"/>
                </a:solidFill>
              </a:rPr>
              <a:t>Reflected</a:t>
            </a:r>
            <a:r>
              <a:rPr lang="en-US" altLang="en-US" sz="2400">
                <a:solidFill>
                  <a:srgbClr val="FFFFFF"/>
                </a:solidFill>
              </a:rPr>
              <a:t> = </a:t>
            </a:r>
            <a:r>
              <a:rPr lang="en-US" altLang="en-US" sz="2400">
                <a:solidFill>
                  <a:srgbClr val="00FF00"/>
                </a:solidFill>
              </a:rPr>
              <a:t>Emitted</a:t>
            </a: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5638800" y="51816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0000"/>
                </a:solidFill>
              </a:rPr>
              <a:t>S</a:t>
            </a:r>
            <a:r>
              <a:rPr lang="en-US" altLang="en-US" sz="2400">
                <a:solidFill>
                  <a:srgbClr val="FFFFFF"/>
                </a:solidFill>
              </a:rPr>
              <a:t>(1-</a:t>
            </a:r>
            <a:r>
              <a:rPr lang="el-GR" altLang="en-US" sz="2400">
                <a:solidFill>
                  <a:srgbClr val="333399"/>
                </a:solidFill>
              </a:rPr>
              <a:t>α</a:t>
            </a:r>
            <a:r>
              <a:rPr lang="en-US" altLang="en-US" sz="2400" baseline="-25000">
                <a:solidFill>
                  <a:srgbClr val="333399"/>
                </a:solidFill>
              </a:rPr>
              <a:t>P</a:t>
            </a:r>
            <a:r>
              <a:rPr lang="en-US" altLang="en-US" sz="2400">
                <a:solidFill>
                  <a:srgbClr val="FFFFFF"/>
                </a:solidFill>
              </a:rPr>
              <a:t>) = </a:t>
            </a:r>
            <a:r>
              <a:rPr lang="el-GR" altLang="en-US" sz="2400">
                <a:solidFill>
                  <a:srgbClr val="00FF00"/>
                </a:solidFill>
              </a:rPr>
              <a:t>σ</a:t>
            </a:r>
            <a:r>
              <a:rPr lang="en-US" altLang="en-US" sz="2400">
                <a:solidFill>
                  <a:srgbClr val="00FF00"/>
                </a:solidFill>
              </a:rPr>
              <a:t>T</a:t>
            </a:r>
            <a:r>
              <a:rPr lang="en-US" altLang="en-US" sz="2400" baseline="-25000">
                <a:solidFill>
                  <a:srgbClr val="00FF00"/>
                </a:solidFill>
              </a:rPr>
              <a:t>e</a:t>
            </a:r>
            <a:r>
              <a:rPr lang="en-US" altLang="en-US" sz="2400" baseline="40000">
                <a:solidFill>
                  <a:srgbClr val="00FF00"/>
                </a:solidFill>
              </a:rPr>
              <a:t>4</a:t>
            </a:r>
            <a:endParaRPr lang="el-GR" altLang="en-US" sz="2400" baseline="40000">
              <a:solidFill>
                <a:srgbClr val="00FF00"/>
              </a:solidFill>
            </a:endParaRPr>
          </a:p>
        </p:txBody>
      </p:sp>
      <p:sp>
        <p:nvSpPr>
          <p:cNvPr id="2" name="Flowchart: Process 1"/>
          <p:cNvSpPr/>
          <p:nvPr/>
        </p:nvSpPr>
        <p:spPr bwMode="auto">
          <a:xfrm>
            <a:off x="1752600" y="6172200"/>
            <a:ext cx="2133600" cy="609600"/>
          </a:xfrm>
          <a:prstGeom prst="flowChartProcess">
            <a:avLst/>
          </a:prstGeom>
          <a:solidFill>
            <a:srgbClr val="0070C0"/>
          </a:solidFill>
          <a:ln w="317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86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3" grpId="0"/>
      <p:bldP spid="51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4_r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33400"/>
            <a:ext cx="4724400" cy="343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0" y="-476250"/>
            <a:ext cx="9144000" cy="9525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914400"/>
          </a:xfrm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Understanding heat transport</a:t>
            </a:r>
          </a:p>
        </p:txBody>
      </p:sp>
      <p:pic>
        <p:nvPicPr>
          <p:cNvPr id="56325" name="Picture 5" descr="4_rad_shad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33400"/>
            <a:ext cx="4724400" cy="343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6" name="Line 6"/>
          <p:cNvSpPr>
            <a:spLocks noChangeShapeType="1"/>
          </p:cNvSpPr>
          <p:nvPr/>
        </p:nvSpPr>
        <p:spPr bwMode="auto">
          <a:xfrm>
            <a:off x="5029200" y="1981200"/>
            <a:ext cx="99060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6327" name="Line 7"/>
          <p:cNvSpPr>
            <a:spLocks noChangeShapeType="1"/>
          </p:cNvSpPr>
          <p:nvPr/>
        </p:nvSpPr>
        <p:spPr bwMode="auto">
          <a:xfrm flipH="1">
            <a:off x="2971800" y="1981200"/>
            <a:ext cx="91440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5410200" y="14478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CC"/>
                </a:solidFill>
              </a:rPr>
              <a:t>5.8 PW</a:t>
            </a:r>
          </a:p>
        </p:txBody>
      </p:sp>
      <p:sp>
        <p:nvSpPr>
          <p:cNvPr id="56329" name="Line 9"/>
          <p:cNvSpPr>
            <a:spLocks noChangeShapeType="1"/>
          </p:cNvSpPr>
          <p:nvPr/>
        </p:nvSpPr>
        <p:spPr bwMode="auto">
          <a:xfrm>
            <a:off x="0" y="4038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pic>
        <p:nvPicPr>
          <p:cNvPr id="56330" name="Picture 10" descr="4_AS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49725"/>
            <a:ext cx="3724275" cy="27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1" name="Picture 11" descr="4_OL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4191000"/>
            <a:ext cx="3571875" cy="259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32" name="Text Box 12"/>
          <p:cNvSpPr txBox="1">
            <a:spLocks noChangeArrowheads="1"/>
          </p:cNvSpPr>
          <p:nvPr/>
        </p:nvSpPr>
        <p:spPr bwMode="auto">
          <a:xfrm>
            <a:off x="-76200" y="4956175"/>
            <a:ext cx="14890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CC"/>
                </a:solidFill>
              </a:rPr>
              <a:t>    Heat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CC"/>
                </a:solidFill>
              </a:rPr>
              <a:t>Transport</a:t>
            </a:r>
          </a:p>
        </p:txBody>
      </p:sp>
      <p:sp>
        <p:nvSpPr>
          <p:cNvPr id="56333" name="Text Box 13"/>
          <p:cNvSpPr txBox="1">
            <a:spLocks noChangeArrowheads="1"/>
          </p:cNvSpPr>
          <p:nvPr/>
        </p:nvSpPr>
        <p:spPr bwMode="auto">
          <a:xfrm>
            <a:off x="1371600" y="51816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CC"/>
                </a:solidFill>
              </a:rPr>
              <a:t>=</a:t>
            </a:r>
          </a:p>
        </p:txBody>
      </p:sp>
      <p:sp>
        <p:nvSpPr>
          <p:cNvPr id="56334" name="Text Box 14"/>
          <p:cNvSpPr txBox="1">
            <a:spLocks noChangeArrowheads="1"/>
          </p:cNvSpPr>
          <p:nvPr/>
        </p:nvSpPr>
        <p:spPr bwMode="auto">
          <a:xfrm>
            <a:off x="5181600" y="4814888"/>
            <a:ext cx="4572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FF33CC"/>
                </a:solidFill>
              </a:rPr>
              <a:t>-</a:t>
            </a:r>
          </a:p>
        </p:txBody>
      </p:sp>
      <p:sp>
        <p:nvSpPr>
          <p:cNvPr id="56335" name="Text Box 15"/>
          <p:cNvSpPr txBox="1">
            <a:spLocks noChangeArrowheads="1"/>
          </p:cNvSpPr>
          <p:nvPr/>
        </p:nvSpPr>
        <p:spPr bwMode="auto">
          <a:xfrm>
            <a:off x="3886200" y="4535488"/>
            <a:ext cx="1182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8.2 PW</a:t>
            </a:r>
          </a:p>
        </p:txBody>
      </p:sp>
      <p:sp>
        <p:nvSpPr>
          <p:cNvPr id="56336" name="Text Box 16"/>
          <p:cNvSpPr txBox="1">
            <a:spLocks noChangeArrowheads="1"/>
          </p:cNvSpPr>
          <p:nvPr/>
        </p:nvSpPr>
        <p:spPr bwMode="auto">
          <a:xfrm>
            <a:off x="7620000" y="45720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FFFF"/>
                </a:solidFill>
              </a:rPr>
              <a:t>2.4 PW</a:t>
            </a: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3352800" y="4114800"/>
            <a:ext cx="6096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6338" name="Rectangle 18"/>
          <p:cNvSpPr>
            <a:spLocks noChangeArrowheads="1"/>
          </p:cNvSpPr>
          <p:nvPr/>
        </p:nvSpPr>
        <p:spPr bwMode="auto">
          <a:xfrm>
            <a:off x="7162800" y="4191000"/>
            <a:ext cx="6096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6339" name="Text Box 19"/>
          <p:cNvSpPr txBox="1">
            <a:spLocks noChangeArrowheads="1"/>
          </p:cNvSpPr>
          <p:nvPr/>
        </p:nvSpPr>
        <p:spPr bwMode="auto">
          <a:xfrm>
            <a:off x="3124200" y="3962400"/>
            <a:ext cx="2286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333399"/>
                </a:solidFill>
              </a:rPr>
              <a:t>ASR*</a:t>
            </a:r>
          </a:p>
        </p:txBody>
      </p:sp>
      <p:sp>
        <p:nvSpPr>
          <p:cNvPr id="56340" name="Text Box 20"/>
          <p:cNvSpPr txBox="1">
            <a:spLocks noChangeArrowheads="1"/>
          </p:cNvSpPr>
          <p:nvPr/>
        </p:nvSpPr>
        <p:spPr bwMode="auto">
          <a:xfrm>
            <a:off x="6629400" y="3962400"/>
            <a:ext cx="2286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FFFF"/>
                </a:solidFill>
              </a:rPr>
              <a:t>OLR*</a:t>
            </a:r>
          </a:p>
        </p:txBody>
      </p:sp>
      <p:sp>
        <p:nvSpPr>
          <p:cNvPr id="56341" name="Rectangle 21"/>
          <p:cNvSpPr>
            <a:spLocks noChangeArrowheads="1"/>
          </p:cNvSpPr>
          <p:nvPr/>
        </p:nvSpPr>
        <p:spPr bwMode="auto">
          <a:xfrm>
            <a:off x="-76200" y="3962400"/>
            <a:ext cx="9296400" cy="2895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7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6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56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6" grpId="0" animBg="1"/>
      <p:bldP spid="56327" grpId="0" animBg="1"/>
      <p:bldP spid="563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chemeClr val="bg1"/>
                </a:solidFill>
              </a:rPr>
              <a:t>ASR*, OLR*, MHT, and the tropical/</a:t>
            </a:r>
            <a:r>
              <a:rPr lang="en-US" altLang="en-US" sz="4000" dirty="0" err="1">
                <a:solidFill>
                  <a:schemeClr val="bg1"/>
                </a:solidFill>
              </a:rPr>
              <a:t>extratropical</a:t>
            </a:r>
            <a:r>
              <a:rPr lang="en-US" altLang="en-US" sz="4000" dirty="0">
                <a:solidFill>
                  <a:schemeClr val="bg1"/>
                </a:solidFill>
              </a:rPr>
              <a:t> energy budget</a:t>
            </a: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152400" y="6140450"/>
            <a:ext cx="944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FFFFFF"/>
                </a:solidFill>
              </a:rPr>
              <a:t>All arrows are relative to the global average </a:t>
            </a: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3657600" y="3352800"/>
            <a:ext cx="3352800" cy="25146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2" name="Line 6"/>
          <p:cNvSpPr>
            <a:spLocks noChangeShapeType="1"/>
          </p:cNvSpPr>
          <p:nvPr/>
        </p:nvSpPr>
        <p:spPr bwMode="auto">
          <a:xfrm flipH="1" flipV="1">
            <a:off x="3200400" y="1524000"/>
            <a:ext cx="1295400" cy="1828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3" name="Line 7"/>
          <p:cNvSpPr>
            <a:spLocks noChangeShapeType="1"/>
          </p:cNvSpPr>
          <p:nvPr/>
        </p:nvSpPr>
        <p:spPr bwMode="auto">
          <a:xfrm flipH="1">
            <a:off x="5791200" y="2743200"/>
            <a:ext cx="304800" cy="533400"/>
          </a:xfrm>
          <a:prstGeom prst="line">
            <a:avLst/>
          </a:prstGeom>
          <a:noFill/>
          <a:ln w="47625">
            <a:solidFill>
              <a:srgbClr val="00FF00"/>
            </a:solidFill>
            <a:round/>
            <a:headEnd type="triangle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4343400" y="4814888"/>
            <a:ext cx="2971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</a:rPr>
              <a:t>Tropics</a:t>
            </a:r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2209800" y="2096869"/>
            <a:ext cx="2133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0000"/>
                </a:solidFill>
              </a:rPr>
              <a:t>ASR*</a:t>
            </a:r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5410200" y="1905000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FF00"/>
                </a:solidFill>
              </a:rPr>
              <a:t>OLR*</a:t>
            </a:r>
          </a:p>
        </p:txBody>
      </p:sp>
      <p:sp>
        <p:nvSpPr>
          <p:cNvPr id="60427" name="Line 11"/>
          <p:cNvSpPr>
            <a:spLocks noChangeShapeType="1"/>
          </p:cNvSpPr>
          <p:nvPr/>
        </p:nvSpPr>
        <p:spPr bwMode="auto">
          <a:xfrm>
            <a:off x="6096000" y="4648200"/>
            <a:ext cx="1447800" cy="0"/>
          </a:xfrm>
          <a:prstGeom prst="line">
            <a:avLst/>
          </a:prstGeom>
          <a:noFill/>
          <a:ln w="349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7315200" y="4006850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MHT</a:t>
            </a:r>
          </a:p>
        </p:txBody>
      </p:sp>
      <p:sp>
        <p:nvSpPr>
          <p:cNvPr id="60429" name="Text Box 13"/>
          <p:cNvSpPr txBox="1">
            <a:spLocks noChangeArrowheads="1"/>
          </p:cNvSpPr>
          <p:nvPr/>
        </p:nvSpPr>
        <p:spPr bwMode="auto">
          <a:xfrm>
            <a:off x="6477000" y="5410200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FFFF"/>
                </a:solidFill>
              </a:rPr>
              <a:t>To </a:t>
            </a:r>
            <a:r>
              <a:rPr lang="en-US" altLang="en-US" sz="2800" dirty="0" err="1">
                <a:solidFill>
                  <a:srgbClr val="FFFFFF"/>
                </a:solidFill>
              </a:rPr>
              <a:t>extratropics</a:t>
            </a:r>
            <a:endParaRPr lang="en-US" altLang="en-US" sz="2800" dirty="0">
              <a:solidFill>
                <a:srgbClr val="FFFFFF"/>
              </a:solidFill>
            </a:endParaRPr>
          </a:p>
        </p:txBody>
      </p:sp>
      <p:sp>
        <p:nvSpPr>
          <p:cNvPr id="60431" name="Text Box 15"/>
          <p:cNvSpPr txBox="1">
            <a:spLocks noChangeArrowheads="1"/>
          </p:cNvSpPr>
          <p:nvPr/>
        </p:nvSpPr>
        <p:spPr bwMode="auto">
          <a:xfrm>
            <a:off x="76200" y="3505200"/>
            <a:ext cx="31242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MHT</a:t>
            </a:r>
            <a:r>
              <a:rPr lang="en-US" altLang="en-US" sz="3600" dirty="0">
                <a:solidFill>
                  <a:srgbClr val="FFFFFF"/>
                </a:solidFill>
              </a:rPr>
              <a:t> =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</a:rPr>
              <a:t>  </a:t>
            </a:r>
            <a:r>
              <a:rPr lang="en-US" altLang="en-US" sz="3600" dirty="0">
                <a:solidFill>
                  <a:srgbClr val="FF0000"/>
                </a:solidFill>
              </a:rPr>
              <a:t>ASR*</a:t>
            </a:r>
            <a:r>
              <a:rPr lang="en-US" altLang="en-US" sz="3600" dirty="0">
                <a:solidFill>
                  <a:srgbClr val="FFFFFF"/>
                </a:solidFill>
              </a:rPr>
              <a:t> - </a:t>
            </a:r>
            <a:r>
              <a:rPr lang="en-US" altLang="en-US" sz="3600" dirty="0">
                <a:solidFill>
                  <a:srgbClr val="00FF00"/>
                </a:solidFill>
              </a:rPr>
              <a:t>OLR*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38400" y="26670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8.2 PW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00800" y="244858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FF00"/>
                </a:solidFill>
              </a:rPr>
              <a:t>2.4 PW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7315200" y="4692650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5.8 PW</a:t>
            </a:r>
          </a:p>
        </p:txBody>
      </p:sp>
    </p:spTree>
    <p:extLst>
      <p:ext uri="{BB962C8B-B14F-4D97-AF65-F5344CB8AC3E}">
        <p14:creationId xmlns:p14="http://schemas.microsoft.com/office/powerpoint/2010/main" val="70877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0" y="-228600"/>
            <a:ext cx="9144000" cy="1104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title"/>
          </p:nvPr>
        </p:nvSpPr>
        <p:spPr>
          <a:xfrm>
            <a:off x="-304800" y="-182563"/>
            <a:ext cx="9829800" cy="1096963"/>
          </a:xfrm>
        </p:spPr>
        <p:txBody>
          <a:bodyPr/>
          <a:lstStyle/>
          <a:p>
            <a:br>
              <a:rPr lang="en-US" altLang="en-US" sz="3600">
                <a:solidFill>
                  <a:schemeClr val="bg1"/>
                </a:solidFill>
              </a:rPr>
            </a:br>
            <a:r>
              <a:rPr lang="en-US" altLang="en-US" sz="3600">
                <a:solidFill>
                  <a:schemeClr val="bg1"/>
                </a:solidFill>
              </a:rPr>
              <a:t>Heat Transport In Climate Models</a:t>
            </a:r>
            <a:br>
              <a:rPr lang="en-US" altLang="en-US" sz="3600">
                <a:solidFill>
                  <a:schemeClr val="bg1"/>
                </a:solidFill>
              </a:rPr>
            </a:br>
            <a:r>
              <a:rPr lang="en-US" altLang="en-US" sz="3600">
                <a:solidFill>
                  <a:schemeClr val="bg1"/>
                </a:solidFill>
              </a:rPr>
              <a:t>(CMIP3)</a:t>
            </a:r>
          </a:p>
        </p:txBody>
      </p:sp>
      <p:sp>
        <p:nvSpPr>
          <p:cNvPr id="54278" name="Line 6"/>
          <p:cNvSpPr>
            <a:spLocks noChangeShapeType="1"/>
          </p:cNvSpPr>
          <p:nvPr/>
        </p:nvSpPr>
        <p:spPr bwMode="auto">
          <a:xfrm>
            <a:off x="5257800" y="6477000"/>
            <a:ext cx="762000" cy="0"/>
          </a:xfrm>
          <a:prstGeom prst="line">
            <a:avLst/>
          </a:prstGeom>
          <a:noFill/>
          <a:ln w="41275">
            <a:solidFill>
              <a:srgbClr val="FF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6172200" y="6186488"/>
            <a:ext cx="2819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Observations</a:t>
            </a:r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5105400" y="990600"/>
            <a:ext cx="3879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Peak Heat Transport Histograms</a:t>
            </a:r>
          </a:p>
        </p:txBody>
      </p:sp>
      <p:pic>
        <p:nvPicPr>
          <p:cNvPr id="54282" name="Picture 10" descr="colored_meridio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289" y="1981200"/>
            <a:ext cx="4876800" cy="354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3" name="Picture 11" descr="colored_hi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3" y="1905000"/>
            <a:ext cx="5024437" cy="365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81" name="Line 9"/>
          <p:cNvSpPr>
            <a:spLocks noChangeShapeType="1"/>
          </p:cNvSpPr>
          <p:nvPr/>
        </p:nvSpPr>
        <p:spPr bwMode="auto">
          <a:xfrm>
            <a:off x="4381500" y="838200"/>
            <a:ext cx="0" cy="601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5296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5"/>
          <p:cNvSpPr>
            <a:spLocks noChangeArrowheads="1"/>
          </p:cNvSpPr>
          <p:nvPr/>
        </p:nvSpPr>
        <p:spPr bwMode="auto">
          <a:xfrm>
            <a:off x="4965441" y="2209801"/>
            <a:ext cx="1740159" cy="1447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381000"/>
            <a:ext cx="8686800" cy="1143000"/>
          </a:xfrm>
        </p:spPr>
        <p:txBody>
          <a:bodyPr/>
          <a:lstStyle/>
          <a:p>
            <a:r>
              <a:rPr lang="en-US" altLang="en-US" sz="4000" dirty="0">
                <a:solidFill>
                  <a:schemeClr val="bg1"/>
                </a:solidFill>
              </a:rPr>
              <a:t>Conceptual model for heat transport</a:t>
            </a: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184280" y="1249650"/>
            <a:ext cx="1816359" cy="2268907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2" name="Line 6"/>
          <p:cNvSpPr>
            <a:spLocks noChangeShapeType="1"/>
          </p:cNvSpPr>
          <p:nvPr/>
        </p:nvSpPr>
        <p:spPr bwMode="auto">
          <a:xfrm flipH="1" flipV="1">
            <a:off x="0" y="592137"/>
            <a:ext cx="629039" cy="9636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3" name="Line 7"/>
          <p:cNvSpPr>
            <a:spLocks noChangeShapeType="1"/>
          </p:cNvSpPr>
          <p:nvPr/>
        </p:nvSpPr>
        <p:spPr bwMode="auto">
          <a:xfrm flipH="1">
            <a:off x="1772039" y="946150"/>
            <a:ext cx="304800" cy="533400"/>
          </a:xfrm>
          <a:prstGeom prst="line">
            <a:avLst/>
          </a:prstGeom>
          <a:noFill/>
          <a:ln w="47625">
            <a:solidFill>
              <a:srgbClr val="00FF00"/>
            </a:solidFill>
            <a:round/>
            <a:headEnd type="triangle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209939" y="3061357"/>
            <a:ext cx="2971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FFFF"/>
                </a:solidFill>
              </a:rPr>
              <a:t>Tropics</a:t>
            </a:r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248039" y="452219"/>
            <a:ext cx="2133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0000"/>
                </a:solidFill>
              </a:rPr>
              <a:t>ASR*</a:t>
            </a:r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1543439" y="381000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FF00"/>
                </a:solidFill>
              </a:rPr>
              <a:t>OLR*</a:t>
            </a:r>
          </a:p>
        </p:txBody>
      </p:sp>
      <p:sp>
        <p:nvSpPr>
          <p:cNvPr id="60427" name="Line 11"/>
          <p:cNvSpPr>
            <a:spLocks noChangeShapeType="1"/>
          </p:cNvSpPr>
          <p:nvPr/>
        </p:nvSpPr>
        <p:spPr bwMode="auto">
          <a:xfrm>
            <a:off x="1543439" y="2359025"/>
            <a:ext cx="1447800" cy="0"/>
          </a:xfrm>
          <a:prstGeom prst="line">
            <a:avLst/>
          </a:prstGeom>
          <a:noFill/>
          <a:ln w="349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1619639" y="1631950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MHT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2103438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>
                <a:solidFill>
                  <a:srgbClr val="003DB8"/>
                </a:solidFill>
              </a:rPr>
              <a:t>Δ</a:t>
            </a:r>
            <a:r>
              <a:rPr lang="en-US" sz="3200" dirty="0">
                <a:solidFill>
                  <a:srgbClr val="003DB8"/>
                </a:solidFill>
              </a:rPr>
              <a:t>T</a:t>
            </a:r>
            <a:r>
              <a:rPr lang="en-US" sz="3200" baseline="-25000" dirty="0">
                <a:solidFill>
                  <a:srgbClr val="003DB8"/>
                </a:solidFill>
              </a:rPr>
              <a:t>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539" y="3706979"/>
            <a:ext cx="4038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rgbClr val="003DB8"/>
                </a:solidFill>
              </a:rPr>
              <a:t>Δ</a:t>
            </a:r>
            <a:r>
              <a:rPr lang="en-US" sz="2000" dirty="0">
                <a:solidFill>
                  <a:srgbClr val="003DB8"/>
                </a:solidFill>
              </a:rPr>
              <a:t>T</a:t>
            </a:r>
            <a:r>
              <a:rPr lang="en-US" sz="2000" baseline="-25000" dirty="0">
                <a:solidFill>
                  <a:srgbClr val="003DB8"/>
                </a:solidFill>
              </a:rPr>
              <a:t>S </a:t>
            </a:r>
            <a:r>
              <a:rPr lang="en-US" sz="2000" dirty="0">
                <a:solidFill>
                  <a:srgbClr val="003DB8"/>
                </a:solidFill>
              </a:rPr>
              <a:t>is the equator-to-pole temperature contrast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3DB8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9900"/>
                </a:solidFill>
              </a:rPr>
              <a:t>Let OLR* = λ </a:t>
            </a:r>
            <a:r>
              <a:rPr lang="el-GR" sz="2000" dirty="0">
                <a:solidFill>
                  <a:srgbClr val="009900"/>
                </a:solidFill>
              </a:rPr>
              <a:t>Δ</a:t>
            </a:r>
            <a:r>
              <a:rPr lang="en-US" sz="2000" dirty="0">
                <a:solidFill>
                  <a:srgbClr val="009900"/>
                </a:solidFill>
              </a:rPr>
              <a:t>T</a:t>
            </a:r>
            <a:r>
              <a:rPr lang="en-US" sz="2000" baseline="-25000" dirty="0">
                <a:solidFill>
                  <a:srgbClr val="009900"/>
                </a:solidFill>
              </a:rPr>
              <a:t>S </a:t>
            </a:r>
          </a:p>
          <a:p>
            <a:r>
              <a:rPr lang="en-US" sz="2000" baseline="-25000" dirty="0">
                <a:solidFill>
                  <a:srgbClr val="009900"/>
                </a:solidFill>
              </a:rPr>
              <a:t>       </a:t>
            </a:r>
            <a:r>
              <a:rPr lang="en-US" sz="2000" dirty="0">
                <a:solidFill>
                  <a:srgbClr val="009900"/>
                </a:solidFill>
              </a:rPr>
              <a:t>Where </a:t>
            </a:r>
            <a:r>
              <a:rPr lang="el-GR" sz="2000" dirty="0">
                <a:solidFill>
                  <a:srgbClr val="009900"/>
                </a:solidFill>
              </a:rPr>
              <a:t>λ</a:t>
            </a:r>
            <a:r>
              <a:rPr lang="en-US" sz="2000" dirty="0">
                <a:solidFill>
                  <a:srgbClr val="009900"/>
                </a:solidFill>
              </a:rPr>
              <a:t> is climate feedback parameter (W m</a:t>
            </a:r>
            <a:r>
              <a:rPr lang="en-US" sz="2000" baseline="30000" dirty="0">
                <a:solidFill>
                  <a:srgbClr val="009900"/>
                </a:solidFill>
              </a:rPr>
              <a:t>-2</a:t>
            </a:r>
            <a:r>
              <a:rPr lang="en-US" sz="2000" dirty="0">
                <a:solidFill>
                  <a:srgbClr val="009900"/>
                </a:solidFill>
              </a:rPr>
              <a:t> K</a:t>
            </a:r>
            <a:r>
              <a:rPr lang="en-US" sz="2000" baseline="30000" dirty="0">
                <a:solidFill>
                  <a:srgbClr val="009900"/>
                </a:solidFill>
              </a:rPr>
              <a:t>-1</a:t>
            </a:r>
            <a:r>
              <a:rPr lang="en-US" sz="2000" dirty="0">
                <a:solidFill>
                  <a:srgbClr val="009900"/>
                </a:solidFill>
              </a:rPr>
              <a:t>)</a:t>
            </a:r>
          </a:p>
          <a:p>
            <a:endParaRPr lang="en-US" sz="2000" dirty="0">
              <a:solidFill>
                <a:srgbClr val="0099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E82ADF"/>
                </a:solidFill>
              </a:rPr>
              <a:t>And let MHT = D </a:t>
            </a:r>
            <a:r>
              <a:rPr lang="el-GR" sz="2000" dirty="0">
                <a:solidFill>
                  <a:srgbClr val="E82ADF"/>
                </a:solidFill>
              </a:rPr>
              <a:t>Δ</a:t>
            </a:r>
            <a:r>
              <a:rPr lang="en-US" sz="2000" dirty="0">
                <a:solidFill>
                  <a:srgbClr val="E82ADF"/>
                </a:solidFill>
              </a:rPr>
              <a:t>T</a:t>
            </a:r>
            <a:r>
              <a:rPr lang="en-US" sz="2000" baseline="-25000" dirty="0">
                <a:solidFill>
                  <a:srgbClr val="E82ADF"/>
                </a:solidFill>
              </a:rPr>
              <a:t>S </a:t>
            </a:r>
            <a:endParaRPr lang="en-US" sz="3200" baseline="-25000" dirty="0">
              <a:solidFill>
                <a:srgbClr val="E82ADF"/>
              </a:solidFill>
            </a:endParaRPr>
          </a:p>
          <a:p>
            <a:r>
              <a:rPr lang="en-US" sz="2000" dirty="0">
                <a:solidFill>
                  <a:srgbClr val="E82ADF"/>
                </a:solidFill>
              </a:rPr>
              <a:t>  Where D represents atmospheric diffusion (W m</a:t>
            </a:r>
            <a:r>
              <a:rPr lang="en-US" sz="2000" baseline="30000" dirty="0">
                <a:solidFill>
                  <a:srgbClr val="E82ADF"/>
                </a:solidFill>
              </a:rPr>
              <a:t>-2</a:t>
            </a:r>
            <a:r>
              <a:rPr lang="en-US" sz="2000" dirty="0">
                <a:solidFill>
                  <a:srgbClr val="E82ADF"/>
                </a:solidFill>
              </a:rPr>
              <a:t> K</a:t>
            </a:r>
            <a:r>
              <a:rPr lang="en-US" sz="2000" baseline="30000" dirty="0">
                <a:solidFill>
                  <a:srgbClr val="E82ADF"/>
                </a:solidFill>
              </a:rPr>
              <a:t>-1</a:t>
            </a:r>
            <a:r>
              <a:rPr lang="en-US" sz="2000" dirty="0">
                <a:solidFill>
                  <a:srgbClr val="E82ADF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99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4038600" y="457200"/>
            <a:ext cx="0" cy="6229494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4876800" y="8382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Option I: Increase 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00600" y="4572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82ADF"/>
                </a:solidFill>
              </a:rPr>
              <a:t>How to increase MHT</a:t>
            </a:r>
          </a:p>
        </p:txBody>
      </p:sp>
      <p:sp>
        <p:nvSpPr>
          <p:cNvPr id="23" name="Line 6"/>
          <p:cNvSpPr>
            <a:spLocks noChangeShapeType="1"/>
          </p:cNvSpPr>
          <p:nvPr/>
        </p:nvSpPr>
        <p:spPr bwMode="auto">
          <a:xfrm flipH="1" flipV="1">
            <a:off x="4781161" y="1503360"/>
            <a:ext cx="629039" cy="9636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4" name="Line 7"/>
          <p:cNvSpPr>
            <a:spLocks noChangeShapeType="1"/>
          </p:cNvSpPr>
          <p:nvPr/>
        </p:nvSpPr>
        <p:spPr bwMode="auto">
          <a:xfrm flipH="1">
            <a:off x="6477000" y="1752600"/>
            <a:ext cx="304800" cy="533400"/>
          </a:xfrm>
          <a:prstGeom prst="line">
            <a:avLst/>
          </a:prstGeom>
          <a:noFill/>
          <a:ln w="47625">
            <a:solidFill>
              <a:srgbClr val="00FF00"/>
            </a:solidFill>
            <a:round/>
            <a:headEnd type="triangle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4953000" y="3208333"/>
            <a:ext cx="2971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FFFF"/>
                </a:solidFill>
              </a:rPr>
              <a:t>Tropics</a:t>
            </a: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5029200" y="1363442"/>
            <a:ext cx="2133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0000"/>
                </a:solidFill>
              </a:rPr>
              <a:t>8.2 PW</a:t>
            </a:r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6858000" y="1363442"/>
            <a:ext cx="1981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9900"/>
                </a:solidFill>
              </a:rPr>
              <a:t>λ </a:t>
            </a:r>
            <a:r>
              <a:rPr lang="el-GR" sz="2800" dirty="0">
                <a:solidFill>
                  <a:srgbClr val="009900"/>
                </a:solidFill>
              </a:rPr>
              <a:t>Δ</a:t>
            </a:r>
            <a:r>
              <a:rPr lang="en-US" sz="2800" dirty="0">
                <a:solidFill>
                  <a:srgbClr val="009900"/>
                </a:solidFill>
              </a:rPr>
              <a:t>T</a:t>
            </a:r>
            <a:r>
              <a:rPr lang="en-US" sz="2800" baseline="-25000" dirty="0">
                <a:solidFill>
                  <a:srgbClr val="009900"/>
                </a:solidFill>
              </a:rPr>
              <a:t>S</a:t>
            </a:r>
            <a:endParaRPr lang="en-US" altLang="en-US" sz="2800" dirty="0">
              <a:solidFill>
                <a:srgbClr val="00FF00"/>
              </a:solidFill>
            </a:endParaRPr>
          </a:p>
        </p:txBody>
      </p:sp>
      <p:sp>
        <p:nvSpPr>
          <p:cNvPr id="28" name="Line 11"/>
          <p:cNvSpPr>
            <a:spLocks noChangeShapeType="1"/>
          </p:cNvSpPr>
          <p:nvPr/>
        </p:nvSpPr>
        <p:spPr bwMode="auto">
          <a:xfrm>
            <a:off x="6477000" y="2971800"/>
            <a:ext cx="1447800" cy="0"/>
          </a:xfrm>
          <a:prstGeom prst="line">
            <a:avLst/>
          </a:prstGeom>
          <a:noFill/>
          <a:ln w="349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6629400" y="2362200"/>
            <a:ext cx="2057400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E82ADF"/>
                </a:solidFill>
              </a:rPr>
              <a:t>D </a:t>
            </a:r>
            <a:r>
              <a:rPr lang="el-GR" sz="2800" dirty="0">
                <a:solidFill>
                  <a:srgbClr val="E82ADF"/>
                </a:solidFill>
              </a:rPr>
              <a:t>Δ</a:t>
            </a:r>
            <a:r>
              <a:rPr lang="en-US" sz="2800" dirty="0">
                <a:solidFill>
                  <a:srgbClr val="E82ADF"/>
                </a:solidFill>
              </a:rPr>
              <a:t>T</a:t>
            </a:r>
            <a:r>
              <a:rPr lang="en-US" sz="2800" baseline="-25000" dirty="0">
                <a:solidFill>
                  <a:srgbClr val="E82ADF"/>
                </a:solidFill>
              </a:rPr>
              <a:t>S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3600" dirty="0">
              <a:solidFill>
                <a:srgbClr val="D60093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72100" y="2476582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>
                <a:solidFill>
                  <a:srgbClr val="003DB8"/>
                </a:solidFill>
              </a:rPr>
              <a:t>Δ</a:t>
            </a:r>
            <a:r>
              <a:rPr lang="en-US" sz="3200" dirty="0">
                <a:solidFill>
                  <a:srgbClr val="003DB8"/>
                </a:solidFill>
              </a:rPr>
              <a:t>T</a:t>
            </a:r>
            <a:r>
              <a:rPr lang="en-US" sz="3200" baseline="-25000" dirty="0">
                <a:solidFill>
                  <a:srgbClr val="003DB8"/>
                </a:solidFill>
              </a:rPr>
              <a:t>S</a:t>
            </a:r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6858000" y="1824335"/>
            <a:ext cx="2133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9900"/>
                </a:solidFill>
              </a:rPr>
              <a:t>2.4 PW</a:t>
            </a:r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6705600" y="2955976"/>
            <a:ext cx="2133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E82ADF"/>
                </a:solidFill>
              </a:rPr>
              <a:t>5.8 PW</a:t>
            </a:r>
          </a:p>
        </p:txBody>
      </p:sp>
      <p:pic>
        <p:nvPicPr>
          <p:cNvPr id="34" name="Picture 5" descr="4_rad_shad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543" y="4133139"/>
            <a:ext cx="3352050" cy="243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Line 6"/>
          <p:cNvSpPr>
            <a:spLocks noChangeShapeType="1"/>
          </p:cNvSpPr>
          <p:nvPr/>
        </p:nvSpPr>
        <p:spPr bwMode="auto">
          <a:xfrm>
            <a:off x="6934200" y="5105400"/>
            <a:ext cx="99060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7315200" y="45720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CC"/>
                </a:solidFill>
              </a:rPr>
              <a:t>5.8 PW</a:t>
            </a:r>
          </a:p>
        </p:txBody>
      </p:sp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6603740" y="2041916"/>
            <a:ext cx="1461019" cy="186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6000" dirty="0">
                <a:solidFill>
                  <a:srgbClr val="E82ADF"/>
                </a:solidFill>
              </a:rPr>
              <a:t>D</a:t>
            </a:r>
            <a:r>
              <a:rPr lang="en-US" sz="2800" dirty="0">
                <a:solidFill>
                  <a:srgbClr val="E82ADF"/>
                </a:solidFill>
              </a:rPr>
              <a:t> </a:t>
            </a:r>
            <a:r>
              <a:rPr lang="el-GR" dirty="0">
                <a:solidFill>
                  <a:srgbClr val="E82ADF"/>
                </a:solidFill>
              </a:rPr>
              <a:t>Δ</a:t>
            </a:r>
            <a:r>
              <a:rPr lang="en-US" dirty="0">
                <a:solidFill>
                  <a:srgbClr val="E82ADF"/>
                </a:solidFill>
              </a:rPr>
              <a:t>T</a:t>
            </a:r>
            <a:r>
              <a:rPr lang="en-US" baseline="-25000" dirty="0">
                <a:solidFill>
                  <a:srgbClr val="E82ADF"/>
                </a:solidFill>
              </a:rPr>
              <a:t>S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3600" dirty="0">
              <a:solidFill>
                <a:srgbClr val="D60093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410200" y="2463225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>
                <a:solidFill>
                  <a:srgbClr val="003DB8"/>
                </a:solidFill>
              </a:rPr>
              <a:t>Δ</a:t>
            </a:r>
            <a:r>
              <a:rPr lang="en-US" sz="1600" dirty="0">
                <a:solidFill>
                  <a:srgbClr val="003DB8"/>
                </a:solidFill>
              </a:rPr>
              <a:t>T</a:t>
            </a:r>
            <a:r>
              <a:rPr lang="en-US" sz="1600" baseline="-25000" dirty="0">
                <a:solidFill>
                  <a:srgbClr val="003DB8"/>
                </a:solidFill>
              </a:rPr>
              <a:t>S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066" y="3971925"/>
            <a:ext cx="4841934" cy="2733675"/>
          </a:xfrm>
          <a:prstGeom prst="rect">
            <a:avLst/>
          </a:prstGeom>
        </p:spPr>
      </p:pic>
      <p:sp>
        <p:nvSpPr>
          <p:cNvPr id="40" name="Line 11"/>
          <p:cNvSpPr>
            <a:spLocks noChangeShapeType="1"/>
          </p:cNvSpPr>
          <p:nvPr/>
        </p:nvSpPr>
        <p:spPr bwMode="auto">
          <a:xfrm flipV="1">
            <a:off x="7467600" y="4657725"/>
            <a:ext cx="723900" cy="0"/>
          </a:xfrm>
          <a:prstGeom prst="line">
            <a:avLst/>
          </a:prstGeom>
          <a:noFill/>
          <a:ln w="349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1" name="Line 11"/>
          <p:cNvSpPr>
            <a:spLocks noChangeShapeType="1"/>
          </p:cNvSpPr>
          <p:nvPr/>
        </p:nvSpPr>
        <p:spPr bwMode="auto">
          <a:xfrm flipH="1" flipV="1">
            <a:off x="5257800" y="4657725"/>
            <a:ext cx="990600" cy="0"/>
          </a:xfrm>
          <a:prstGeom prst="line">
            <a:avLst/>
          </a:prstGeom>
          <a:noFill/>
          <a:ln w="349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181600" y="4276725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82AD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9.0 PW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467600" y="4288393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82AD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8.2 PW</a:t>
            </a: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6934200" y="1828800"/>
            <a:ext cx="2133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9900"/>
                </a:solidFill>
              </a:rPr>
              <a:t>0 PW</a:t>
            </a:r>
          </a:p>
        </p:txBody>
      </p:sp>
      <p:sp>
        <p:nvSpPr>
          <p:cNvPr id="46" name="Text Box 9"/>
          <p:cNvSpPr txBox="1">
            <a:spLocks noChangeArrowheads="1"/>
          </p:cNvSpPr>
          <p:nvPr/>
        </p:nvSpPr>
        <p:spPr bwMode="auto">
          <a:xfrm>
            <a:off x="6705600" y="2971800"/>
            <a:ext cx="2133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E82ADF"/>
                </a:solidFill>
              </a:rPr>
              <a:t>8.2 PW</a:t>
            </a:r>
          </a:p>
        </p:txBody>
      </p:sp>
      <p:sp>
        <p:nvSpPr>
          <p:cNvPr id="47" name="Text Box 10"/>
          <p:cNvSpPr txBox="1">
            <a:spLocks noChangeArrowheads="1"/>
          </p:cNvSpPr>
          <p:nvPr/>
        </p:nvSpPr>
        <p:spPr bwMode="auto">
          <a:xfrm>
            <a:off x="6858000" y="1381780"/>
            <a:ext cx="1981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9900"/>
                </a:solidFill>
              </a:rPr>
              <a:t>λ </a:t>
            </a:r>
            <a:r>
              <a:rPr lang="el-GR" sz="1200" dirty="0">
                <a:solidFill>
                  <a:srgbClr val="009900"/>
                </a:solidFill>
              </a:rPr>
              <a:t>Δ</a:t>
            </a:r>
            <a:r>
              <a:rPr lang="en-US" sz="1200" dirty="0">
                <a:solidFill>
                  <a:srgbClr val="009900"/>
                </a:solidFill>
              </a:rPr>
              <a:t>T</a:t>
            </a:r>
            <a:r>
              <a:rPr lang="en-US" sz="1200" baseline="-25000" dirty="0">
                <a:solidFill>
                  <a:srgbClr val="009900"/>
                </a:solidFill>
              </a:rPr>
              <a:t>S</a:t>
            </a:r>
            <a:endParaRPr lang="en-US" altLang="en-US" sz="1200" dirty="0">
              <a:solidFill>
                <a:srgbClr val="00FF0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114800" y="457200"/>
            <a:ext cx="4953000" cy="6324600"/>
          </a:xfrm>
          <a:prstGeom prst="rect">
            <a:avLst/>
          </a:prstGeom>
          <a:solidFill>
            <a:schemeClr val="tx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96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2" grpId="0"/>
      <p:bldP spid="33" grpId="0"/>
      <p:bldP spid="37" grpId="0"/>
      <p:bldP spid="40" grpId="0" animBg="1"/>
      <p:bldP spid="41" grpId="0" animBg="1"/>
      <p:bldP spid="44" grpId="0"/>
      <p:bldP spid="46" grpId="0"/>
      <p:bldP spid="47" grpId="0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5"/>
          <p:cNvSpPr>
            <a:spLocks noChangeArrowheads="1"/>
          </p:cNvSpPr>
          <p:nvPr/>
        </p:nvSpPr>
        <p:spPr bwMode="auto">
          <a:xfrm>
            <a:off x="5015104" y="1571627"/>
            <a:ext cx="1740159" cy="1447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815775" y="1532159"/>
            <a:ext cx="1740159" cy="1447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 flipH="1" flipV="1">
            <a:off x="631495" y="825718"/>
            <a:ext cx="629039" cy="9636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879534" y="685800"/>
            <a:ext cx="2133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0000"/>
                </a:solidFill>
              </a:rPr>
              <a:t>8.2 PW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454074" y="1364274"/>
            <a:ext cx="1461019" cy="186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6000" dirty="0">
                <a:solidFill>
                  <a:srgbClr val="E82ADF"/>
                </a:solidFill>
              </a:rPr>
              <a:t>D</a:t>
            </a:r>
            <a:r>
              <a:rPr lang="en-US" sz="2800" dirty="0">
                <a:solidFill>
                  <a:srgbClr val="E82ADF"/>
                </a:solidFill>
              </a:rPr>
              <a:t> </a:t>
            </a:r>
            <a:r>
              <a:rPr lang="el-GR" dirty="0">
                <a:solidFill>
                  <a:srgbClr val="E82ADF"/>
                </a:solidFill>
              </a:rPr>
              <a:t>Δ</a:t>
            </a:r>
            <a:r>
              <a:rPr lang="en-US" dirty="0">
                <a:solidFill>
                  <a:srgbClr val="E82ADF"/>
                </a:solidFill>
              </a:rPr>
              <a:t>T</a:t>
            </a:r>
            <a:r>
              <a:rPr lang="en-US" baseline="-25000" dirty="0">
                <a:solidFill>
                  <a:srgbClr val="E82ADF"/>
                </a:solidFill>
              </a:rPr>
              <a:t>S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3600" dirty="0">
              <a:solidFill>
                <a:srgbClr val="D6009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60534" y="1785583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>
                <a:solidFill>
                  <a:srgbClr val="003DB8"/>
                </a:solidFill>
              </a:rPr>
              <a:t>Δ</a:t>
            </a:r>
            <a:r>
              <a:rPr lang="en-US" sz="1600" dirty="0">
                <a:solidFill>
                  <a:srgbClr val="003DB8"/>
                </a:solidFill>
              </a:rPr>
              <a:t>T</a:t>
            </a:r>
            <a:r>
              <a:rPr lang="en-US" sz="1600" baseline="-25000" dirty="0">
                <a:solidFill>
                  <a:srgbClr val="003DB8"/>
                </a:solidFill>
              </a:rPr>
              <a:t>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294283"/>
            <a:ext cx="3072916" cy="17349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0434" y="344888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82AD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9.0 PW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33600" y="3419879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82AD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8.2 PW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" y="3048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Option I: Increase D</a:t>
            </a: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V="1">
            <a:off x="2362199" y="2359024"/>
            <a:ext cx="629039" cy="3175"/>
          </a:xfrm>
          <a:prstGeom prst="line">
            <a:avLst/>
          </a:prstGeom>
          <a:noFill/>
          <a:ln w="349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2251134" y="1139990"/>
            <a:ext cx="2133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9900"/>
                </a:solidFill>
              </a:rPr>
              <a:t>0 PW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2328671" y="807034"/>
            <a:ext cx="1981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9900"/>
                </a:solidFill>
              </a:rPr>
              <a:t>λ </a:t>
            </a:r>
            <a:r>
              <a:rPr lang="el-GR" sz="1200" dirty="0">
                <a:solidFill>
                  <a:srgbClr val="009900"/>
                </a:solidFill>
              </a:rPr>
              <a:t>Δ</a:t>
            </a:r>
            <a:r>
              <a:rPr lang="en-US" sz="1200" dirty="0">
                <a:solidFill>
                  <a:srgbClr val="009900"/>
                </a:solidFill>
              </a:rPr>
              <a:t>T</a:t>
            </a:r>
            <a:r>
              <a:rPr lang="en-US" sz="1200" baseline="-25000" dirty="0">
                <a:solidFill>
                  <a:srgbClr val="009900"/>
                </a:solidFill>
              </a:rPr>
              <a:t>S</a:t>
            </a:r>
            <a:endParaRPr lang="en-US" altLang="en-US" sz="1200" dirty="0">
              <a:solidFill>
                <a:srgbClr val="00FF00"/>
              </a:solidFill>
            </a:endParaRPr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 flipH="1">
            <a:off x="1965104" y="995065"/>
            <a:ext cx="304800" cy="533400"/>
          </a:xfrm>
          <a:prstGeom prst="line">
            <a:avLst/>
          </a:prstGeom>
          <a:noFill/>
          <a:ln w="47625">
            <a:solidFill>
              <a:srgbClr val="00FF00"/>
            </a:solidFill>
            <a:round/>
            <a:headEnd type="triangle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2209800" y="2433935"/>
            <a:ext cx="2133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E82ADF"/>
                </a:solidFill>
              </a:rPr>
              <a:t>8.2 PW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10200" y="300335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Option II: Change ASR*</a:t>
            </a: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228600" y="5454650"/>
            <a:ext cx="31242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D60093"/>
                </a:solidFill>
              </a:rPr>
              <a:t>MHT increases because OLR* decreases</a:t>
            </a: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4722694" y="5853047"/>
            <a:ext cx="436993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D60093"/>
                </a:solidFill>
              </a:rPr>
              <a:t>MHT increases because ASR* increases</a:t>
            </a:r>
          </a:p>
        </p:txBody>
      </p:sp>
      <p:sp>
        <p:nvSpPr>
          <p:cNvPr id="22" name="Line 6"/>
          <p:cNvSpPr>
            <a:spLocks noChangeShapeType="1"/>
          </p:cNvSpPr>
          <p:nvPr/>
        </p:nvSpPr>
        <p:spPr bwMode="auto">
          <a:xfrm flipH="1" flipV="1">
            <a:off x="4907024" y="865187"/>
            <a:ext cx="629039" cy="9636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3" name="Line 7"/>
          <p:cNvSpPr>
            <a:spLocks noChangeShapeType="1"/>
          </p:cNvSpPr>
          <p:nvPr/>
        </p:nvSpPr>
        <p:spPr bwMode="auto">
          <a:xfrm flipH="1">
            <a:off x="6526663" y="1114427"/>
            <a:ext cx="304800" cy="533400"/>
          </a:xfrm>
          <a:prstGeom prst="line">
            <a:avLst/>
          </a:prstGeom>
          <a:noFill/>
          <a:ln w="47625">
            <a:solidFill>
              <a:srgbClr val="00FF00"/>
            </a:solidFill>
            <a:round/>
            <a:headEnd type="triangle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5002663" y="2570160"/>
            <a:ext cx="2971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FFFF"/>
                </a:solidFill>
              </a:rPr>
              <a:t>Tropics</a:t>
            </a: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5155063" y="725269"/>
            <a:ext cx="2133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0000"/>
                </a:solidFill>
              </a:rPr>
              <a:t>8.2 PW</a:t>
            </a:r>
          </a:p>
        </p:txBody>
      </p:sp>
      <p:sp>
        <p:nvSpPr>
          <p:cNvPr id="26" name="Line 11"/>
          <p:cNvSpPr>
            <a:spLocks noChangeShapeType="1"/>
          </p:cNvSpPr>
          <p:nvPr/>
        </p:nvSpPr>
        <p:spPr bwMode="auto">
          <a:xfrm>
            <a:off x="6526663" y="2333627"/>
            <a:ext cx="1447800" cy="0"/>
          </a:xfrm>
          <a:prstGeom prst="line">
            <a:avLst/>
          </a:prstGeom>
          <a:noFill/>
          <a:ln w="349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6705600" y="1657978"/>
            <a:ext cx="2057400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E82ADF"/>
                </a:solidFill>
              </a:rPr>
              <a:t>D </a:t>
            </a:r>
            <a:r>
              <a:rPr lang="el-GR" sz="2800" dirty="0">
                <a:solidFill>
                  <a:srgbClr val="E82ADF"/>
                </a:solidFill>
              </a:rPr>
              <a:t>Δ</a:t>
            </a:r>
            <a:r>
              <a:rPr lang="en-US" sz="2800" dirty="0">
                <a:solidFill>
                  <a:srgbClr val="E82ADF"/>
                </a:solidFill>
              </a:rPr>
              <a:t>T</a:t>
            </a:r>
            <a:r>
              <a:rPr lang="en-US" sz="2800" baseline="-25000" dirty="0">
                <a:solidFill>
                  <a:srgbClr val="E82ADF"/>
                </a:solidFill>
              </a:rPr>
              <a:t>S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3600" dirty="0">
              <a:solidFill>
                <a:srgbClr val="D60093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97963" y="1838409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>
                <a:solidFill>
                  <a:srgbClr val="003DB8"/>
                </a:solidFill>
              </a:rPr>
              <a:t>Δ</a:t>
            </a:r>
            <a:r>
              <a:rPr lang="en-US" sz="3200" dirty="0">
                <a:solidFill>
                  <a:srgbClr val="003DB8"/>
                </a:solidFill>
              </a:rPr>
              <a:t>T</a:t>
            </a:r>
            <a:r>
              <a:rPr lang="en-US" sz="3200" baseline="-25000" dirty="0">
                <a:solidFill>
                  <a:srgbClr val="003DB8"/>
                </a:solidFill>
              </a:rPr>
              <a:t>S</a:t>
            </a:r>
          </a:p>
        </p:txBody>
      </p:sp>
      <p:pic>
        <p:nvPicPr>
          <p:cNvPr id="29" name="Picture 5" descr="4_rad_shad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543" y="3429000"/>
            <a:ext cx="3352050" cy="243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Line 6"/>
          <p:cNvSpPr>
            <a:spLocks noChangeShapeType="1"/>
          </p:cNvSpPr>
          <p:nvPr/>
        </p:nvSpPr>
        <p:spPr bwMode="auto">
          <a:xfrm>
            <a:off x="6934200" y="4401261"/>
            <a:ext cx="99060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428999"/>
            <a:ext cx="3395593" cy="2403407"/>
          </a:xfrm>
          <a:prstGeom prst="rect">
            <a:avLst/>
          </a:prstGeom>
        </p:spPr>
      </p:pic>
      <p:sp>
        <p:nvSpPr>
          <p:cNvPr id="32" name="Line 11"/>
          <p:cNvSpPr>
            <a:spLocks noChangeShapeType="1"/>
          </p:cNvSpPr>
          <p:nvPr/>
        </p:nvSpPr>
        <p:spPr bwMode="auto">
          <a:xfrm flipV="1">
            <a:off x="7086600" y="4096461"/>
            <a:ext cx="723900" cy="0"/>
          </a:xfrm>
          <a:prstGeom prst="line">
            <a:avLst/>
          </a:prstGeom>
          <a:noFill/>
          <a:ln w="349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Line 11"/>
          <p:cNvSpPr>
            <a:spLocks noChangeShapeType="1"/>
          </p:cNvSpPr>
          <p:nvPr/>
        </p:nvSpPr>
        <p:spPr bwMode="auto">
          <a:xfrm flipH="1" flipV="1">
            <a:off x="5257800" y="4096461"/>
            <a:ext cx="990600" cy="0"/>
          </a:xfrm>
          <a:prstGeom prst="line">
            <a:avLst/>
          </a:prstGeom>
          <a:noFill/>
          <a:ln w="349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34000" y="3572586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E82ADF"/>
                </a:solidFill>
                <a:latin typeface="Arial"/>
                <a:cs typeface="Arial"/>
              </a:rPr>
              <a:t>8.4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82AD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PW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467600" y="3601042"/>
            <a:ext cx="1295400" cy="33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E82ADF"/>
                </a:solidFill>
                <a:latin typeface="Arial"/>
                <a:cs typeface="Arial"/>
              </a:rPr>
              <a:t>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82AD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.5 PW</a:t>
            </a: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4945901" y="728962"/>
            <a:ext cx="2133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0000"/>
                </a:solidFill>
              </a:rPr>
              <a:t>10.5 PW</a:t>
            </a:r>
          </a:p>
        </p:txBody>
      </p:sp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6793363" y="1473894"/>
            <a:ext cx="20574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E82ADF"/>
                </a:solidFill>
              </a:rPr>
              <a:t>D </a:t>
            </a:r>
            <a:r>
              <a:rPr lang="el-GR" sz="4400" dirty="0">
                <a:solidFill>
                  <a:srgbClr val="E82ADF"/>
                </a:solidFill>
              </a:rPr>
              <a:t>Δ</a:t>
            </a:r>
            <a:r>
              <a:rPr lang="en-US" sz="4400" dirty="0">
                <a:solidFill>
                  <a:srgbClr val="E82ADF"/>
                </a:solidFill>
              </a:rPr>
              <a:t>T</a:t>
            </a:r>
            <a:r>
              <a:rPr lang="en-US" sz="4400" baseline="-25000" dirty="0">
                <a:solidFill>
                  <a:srgbClr val="E82ADF"/>
                </a:solidFill>
              </a:rPr>
              <a:t>S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3600" dirty="0">
              <a:solidFill>
                <a:srgbClr val="D60093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907663" y="2333627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E82ADF"/>
                </a:solidFill>
                <a:latin typeface="Arial"/>
                <a:cs typeface="Arial"/>
              </a:rPr>
              <a:t>7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82ADF"/>
                </a:solidFill>
                <a:effectLst/>
                <a:uLnTx/>
                <a:uFillTx/>
                <a:latin typeface="Arial"/>
                <a:cs typeface="Arial"/>
              </a:rPr>
              <a:t>.5 PW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374333" y="1792786"/>
            <a:ext cx="13047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dirty="0">
                <a:solidFill>
                  <a:srgbClr val="003DB8"/>
                </a:solidFill>
              </a:rPr>
              <a:t>Δ</a:t>
            </a:r>
            <a:r>
              <a:rPr lang="en-US" sz="4400" dirty="0">
                <a:solidFill>
                  <a:srgbClr val="003DB8"/>
                </a:solidFill>
              </a:rPr>
              <a:t>T</a:t>
            </a:r>
            <a:r>
              <a:rPr lang="en-US" sz="4400" baseline="-25000" dirty="0">
                <a:solidFill>
                  <a:srgbClr val="003DB8"/>
                </a:solidFill>
              </a:rPr>
              <a:t>S</a:t>
            </a:r>
          </a:p>
        </p:txBody>
      </p:sp>
      <p:sp>
        <p:nvSpPr>
          <p:cNvPr id="40" name="Line 6"/>
          <p:cNvSpPr>
            <a:spLocks noChangeShapeType="1"/>
          </p:cNvSpPr>
          <p:nvPr/>
        </p:nvSpPr>
        <p:spPr bwMode="auto">
          <a:xfrm flipH="1" flipV="1">
            <a:off x="4336302" y="381000"/>
            <a:ext cx="990599" cy="146844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86000" y="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82ADF"/>
                </a:solidFill>
              </a:rPr>
              <a:t>How to increase MHT</a:t>
            </a:r>
          </a:p>
        </p:txBody>
      </p:sp>
      <p:cxnSp>
        <p:nvCxnSpPr>
          <p:cNvPr id="43" name="Straight Connector 42"/>
          <p:cNvCxnSpPr/>
          <p:nvPr/>
        </p:nvCxnSpPr>
        <p:spPr bwMode="auto">
          <a:xfrm>
            <a:off x="4038600" y="457200"/>
            <a:ext cx="0" cy="6229494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8535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 animBg="1"/>
      <p:bldP spid="25" grpId="0"/>
      <p:bldP spid="27" grpId="0"/>
      <p:bldP spid="32" grpId="0" animBg="1"/>
      <p:bldP spid="33" grpId="0" animBg="1"/>
      <p:bldP spid="36" grpId="0"/>
      <p:bldP spid="37" grpId="0"/>
      <p:bldP spid="4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</a:rPr>
              <a:t>Model heat transport spread in  terms of OLR* and ASR*</a:t>
            </a:r>
          </a:p>
        </p:txBody>
      </p:sp>
      <p:pic>
        <p:nvPicPr>
          <p:cNvPr id="31748" name="Picture 6" descr="ASR_OLR_sca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296400" cy="448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5385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0" y="-76200"/>
            <a:ext cx="9144000" cy="838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altLang="en-US" sz="4000">
                <a:solidFill>
                  <a:schemeClr val="bg1"/>
                </a:solidFill>
              </a:rPr>
              <a:t>Planetary Albedo Partitioning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505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47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chemeClr val="bg1"/>
                </a:solidFill>
              </a:rPr>
              <a:t>Atmospheric and Surface reflection contribution to ASR*</a:t>
            </a:r>
          </a:p>
        </p:txBody>
      </p:sp>
      <p:sp>
        <p:nvSpPr>
          <p:cNvPr id="76805" name="Line 5"/>
          <p:cNvSpPr>
            <a:spLocks noChangeShapeType="1"/>
          </p:cNvSpPr>
          <p:nvPr/>
        </p:nvSpPr>
        <p:spPr bwMode="auto">
          <a:xfrm>
            <a:off x="0" y="1524000"/>
            <a:ext cx="9144000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67400" y="575446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MHT spread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67400" y="17526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Cloud Reflection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7239000" y="2362200"/>
            <a:ext cx="0" cy="685800"/>
          </a:xfrm>
          <a:prstGeom prst="straightConnector1">
            <a:avLst/>
          </a:prstGeom>
          <a:solidFill>
            <a:schemeClr val="accent1"/>
          </a:solidFill>
          <a:ln w="88900" cap="flat" cmpd="tri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01" y="2362200"/>
            <a:ext cx="4790999" cy="34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 rot="16200000">
            <a:off x="-1186933" y="3777734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Poleward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Energy Transport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0600" y="59436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Equator to pole contrast in clouds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62600" y="3048000"/>
            <a:ext cx="3505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Equator to pole contrast of absorbed shortwave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7239000" y="4419600"/>
            <a:ext cx="0" cy="685800"/>
          </a:xfrm>
          <a:prstGeom prst="straightConnector1">
            <a:avLst/>
          </a:prstGeom>
          <a:solidFill>
            <a:schemeClr val="accent1"/>
          </a:solidFill>
          <a:ln w="88900" cap="flat" cmpd="tri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5562600" y="5105400"/>
            <a:ext cx="350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Poleward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Energy Transport</a:t>
            </a:r>
          </a:p>
        </p:txBody>
      </p:sp>
    </p:spTree>
    <p:extLst>
      <p:ext uri="{BB962C8B-B14F-4D97-AF65-F5344CB8AC3E}">
        <p14:creationId xmlns:p14="http://schemas.microsoft.com/office/powerpoint/2010/main" val="2150399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781" y="3953944"/>
            <a:ext cx="1521369" cy="618056"/>
          </a:xfrm>
          <a:prstGeom prst="rect">
            <a:avLst/>
          </a:prstGeom>
        </p:spPr>
      </p:pic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altLang="en-US" sz="4000" dirty="0">
                <a:solidFill>
                  <a:schemeClr val="bg1"/>
                </a:solidFill>
              </a:rPr>
              <a:t>2B: Inter-hemispheric energy transport and tropical precipitation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3200400" y="3949182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791200" y="3949182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 flipV="1">
            <a:off x="4114800" y="2501382"/>
            <a:ext cx="533400" cy="1371600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3352800" y="4747675"/>
            <a:ext cx="2133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FFFF"/>
                </a:solidFill>
              </a:rPr>
              <a:t>Southern Hemisphere</a:t>
            </a:r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-76200" y="3949182"/>
            <a:ext cx="3108544" cy="233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0000"/>
                </a:solidFill>
              </a:rPr>
              <a:t>Solar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FF00"/>
                </a:solidFill>
              </a:rPr>
              <a:t>Emitted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FFFF"/>
                </a:solidFill>
              </a:rPr>
              <a:t> </a:t>
            </a:r>
            <a:r>
              <a:rPr lang="en-US" altLang="en-US" sz="2400" dirty="0">
                <a:solidFill>
                  <a:srgbClr val="333399"/>
                </a:solidFill>
              </a:rPr>
              <a:t>Surface/ Ocean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333399"/>
                </a:solidFill>
              </a:rPr>
              <a:t>Heat Transport</a:t>
            </a:r>
            <a:r>
              <a:rPr lang="en-US" altLang="en-US" sz="2400" dirty="0">
                <a:solidFill>
                  <a:srgbClr val="FFFFFF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D60093"/>
                </a:solidFill>
              </a:rPr>
              <a:t>Net Heating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D60093"/>
                </a:solidFill>
              </a:rPr>
              <a:t>(Atmospheric heat transport)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6096000" y="4804000"/>
            <a:ext cx="2133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FFFF"/>
                </a:solidFill>
              </a:rPr>
              <a:t>Northern Hemisphere</a:t>
            </a:r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 flipV="1">
            <a:off x="7543800" y="2428357"/>
            <a:ext cx="530226" cy="1517650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3200400" y="5930382"/>
            <a:ext cx="2514600" cy="622818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5791200" y="5930382"/>
            <a:ext cx="2514600" cy="622818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>
            <a:off x="5486400" y="6235182"/>
            <a:ext cx="5334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3" name="Line 7"/>
          <p:cNvSpPr>
            <a:spLocks noChangeShapeType="1"/>
          </p:cNvSpPr>
          <p:nvPr/>
        </p:nvSpPr>
        <p:spPr bwMode="auto">
          <a:xfrm flipV="1">
            <a:off x="6746875" y="5681177"/>
            <a:ext cx="228600" cy="38100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4" name="Line 7"/>
          <p:cNvSpPr>
            <a:spLocks noChangeShapeType="1"/>
          </p:cNvSpPr>
          <p:nvPr/>
        </p:nvSpPr>
        <p:spPr bwMode="auto">
          <a:xfrm>
            <a:off x="4197804" y="5681177"/>
            <a:ext cx="304800" cy="514298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0" y="161038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Northern Hemisphere Summer</a:t>
            </a:r>
          </a:p>
        </p:txBody>
      </p:sp>
      <p:sp>
        <p:nvSpPr>
          <p:cNvPr id="26" name="Line 18"/>
          <p:cNvSpPr>
            <a:spLocks noChangeShapeType="1"/>
          </p:cNvSpPr>
          <p:nvPr/>
        </p:nvSpPr>
        <p:spPr bwMode="auto">
          <a:xfrm>
            <a:off x="3584574" y="3505200"/>
            <a:ext cx="149226" cy="3016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7" name="Line 18"/>
          <p:cNvSpPr>
            <a:spLocks noChangeShapeType="1"/>
          </p:cNvSpPr>
          <p:nvPr/>
        </p:nvSpPr>
        <p:spPr bwMode="auto">
          <a:xfrm>
            <a:off x="5791201" y="1447801"/>
            <a:ext cx="1371600" cy="243205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srgbClr val="FFFFFF"/>
              </a:solidFill>
            </a:endParaRPr>
          </a:p>
        </p:txBody>
      </p:sp>
      <p:cxnSp>
        <p:nvCxnSpPr>
          <p:cNvPr id="30" name="Straight Arrow Connector 29"/>
          <p:cNvCxnSpPr>
            <a:cxnSpLocks/>
          </p:cNvCxnSpPr>
          <p:nvPr/>
        </p:nvCxnSpPr>
        <p:spPr bwMode="auto">
          <a:xfrm flipH="1">
            <a:off x="5257800" y="4495800"/>
            <a:ext cx="685800" cy="0"/>
          </a:xfrm>
          <a:prstGeom prst="straightConnector1">
            <a:avLst/>
          </a:prstGeom>
          <a:solidFill>
            <a:schemeClr val="accent1"/>
          </a:solidFill>
          <a:ln w="92075" cap="flat" cmpd="sng" algn="ctr">
            <a:solidFill>
              <a:srgbClr val="E82AD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Arrow Connector 31"/>
          <p:cNvCxnSpPr>
            <a:cxnSpLocks/>
          </p:cNvCxnSpPr>
          <p:nvPr/>
        </p:nvCxnSpPr>
        <p:spPr bwMode="auto">
          <a:xfrm flipV="1">
            <a:off x="3886200" y="3505200"/>
            <a:ext cx="0" cy="762000"/>
          </a:xfrm>
          <a:prstGeom prst="straightConnector1">
            <a:avLst/>
          </a:prstGeom>
          <a:solidFill>
            <a:schemeClr val="accent1"/>
          </a:solidFill>
          <a:ln w="92075" cap="flat" cmpd="sng" algn="ctr">
            <a:solidFill>
              <a:srgbClr val="E82AD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138662"/>
            <a:ext cx="1482370" cy="81433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>
            <a:off x="7315200" y="3657600"/>
            <a:ext cx="0" cy="762000"/>
          </a:xfrm>
          <a:prstGeom prst="straightConnector1">
            <a:avLst/>
          </a:prstGeom>
          <a:solidFill>
            <a:schemeClr val="accent1"/>
          </a:solidFill>
          <a:ln w="92075" cap="flat" cmpd="sng" algn="ctr">
            <a:solidFill>
              <a:srgbClr val="E82AD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0648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781" y="3953944"/>
            <a:ext cx="1521369" cy="618056"/>
          </a:xfrm>
          <a:prstGeom prst="rect">
            <a:avLst/>
          </a:prstGeom>
        </p:spPr>
      </p:pic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altLang="en-US" sz="4000" dirty="0">
                <a:solidFill>
                  <a:schemeClr val="bg1"/>
                </a:solidFill>
              </a:rPr>
              <a:t>2B: Inter-hemispheric energy transport and tropical precipitation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3200400" y="3949182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791200" y="3949182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 flipV="1">
            <a:off x="4114800" y="2425182"/>
            <a:ext cx="533400" cy="1447800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3352800" y="4747675"/>
            <a:ext cx="2133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FFFF"/>
                </a:solidFill>
              </a:rPr>
              <a:t>Southern Hemisphere</a:t>
            </a:r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-76200" y="3949182"/>
            <a:ext cx="3108544" cy="233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0000"/>
                </a:solidFill>
              </a:rPr>
              <a:t>Solar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FF00"/>
                </a:solidFill>
              </a:rPr>
              <a:t>Emitted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FFFF"/>
                </a:solidFill>
              </a:rPr>
              <a:t> </a:t>
            </a:r>
            <a:r>
              <a:rPr lang="en-US" altLang="en-US" sz="2400" dirty="0">
                <a:solidFill>
                  <a:srgbClr val="333399"/>
                </a:solidFill>
              </a:rPr>
              <a:t>Surface/ Ocean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333399"/>
                </a:solidFill>
              </a:rPr>
              <a:t>Heat Transport</a:t>
            </a:r>
            <a:r>
              <a:rPr lang="en-US" altLang="en-US" sz="2400" dirty="0">
                <a:solidFill>
                  <a:srgbClr val="FFFFFF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D60093"/>
                </a:solidFill>
              </a:rPr>
              <a:t>Net Heating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D60093"/>
                </a:solidFill>
              </a:rPr>
              <a:t>(Atmospheric heat transport)</a:t>
            </a:r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>
            <a:off x="6858000" y="3644382"/>
            <a:ext cx="152400" cy="2286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6096000" y="4804000"/>
            <a:ext cx="2133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FFFF"/>
                </a:solidFill>
              </a:rPr>
              <a:t>Northern Hemisphere</a:t>
            </a:r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 flipV="1">
            <a:off x="7543800" y="2577582"/>
            <a:ext cx="457200" cy="1368425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3200400" y="5930382"/>
            <a:ext cx="2514600" cy="622818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5791200" y="5930382"/>
            <a:ext cx="2514600" cy="622818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>
            <a:off x="5486400" y="6235182"/>
            <a:ext cx="5334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3" name="Line 7"/>
          <p:cNvSpPr>
            <a:spLocks noChangeShapeType="1"/>
          </p:cNvSpPr>
          <p:nvPr/>
        </p:nvSpPr>
        <p:spPr bwMode="auto">
          <a:xfrm flipV="1">
            <a:off x="6746875" y="5681177"/>
            <a:ext cx="228600" cy="38100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4" name="Line 7"/>
          <p:cNvSpPr>
            <a:spLocks noChangeShapeType="1"/>
          </p:cNvSpPr>
          <p:nvPr/>
        </p:nvSpPr>
        <p:spPr bwMode="auto">
          <a:xfrm>
            <a:off x="4197804" y="5681177"/>
            <a:ext cx="304800" cy="514298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0" y="161038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Southern Hemisphere Summer</a:t>
            </a:r>
          </a:p>
        </p:txBody>
      </p:sp>
      <p:sp>
        <p:nvSpPr>
          <p:cNvPr id="27" name="Line 18"/>
          <p:cNvSpPr>
            <a:spLocks noChangeShapeType="1"/>
          </p:cNvSpPr>
          <p:nvPr/>
        </p:nvSpPr>
        <p:spPr bwMode="auto">
          <a:xfrm>
            <a:off x="2286000" y="1447801"/>
            <a:ext cx="1371600" cy="243205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030" y="4138662"/>
            <a:ext cx="1482370" cy="814338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</p:cNvCxnSpPr>
          <p:nvPr/>
        </p:nvCxnSpPr>
        <p:spPr bwMode="auto">
          <a:xfrm flipV="1">
            <a:off x="7315200" y="3429000"/>
            <a:ext cx="0" cy="685800"/>
          </a:xfrm>
          <a:prstGeom prst="straightConnector1">
            <a:avLst/>
          </a:prstGeom>
          <a:solidFill>
            <a:schemeClr val="accent1"/>
          </a:solidFill>
          <a:ln w="92075" cap="flat" cmpd="sng" algn="ctr">
            <a:solidFill>
              <a:srgbClr val="E82AD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Arrow Connector 31"/>
          <p:cNvCxnSpPr>
            <a:cxnSpLocks/>
          </p:cNvCxnSpPr>
          <p:nvPr/>
        </p:nvCxnSpPr>
        <p:spPr bwMode="auto">
          <a:xfrm>
            <a:off x="3886200" y="3657600"/>
            <a:ext cx="0" cy="762000"/>
          </a:xfrm>
          <a:prstGeom prst="straightConnector1">
            <a:avLst/>
          </a:prstGeom>
          <a:solidFill>
            <a:schemeClr val="accent1"/>
          </a:solidFill>
          <a:ln w="92075" cap="flat" cmpd="sng" algn="ctr">
            <a:solidFill>
              <a:srgbClr val="E82AD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Arrow Connector 29"/>
          <p:cNvCxnSpPr>
            <a:cxnSpLocks/>
          </p:cNvCxnSpPr>
          <p:nvPr/>
        </p:nvCxnSpPr>
        <p:spPr bwMode="auto">
          <a:xfrm>
            <a:off x="5562600" y="4495800"/>
            <a:ext cx="685800" cy="0"/>
          </a:xfrm>
          <a:prstGeom prst="straightConnector1">
            <a:avLst/>
          </a:prstGeom>
          <a:solidFill>
            <a:schemeClr val="accent1"/>
          </a:solidFill>
          <a:ln w="92075" cap="flat" cmpd="sng" algn="ctr">
            <a:solidFill>
              <a:srgbClr val="E82AD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47589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57200" y="-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</a:rPr>
              <a:t>Equator-to-pole contrast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0" y="8382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685800" y="1066800"/>
            <a:ext cx="7772400" cy="197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15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solidFill>
                  <a:srgbClr val="FFFFFF"/>
                </a:solidFill>
              </a:rPr>
              <a:t>The tropics receive more solar radiation than the high latitudes (</a:t>
            </a:r>
            <a:r>
              <a:rPr lang="en-US" altLang="en-US" sz="2400" dirty="0" err="1">
                <a:solidFill>
                  <a:srgbClr val="FFFFFF"/>
                </a:solidFill>
              </a:rPr>
              <a:t>extratropics</a:t>
            </a:r>
            <a:r>
              <a:rPr lang="en-US" altLang="en-US" sz="2400" dirty="0">
                <a:solidFill>
                  <a:srgbClr val="FFFFFF"/>
                </a:solidFill>
              </a:rPr>
              <a:t>)</a:t>
            </a:r>
          </a:p>
          <a:p>
            <a:pPr fontAlgn="base">
              <a:spcBef>
                <a:spcPct val="15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solidFill>
                  <a:srgbClr val="FFFFFF"/>
                </a:solidFill>
              </a:rPr>
              <a:t>To come to equilibrium, the tropics must either emit excess radiation or transport energy to the </a:t>
            </a:r>
            <a:r>
              <a:rPr lang="en-US" altLang="en-US" sz="2400" dirty="0" err="1">
                <a:solidFill>
                  <a:srgbClr val="FFFFFF"/>
                </a:solidFill>
              </a:rPr>
              <a:t>extratropics</a:t>
            </a:r>
            <a:endParaRPr lang="en-US" altLang="en-US" sz="2400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FFFFFF"/>
              </a:solidFill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2514600" y="4724400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5105400" y="4724400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2057400" y="3200400"/>
            <a:ext cx="765175" cy="14446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78" name="Line 10"/>
          <p:cNvSpPr>
            <a:spLocks noChangeShapeType="1"/>
          </p:cNvSpPr>
          <p:nvPr/>
        </p:nvSpPr>
        <p:spPr bwMode="auto">
          <a:xfrm>
            <a:off x="5334000" y="3886200"/>
            <a:ext cx="381000" cy="7620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 flipV="1">
            <a:off x="2971800" y="4267200"/>
            <a:ext cx="152400" cy="38100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 flipV="1">
            <a:off x="5867400" y="4267200"/>
            <a:ext cx="152400" cy="38100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 flipV="1">
            <a:off x="3429000" y="3886200"/>
            <a:ext cx="304800" cy="762000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 flipV="1">
            <a:off x="6248400" y="4114800"/>
            <a:ext cx="228600" cy="533400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2895600" y="5272087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FFFF"/>
                </a:solidFill>
              </a:rPr>
              <a:t>Tropics</a:t>
            </a: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5486400" y="5348288"/>
            <a:ext cx="2133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FFFFFF"/>
                </a:solidFill>
              </a:rPr>
              <a:t>Extratropics</a:t>
            </a:r>
            <a:endParaRPr lang="en-US" altLang="en-US" sz="2800" dirty="0">
              <a:solidFill>
                <a:srgbClr val="FFFFFF"/>
              </a:solidFill>
            </a:endParaRPr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271463" y="4724400"/>
            <a:ext cx="1557337" cy="167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0000"/>
                </a:solidFill>
              </a:rPr>
              <a:t>Incident</a:t>
            </a:r>
            <a:r>
              <a:rPr lang="en-US" altLang="en-US" sz="2400">
                <a:solidFill>
                  <a:srgbClr val="FFFFFF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Reflected</a:t>
            </a:r>
            <a:r>
              <a:rPr lang="en-US" altLang="en-US" sz="2400">
                <a:solidFill>
                  <a:srgbClr val="FFFFFF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FF00"/>
                </a:solidFill>
              </a:rPr>
              <a:t>Emitted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D60093"/>
                </a:solidFill>
              </a:rPr>
              <a:t>Net</a:t>
            </a:r>
          </a:p>
        </p:txBody>
      </p:sp>
      <p:sp>
        <p:nvSpPr>
          <p:cNvPr id="7188" name="Line 20"/>
          <p:cNvSpPr>
            <a:spLocks noChangeShapeType="1"/>
          </p:cNvSpPr>
          <p:nvPr/>
        </p:nvSpPr>
        <p:spPr bwMode="auto">
          <a:xfrm>
            <a:off x="4419600" y="4114800"/>
            <a:ext cx="0" cy="53340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89" name="Line 21"/>
          <p:cNvSpPr>
            <a:spLocks noChangeShapeType="1"/>
          </p:cNvSpPr>
          <p:nvPr/>
        </p:nvSpPr>
        <p:spPr bwMode="auto">
          <a:xfrm>
            <a:off x="7239000" y="4114800"/>
            <a:ext cx="0" cy="53340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9" name="Flowchart: Process 18"/>
          <p:cNvSpPr/>
          <p:nvPr/>
        </p:nvSpPr>
        <p:spPr bwMode="auto">
          <a:xfrm>
            <a:off x="2514600" y="6096000"/>
            <a:ext cx="2514600" cy="609600"/>
          </a:xfrm>
          <a:prstGeom prst="flowChartProcess">
            <a:avLst/>
          </a:prstGeom>
          <a:solidFill>
            <a:srgbClr val="0070C0"/>
          </a:solidFill>
          <a:ln w="317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Flowchart: Process 19"/>
          <p:cNvSpPr/>
          <p:nvPr/>
        </p:nvSpPr>
        <p:spPr bwMode="auto">
          <a:xfrm>
            <a:off x="5105400" y="6096000"/>
            <a:ext cx="2514600" cy="609600"/>
          </a:xfrm>
          <a:prstGeom prst="flowChartProcess">
            <a:avLst/>
          </a:prstGeom>
          <a:solidFill>
            <a:srgbClr val="0070C0"/>
          </a:solidFill>
          <a:ln w="317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190" name="Line 22"/>
          <p:cNvSpPr>
            <a:spLocks noChangeShapeType="1"/>
          </p:cNvSpPr>
          <p:nvPr/>
        </p:nvSpPr>
        <p:spPr bwMode="auto">
          <a:xfrm>
            <a:off x="4876800" y="6096000"/>
            <a:ext cx="533400" cy="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6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1" grpId="0" animBg="1"/>
      <p:bldP spid="7182" grpId="0" animBg="1"/>
      <p:bldP spid="7188" grpId="0" animBg="1"/>
      <p:bldP spid="7189" grpId="0" animBg="1"/>
      <p:bldP spid="719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781" y="3953944"/>
            <a:ext cx="1521369" cy="618056"/>
          </a:xfrm>
          <a:prstGeom prst="rect">
            <a:avLst/>
          </a:prstGeom>
        </p:spPr>
      </p:pic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altLang="en-US" sz="4000" dirty="0">
                <a:solidFill>
                  <a:schemeClr val="bg1"/>
                </a:solidFill>
              </a:rPr>
              <a:t>2B: Inter-hemispheric energy transport and tropical precipitation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3200400" y="3949182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791200" y="3949182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 flipV="1">
            <a:off x="4114799" y="2373160"/>
            <a:ext cx="457201" cy="1499822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3352800" y="4747675"/>
            <a:ext cx="2133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FFFF"/>
                </a:solidFill>
              </a:rPr>
              <a:t>Southern Hemisphere</a:t>
            </a:r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-76200" y="3949182"/>
            <a:ext cx="3108544" cy="233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0000"/>
                </a:solidFill>
              </a:rPr>
              <a:t>Solar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FF00"/>
                </a:solidFill>
              </a:rPr>
              <a:t>Emitted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FFFF"/>
                </a:solidFill>
              </a:rPr>
              <a:t> </a:t>
            </a:r>
            <a:r>
              <a:rPr lang="en-US" altLang="en-US" sz="2400" dirty="0">
                <a:solidFill>
                  <a:srgbClr val="333399"/>
                </a:solidFill>
              </a:rPr>
              <a:t>Surface/ Ocean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333399"/>
                </a:solidFill>
              </a:rPr>
              <a:t>Heat Transport</a:t>
            </a:r>
            <a:r>
              <a:rPr lang="en-US" altLang="en-US" sz="2400" dirty="0">
                <a:solidFill>
                  <a:srgbClr val="FFFFFF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D60093"/>
                </a:solidFill>
              </a:rPr>
              <a:t>Net Heating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D60093"/>
                </a:solidFill>
              </a:rPr>
              <a:t>(Atmospheric heat transport)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6096000" y="4804000"/>
            <a:ext cx="2133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FFFF"/>
                </a:solidFill>
              </a:rPr>
              <a:t>Northern Hemisphere</a:t>
            </a:r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 flipV="1">
            <a:off x="7543799" y="2438400"/>
            <a:ext cx="457199" cy="1507607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3200400" y="5930382"/>
            <a:ext cx="2514600" cy="622818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5791200" y="5930382"/>
            <a:ext cx="2514600" cy="622818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>
            <a:off x="5486400" y="6235182"/>
            <a:ext cx="5334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3" name="Line 7"/>
          <p:cNvSpPr>
            <a:spLocks noChangeShapeType="1"/>
          </p:cNvSpPr>
          <p:nvPr/>
        </p:nvSpPr>
        <p:spPr bwMode="auto">
          <a:xfrm flipV="1">
            <a:off x="6746875" y="5681177"/>
            <a:ext cx="228600" cy="38100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4" name="Line 7"/>
          <p:cNvSpPr>
            <a:spLocks noChangeShapeType="1"/>
          </p:cNvSpPr>
          <p:nvPr/>
        </p:nvSpPr>
        <p:spPr bwMode="auto">
          <a:xfrm>
            <a:off x="4197804" y="5681177"/>
            <a:ext cx="304800" cy="514298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97804" y="128505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Annual Mean</a:t>
            </a:r>
          </a:p>
        </p:txBody>
      </p:sp>
      <p:sp>
        <p:nvSpPr>
          <p:cNvPr id="27" name="Line 18"/>
          <p:cNvSpPr>
            <a:spLocks noChangeShapeType="1"/>
          </p:cNvSpPr>
          <p:nvPr/>
        </p:nvSpPr>
        <p:spPr bwMode="auto">
          <a:xfrm>
            <a:off x="2971800" y="2336667"/>
            <a:ext cx="685800" cy="1543184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540" y="4026285"/>
            <a:ext cx="1482370" cy="814338"/>
          </a:xfrm>
          <a:prstGeom prst="rect">
            <a:avLst/>
          </a:prstGeom>
        </p:spPr>
      </p:pic>
      <p:cxnSp>
        <p:nvCxnSpPr>
          <p:cNvPr id="30" name="Straight Arrow Connector 29"/>
          <p:cNvCxnSpPr>
            <a:cxnSpLocks/>
          </p:cNvCxnSpPr>
          <p:nvPr/>
        </p:nvCxnSpPr>
        <p:spPr bwMode="auto">
          <a:xfrm flipH="1">
            <a:off x="5368381" y="5105400"/>
            <a:ext cx="533400" cy="0"/>
          </a:xfrm>
          <a:prstGeom prst="straightConnector1">
            <a:avLst/>
          </a:prstGeom>
          <a:solidFill>
            <a:schemeClr val="accent1"/>
          </a:solidFill>
          <a:ln w="92075" cap="flat" cmpd="sng" algn="ctr">
            <a:solidFill>
              <a:srgbClr val="E82AD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Line 18"/>
          <p:cNvSpPr>
            <a:spLocks noChangeShapeType="1"/>
          </p:cNvSpPr>
          <p:nvPr/>
        </p:nvSpPr>
        <p:spPr bwMode="auto">
          <a:xfrm>
            <a:off x="6096000" y="2438400"/>
            <a:ext cx="685800" cy="1543184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673" y="1422805"/>
            <a:ext cx="43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Atmosphere moves energy North to south across the equator to counter ocean heat transport</a:t>
            </a:r>
          </a:p>
        </p:txBody>
      </p:sp>
    </p:spTree>
    <p:extLst>
      <p:ext uri="{BB962C8B-B14F-4D97-AF65-F5344CB8AC3E}">
        <p14:creationId xmlns:p14="http://schemas.microsoft.com/office/powerpoint/2010/main" val="7263211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52710" y="1589226"/>
            <a:ext cx="1254668" cy="1282182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2382920" y="1066800"/>
            <a:ext cx="191270" cy="509208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52709" y="2855255"/>
            <a:ext cx="1261020" cy="622818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1753453" y="751026"/>
            <a:ext cx="474661" cy="849174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1524310" y="2855255"/>
            <a:ext cx="1219744" cy="622818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1524853" y="1584662"/>
            <a:ext cx="1219201" cy="1282182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 bwMode="auto">
          <a:xfrm flipH="1">
            <a:off x="985899" y="2185608"/>
            <a:ext cx="767554" cy="13218"/>
          </a:xfrm>
          <a:prstGeom prst="straightConnector1">
            <a:avLst/>
          </a:prstGeom>
          <a:solidFill>
            <a:schemeClr val="accent1"/>
          </a:solidFill>
          <a:ln w="92075" cap="flat" cmpd="sng" algn="ctr">
            <a:solidFill>
              <a:srgbClr val="E82AD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Line 7"/>
          <p:cNvSpPr>
            <a:spLocks noChangeShapeType="1"/>
          </p:cNvSpPr>
          <p:nvPr/>
        </p:nvSpPr>
        <p:spPr bwMode="auto">
          <a:xfrm flipH="1">
            <a:off x="1905853" y="2620466"/>
            <a:ext cx="206070" cy="56896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29071" y="3138108"/>
            <a:ext cx="55113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NH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40319" y="3113226"/>
            <a:ext cx="55113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372182" y="1138535"/>
            <a:ext cx="990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310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659137" y="1082565"/>
            <a:ext cx="990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D050"/>
                </a:solidFill>
              </a:rPr>
              <a:t>245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09800" y="2393590"/>
            <a:ext cx="990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57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982635" y="1817826"/>
            <a:ext cx="990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82ADF"/>
                </a:solidFill>
              </a:rPr>
              <a:t>+8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84263" y="1579076"/>
            <a:ext cx="1788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82ADF"/>
                </a:solidFill>
              </a:rPr>
              <a:t>2.1 PW</a:t>
            </a:r>
          </a:p>
        </p:txBody>
      </p:sp>
      <p:sp>
        <p:nvSpPr>
          <p:cNvPr id="40" name="Text Box 13"/>
          <p:cNvSpPr txBox="1">
            <a:spLocks noChangeArrowheads="1"/>
          </p:cNvSpPr>
          <p:nvPr/>
        </p:nvSpPr>
        <p:spPr bwMode="auto">
          <a:xfrm>
            <a:off x="-533400" y="6270014"/>
            <a:ext cx="95762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0000"/>
                </a:solidFill>
              </a:rPr>
              <a:t>Solar    </a:t>
            </a:r>
            <a:r>
              <a:rPr lang="en-US" altLang="en-US" sz="2400" dirty="0">
                <a:solidFill>
                  <a:srgbClr val="00FF00"/>
                </a:solidFill>
              </a:rPr>
              <a:t>Emitted (OLR)   </a:t>
            </a:r>
            <a:r>
              <a:rPr lang="en-US" altLang="en-US" sz="2400" dirty="0">
                <a:solidFill>
                  <a:srgbClr val="333399"/>
                </a:solidFill>
              </a:rPr>
              <a:t>Surface Heat Flux</a:t>
            </a:r>
            <a:r>
              <a:rPr lang="en-US" altLang="en-US" sz="2400" dirty="0">
                <a:solidFill>
                  <a:srgbClr val="FFFFFF"/>
                </a:solidFill>
              </a:rPr>
              <a:t>  </a:t>
            </a:r>
            <a:r>
              <a:rPr lang="en-US" altLang="en-US" sz="2800" dirty="0">
                <a:solidFill>
                  <a:srgbClr val="D60093"/>
                </a:solidFill>
              </a:rPr>
              <a:t>Net Heating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6568" y="116284"/>
            <a:ext cx="4343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Hemispheric Heating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68024" y="695007"/>
            <a:ext cx="1829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June</a:t>
            </a:r>
          </a:p>
        </p:txBody>
      </p:sp>
      <p:sp>
        <p:nvSpPr>
          <p:cNvPr id="43" name="Rectangle 4"/>
          <p:cNvSpPr>
            <a:spLocks noChangeArrowheads="1"/>
          </p:cNvSpPr>
          <p:nvPr/>
        </p:nvSpPr>
        <p:spPr bwMode="auto">
          <a:xfrm>
            <a:off x="152401" y="4470918"/>
            <a:ext cx="1254668" cy="1282182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4" name="Line 9"/>
          <p:cNvSpPr>
            <a:spLocks noChangeShapeType="1"/>
          </p:cNvSpPr>
          <p:nvPr/>
        </p:nvSpPr>
        <p:spPr bwMode="auto">
          <a:xfrm flipV="1">
            <a:off x="2382610" y="3910291"/>
            <a:ext cx="161259" cy="547408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5" name="Rectangle 4"/>
          <p:cNvSpPr>
            <a:spLocks noChangeArrowheads="1"/>
          </p:cNvSpPr>
          <p:nvPr/>
        </p:nvSpPr>
        <p:spPr bwMode="auto">
          <a:xfrm>
            <a:off x="152400" y="5736947"/>
            <a:ext cx="1261020" cy="622818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>
            <a:off x="1992781" y="4134501"/>
            <a:ext cx="245979" cy="330671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7" name="Rectangle 4"/>
          <p:cNvSpPr>
            <a:spLocks noChangeArrowheads="1"/>
          </p:cNvSpPr>
          <p:nvPr/>
        </p:nvSpPr>
        <p:spPr bwMode="auto">
          <a:xfrm>
            <a:off x="1524001" y="5736947"/>
            <a:ext cx="1219744" cy="622818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1524544" y="4466354"/>
            <a:ext cx="1219201" cy="1282182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cxnSp>
        <p:nvCxnSpPr>
          <p:cNvPr id="49" name="Straight Arrow Connector 48"/>
          <p:cNvCxnSpPr>
            <a:cxnSpLocks/>
          </p:cNvCxnSpPr>
          <p:nvPr/>
        </p:nvCxnSpPr>
        <p:spPr bwMode="auto">
          <a:xfrm flipH="1">
            <a:off x="985590" y="5067300"/>
            <a:ext cx="767554" cy="13218"/>
          </a:xfrm>
          <a:prstGeom prst="straightConnector1">
            <a:avLst/>
          </a:prstGeom>
          <a:solidFill>
            <a:schemeClr val="accent1"/>
          </a:solidFill>
          <a:ln w="92075" cap="flat" cmpd="sng" algn="ctr">
            <a:solidFill>
              <a:srgbClr val="E82AD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Line 7"/>
          <p:cNvSpPr>
            <a:spLocks noChangeShapeType="1"/>
          </p:cNvSpPr>
          <p:nvPr/>
        </p:nvSpPr>
        <p:spPr bwMode="auto">
          <a:xfrm flipV="1">
            <a:off x="1905853" y="5364469"/>
            <a:ext cx="182886" cy="566765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828762" y="6019800"/>
            <a:ext cx="55113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NH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40010" y="5994918"/>
            <a:ext cx="55113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371873" y="4020227"/>
            <a:ext cx="990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160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209491" y="5275282"/>
            <a:ext cx="990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60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982326" y="4699518"/>
            <a:ext cx="990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82ADF"/>
                </a:solidFill>
              </a:rPr>
              <a:t>-7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83954" y="4460768"/>
            <a:ext cx="1788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82ADF"/>
                </a:solidFill>
              </a:rPr>
              <a:t>1.9 PW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-43656" y="3632718"/>
            <a:ext cx="1829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January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667000" y="4034135"/>
            <a:ext cx="990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D050"/>
                </a:solidFill>
              </a:rPr>
              <a:t>227</a:t>
            </a:r>
          </a:p>
        </p:txBody>
      </p:sp>
      <p:pic>
        <p:nvPicPr>
          <p:cNvPr id="62" name="Content Placeholder 6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380" y="1175613"/>
            <a:ext cx="5332919" cy="5125816"/>
          </a:xfrm>
        </p:spPr>
      </p:pic>
      <p:pic>
        <p:nvPicPr>
          <p:cNvPr id="63" name="Content Placeholder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3800" y="1143000"/>
            <a:ext cx="5332919" cy="5125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62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10058400" cy="914400"/>
          </a:xfrm>
        </p:spPr>
        <p:txBody>
          <a:bodyPr/>
          <a:lstStyle/>
          <a:p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Location of tropical precipitation and </a:t>
            </a:r>
            <a:br>
              <a:rPr lang="en-US" sz="26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inter-hemispheric heating contrast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6" y="937790"/>
            <a:ext cx="8408894" cy="57180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81000" y="906780"/>
            <a:ext cx="4191000" cy="5867400"/>
          </a:xfrm>
          <a:prstGeom prst="rect">
            <a:avLst/>
          </a:prstGeom>
          <a:solidFill>
            <a:schemeClr val="tx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572000" y="3771900"/>
            <a:ext cx="4572000" cy="3048000"/>
          </a:xfrm>
          <a:prstGeom prst="rect">
            <a:avLst/>
          </a:prstGeom>
          <a:solidFill>
            <a:schemeClr val="tx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8" name="Content Placeholder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1146436"/>
            <a:ext cx="3826622" cy="3678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531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How is the atmosphere heated in the annual average?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203" y="1709738"/>
            <a:ext cx="6167597" cy="431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57800" y="6172200"/>
            <a:ext cx="3276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white"/>
                </a:solidFill>
              </a:rPr>
              <a:t>Kiehl</a:t>
            </a:r>
            <a:r>
              <a:rPr lang="en-US" dirty="0">
                <a:solidFill>
                  <a:prstClr val="white"/>
                </a:solidFill>
              </a:rPr>
              <a:t> and </a:t>
            </a:r>
            <a:r>
              <a:rPr lang="en-US" dirty="0" err="1">
                <a:solidFill>
                  <a:prstClr val="white"/>
                </a:solidFill>
              </a:rPr>
              <a:t>Trenberth</a:t>
            </a:r>
            <a:r>
              <a:rPr lang="en-US" dirty="0">
                <a:solidFill>
                  <a:prstClr val="white"/>
                </a:solidFill>
              </a:rPr>
              <a:t> 1997</a:t>
            </a:r>
          </a:p>
        </p:txBody>
      </p:sp>
      <p:sp>
        <p:nvSpPr>
          <p:cNvPr id="3" name="Oval 2"/>
          <p:cNvSpPr/>
          <p:nvPr/>
        </p:nvSpPr>
        <p:spPr>
          <a:xfrm>
            <a:off x="1447800" y="1938338"/>
            <a:ext cx="1981200" cy="914400"/>
          </a:xfrm>
          <a:prstGeom prst="ellipse">
            <a:avLst/>
          </a:prstGeom>
          <a:noFill/>
          <a:ln>
            <a:solidFill>
              <a:srgbClr val="BA1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469547"/>
            <a:ext cx="2362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BA16A6"/>
                </a:solidFill>
              </a:rPr>
              <a:t>30% reflected</a:t>
            </a:r>
          </a:p>
        </p:txBody>
      </p:sp>
      <p:sp>
        <p:nvSpPr>
          <p:cNvPr id="6" name="Oval 5"/>
          <p:cNvSpPr/>
          <p:nvPr/>
        </p:nvSpPr>
        <p:spPr>
          <a:xfrm>
            <a:off x="3570514" y="3299052"/>
            <a:ext cx="19812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2400" y="2279631"/>
            <a:ext cx="23622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20% absorbed atmosphere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4158318"/>
            <a:ext cx="25908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50% transmitted</a:t>
            </a:r>
          </a:p>
          <a:p>
            <a:r>
              <a:rPr lang="en-US" sz="2800" dirty="0">
                <a:solidFill>
                  <a:srgbClr val="00B050"/>
                </a:solidFill>
              </a:rPr>
              <a:t>To surface</a:t>
            </a:r>
          </a:p>
        </p:txBody>
      </p:sp>
      <p:sp>
        <p:nvSpPr>
          <p:cNvPr id="9" name="Oval 8"/>
          <p:cNvSpPr/>
          <p:nvPr/>
        </p:nvSpPr>
        <p:spPr>
          <a:xfrm>
            <a:off x="2438400" y="4224338"/>
            <a:ext cx="1716801" cy="11430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0400" y="4193738"/>
            <a:ext cx="2209800" cy="12926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1F497D"/>
                </a:solidFill>
              </a:rPr>
              <a:t>50% net flux</a:t>
            </a:r>
          </a:p>
          <a:p>
            <a:r>
              <a:rPr lang="en-US" sz="2600" dirty="0">
                <a:solidFill>
                  <a:srgbClr val="1F497D"/>
                </a:solidFill>
              </a:rPr>
              <a:t>From surface</a:t>
            </a:r>
          </a:p>
          <a:p>
            <a:r>
              <a:rPr lang="en-US" sz="2600" dirty="0">
                <a:solidFill>
                  <a:srgbClr val="1F497D"/>
                </a:solidFill>
              </a:rPr>
              <a:t>To atmosphere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155201" y="4158318"/>
            <a:ext cx="2931399" cy="105662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-133529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3. The seasonal cycle of atmospheric heating and temperature</a:t>
            </a:r>
          </a:p>
        </p:txBody>
      </p:sp>
    </p:spTree>
    <p:extLst>
      <p:ext uri="{BB962C8B-B14F-4D97-AF65-F5344CB8AC3E}">
        <p14:creationId xmlns:p14="http://schemas.microsoft.com/office/powerpoint/2010/main" val="60866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  <p:bldP spid="11" grpId="0" animBg="1"/>
      <p:bldP spid="9" grpId="0" animBg="1"/>
      <p:bldP spid="12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-1828800" y="-457200"/>
            <a:ext cx="10896600" cy="3048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Spatial structure of atmospheric heating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-228600"/>
            <a:ext cx="8991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Spatial structure of atmospheric heating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828800" y="685800"/>
            <a:ext cx="9067800" cy="6096000"/>
            <a:chOff x="381000" y="685800"/>
            <a:chExt cx="8382000" cy="54864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685800"/>
              <a:ext cx="8382000" cy="54864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419600" y="838200"/>
              <a:ext cx="4343400" cy="5257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200400" y="762000"/>
              <a:ext cx="22860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6362700" y="609600"/>
            <a:ext cx="3009900" cy="6248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95600" y="753465"/>
            <a:ext cx="4064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Annual Average</a:t>
            </a:r>
          </a:p>
        </p:txBody>
      </p:sp>
    </p:spTree>
    <p:extLst>
      <p:ext uri="{BB962C8B-B14F-4D97-AF65-F5344CB8AC3E}">
        <p14:creationId xmlns:p14="http://schemas.microsoft.com/office/powerpoint/2010/main" val="10845060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43000" y="76200"/>
            <a:ext cx="8686800" cy="10207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Limiting models of seasonal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atmospheric heating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2057400"/>
            <a:ext cx="2362200" cy="228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4343400"/>
            <a:ext cx="2362200" cy="2819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62600" y="2540705"/>
            <a:ext cx="2209800" cy="22743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62600" y="4800600"/>
            <a:ext cx="2209800" cy="152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4143" y="5029199"/>
            <a:ext cx="190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white"/>
                </a:solidFill>
              </a:rPr>
              <a:t>DEEP</a:t>
            </a:r>
          </a:p>
          <a:p>
            <a:pPr algn="ctr"/>
            <a:r>
              <a:rPr lang="en-US" sz="2800" dirty="0">
                <a:solidFill>
                  <a:prstClr val="white"/>
                </a:solidFill>
              </a:rPr>
              <a:t>OCEAN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4143" y="2514600"/>
            <a:ext cx="2090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SW absorbing</a:t>
            </a:r>
          </a:p>
          <a:p>
            <a:pPr algn="ctr"/>
            <a:r>
              <a:rPr lang="en-US" sz="2400" dirty="0">
                <a:solidFill>
                  <a:prstClr val="black"/>
                </a:solidFill>
              </a:rPr>
              <a:t>atmosphere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62600" y="3124200"/>
            <a:ext cx="2299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SW transparent</a:t>
            </a:r>
          </a:p>
          <a:p>
            <a:pPr algn="ctr"/>
            <a:r>
              <a:rPr lang="en-US" sz="2400" dirty="0">
                <a:solidFill>
                  <a:prstClr val="black"/>
                </a:solidFill>
              </a:rPr>
              <a:t>atmosphere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10200" y="4953000"/>
            <a:ext cx="2601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white"/>
                </a:solidFill>
              </a:rPr>
              <a:t>Shallow ocean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33400" y="838200"/>
            <a:ext cx="533400" cy="1245305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696200" y="1295400"/>
            <a:ext cx="533400" cy="1245305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858000" y="2667000"/>
            <a:ext cx="762000" cy="2209800"/>
          </a:xfrm>
          <a:prstGeom prst="straightConnector1">
            <a:avLst/>
          </a:prstGeom>
          <a:ln w="34925">
            <a:solidFill>
              <a:srgbClr val="00B05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066800" y="2133600"/>
            <a:ext cx="990600" cy="2623810"/>
          </a:xfrm>
          <a:prstGeom prst="straightConnector1">
            <a:avLst/>
          </a:prstGeom>
          <a:ln w="34925">
            <a:solidFill>
              <a:srgbClr val="00B05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104900" y="2057400"/>
            <a:ext cx="800100" cy="6096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419600" y="1143000"/>
            <a:ext cx="76200" cy="5943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6362700" y="3955197"/>
            <a:ext cx="266700" cy="845403"/>
          </a:xfrm>
          <a:prstGeom prst="straightConnector1">
            <a:avLst/>
          </a:prstGeom>
          <a:ln w="3492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3" name="Straight Connector 2052"/>
          <p:cNvCxnSpPr/>
          <p:nvPr/>
        </p:nvCxnSpPr>
        <p:spPr>
          <a:xfrm>
            <a:off x="6553200" y="381000"/>
            <a:ext cx="5715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553200" y="762000"/>
            <a:ext cx="571500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54" name="TextBox 2053"/>
          <p:cNvSpPr txBox="1"/>
          <p:nvPr/>
        </p:nvSpPr>
        <p:spPr>
          <a:xfrm>
            <a:off x="7287986" y="762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SW flux</a:t>
            </a:r>
          </a:p>
        </p:txBody>
      </p:sp>
      <p:sp>
        <p:nvSpPr>
          <p:cNvPr id="2055" name="TextBox 2054"/>
          <p:cNvSpPr txBox="1"/>
          <p:nvPr/>
        </p:nvSpPr>
        <p:spPr>
          <a:xfrm>
            <a:off x="7287986" y="533400"/>
            <a:ext cx="1856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F497D"/>
                </a:solidFill>
              </a:rPr>
              <a:t>Turbulent + LW</a:t>
            </a:r>
          </a:p>
          <a:p>
            <a:r>
              <a:rPr lang="en-US" dirty="0">
                <a:solidFill>
                  <a:srgbClr val="1F497D"/>
                </a:solidFill>
              </a:rPr>
              <a:t>Surface flux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7170" y="1427804"/>
            <a:ext cx="3331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BA16A6"/>
                </a:solidFill>
              </a:rPr>
              <a:t>Heated from above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93771" y="1447800"/>
            <a:ext cx="3331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BA16A6"/>
                </a:solidFill>
              </a:rPr>
              <a:t>Heated from below</a:t>
            </a:r>
          </a:p>
        </p:txBody>
      </p:sp>
    </p:spTree>
    <p:extLst>
      <p:ext uri="{BB962C8B-B14F-4D97-AF65-F5344CB8AC3E}">
        <p14:creationId xmlns:p14="http://schemas.microsoft.com/office/powerpoint/2010/main" val="272118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58762"/>
            <a:ext cx="8686800" cy="10207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Atmospheric energy budget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2286000"/>
            <a:ext cx="2362200" cy="228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4572000"/>
            <a:ext cx="2362200" cy="75479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4143" y="48768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white"/>
                </a:solidFill>
              </a:rPr>
              <a:t>Surface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62600" y="3124200"/>
            <a:ext cx="2299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SW transparent</a:t>
            </a:r>
          </a:p>
          <a:p>
            <a:pPr algn="ctr"/>
            <a:r>
              <a:rPr lang="en-US" sz="2400" dirty="0">
                <a:solidFill>
                  <a:prstClr val="black"/>
                </a:solidFill>
              </a:rPr>
              <a:t>atmosphere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38200" y="1066800"/>
            <a:ext cx="533400" cy="1245305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095500" y="3771899"/>
            <a:ext cx="571500" cy="800101"/>
          </a:xfrm>
          <a:prstGeom prst="straightConnector1">
            <a:avLst/>
          </a:prstGeom>
          <a:ln w="34925">
            <a:solidFill>
              <a:schemeClr val="tx2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419600" y="457200"/>
            <a:ext cx="76200" cy="6629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4" name="TextBox 2053"/>
          <p:cNvSpPr txBox="1"/>
          <p:nvPr/>
        </p:nvSpPr>
        <p:spPr>
          <a:xfrm>
            <a:off x="990600" y="9906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Net SW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 TOA 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2286000" y="1524000"/>
            <a:ext cx="381000" cy="812096"/>
          </a:xfrm>
          <a:prstGeom prst="straightConnector1">
            <a:avLst/>
          </a:prstGeom>
          <a:ln w="3492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 1"/>
          <p:cNvSpPr txBox="1">
            <a:spLocks/>
          </p:cNvSpPr>
          <p:nvPr/>
        </p:nvSpPr>
        <p:spPr>
          <a:xfrm>
            <a:off x="-457200" y="304800"/>
            <a:ext cx="4038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Conventional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5867400" y="304800"/>
            <a:ext cx="4038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This study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819400" y="10668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</a:rPr>
              <a:t>OLR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90600" y="3048000"/>
            <a:ext cx="2705100" cy="830997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F497D"/>
                </a:solidFill>
              </a:rPr>
              <a:t>Net energy flux</a:t>
            </a:r>
          </a:p>
          <a:p>
            <a:r>
              <a:rPr lang="en-US" sz="2400" dirty="0">
                <a:solidFill>
                  <a:srgbClr val="1F497D"/>
                </a:solidFill>
              </a:rPr>
              <a:t>Through surface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6200" y="5634335"/>
            <a:ext cx="4343400" cy="830997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F497D"/>
                </a:solidFill>
              </a:rPr>
              <a:t>Net energy flux through surface </a:t>
            </a:r>
            <a:r>
              <a:rPr lang="en-US" sz="2400" dirty="0">
                <a:solidFill>
                  <a:prstClr val="white"/>
                </a:solidFill>
              </a:rPr>
              <a:t>=</a:t>
            </a:r>
          </a:p>
          <a:p>
            <a:r>
              <a:rPr lang="en-US" sz="2400" dirty="0">
                <a:solidFill>
                  <a:prstClr val="white"/>
                </a:solidFill>
              </a:rPr>
              <a:t>Solar + turbulent + LW</a:t>
            </a:r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562600" y="2438400"/>
            <a:ext cx="2362200" cy="228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562600" y="4724400"/>
            <a:ext cx="2362200" cy="75479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758543" y="50292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white"/>
                </a:solidFill>
              </a:rPr>
              <a:t>Surface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6019800" y="2209800"/>
            <a:ext cx="381000" cy="5334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6819900" y="4171949"/>
            <a:ext cx="419100" cy="647703"/>
          </a:xfrm>
          <a:prstGeom prst="straightConnector1">
            <a:avLst/>
          </a:prstGeom>
          <a:ln w="34925">
            <a:solidFill>
              <a:schemeClr val="tx2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800600" y="1295400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Atmospheric SW absorption (SWABS)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 flipV="1">
            <a:off x="7010400" y="1676400"/>
            <a:ext cx="381000" cy="812096"/>
          </a:xfrm>
          <a:prstGeom prst="straightConnector1">
            <a:avLst/>
          </a:prstGeom>
          <a:ln w="3492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7543800" y="129093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</a:rPr>
              <a:t>OLR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553200" y="3283803"/>
            <a:ext cx="2705100" cy="830997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F497D"/>
                </a:solidFill>
              </a:rPr>
              <a:t>Surface heat</a:t>
            </a:r>
          </a:p>
          <a:p>
            <a:r>
              <a:rPr lang="en-US" sz="2400" dirty="0">
                <a:solidFill>
                  <a:srgbClr val="1F497D"/>
                </a:solidFill>
              </a:rPr>
              <a:t>Flux (SHF)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724400" y="5638800"/>
            <a:ext cx="4343400" cy="1200329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F497D"/>
                </a:solidFill>
              </a:rPr>
              <a:t>SHF </a:t>
            </a:r>
            <a:r>
              <a:rPr lang="en-US" sz="2400" dirty="0">
                <a:solidFill>
                  <a:prstClr val="white"/>
                </a:solidFill>
              </a:rPr>
              <a:t>=  turbulent + LW</a:t>
            </a:r>
          </a:p>
          <a:p>
            <a:r>
              <a:rPr lang="en-US" sz="2400" dirty="0">
                <a:solidFill>
                  <a:prstClr val="white"/>
                </a:solidFill>
              </a:rPr>
              <a:t>=&gt; Energy exchange between surface and atmosphere</a:t>
            </a:r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2050" name="Rectangle 2049"/>
          <p:cNvSpPr/>
          <p:nvPr/>
        </p:nvSpPr>
        <p:spPr>
          <a:xfrm>
            <a:off x="4343400" y="533400"/>
            <a:ext cx="4648200" cy="63057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51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38200"/>
            <a:ext cx="3200400" cy="46482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Seasonal Atmospheric Heating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ANNUAL MEAN IS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REMOVED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430" y="457200"/>
            <a:ext cx="5031570" cy="5969659"/>
          </a:xfrm>
        </p:spPr>
      </p:pic>
    </p:spTree>
    <p:extLst>
      <p:ext uri="{BB962C8B-B14F-4D97-AF65-F5344CB8AC3E}">
        <p14:creationId xmlns:p14="http://schemas.microsoft.com/office/powerpoint/2010/main" val="758288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Seasonal Amplitude of heating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828800" y="914400"/>
            <a:ext cx="8229600" cy="502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prstClr val="white"/>
                </a:solidFill>
              </a:rPr>
              <a:t>Define seasonal amplitude as:</a:t>
            </a:r>
          </a:p>
          <a:p>
            <a:endParaRPr lang="en-US" sz="2400" dirty="0">
              <a:solidFill>
                <a:prstClr val="white"/>
              </a:solidFill>
            </a:endParaRPr>
          </a:p>
          <a:p>
            <a:r>
              <a:rPr lang="en-US" sz="2400" dirty="0">
                <a:solidFill>
                  <a:prstClr val="white"/>
                </a:solidFill>
              </a:rPr>
              <a:t>Amplitude of annual harmonic</a:t>
            </a:r>
          </a:p>
          <a:p>
            <a:r>
              <a:rPr lang="en-US" sz="2400" dirty="0">
                <a:solidFill>
                  <a:prstClr val="white"/>
                </a:solidFill>
              </a:rPr>
              <a:t>In phase with the insolation</a:t>
            </a:r>
          </a:p>
          <a:p>
            <a:endParaRPr lang="en-US" sz="2400" dirty="0">
              <a:solidFill>
                <a:prstClr val="white"/>
              </a:solidFill>
            </a:endParaRPr>
          </a:p>
          <a:p>
            <a:r>
              <a:rPr lang="en-US" sz="2400" dirty="0">
                <a:solidFill>
                  <a:prstClr val="white"/>
                </a:solidFill>
              </a:rPr>
              <a:t>Takes into account magnitude </a:t>
            </a:r>
          </a:p>
          <a:p>
            <a:r>
              <a:rPr lang="en-US" sz="2400" dirty="0">
                <a:solidFill>
                  <a:prstClr val="white"/>
                </a:solidFill>
              </a:rPr>
              <a:t>and phase</a:t>
            </a:r>
          </a:p>
          <a:p>
            <a:endParaRPr lang="en-US" sz="2400" dirty="0">
              <a:solidFill>
                <a:prstClr val="white"/>
              </a:solidFill>
            </a:endParaRPr>
          </a:p>
          <a:p>
            <a:pPr marL="457200" indent="-457200">
              <a:buFont typeface="Symbol"/>
              <a:buChar char="Þ"/>
            </a:pPr>
            <a:r>
              <a:rPr lang="en-US" sz="2400" dirty="0">
                <a:solidFill>
                  <a:prstClr val="white"/>
                </a:solidFill>
              </a:rPr>
              <a:t>Positive amplifies seasonal cycle</a:t>
            </a:r>
          </a:p>
          <a:p>
            <a:pPr marL="457200" indent="-457200">
              <a:buFont typeface="Symbol"/>
              <a:buChar char="Þ"/>
            </a:pPr>
            <a:r>
              <a:rPr lang="en-US" sz="2400" dirty="0">
                <a:solidFill>
                  <a:prstClr val="white"/>
                </a:solidFill>
              </a:rPr>
              <a:t>Negative reduces seasonal cycle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81000" y="533400"/>
            <a:ext cx="8458200" cy="5715000"/>
            <a:chOff x="381000" y="685800"/>
            <a:chExt cx="8382000" cy="54864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685800"/>
              <a:ext cx="8382000" cy="54864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419600" y="838200"/>
              <a:ext cx="4343400" cy="5257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200400" y="762000"/>
              <a:ext cx="22860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685800"/>
            <a:ext cx="4114800" cy="548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69598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Annual Mean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121" y="533400"/>
            <a:ext cx="8017198" cy="5715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086600" y="692150"/>
            <a:ext cx="3657600" cy="527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181600" y="558225"/>
            <a:ext cx="3611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Seasonal Amplitude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686800" y="304800"/>
            <a:ext cx="2286000" cy="6172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3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Define a seasonal amplitude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-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prstClr val="white"/>
                </a:solidFill>
              </a:rPr>
              <a:t>Vertical structure of SW absorption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457200" y="511175"/>
            <a:ext cx="5486400" cy="1089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prstClr val="white"/>
                </a:solidFill>
              </a:rPr>
              <a:t>GFDL Model</a:t>
            </a:r>
          </a:p>
          <a:p>
            <a:r>
              <a:rPr lang="en-US" sz="3600" dirty="0">
                <a:solidFill>
                  <a:prstClr val="white"/>
                </a:solidFill>
              </a:rPr>
              <a:t>Seasonal amplitude </a:t>
            </a:r>
          </a:p>
          <a:p>
            <a:r>
              <a:rPr lang="en-US" sz="3600" dirty="0">
                <a:solidFill>
                  <a:prstClr val="white"/>
                </a:solidFill>
              </a:rPr>
              <a:t>In the </a:t>
            </a:r>
            <a:r>
              <a:rPr lang="en-US" sz="3600" dirty="0" err="1">
                <a:solidFill>
                  <a:prstClr val="white"/>
                </a:solidFill>
              </a:rPr>
              <a:t>extratropics</a:t>
            </a:r>
            <a:endParaRPr lang="en-US" sz="3600" dirty="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1676400"/>
            <a:ext cx="2834640" cy="472440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512" y="1600200"/>
            <a:ext cx="45354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5599112" y="2438400"/>
            <a:ext cx="762000" cy="2362200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00200" y="4114800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82ADF"/>
                </a:solidFill>
              </a:rPr>
              <a:t>Water </a:t>
            </a:r>
          </a:p>
          <a:p>
            <a:r>
              <a:rPr lang="en-US" sz="2400" dirty="0">
                <a:solidFill>
                  <a:srgbClr val="E82ADF"/>
                </a:solidFill>
              </a:rPr>
              <a:t>Vapor</a:t>
            </a: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4648200" y="2590800"/>
            <a:ext cx="381000" cy="2667000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524000" y="2129135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9900"/>
                </a:solidFill>
              </a:rPr>
              <a:t>Ozone</a:t>
            </a:r>
          </a:p>
        </p:txBody>
      </p:sp>
    </p:spTree>
    <p:extLst>
      <p:ext uri="{BB962C8B-B14F-4D97-AF65-F5344CB8AC3E}">
        <p14:creationId xmlns:p14="http://schemas.microsoft.com/office/powerpoint/2010/main" val="371618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/>
      <p:bldP spid="18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57200" y="-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</a:rPr>
              <a:t>Seasonal Cycle </a:t>
            </a:r>
            <a:endParaRPr lang="en-US" altLang="en-US" sz="4000" dirty="0">
              <a:solidFill>
                <a:srgbClr val="000000"/>
              </a:solidFill>
            </a:endParaRP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0" y="8382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685800" y="1066800"/>
            <a:ext cx="7772400" cy="1994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15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solidFill>
                  <a:srgbClr val="FFFFFF"/>
                </a:solidFill>
              </a:rPr>
              <a:t> Seasonal variations in solar insolation are of order 1 in the </a:t>
            </a:r>
            <a:r>
              <a:rPr lang="en-US" altLang="en-US" sz="2400" dirty="0" err="1">
                <a:solidFill>
                  <a:srgbClr val="FFFFFF"/>
                </a:solidFill>
              </a:rPr>
              <a:t>extratropics</a:t>
            </a:r>
            <a:endParaRPr lang="en-US" altLang="en-US" sz="2400" dirty="0">
              <a:solidFill>
                <a:srgbClr val="FFFFFF"/>
              </a:solidFill>
            </a:endParaRPr>
          </a:p>
          <a:p>
            <a:pPr fontAlgn="base">
              <a:spcBef>
                <a:spcPct val="15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solidFill>
                  <a:srgbClr val="FFFFFF"/>
                </a:solidFill>
              </a:rPr>
              <a:t> How much energy goes into the atmosphere versus the ocean to drive seasonal variations in temperature?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FFFFFF"/>
              </a:solidFill>
            </a:endParaRP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4191000" y="4191000"/>
            <a:ext cx="2514600" cy="25146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7178" name="Line 10"/>
          <p:cNvSpPr>
            <a:spLocks noChangeShapeType="1"/>
          </p:cNvSpPr>
          <p:nvPr/>
        </p:nvSpPr>
        <p:spPr bwMode="auto">
          <a:xfrm>
            <a:off x="3733800" y="2971800"/>
            <a:ext cx="533400" cy="12192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1125049" y="4343400"/>
            <a:ext cx="215155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0000"/>
                </a:solidFill>
              </a:rPr>
              <a:t>Solar</a:t>
            </a:r>
            <a:r>
              <a:rPr lang="en-US" altLang="en-US" sz="2400" dirty="0">
                <a:solidFill>
                  <a:srgbClr val="FFFFFF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333399"/>
                </a:solidFill>
              </a:rPr>
              <a:t>Atmos.-Ocean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333399"/>
                </a:solidFill>
              </a:rPr>
              <a:t>Exchange</a:t>
            </a:r>
            <a:r>
              <a:rPr lang="en-US" altLang="en-US" sz="24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0" name="Flowchart: Process 19"/>
          <p:cNvSpPr/>
          <p:nvPr/>
        </p:nvSpPr>
        <p:spPr bwMode="auto">
          <a:xfrm>
            <a:off x="4191000" y="6096000"/>
            <a:ext cx="2514600" cy="609600"/>
          </a:xfrm>
          <a:prstGeom prst="flowChartProcess">
            <a:avLst/>
          </a:prstGeom>
          <a:solidFill>
            <a:srgbClr val="0070C0"/>
          </a:solidFill>
          <a:ln w="317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>
            <a:off x="4343400" y="4267200"/>
            <a:ext cx="685800" cy="5334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>
            <a:off x="4267200" y="4267200"/>
            <a:ext cx="762000" cy="1828800"/>
          </a:xfrm>
          <a:prstGeom prst="line">
            <a:avLst/>
          </a:prstGeom>
          <a:noFill/>
          <a:ln w="31750">
            <a:solidFill>
              <a:srgbClr val="FF0000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3" name="Line 10"/>
          <p:cNvSpPr>
            <a:spLocks noChangeShapeType="1"/>
          </p:cNvSpPr>
          <p:nvPr/>
        </p:nvSpPr>
        <p:spPr bwMode="auto">
          <a:xfrm flipV="1">
            <a:off x="6019800" y="5703332"/>
            <a:ext cx="76200" cy="545068"/>
          </a:xfrm>
          <a:prstGeom prst="line">
            <a:avLst/>
          </a:prstGeom>
          <a:noFill/>
          <a:ln w="31750">
            <a:solidFill>
              <a:srgbClr val="003DB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19600" y="3377625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Summer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48200" y="47360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Absorbed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24400" y="52578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Transmitted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61838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Energy gain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5943600" y="4419600"/>
            <a:ext cx="457200" cy="501134"/>
          </a:xfrm>
          <a:prstGeom prst="ellipse">
            <a:avLst/>
          </a:prstGeom>
          <a:noFill/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 bwMode="auto">
          <a:xfrm>
            <a:off x="6010555" y="4492989"/>
            <a:ext cx="323290" cy="354356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Connector 46"/>
          <p:cNvCxnSpPr/>
          <p:nvPr/>
        </p:nvCxnSpPr>
        <p:spPr bwMode="auto">
          <a:xfrm flipV="1">
            <a:off x="6019800" y="4492989"/>
            <a:ext cx="314045" cy="383811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5638800" y="4116324"/>
            <a:ext cx="1066800" cy="379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Heating</a:t>
            </a:r>
          </a:p>
        </p:txBody>
      </p:sp>
    </p:spTree>
    <p:extLst>
      <p:ext uri="{BB962C8B-B14F-4D97-AF65-F5344CB8AC3E}">
        <p14:creationId xmlns:p14="http://schemas.microsoft.com/office/powerpoint/2010/main" val="3608248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76200" y="-381000"/>
            <a:ext cx="9372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prstClr val="white"/>
                </a:solidFill>
              </a:rPr>
              <a:t>Structure of seasonal amplitude in temperature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76200" y="5867400"/>
            <a:ext cx="9448800" cy="1039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prstClr val="white"/>
                </a:solidFill>
              </a:rPr>
              <a:t>Seasonal cycle is surface amplified where the surface heat fluxes contribute to seasonal heating (over land)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661" y="838200"/>
            <a:ext cx="5658739" cy="5052446"/>
          </a:xfrm>
        </p:spPr>
      </p:pic>
      <p:sp>
        <p:nvSpPr>
          <p:cNvPr id="2" name="Rectangle 1"/>
          <p:cNvSpPr/>
          <p:nvPr/>
        </p:nvSpPr>
        <p:spPr>
          <a:xfrm>
            <a:off x="1219200" y="3810000"/>
            <a:ext cx="6781800" cy="2209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26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CO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doubling expectations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Summer schematic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2753380"/>
            <a:ext cx="4343400" cy="228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9600" y="5039380"/>
            <a:ext cx="4343400" cy="75479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5181600"/>
            <a:ext cx="3233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Open ocean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866900" y="2438400"/>
            <a:ext cx="266700" cy="7620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066800" y="4114800"/>
            <a:ext cx="457200" cy="914400"/>
          </a:xfrm>
          <a:prstGeom prst="straightConnector1">
            <a:avLst/>
          </a:prstGeom>
          <a:ln w="34925">
            <a:solidFill>
              <a:schemeClr val="tx2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514600" y="4953000"/>
            <a:ext cx="2438400" cy="490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3276600" y="4064705"/>
            <a:ext cx="685800" cy="888295"/>
          </a:xfrm>
          <a:prstGeom prst="straightConnector1">
            <a:avLst/>
          </a:prstGeom>
          <a:ln w="34925">
            <a:solidFill>
              <a:schemeClr val="tx2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096000" y="2209800"/>
            <a:ext cx="291193" cy="304800"/>
          </a:xfrm>
          <a:prstGeom prst="straightConnector1">
            <a:avLst/>
          </a:prstGeom>
          <a:ln w="3492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096000" y="2743200"/>
            <a:ext cx="304800" cy="3048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629400" y="21336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Surface flux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05600" y="26670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SWABS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419600" y="4953000"/>
            <a:ext cx="533400" cy="490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667000" y="496318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Sea ice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762000" y="2959387"/>
            <a:ext cx="1066800" cy="2069813"/>
          </a:xfrm>
          <a:prstGeom prst="straightConnector1">
            <a:avLst/>
          </a:prstGeom>
          <a:ln w="60325">
            <a:solidFill>
              <a:schemeClr val="tx2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752600" y="1524000"/>
            <a:ext cx="838200" cy="1828800"/>
          </a:xfrm>
          <a:prstGeom prst="straightConnector1">
            <a:avLst/>
          </a:prstGeom>
          <a:ln w="603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4610100" y="4648199"/>
            <a:ext cx="190500" cy="304802"/>
          </a:xfrm>
          <a:prstGeom prst="straightConnector1">
            <a:avLst/>
          </a:prstGeom>
          <a:ln w="34925">
            <a:solidFill>
              <a:schemeClr val="tx2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2133600" y="3352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2819400" y="3352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2438400" y="3657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048000" y="3657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3396343" y="3352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657600" y="3581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5334000" y="4092476"/>
            <a:ext cx="373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Moistening and melting</a:t>
            </a:r>
          </a:p>
          <a:p>
            <a:pPr marL="285750" indent="-285750">
              <a:buFont typeface="Symbol"/>
              <a:buChar char="Þ"/>
            </a:pPr>
            <a:r>
              <a:rPr lang="en-US" sz="2400" dirty="0">
                <a:solidFill>
                  <a:schemeClr val="bg1"/>
                </a:solidFill>
              </a:rPr>
              <a:t>Mores seasonal energy input directly into the atmosphere (SWABS)</a:t>
            </a:r>
          </a:p>
          <a:p>
            <a:pPr marL="285750" indent="-285750">
              <a:buFont typeface="Symbol"/>
              <a:buChar char="Þ"/>
            </a:pPr>
            <a:r>
              <a:rPr lang="en-US" sz="2400" dirty="0">
                <a:solidFill>
                  <a:schemeClr val="bg1"/>
                </a:solidFill>
              </a:rPr>
              <a:t> Less seasonal energy input at the surface (SHF)</a:t>
            </a:r>
          </a:p>
        </p:txBody>
      </p:sp>
    </p:spTree>
    <p:extLst>
      <p:ext uri="{BB962C8B-B14F-4D97-AF65-F5344CB8AC3E}">
        <p14:creationId xmlns:p14="http://schemas.microsoft.com/office/powerpoint/2010/main" val="328669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8229600" cy="5110162"/>
          </a:xfrm>
        </p:spPr>
      </p:pic>
    </p:spTree>
    <p:extLst>
      <p:ext uri="{BB962C8B-B14F-4D97-AF65-F5344CB8AC3E}">
        <p14:creationId xmlns:p14="http://schemas.microsoft.com/office/powerpoint/2010/main" val="38600272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45354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1371600" y="2209800"/>
            <a:ext cx="762000" cy="2362200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675" name="Text Box 27"/>
          <p:cNvSpPr txBox="1">
            <a:spLocks noChangeArrowheads="1"/>
          </p:cNvSpPr>
          <p:nvPr/>
        </p:nvSpPr>
        <p:spPr bwMode="auto">
          <a:xfrm>
            <a:off x="1708150" y="76200"/>
            <a:ext cx="5988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C0504D"/>
                </a:solidFill>
              </a:rPr>
              <a:t>Water Vapor as a SW Absorber</a:t>
            </a:r>
          </a:p>
        </p:txBody>
      </p:sp>
      <p:sp>
        <p:nvSpPr>
          <p:cNvPr id="27679" name="Text Box 31"/>
          <p:cNvSpPr txBox="1">
            <a:spLocks noChangeArrowheads="1"/>
          </p:cNvSpPr>
          <p:nvPr/>
        </p:nvSpPr>
        <p:spPr bwMode="auto">
          <a:xfrm>
            <a:off x="365125" y="6210300"/>
            <a:ext cx="2870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(Figure: Robert Rhode</a:t>
            </a:r>
          </a:p>
          <a:p>
            <a:r>
              <a:rPr lang="en-US">
                <a:solidFill>
                  <a:srgbClr val="000000"/>
                </a:solidFill>
              </a:rPr>
              <a:t>Global Warming Art Project)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0" y="1066800"/>
            <a:ext cx="329184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618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8" y="76200"/>
            <a:ext cx="8488362" cy="4244181"/>
          </a:xfrm>
        </p:spPr>
      </p:pic>
      <p:sp>
        <p:nvSpPr>
          <p:cNvPr id="5" name="TextBox 4"/>
          <p:cNvSpPr txBox="1"/>
          <p:nvPr/>
        </p:nvSpPr>
        <p:spPr>
          <a:xfrm>
            <a:off x="228600" y="4876800"/>
            <a:ext cx="8001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Reflects the combined contributions of:</a:t>
            </a:r>
          </a:p>
          <a:p>
            <a:pPr marL="342900" indent="-342900">
              <a:buAutoNum type="arabicPeriod"/>
            </a:pPr>
            <a:r>
              <a:rPr lang="en-US" sz="2200" dirty="0">
                <a:solidFill>
                  <a:schemeClr val="bg1"/>
                </a:solidFill>
              </a:rPr>
              <a:t>Melting sea ice</a:t>
            </a:r>
          </a:p>
          <a:p>
            <a:r>
              <a:rPr lang="en-US" sz="2200" dirty="0">
                <a:solidFill>
                  <a:schemeClr val="bg1"/>
                </a:solidFill>
              </a:rPr>
              <a:t>	=&gt; reduced seasonal cycle of temperature at the surface</a:t>
            </a:r>
          </a:p>
          <a:p>
            <a:r>
              <a:rPr lang="en-US" sz="2200" dirty="0">
                <a:solidFill>
                  <a:schemeClr val="bg1"/>
                </a:solidFill>
              </a:rPr>
              <a:t>2. Increased SWABS due to atmospheric moistening</a:t>
            </a:r>
          </a:p>
          <a:p>
            <a:r>
              <a:rPr lang="en-US" sz="2200" dirty="0">
                <a:solidFill>
                  <a:schemeClr val="bg1"/>
                </a:solidFill>
              </a:rPr>
              <a:t>                 =&gt; enhanced seasonal cycle of temperature aloft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"/>
            <a:ext cx="8534400" cy="704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0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00200" y="-3048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Conclusions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225469" y="152400"/>
            <a:ext cx="2461331" cy="4347720"/>
            <a:chOff x="915030" y="1600200"/>
            <a:chExt cx="7238370" cy="7924800"/>
          </a:xfrm>
        </p:grpSpPr>
        <p:sp>
          <p:nvSpPr>
            <p:cNvPr id="17" name="Oval 3"/>
            <p:cNvSpPr>
              <a:spLocks noChangeArrowheads="1"/>
            </p:cNvSpPr>
            <p:nvPr/>
          </p:nvSpPr>
          <p:spPr bwMode="auto">
            <a:xfrm>
              <a:off x="1066800" y="3505200"/>
              <a:ext cx="7086600" cy="60198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8" name="Oval 5"/>
            <p:cNvSpPr>
              <a:spLocks noChangeArrowheads="1"/>
            </p:cNvSpPr>
            <p:nvPr/>
          </p:nvSpPr>
          <p:spPr bwMode="auto">
            <a:xfrm>
              <a:off x="2667000" y="4876800"/>
              <a:ext cx="3962400" cy="342900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1572164" y="4516962"/>
              <a:ext cx="3078986" cy="392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Atmosphere</a:t>
              </a:r>
            </a:p>
          </p:txBody>
        </p:sp>
        <p:sp>
          <p:nvSpPr>
            <p:cNvPr id="20" name="Line 8"/>
            <p:cNvSpPr>
              <a:spLocks noChangeShapeType="1"/>
            </p:cNvSpPr>
            <p:nvPr/>
          </p:nvSpPr>
          <p:spPr bwMode="auto">
            <a:xfrm>
              <a:off x="2134230" y="1600200"/>
              <a:ext cx="1219200" cy="21336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1" name="Text Box 9"/>
            <p:cNvSpPr txBox="1">
              <a:spLocks noChangeArrowheads="1"/>
            </p:cNvSpPr>
            <p:nvPr/>
          </p:nvSpPr>
          <p:spPr bwMode="auto">
            <a:xfrm>
              <a:off x="915030" y="2697163"/>
              <a:ext cx="1981200" cy="6170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Solar Incident</a:t>
              </a:r>
            </a:p>
          </p:txBody>
        </p:sp>
        <p:sp>
          <p:nvSpPr>
            <p:cNvPr id="22" name="Line 10"/>
            <p:cNvSpPr>
              <a:spLocks noChangeShapeType="1"/>
            </p:cNvSpPr>
            <p:nvPr/>
          </p:nvSpPr>
          <p:spPr bwMode="auto">
            <a:xfrm flipV="1">
              <a:off x="3429630" y="2438400"/>
              <a:ext cx="457200" cy="1219200"/>
            </a:xfrm>
            <a:prstGeom prst="line">
              <a:avLst/>
            </a:prstGeom>
            <a:noFill/>
            <a:ln w="38100">
              <a:solidFill>
                <a:srgbClr val="333399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3" name="Text Box 11"/>
            <p:cNvSpPr txBox="1">
              <a:spLocks noChangeArrowheads="1"/>
            </p:cNvSpPr>
            <p:nvPr/>
          </p:nvSpPr>
          <p:spPr bwMode="auto">
            <a:xfrm>
              <a:off x="3048631" y="1752600"/>
              <a:ext cx="3231842" cy="6170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/>
                  <a:cs typeface="Arial"/>
                </a:rPr>
                <a:t>Reflected by Atmosphere</a:t>
              </a:r>
            </a:p>
          </p:txBody>
        </p:sp>
        <p:sp>
          <p:nvSpPr>
            <p:cNvPr id="24" name="Line 12"/>
            <p:cNvSpPr>
              <a:spLocks noChangeShapeType="1"/>
            </p:cNvSpPr>
            <p:nvPr/>
          </p:nvSpPr>
          <p:spPr bwMode="auto">
            <a:xfrm>
              <a:off x="3353430" y="3733800"/>
              <a:ext cx="685800" cy="1143000"/>
            </a:xfrm>
            <a:prstGeom prst="line">
              <a:avLst/>
            </a:prstGeom>
            <a:noFill/>
            <a:ln w="38100">
              <a:solidFill>
                <a:srgbClr val="FF33CC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5" name="Line 13"/>
            <p:cNvSpPr>
              <a:spLocks noChangeShapeType="1"/>
            </p:cNvSpPr>
            <p:nvPr/>
          </p:nvSpPr>
          <p:spPr bwMode="auto">
            <a:xfrm flipV="1">
              <a:off x="4267830" y="4114800"/>
              <a:ext cx="228600" cy="685800"/>
            </a:xfrm>
            <a:prstGeom prst="line">
              <a:avLst/>
            </a:prstGeom>
            <a:noFill/>
            <a:ln w="38100">
              <a:solidFill>
                <a:srgbClr val="FF33CC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6" name="Line 14"/>
            <p:cNvSpPr>
              <a:spLocks noChangeShapeType="1"/>
            </p:cNvSpPr>
            <p:nvPr/>
          </p:nvSpPr>
          <p:spPr bwMode="auto">
            <a:xfrm flipV="1">
              <a:off x="4725030" y="3124200"/>
              <a:ext cx="152400" cy="381000"/>
            </a:xfrm>
            <a:prstGeom prst="line">
              <a:avLst/>
            </a:prstGeom>
            <a:noFill/>
            <a:ln w="38100">
              <a:solidFill>
                <a:srgbClr val="FF33CC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7" name="Text Box 15"/>
            <p:cNvSpPr txBox="1">
              <a:spLocks noChangeArrowheads="1"/>
            </p:cNvSpPr>
            <p:nvPr/>
          </p:nvSpPr>
          <p:spPr bwMode="auto">
            <a:xfrm>
              <a:off x="5182232" y="2819400"/>
              <a:ext cx="2585076" cy="6170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Arial"/>
                  <a:cs typeface="Arial"/>
                </a:rPr>
                <a:t>Reflected by Surface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5791200" y="2362200"/>
            <a:ext cx="3124200" cy="2362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5218" y="457200"/>
            <a:ext cx="541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The amount of solar radiation absorbed by the climate system is primarily (88%) controlled by clouds</a:t>
            </a:r>
          </a:p>
        </p:txBody>
      </p:sp>
      <p:pic>
        <p:nvPicPr>
          <p:cNvPr id="30" name="Picture 10" descr="colored_meridio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438400"/>
            <a:ext cx="251480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52800" y="2445603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 spatial pattern of absorbed solar radiation sets the atmospheric circulation </a:t>
            </a:r>
          </a:p>
        </p:txBody>
      </p:sp>
      <p:pic>
        <p:nvPicPr>
          <p:cNvPr id="32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264" y="4114800"/>
            <a:ext cx="2253536" cy="2673686"/>
          </a:xfrm>
        </p:spPr>
      </p:pic>
      <p:sp>
        <p:nvSpPr>
          <p:cNvPr id="33" name="TextBox 32"/>
          <p:cNvSpPr txBox="1"/>
          <p:nvPr/>
        </p:nvSpPr>
        <p:spPr>
          <a:xfrm>
            <a:off x="369494" y="4350603"/>
            <a:ext cx="541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3. The seasonal heating of the atmosphere is due to shortwave heating of the atmosphere and is opposed by surface fluxes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1711" y="1438870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 As the planet warms, more solar radiation will          be absorbed due to atmospheric moistening and      surface darkening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59092" y="3282243"/>
            <a:ext cx="5163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Strength of poleward energy transport</a:t>
            </a:r>
          </a:p>
          <a:p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Location of tropical precipitation (Hadley Cell)</a:t>
            </a:r>
            <a:endParaRPr lang="en-US" dirty="0"/>
          </a:p>
          <a:p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932520" y="5867400"/>
            <a:ext cx="5163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Atmospheric moistening will amplify the seasonal cycle aloft and ice melt reduces the seasonal cycle at the surface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5478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24544941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03" name="Oval 3"/>
          <p:cNvSpPr>
            <a:spLocks noChangeArrowheads="1"/>
          </p:cNvSpPr>
          <p:nvPr/>
        </p:nvSpPr>
        <p:spPr bwMode="auto">
          <a:xfrm>
            <a:off x="5029200" y="3505200"/>
            <a:ext cx="7086600" cy="6019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9067800" cy="1143000"/>
          </a:xfrm>
        </p:spPr>
        <p:txBody>
          <a:bodyPr/>
          <a:lstStyle/>
          <a:p>
            <a:r>
              <a:rPr lang="en-US" altLang="en-US" sz="3200">
                <a:solidFill>
                  <a:schemeClr val="bg1"/>
                </a:solidFill>
              </a:rPr>
              <a:t> Partitioning of planetary albedo into atmospheric and surface components</a:t>
            </a:r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6629400" y="4800600"/>
            <a:ext cx="3962400" cy="3429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7543800" y="5638800"/>
            <a:ext cx="1905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Earth’s Surface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5257800" y="5456238"/>
            <a:ext cx="20574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>
                <a:solidFill>
                  <a:srgbClr val="000000"/>
                </a:solidFill>
              </a:rPr>
              <a:t>Atmosphere</a:t>
            </a:r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6019800" y="1570038"/>
            <a:ext cx="1219200" cy="2133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5257800" y="3352800"/>
            <a:ext cx="19812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>
                <a:solidFill>
                  <a:srgbClr val="FF0000"/>
                </a:solidFill>
              </a:rPr>
              <a:t>Solar Incident</a:t>
            </a:r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 flipV="1">
            <a:off x="7315200" y="2408238"/>
            <a:ext cx="457200" cy="12192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6705600" y="1524000"/>
            <a:ext cx="2286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>
                <a:solidFill>
                  <a:srgbClr val="333399"/>
                </a:solidFill>
              </a:rPr>
              <a:t>Reflected by Atmosphere</a:t>
            </a:r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>
            <a:off x="7239000" y="3733800"/>
            <a:ext cx="685800" cy="1143000"/>
          </a:xfrm>
          <a:prstGeom prst="line">
            <a:avLst/>
          </a:prstGeom>
          <a:noFill/>
          <a:ln w="38100">
            <a:solidFill>
              <a:srgbClr val="FF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 flipV="1">
            <a:off x="8153400" y="4114800"/>
            <a:ext cx="228600" cy="685800"/>
          </a:xfrm>
          <a:prstGeom prst="line">
            <a:avLst/>
          </a:prstGeom>
          <a:noFill/>
          <a:ln w="38100">
            <a:solidFill>
              <a:srgbClr val="FF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14" name="Line 14"/>
          <p:cNvSpPr>
            <a:spLocks noChangeShapeType="1"/>
          </p:cNvSpPr>
          <p:nvPr/>
        </p:nvSpPr>
        <p:spPr bwMode="auto">
          <a:xfrm flipV="1">
            <a:off x="8610600" y="3124200"/>
            <a:ext cx="152400" cy="381000"/>
          </a:xfrm>
          <a:prstGeom prst="line">
            <a:avLst/>
          </a:prstGeom>
          <a:noFill/>
          <a:ln w="38100">
            <a:solidFill>
              <a:srgbClr val="FF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7772400" y="2209800"/>
            <a:ext cx="1752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>
                <a:solidFill>
                  <a:srgbClr val="FF33CC"/>
                </a:solidFill>
              </a:rPr>
              <a:t>Reflected  by Surface</a:t>
            </a:r>
          </a:p>
        </p:txBody>
      </p:sp>
      <p:sp>
        <p:nvSpPr>
          <p:cNvPr id="25616" name="Line 16"/>
          <p:cNvSpPr>
            <a:spLocks noChangeShapeType="1"/>
          </p:cNvSpPr>
          <p:nvPr/>
        </p:nvSpPr>
        <p:spPr bwMode="auto">
          <a:xfrm>
            <a:off x="0" y="10668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136525" y="14906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600">
              <a:solidFill>
                <a:srgbClr val="FFFFFF"/>
              </a:solidFill>
            </a:endParaRPr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0" y="1828800"/>
            <a:ext cx="480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altLang="en-US" sz="3600">
                <a:solidFill>
                  <a:srgbClr val="FFFFFF"/>
                </a:solidFill>
              </a:rPr>
              <a:t>α</a:t>
            </a:r>
            <a:r>
              <a:rPr lang="en-US" altLang="en-US" sz="3600" baseline="-25000">
                <a:solidFill>
                  <a:srgbClr val="FFFFFF"/>
                </a:solidFill>
              </a:rPr>
              <a:t>P </a:t>
            </a:r>
            <a:r>
              <a:rPr lang="en-US" altLang="en-US" sz="3600">
                <a:solidFill>
                  <a:srgbClr val="FFFFFF"/>
                </a:solidFill>
              </a:rPr>
              <a:t>= </a:t>
            </a:r>
            <a:r>
              <a:rPr lang="el-GR" altLang="en-US" sz="3600">
                <a:solidFill>
                  <a:srgbClr val="333399"/>
                </a:solidFill>
              </a:rPr>
              <a:t>α</a:t>
            </a:r>
            <a:r>
              <a:rPr lang="en-US" altLang="en-US" sz="3600" baseline="-25000">
                <a:solidFill>
                  <a:srgbClr val="333399"/>
                </a:solidFill>
              </a:rPr>
              <a:t>P,ATMOS</a:t>
            </a:r>
            <a:r>
              <a:rPr lang="en-US" altLang="en-US" sz="3600" baseline="-25000">
                <a:solidFill>
                  <a:srgbClr val="FFFFFF"/>
                </a:solidFill>
              </a:rPr>
              <a:t> </a:t>
            </a:r>
            <a:r>
              <a:rPr lang="en-US" altLang="en-US" sz="3600">
                <a:solidFill>
                  <a:srgbClr val="FFFFFF"/>
                </a:solidFill>
              </a:rPr>
              <a:t>+ </a:t>
            </a:r>
            <a:r>
              <a:rPr lang="el-GR" altLang="en-US" sz="3600">
                <a:solidFill>
                  <a:srgbClr val="D60093"/>
                </a:solidFill>
              </a:rPr>
              <a:t>α</a:t>
            </a:r>
            <a:r>
              <a:rPr lang="en-US" altLang="en-US" sz="3600" baseline="-25000">
                <a:solidFill>
                  <a:srgbClr val="D60093"/>
                </a:solidFill>
              </a:rPr>
              <a:t>P,SURF</a:t>
            </a:r>
            <a:r>
              <a:rPr lang="en-US" altLang="en-US" sz="3600">
                <a:solidFill>
                  <a:srgbClr val="D60093"/>
                </a:solidFill>
              </a:rPr>
              <a:t> </a:t>
            </a:r>
            <a:endParaRPr lang="el-GR" altLang="en-US" sz="3600">
              <a:solidFill>
                <a:srgbClr val="D60093"/>
              </a:solidFill>
            </a:endParaRPr>
          </a:p>
        </p:txBody>
      </p:sp>
      <p:sp>
        <p:nvSpPr>
          <p:cNvPr id="25620" name="Text Box 20"/>
          <p:cNvSpPr txBox="1">
            <a:spLocks noChangeArrowheads="1"/>
          </p:cNvSpPr>
          <p:nvPr/>
        </p:nvSpPr>
        <p:spPr bwMode="auto">
          <a:xfrm>
            <a:off x="76200" y="3092450"/>
            <a:ext cx="480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altLang="en-US" sz="3600">
                <a:solidFill>
                  <a:srgbClr val="333399"/>
                </a:solidFill>
              </a:rPr>
              <a:t>α</a:t>
            </a:r>
            <a:r>
              <a:rPr lang="en-US" altLang="en-US" sz="3600" baseline="-25000">
                <a:solidFill>
                  <a:srgbClr val="333399"/>
                </a:solidFill>
              </a:rPr>
              <a:t>P,ATMOS</a:t>
            </a:r>
            <a:r>
              <a:rPr lang="en-US" altLang="en-US" sz="3600" baseline="-25000">
                <a:solidFill>
                  <a:srgbClr val="FFFFFF"/>
                </a:solidFill>
              </a:rPr>
              <a:t> </a:t>
            </a:r>
            <a:r>
              <a:rPr lang="en-US" altLang="en-US" sz="3600">
                <a:solidFill>
                  <a:srgbClr val="FFFFFF"/>
                </a:solidFill>
              </a:rPr>
              <a:t> </a:t>
            </a:r>
            <a:r>
              <a:rPr lang="en-US" altLang="en-US" sz="3600">
                <a:solidFill>
                  <a:srgbClr val="333399"/>
                </a:solidFill>
              </a:rPr>
              <a:t>= R</a:t>
            </a:r>
            <a:r>
              <a:rPr lang="en-US" altLang="en-US" sz="3600">
                <a:solidFill>
                  <a:srgbClr val="D60093"/>
                </a:solidFill>
              </a:rPr>
              <a:t> </a:t>
            </a:r>
            <a:endParaRPr lang="el-GR" altLang="en-US" sz="3600">
              <a:solidFill>
                <a:srgbClr val="D60093"/>
              </a:solidFill>
            </a:endParaRPr>
          </a:p>
        </p:txBody>
      </p:sp>
      <p:sp>
        <p:nvSpPr>
          <p:cNvPr id="25621" name="Text Box 21"/>
          <p:cNvSpPr txBox="1">
            <a:spLocks noChangeArrowheads="1"/>
          </p:cNvSpPr>
          <p:nvPr/>
        </p:nvSpPr>
        <p:spPr bwMode="auto">
          <a:xfrm>
            <a:off x="0" y="4464050"/>
            <a:ext cx="480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altLang="en-US" sz="3600">
                <a:solidFill>
                  <a:srgbClr val="D60093"/>
                </a:solidFill>
              </a:rPr>
              <a:t>α</a:t>
            </a:r>
            <a:r>
              <a:rPr lang="en-US" altLang="en-US" sz="3600" baseline="-25000">
                <a:solidFill>
                  <a:srgbClr val="D60093"/>
                </a:solidFill>
              </a:rPr>
              <a:t>P,SURF </a:t>
            </a:r>
            <a:r>
              <a:rPr lang="en-US" altLang="en-US" sz="3600">
                <a:solidFill>
                  <a:srgbClr val="D60093"/>
                </a:solidFill>
              </a:rPr>
              <a:t>= </a:t>
            </a:r>
            <a:r>
              <a:rPr lang="el-GR" altLang="en-US" sz="3600">
                <a:solidFill>
                  <a:srgbClr val="D60093"/>
                </a:solidFill>
              </a:rPr>
              <a:t>α</a:t>
            </a:r>
            <a:r>
              <a:rPr lang="en-US" altLang="en-US" sz="3600">
                <a:solidFill>
                  <a:srgbClr val="D60093"/>
                </a:solidFill>
              </a:rPr>
              <a:t>(1-R-A)</a:t>
            </a:r>
            <a:r>
              <a:rPr lang="en-US" altLang="en-US" sz="3600" baseline="30000">
                <a:solidFill>
                  <a:srgbClr val="D60093"/>
                </a:solidFill>
              </a:rPr>
              <a:t>2</a:t>
            </a:r>
            <a:r>
              <a:rPr lang="en-US" altLang="en-US" sz="3600">
                <a:solidFill>
                  <a:srgbClr val="D60093"/>
                </a:solidFill>
              </a:rPr>
              <a:t> </a:t>
            </a:r>
            <a:endParaRPr lang="el-GR" altLang="en-US" sz="3600">
              <a:solidFill>
                <a:srgbClr val="D60093"/>
              </a:solidFill>
            </a:endParaRPr>
          </a:p>
        </p:txBody>
      </p:sp>
      <p:sp>
        <p:nvSpPr>
          <p:cNvPr id="25622" name="Line 22"/>
          <p:cNvSpPr>
            <a:spLocks noChangeShapeType="1"/>
          </p:cNvSpPr>
          <p:nvPr/>
        </p:nvSpPr>
        <p:spPr bwMode="auto">
          <a:xfrm>
            <a:off x="2057400" y="5181600"/>
            <a:ext cx="1828800" cy="0"/>
          </a:xfrm>
          <a:prstGeom prst="line">
            <a:avLst/>
          </a:prstGeom>
          <a:noFill/>
          <a:ln w="317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23" name="Text Box 23"/>
          <p:cNvSpPr txBox="1">
            <a:spLocks noChangeArrowheads="1"/>
          </p:cNvSpPr>
          <p:nvPr/>
        </p:nvSpPr>
        <p:spPr bwMode="auto">
          <a:xfrm>
            <a:off x="2057400" y="5181600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(1-</a:t>
            </a:r>
            <a:r>
              <a:rPr lang="el-GR" altLang="en-US" sz="3600" dirty="0">
                <a:solidFill>
                  <a:srgbClr val="D60093"/>
                </a:solidFill>
              </a:rPr>
              <a:t>α</a:t>
            </a:r>
            <a:r>
              <a:rPr lang="en-US" altLang="en-US" sz="3600" dirty="0">
                <a:solidFill>
                  <a:srgbClr val="D60093"/>
                </a:solidFill>
              </a:rPr>
              <a:t>R)</a:t>
            </a:r>
            <a:endParaRPr lang="el-GR" altLang="en-US" sz="3600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89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22" grpId="0" animBg="1"/>
      <p:bldP spid="2562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-30163"/>
            <a:ext cx="8686800" cy="1249363"/>
          </a:xfrm>
          <a:noFill/>
        </p:spPr>
        <p:txBody>
          <a:bodyPr/>
          <a:lstStyle/>
          <a:p>
            <a:r>
              <a:rPr lang="en-US" altLang="en-US" sz="3600">
                <a:solidFill>
                  <a:schemeClr val="bg1"/>
                </a:solidFill>
              </a:rPr>
              <a:t>Observed Surface and atmospheric contribution to planetary albedo</a:t>
            </a:r>
          </a:p>
        </p:txBody>
      </p:sp>
      <p:pic>
        <p:nvPicPr>
          <p:cNvPr id="29700" name="Picture 4" descr="observed_planetary_albedo_parti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2999"/>
            <a:ext cx="4457700" cy="317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Surface_and_effective_albed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97678"/>
            <a:ext cx="4648200" cy="331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5803900" y="1974850"/>
            <a:ext cx="1447800" cy="7620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9708" name="Rectangle 12"/>
          <p:cNvSpPr>
            <a:spLocks noChangeArrowheads="1"/>
          </p:cNvSpPr>
          <p:nvPr/>
        </p:nvSpPr>
        <p:spPr bwMode="auto">
          <a:xfrm>
            <a:off x="5410200" y="1371600"/>
            <a:ext cx="2133600" cy="15240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9718" name="Rectangle 22"/>
          <p:cNvSpPr>
            <a:spLocks noChangeArrowheads="1"/>
          </p:cNvSpPr>
          <p:nvPr/>
        </p:nvSpPr>
        <p:spPr bwMode="auto">
          <a:xfrm>
            <a:off x="2133600" y="4267200"/>
            <a:ext cx="381000" cy="220980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9719" name="Text Box 23"/>
          <p:cNvSpPr txBox="1">
            <a:spLocks noChangeArrowheads="1"/>
          </p:cNvSpPr>
          <p:nvPr/>
        </p:nvSpPr>
        <p:spPr bwMode="auto">
          <a:xfrm>
            <a:off x="457200" y="4692650"/>
            <a:ext cx="480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altLang="en-US" sz="2400" dirty="0">
                <a:solidFill>
                  <a:srgbClr val="000000"/>
                </a:solidFill>
              </a:rPr>
              <a:t>α</a:t>
            </a:r>
            <a:r>
              <a:rPr lang="en-US" altLang="en-US" sz="2400" baseline="-25000" dirty="0">
                <a:solidFill>
                  <a:srgbClr val="000000"/>
                </a:solidFill>
              </a:rPr>
              <a:t>P,SURF </a:t>
            </a:r>
            <a:r>
              <a:rPr lang="en-US" altLang="en-US" sz="2400" dirty="0">
                <a:solidFill>
                  <a:srgbClr val="000000"/>
                </a:solidFill>
              </a:rPr>
              <a:t>= </a:t>
            </a:r>
            <a:r>
              <a:rPr lang="el-GR" altLang="en-US" sz="2400" dirty="0">
                <a:solidFill>
                  <a:srgbClr val="000000"/>
                </a:solidFill>
              </a:rPr>
              <a:t>α</a:t>
            </a:r>
            <a:r>
              <a:rPr lang="en-US" altLang="en-US" sz="2400" dirty="0">
                <a:solidFill>
                  <a:srgbClr val="000000"/>
                </a:solidFill>
              </a:rPr>
              <a:t>(1-R-A)</a:t>
            </a:r>
            <a:r>
              <a:rPr lang="en-US" altLang="en-US" sz="2400" baseline="30000" dirty="0">
                <a:solidFill>
                  <a:srgbClr val="000000"/>
                </a:solidFill>
              </a:rPr>
              <a:t>2</a:t>
            </a:r>
            <a:r>
              <a:rPr lang="en-US" altLang="en-US" sz="3600" dirty="0">
                <a:solidFill>
                  <a:srgbClr val="D60093"/>
                </a:solidFill>
              </a:rPr>
              <a:t> </a:t>
            </a:r>
            <a:endParaRPr lang="el-GR" altLang="en-US" sz="3600" dirty="0">
              <a:solidFill>
                <a:srgbClr val="D60093"/>
              </a:solidFill>
            </a:endParaRPr>
          </a:p>
        </p:txBody>
      </p:sp>
      <p:sp>
        <p:nvSpPr>
          <p:cNvPr id="29720" name="Text Box 24"/>
          <p:cNvSpPr txBox="1">
            <a:spLocks noChangeArrowheads="1"/>
          </p:cNvSpPr>
          <p:nvPr/>
        </p:nvSpPr>
        <p:spPr bwMode="auto">
          <a:xfrm>
            <a:off x="1828800" y="53340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</a:rPr>
              <a:t>(1-</a:t>
            </a:r>
            <a:r>
              <a:rPr lang="el-GR" altLang="en-US" sz="2400" dirty="0">
                <a:solidFill>
                  <a:srgbClr val="000000"/>
                </a:solidFill>
              </a:rPr>
              <a:t>α</a:t>
            </a:r>
            <a:r>
              <a:rPr lang="en-US" altLang="en-US" sz="2400" dirty="0">
                <a:solidFill>
                  <a:srgbClr val="000000"/>
                </a:solidFill>
              </a:rPr>
              <a:t>R)</a:t>
            </a:r>
            <a:endParaRPr lang="el-GR" altLang="en-US" sz="2400" dirty="0">
              <a:solidFill>
                <a:srgbClr val="000000"/>
              </a:solidFill>
            </a:endParaRPr>
          </a:p>
        </p:txBody>
      </p:sp>
      <p:sp>
        <p:nvSpPr>
          <p:cNvPr id="29721" name="Line 25"/>
          <p:cNvSpPr>
            <a:spLocks noChangeShapeType="1"/>
          </p:cNvSpPr>
          <p:nvPr/>
        </p:nvSpPr>
        <p:spPr bwMode="auto">
          <a:xfrm>
            <a:off x="1828800" y="5378450"/>
            <a:ext cx="12192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" name="Flowchart: Process 1"/>
          <p:cNvSpPr/>
          <p:nvPr/>
        </p:nvSpPr>
        <p:spPr bwMode="auto">
          <a:xfrm>
            <a:off x="5791200" y="4038600"/>
            <a:ext cx="2133600" cy="381000"/>
          </a:xfrm>
          <a:prstGeom prst="flowChartProcess">
            <a:avLst/>
          </a:prstGeom>
          <a:solidFill>
            <a:schemeClr val="bg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6400800" y="4690646"/>
            <a:ext cx="2057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altLang="en-US" sz="1500" dirty="0">
                <a:solidFill>
                  <a:srgbClr val="000000"/>
                </a:solidFill>
              </a:rPr>
              <a:t>α</a:t>
            </a:r>
            <a:r>
              <a:rPr lang="en-US" altLang="en-US" sz="1500" baseline="-25000" dirty="0">
                <a:solidFill>
                  <a:srgbClr val="000000"/>
                </a:solidFill>
              </a:rPr>
              <a:t>P,SURF</a:t>
            </a:r>
            <a:r>
              <a:rPr lang="en-US" altLang="en-US" sz="2400" baseline="-250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6400800" y="4343400"/>
            <a:ext cx="2133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altLang="en-US" sz="1500" dirty="0">
                <a:solidFill>
                  <a:srgbClr val="000000"/>
                </a:solidFill>
              </a:rPr>
              <a:t>α</a:t>
            </a:r>
            <a:r>
              <a:rPr lang="en-US" altLang="en-US" sz="1500" dirty="0">
                <a:solidFill>
                  <a:srgbClr val="000000"/>
                </a:solidFill>
              </a:rPr>
              <a:t> (surface albedo)</a:t>
            </a:r>
            <a:r>
              <a:rPr lang="en-US" altLang="en-US" sz="1500" baseline="-25000" dirty="0">
                <a:solidFill>
                  <a:srgbClr val="000000"/>
                </a:solidFill>
              </a:rPr>
              <a:t> </a:t>
            </a:r>
            <a:r>
              <a:rPr lang="en-US" altLang="en-US" sz="2400" baseline="-25000" dirty="0">
                <a:solidFill>
                  <a:srgbClr val="000000"/>
                </a:solidFill>
              </a:rPr>
              <a:t> </a:t>
            </a:r>
            <a:endParaRPr lang="el-GR" altLang="en-US" sz="2400" dirty="0">
              <a:solidFill>
                <a:srgbClr val="00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6286500" y="4495800"/>
            <a:ext cx="114300" cy="194846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 flipV="1">
            <a:off x="6286500" y="4800600"/>
            <a:ext cx="114300" cy="194846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Flowchart: Process 5"/>
          <p:cNvSpPr/>
          <p:nvPr/>
        </p:nvSpPr>
        <p:spPr bwMode="auto">
          <a:xfrm>
            <a:off x="5486400" y="3276600"/>
            <a:ext cx="2667000" cy="533400"/>
          </a:xfrm>
          <a:prstGeom prst="flowChartProcess">
            <a:avLst/>
          </a:prstGeom>
          <a:solidFill>
            <a:schemeClr val="bg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3087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Surface albedo and surface contribution to planetary albedo (</a:t>
            </a:r>
            <a:r>
              <a:rPr lang="el-GR" dirty="0"/>
              <a:t>α</a:t>
            </a:r>
            <a:r>
              <a:rPr lang="en-US" dirty="0"/>
              <a:t> and </a:t>
            </a:r>
            <a:r>
              <a:rPr lang="el-GR" dirty="0"/>
              <a:t>α</a:t>
            </a:r>
            <a:r>
              <a:rPr lang="en-US" baseline="-25000" dirty="0"/>
              <a:t>P,SURF</a:t>
            </a:r>
            <a:r>
              <a:rPr lang="en-US" dirty="0"/>
              <a:t>)</a:t>
            </a: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4457700" y="3810000"/>
            <a:ext cx="4305300" cy="472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09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70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sz="4000">
                <a:solidFill>
                  <a:schemeClr val="bg1"/>
                </a:solidFill>
              </a:rPr>
              <a:t>Histogram of hemispheric average </a:t>
            </a:r>
            <a:br>
              <a:rPr lang="en-US" altLang="en-US" sz="4000">
                <a:solidFill>
                  <a:schemeClr val="bg1"/>
                </a:solidFill>
              </a:rPr>
            </a:br>
            <a:r>
              <a:rPr lang="en-US" altLang="en-US" sz="4000">
                <a:solidFill>
                  <a:schemeClr val="bg1"/>
                </a:solidFill>
              </a:rPr>
              <a:t>planetary albedo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5844" name="Picture 4" descr="both_planet_h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63650"/>
            <a:ext cx="7696200" cy="559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1371600"/>
            <a:ext cx="2057400" cy="571500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3600">
              <a:solidFill>
                <a:srgbClr val="FFFFFF"/>
              </a:solidFill>
            </a:endParaRPr>
          </a:p>
        </p:txBody>
      </p:sp>
      <p:sp>
        <p:nvSpPr>
          <p:cNvPr id="35847" name="Line 7"/>
          <p:cNvSpPr>
            <a:spLocks noChangeShapeType="1"/>
          </p:cNvSpPr>
          <p:nvPr/>
        </p:nvSpPr>
        <p:spPr bwMode="auto">
          <a:xfrm>
            <a:off x="457200" y="3733800"/>
            <a:ext cx="1219200" cy="0"/>
          </a:xfrm>
          <a:prstGeom prst="line">
            <a:avLst/>
          </a:prstGeom>
          <a:noFill/>
          <a:ln w="317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152400" y="4024313"/>
            <a:ext cx="1981200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Observations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  (CERES)</a:t>
            </a:r>
          </a:p>
        </p:txBody>
      </p:sp>
      <p:sp>
        <p:nvSpPr>
          <p:cNvPr id="35850" name="Line 10"/>
          <p:cNvSpPr>
            <a:spLocks noChangeShapeType="1"/>
          </p:cNvSpPr>
          <p:nvPr/>
        </p:nvSpPr>
        <p:spPr bwMode="auto">
          <a:xfrm>
            <a:off x="4114800" y="2057400"/>
            <a:ext cx="2971800" cy="0"/>
          </a:xfrm>
          <a:prstGeom prst="line">
            <a:avLst/>
          </a:prstGeom>
          <a:noFill/>
          <a:ln w="317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35851" name="Line 11"/>
          <p:cNvSpPr>
            <a:spLocks noChangeShapeType="1"/>
          </p:cNvSpPr>
          <p:nvPr/>
        </p:nvSpPr>
        <p:spPr bwMode="auto">
          <a:xfrm>
            <a:off x="4114800" y="1905000"/>
            <a:ext cx="0" cy="304800"/>
          </a:xfrm>
          <a:prstGeom prst="line">
            <a:avLst/>
          </a:prstGeom>
          <a:noFill/>
          <a:ln w="317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35852" name="Line 12"/>
          <p:cNvSpPr>
            <a:spLocks noChangeShapeType="1"/>
          </p:cNvSpPr>
          <p:nvPr/>
        </p:nvSpPr>
        <p:spPr bwMode="auto">
          <a:xfrm>
            <a:off x="7086600" y="1905000"/>
            <a:ext cx="0" cy="304800"/>
          </a:xfrm>
          <a:prstGeom prst="line">
            <a:avLst/>
          </a:prstGeom>
          <a:noFill/>
          <a:ln w="317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35853" name="Text Box 13"/>
          <p:cNvSpPr txBox="1">
            <a:spLocks noChangeArrowheads="1"/>
          </p:cNvSpPr>
          <p:nvPr/>
        </p:nvSpPr>
        <p:spPr bwMode="auto">
          <a:xfrm>
            <a:off x="6019800" y="2133600"/>
            <a:ext cx="1828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FF33CC"/>
                </a:solidFill>
              </a:rPr>
              <a:t>10 W m</a:t>
            </a:r>
            <a:r>
              <a:rPr lang="en-US" altLang="en-US" sz="3200" baseline="30000">
                <a:solidFill>
                  <a:srgbClr val="FF33CC"/>
                </a:solidFill>
              </a:rPr>
              <a:t>-2</a:t>
            </a:r>
            <a:endParaRPr lang="en-US" altLang="en-US" sz="320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85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0" grpId="0" animBg="1"/>
      <p:bldP spid="35851" grpId="0" animBg="1"/>
      <p:bldP spid="35852" grpId="0" animBg="1"/>
      <p:bldP spid="358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152400"/>
            <a:ext cx="8229600" cy="762000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752600" y="774700"/>
            <a:ext cx="7543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2400" dirty="0">
                <a:solidFill>
                  <a:srgbClr val="FFFFFF"/>
                </a:solidFill>
              </a:rPr>
              <a:t> What determines how much solar radiation gets absorbed in the climate system? Changes under global warming.</a:t>
            </a:r>
          </a:p>
        </p:txBody>
      </p:sp>
      <p:grpSp>
        <p:nvGrpSpPr>
          <p:cNvPr id="9231" name="Group 15"/>
          <p:cNvGrpSpPr>
            <a:grpSpLocks/>
          </p:cNvGrpSpPr>
          <p:nvPr/>
        </p:nvGrpSpPr>
        <p:grpSpPr bwMode="auto">
          <a:xfrm>
            <a:off x="228600" y="609600"/>
            <a:ext cx="1143000" cy="1676400"/>
            <a:chOff x="768" y="2016"/>
            <a:chExt cx="1680" cy="2160"/>
          </a:xfrm>
        </p:grpSpPr>
        <p:sp>
          <p:nvSpPr>
            <p:cNvPr id="9227" name="Rectangle 11"/>
            <p:cNvSpPr>
              <a:spLocks noChangeArrowheads="1"/>
            </p:cNvSpPr>
            <p:nvPr/>
          </p:nvSpPr>
          <p:spPr bwMode="auto">
            <a:xfrm>
              <a:off x="1104" y="2880"/>
              <a:ext cx="1344" cy="1296"/>
            </a:xfrm>
            <a:prstGeom prst="rect">
              <a:avLst/>
            </a:prstGeom>
            <a:solidFill>
              <a:srgbClr val="000000"/>
            </a:solidFill>
            <a:ln w="222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9228" name="Line 12"/>
            <p:cNvSpPr>
              <a:spLocks noChangeShapeType="1"/>
            </p:cNvSpPr>
            <p:nvPr/>
          </p:nvSpPr>
          <p:spPr bwMode="auto">
            <a:xfrm>
              <a:off x="768" y="2016"/>
              <a:ext cx="480" cy="816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9229" name="Line 13"/>
            <p:cNvSpPr>
              <a:spLocks noChangeShapeType="1"/>
            </p:cNvSpPr>
            <p:nvPr/>
          </p:nvSpPr>
          <p:spPr bwMode="auto">
            <a:xfrm flipV="1">
              <a:off x="1392" y="2544"/>
              <a:ext cx="144" cy="288"/>
            </a:xfrm>
            <a:prstGeom prst="line">
              <a:avLst/>
            </a:prstGeom>
            <a:noFill/>
            <a:ln w="317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9230" name="Line 14"/>
            <p:cNvSpPr>
              <a:spLocks noChangeShapeType="1"/>
            </p:cNvSpPr>
            <p:nvPr/>
          </p:nvSpPr>
          <p:spPr bwMode="auto">
            <a:xfrm flipV="1">
              <a:off x="2208" y="2352"/>
              <a:ext cx="192" cy="480"/>
            </a:xfrm>
            <a:prstGeom prst="line">
              <a:avLst/>
            </a:prstGeom>
            <a:noFill/>
            <a:ln w="34925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</p:grpSp>
      <p:sp>
        <p:nvSpPr>
          <p:cNvPr id="9232" name="Oval 16"/>
          <p:cNvSpPr>
            <a:spLocks noChangeArrowheads="1"/>
          </p:cNvSpPr>
          <p:nvPr/>
        </p:nvSpPr>
        <p:spPr bwMode="auto">
          <a:xfrm>
            <a:off x="457200" y="838200"/>
            <a:ext cx="533400" cy="533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0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grpSp>
        <p:nvGrpSpPr>
          <p:cNvPr id="9244" name="Group 28"/>
          <p:cNvGrpSpPr>
            <a:grpSpLocks/>
          </p:cNvGrpSpPr>
          <p:nvPr/>
        </p:nvGrpSpPr>
        <p:grpSpPr bwMode="auto">
          <a:xfrm>
            <a:off x="5867400" y="2286000"/>
            <a:ext cx="3048000" cy="2209800"/>
            <a:chOff x="1296" y="2016"/>
            <a:chExt cx="3504" cy="2208"/>
          </a:xfrm>
        </p:grpSpPr>
        <p:sp>
          <p:nvSpPr>
            <p:cNvPr id="9233" name="Rectangle 17"/>
            <p:cNvSpPr>
              <a:spLocks noChangeArrowheads="1"/>
            </p:cNvSpPr>
            <p:nvPr/>
          </p:nvSpPr>
          <p:spPr bwMode="auto">
            <a:xfrm>
              <a:off x="1584" y="2976"/>
              <a:ext cx="1584" cy="124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9234" name="Rectangle 18"/>
            <p:cNvSpPr>
              <a:spLocks noChangeArrowheads="1"/>
            </p:cNvSpPr>
            <p:nvPr/>
          </p:nvSpPr>
          <p:spPr bwMode="auto">
            <a:xfrm>
              <a:off x="3216" y="2976"/>
              <a:ext cx="1584" cy="124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9235" name="Line 19"/>
            <p:cNvSpPr>
              <a:spLocks noChangeShapeType="1"/>
            </p:cNvSpPr>
            <p:nvPr/>
          </p:nvSpPr>
          <p:spPr bwMode="auto">
            <a:xfrm>
              <a:off x="1296" y="2016"/>
              <a:ext cx="482" cy="91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9236" name="Line 20"/>
            <p:cNvSpPr>
              <a:spLocks noChangeShapeType="1"/>
            </p:cNvSpPr>
            <p:nvPr/>
          </p:nvSpPr>
          <p:spPr bwMode="auto">
            <a:xfrm>
              <a:off x="3360" y="2448"/>
              <a:ext cx="240" cy="48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9237" name="Line 21"/>
            <p:cNvSpPr>
              <a:spLocks noChangeShapeType="1"/>
            </p:cNvSpPr>
            <p:nvPr/>
          </p:nvSpPr>
          <p:spPr bwMode="auto">
            <a:xfrm flipV="1">
              <a:off x="1872" y="2688"/>
              <a:ext cx="96" cy="240"/>
            </a:xfrm>
            <a:prstGeom prst="line">
              <a:avLst/>
            </a:prstGeom>
            <a:noFill/>
            <a:ln w="317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9238" name="Line 22"/>
            <p:cNvSpPr>
              <a:spLocks noChangeShapeType="1"/>
            </p:cNvSpPr>
            <p:nvPr/>
          </p:nvSpPr>
          <p:spPr bwMode="auto">
            <a:xfrm flipV="1">
              <a:off x="3696" y="2688"/>
              <a:ext cx="96" cy="240"/>
            </a:xfrm>
            <a:prstGeom prst="line">
              <a:avLst/>
            </a:prstGeom>
            <a:noFill/>
            <a:ln w="317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9239" name="Line 23"/>
            <p:cNvSpPr>
              <a:spLocks noChangeShapeType="1"/>
            </p:cNvSpPr>
            <p:nvPr/>
          </p:nvSpPr>
          <p:spPr bwMode="auto">
            <a:xfrm flipV="1">
              <a:off x="2160" y="2448"/>
              <a:ext cx="192" cy="480"/>
            </a:xfrm>
            <a:prstGeom prst="line">
              <a:avLst/>
            </a:prstGeom>
            <a:noFill/>
            <a:ln w="34925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9240" name="Line 24"/>
            <p:cNvSpPr>
              <a:spLocks noChangeShapeType="1"/>
            </p:cNvSpPr>
            <p:nvPr/>
          </p:nvSpPr>
          <p:spPr bwMode="auto">
            <a:xfrm flipV="1">
              <a:off x="3936" y="2592"/>
              <a:ext cx="144" cy="336"/>
            </a:xfrm>
            <a:prstGeom prst="line">
              <a:avLst/>
            </a:prstGeom>
            <a:noFill/>
            <a:ln w="34925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9241" name="Line 25"/>
            <p:cNvSpPr>
              <a:spLocks noChangeShapeType="1"/>
            </p:cNvSpPr>
            <p:nvPr/>
          </p:nvSpPr>
          <p:spPr bwMode="auto">
            <a:xfrm>
              <a:off x="2784" y="2592"/>
              <a:ext cx="0" cy="336"/>
            </a:xfrm>
            <a:prstGeom prst="line">
              <a:avLst/>
            </a:prstGeom>
            <a:noFill/>
            <a:ln w="76200" cmpd="tri">
              <a:solidFill>
                <a:srgbClr val="D6009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9242" name="Line 26"/>
            <p:cNvSpPr>
              <a:spLocks noChangeShapeType="1"/>
            </p:cNvSpPr>
            <p:nvPr/>
          </p:nvSpPr>
          <p:spPr bwMode="auto">
            <a:xfrm>
              <a:off x="4560" y="2592"/>
              <a:ext cx="0" cy="336"/>
            </a:xfrm>
            <a:prstGeom prst="line">
              <a:avLst/>
            </a:prstGeom>
            <a:noFill/>
            <a:ln w="76200" cmpd="tri">
              <a:solidFill>
                <a:srgbClr val="D60093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9243" name="Line 27"/>
            <p:cNvSpPr>
              <a:spLocks noChangeShapeType="1"/>
            </p:cNvSpPr>
            <p:nvPr/>
          </p:nvSpPr>
          <p:spPr bwMode="auto">
            <a:xfrm>
              <a:off x="3072" y="3552"/>
              <a:ext cx="336" cy="0"/>
            </a:xfrm>
            <a:prstGeom prst="line">
              <a:avLst/>
            </a:prstGeom>
            <a:noFill/>
            <a:ln w="76200" cmpd="tri">
              <a:solidFill>
                <a:srgbClr val="D6009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</p:grpSp>
      <p:sp>
        <p:nvSpPr>
          <p:cNvPr id="9245" name="Text Box 29"/>
          <p:cNvSpPr txBox="1">
            <a:spLocks noChangeArrowheads="1"/>
          </p:cNvSpPr>
          <p:nvPr/>
        </p:nvSpPr>
        <p:spPr bwMode="auto">
          <a:xfrm>
            <a:off x="228600" y="2448342"/>
            <a:ext cx="54102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FFFFFF"/>
                </a:solidFill>
              </a:rPr>
              <a:t>2. What determines the amount of energy transported in the climate system?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FFFFFF"/>
                </a:solidFill>
              </a:rPr>
              <a:t>  </a:t>
            </a:r>
            <a:r>
              <a:rPr lang="en-US" altLang="en-US" sz="2200" dirty="0" err="1">
                <a:solidFill>
                  <a:srgbClr val="FFFFFF"/>
                </a:solidFill>
              </a:rPr>
              <a:t>i</a:t>
            </a:r>
            <a:r>
              <a:rPr lang="en-US" altLang="en-US" sz="2200" dirty="0">
                <a:solidFill>
                  <a:srgbClr val="FFFFFF"/>
                </a:solidFill>
              </a:rPr>
              <a:t>) from equator to pole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FFFFFF"/>
                </a:solidFill>
              </a:rPr>
              <a:t> ii) between the two hemispheres (link to location of tropical precipitation)</a:t>
            </a:r>
          </a:p>
        </p:txBody>
      </p:sp>
      <p:sp>
        <p:nvSpPr>
          <p:cNvPr id="9246" name="Oval 30"/>
          <p:cNvSpPr>
            <a:spLocks noChangeArrowheads="1"/>
          </p:cNvSpPr>
          <p:nvPr/>
        </p:nvSpPr>
        <p:spPr bwMode="auto">
          <a:xfrm>
            <a:off x="7239000" y="3429000"/>
            <a:ext cx="609600" cy="685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0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9247" name="Line 31"/>
          <p:cNvSpPr>
            <a:spLocks noChangeShapeType="1"/>
          </p:cNvSpPr>
          <p:nvPr/>
        </p:nvSpPr>
        <p:spPr bwMode="auto">
          <a:xfrm>
            <a:off x="0" y="5334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9248" name="Text Box 32"/>
          <p:cNvSpPr txBox="1">
            <a:spLocks noChangeArrowheads="1"/>
          </p:cNvSpPr>
          <p:nvPr/>
        </p:nvSpPr>
        <p:spPr bwMode="auto">
          <a:xfrm>
            <a:off x="3429000" y="5043487"/>
            <a:ext cx="5867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FFFF"/>
                </a:solidFill>
              </a:rPr>
              <a:t>3. How do seasonal variations in solar insolation lead to atmospheric heating?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FFFF"/>
                </a:solidFill>
              </a:rPr>
              <a:t>Changes under global warming</a:t>
            </a:r>
          </a:p>
        </p:txBody>
      </p:sp>
      <p:sp>
        <p:nvSpPr>
          <p:cNvPr id="9249" name="Text Box 33"/>
          <p:cNvSpPr txBox="1">
            <a:spLocks noChangeArrowheads="1"/>
          </p:cNvSpPr>
          <p:nvPr/>
        </p:nvSpPr>
        <p:spPr bwMode="auto">
          <a:xfrm>
            <a:off x="533400" y="18288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Earth</a:t>
            </a:r>
          </a:p>
        </p:txBody>
      </p:sp>
      <p:sp>
        <p:nvSpPr>
          <p:cNvPr id="9250" name="Text Box 34"/>
          <p:cNvSpPr txBox="1">
            <a:spLocks noChangeArrowheads="1"/>
          </p:cNvSpPr>
          <p:nvPr/>
        </p:nvSpPr>
        <p:spPr bwMode="auto">
          <a:xfrm>
            <a:off x="6096000" y="4129088"/>
            <a:ext cx="1143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Tropics</a:t>
            </a:r>
          </a:p>
        </p:txBody>
      </p:sp>
      <p:sp>
        <p:nvSpPr>
          <p:cNvPr id="9251" name="Text Box 35"/>
          <p:cNvSpPr txBox="1">
            <a:spLocks noChangeArrowheads="1"/>
          </p:cNvSpPr>
          <p:nvPr/>
        </p:nvSpPr>
        <p:spPr bwMode="auto">
          <a:xfrm>
            <a:off x="7543800" y="4114800"/>
            <a:ext cx="152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 err="1">
                <a:solidFill>
                  <a:srgbClr val="FFFFFF"/>
                </a:solidFill>
              </a:rPr>
              <a:t>Extratropics</a:t>
            </a:r>
            <a:endParaRPr lang="en-US" altLang="en-US" dirty="0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51114" y="4635500"/>
            <a:ext cx="1944227" cy="2070100"/>
            <a:chOff x="1095141" y="2971800"/>
            <a:chExt cx="2971800" cy="3733800"/>
          </a:xfrm>
        </p:grpSpPr>
        <p:sp>
          <p:nvSpPr>
            <p:cNvPr id="31" name="Rectangle 8"/>
            <p:cNvSpPr>
              <a:spLocks noChangeArrowheads="1"/>
            </p:cNvSpPr>
            <p:nvPr/>
          </p:nvSpPr>
          <p:spPr bwMode="auto">
            <a:xfrm>
              <a:off x="1552341" y="4191000"/>
              <a:ext cx="2514600" cy="251460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 dirty="0">
                <a:solidFill>
                  <a:srgbClr val="FFFFFF"/>
                </a:solidFill>
              </a:endParaRPr>
            </a:p>
          </p:txBody>
        </p:sp>
        <p:sp>
          <p:nvSpPr>
            <p:cNvPr id="32" name="Line 10"/>
            <p:cNvSpPr>
              <a:spLocks noChangeShapeType="1"/>
            </p:cNvSpPr>
            <p:nvPr/>
          </p:nvSpPr>
          <p:spPr bwMode="auto">
            <a:xfrm>
              <a:off x="1095141" y="2971800"/>
              <a:ext cx="533400" cy="1219200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33" name="Flowchart: Process 32"/>
            <p:cNvSpPr/>
            <p:nvPr/>
          </p:nvSpPr>
          <p:spPr bwMode="auto">
            <a:xfrm>
              <a:off x="1552341" y="6096000"/>
              <a:ext cx="2514600" cy="609600"/>
            </a:xfrm>
            <a:prstGeom prst="flowChartProcess">
              <a:avLst/>
            </a:prstGeom>
            <a:solidFill>
              <a:srgbClr val="0070C0"/>
            </a:solidFill>
            <a:ln w="317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4" name="Line 10"/>
            <p:cNvSpPr>
              <a:spLocks noChangeShapeType="1"/>
            </p:cNvSpPr>
            <p:nvPr/>
          </p:nvSpPr>
          <p:spPr bwMode="auto">
            <a:xfrm>
              <a:off x="1704741" y="4267200"/>
              <a:ext cx="685800" cy="53340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35" name="Line 10"/>
            <p:cNvSpPr>
              <a:spLocks noChangeShapeType="1"/>
            </p:cNvSpPr>
            <p:nvPr/>
          </p:nvSpPr>
          <p:spPr bwMode="auto">
            <a:xfrm>
              <a:off x="1628541" y="4267200"/>
              <a:ext cx="762000" cy="182880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prstDash val="sys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36" name="Line 10"/>
            <p:cNvSpPr>
              <a:spLocks noChangeShapeType="1"/>
            </p:cNvSpPr>
            <p:nvPr/>
          </p:nvSpPr>
          <p:spPr bwMode="auto">
            <a:xfrm flipV="1">
              <a:off x="3381141" y="5703332"/>
              <a:ext cx="76200" cy="545068"/>
            </a:xfrm>
            <a:prstGeom prst="line">
              <a:avLst/>
            </a:prstGeom>
            <a:noFill/>
            <a:ln w="31750">
              <a:solidFill>
                <a:srgbClr val="003DB8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780940" y="3377625"/>
              <a:ext cx="2133600" cy="843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3304941" y="4419600"/>
              <a:ext cx="457200" cy="501134"/>
            </a:xfrm>
            <a:prstGeom prst="ellipse">
              <a:avLst/>
            </a:prstGeom>
            <a:noFill/>
            <a:ln w="317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41" name="Straight Connector 40"/>
            <p:cNvCxnSpPr>
              <a:stCxn id="40" idx="1"/>
              <a:endCxn id="40" idx="5"/>
            </p:cNvCxnSpPr>
            <p:nvPr/>
          </p:nvCxnSpPr>
          <p:spPr bwMode="auto">
            <a:xfrm>
              <a:off x="3371896" y="4492989"/>
              <a:ext cx="323290" cy="354356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Straight Connector 41"/>
            <p:cNvCxnSpPr/>
            <p:nvPr/>
          </p:nvCxnSpPr>
          <p:spPr bwMode="auto">
            <a:xfrm flipV="1">
              <a:off x="3381141" y="4492989"/>
              <a:ext cx="314045" cy="383811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3" name="TextBox 42"/>
            <p:cNvSpPr txBox="1"/>
            <p:nvPr/>
          </p:nvSpPr>
          <p:spPr>
            <a:xfrm>
              <a:off x="3000142" y="4116323"/>
              <a:ext cx="1066799" cy="532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31188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Hemispheric average planetary albedo partitioning in climate models</a:t>
            </a:r>
          </a:p>
        </p:txBody>
      </p:sp>
      <p:sp>
        <p:nvSpPr>
          <p:cNvPr id="5" name="Flowchart: Process 4"/>
          <p:cNvSpPr/>
          <p:nvPr/>
        </p:nvSpPr>
        <p:spPr bwMode="auto">
          <a:xfrm>
            <a:off x="76200" y="4724400"/>
            <a:ext cx="9144000" cy="1066800"/>
          </a:xfrm>
          <a:prstGeom prst="flowChartProcess">
            <a:avLst/>
          </a:prstGeom>
          <a:solidFill>
            <a:schemeClr val="tx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571500" marR="0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>
                <a:solidFill>
                  <a:schemeClr val="bg1"/>
                </a:solidFill>
                <a:latin typeface="Arial" charset="0"/>
                <a:cs typeface="Arial" charset="0"/>
              </a:rPr>
              <a:t>Inter-model spread in Hemispheric average planetary albedo is a consequence of differences in cloud reflection</a:t>
            </a:r>
          </a:p>
          <a:p>
            <a:pPr marL="571500" marR="0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Surface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albedo makes a much smaller contribution to basic state albedo, model bias and inter-model spread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447800"/>
            <a:ext cx="8362950" cy="310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7802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-30163"/>
            <a:ext cx="8686800" cy="1249363"/>
          </a:xfrm>
          <a:noFill/>
        </p:spPr>
        <p:txBody>
          <a:bodyPr/>
          <a:lstStyle/>
          <a:p>
            <a:r>
              <a:rPr lang="en-US" altLang="en-US" sz="3600">
                <a:solidFill>
                  <a:schemeClr val="bg1"/>
                </a:solidFill>
              </a:rPr>
              <a:t>Observed Surface and atmospheric contribution to planetary albedo</a:t>
            </a:r>
          </a:p>
        </p:txBody>
      </p:sp>
      <p:pic>
        <p:nvPicPr>
          <p:cNvPr id="29700" name="Picture 4" descr="observed_planetary_albedo_parti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2999"/>
            <a:ext cx="4457700" cy="317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Surface_and_effective_albed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97678"/>
            <a:ext cx="4648200" cy="331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5803900" y="1974850"/>
            <a:ext cx="1447800" cy="7620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708" name="Rectangle 12"/>
          <p:cNvSpPr>
            <a:spLocks noChangeArrowheads="1"/>
          </p:cNvSpPr>
          <p:nvPr/>
        </p:nvSpPr>
        <p:spPr bwMode="auto">
          <a:xfrm>
            <a:off x="5410200" y="1371600"/>
            <a:ext cx="2133600" cy="15240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718" name="Rectangle 22"/>
          <p:cNvSpPr>
            <a:spLocks noChangeArrowheads="1"/>
          </p:cNvSpPr>
          <p:nvPr/>
        </p:nvSpPr>
        <p:spPr bwMode="auto">
          <a:xfrm>
            <a:off x="2133600" y="4267200"/>
            <a:ext cx="381000" cy="220980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719" name="Text Box 23"/>
          <p:cNvSpPr txBox="1">
            <a:spLocks noChangeArrowheads="1"/>
          </p:cNvSpPr>
          <p:nvPr/>
        </p:nvSpPr>
        <p:spPr bwMode="auto">
          <a:xfrm>
            <a:off x="457200" y="4692650"/>
            <a:ext cx="480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α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P,SURF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lang="el-G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α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(1-R-A)</a:t>
            </a:r>
            <a:r>
              <a:rPr kumimoji="0" lang="en-US" alt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lang="el-G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720" name="Text Box 24"/>
          <p:cNvSpPr txBox="1">
            <a:spLocks noChangeArrowheads="1"/>
          </p:cNvSpPr>
          <p:nvPr/>
        </p:nvSpPr>
        <p:spPr bwMode="auto">
          <a:xfrm>
            <a:off x="1828800" y="53340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(1-</a:t>
            </a:r>
            <a:r>
              <a:rPr kumimoji="0" lang="el-G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α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R)</a:t>
            </a:r>
            <a:endParaRPr kumimoji="0" lang="el-GR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721" name="Line 25"/>
          <p:cNvSpPr>
            <a:spLocks noChangeShapeType="1"/>
          </p:cNvSpPr>
          <p:nvPr/>
        </p:nvSpPr>
        <p:spPr bwMode="auto">
          <a:xfrm>
            <a:off x="1828800" y="5378450"/>
            <a:ext cx="12192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Flowchart: Process 1"/>
          <p:cNvSpPr/>
          <p:nvPr/>
        </p:nvSpPr>
        <p:spPr bwMode="auto">
          <a:xfrm>
            <a:off x="5791200" y="4038600"/>
            <a:ext cx="2133600" cy="381000"/>
          </a:xfrm>
          <a:prstGeom prst="flowChartProcess">
            <a:avLst/>
          </a:prstGeom>
          <a:solidFill>
            <a:schemeClr val="bg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6400800" y="4690646"/>
            <a:ext cx="2057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α</a:t>
            </a:r>
            <a:r>
              <a:rPr kumimoji="0" lang="en-US" altLang="en-US" sz="15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P,SURF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6400800" y="4343400"/>
            <a:ext cx="2133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α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(surface albedo)</a:t>
            </a:r>
            <a:r>
              <a:rPr kumimoji="0" lang="en-US" altLang="en-US" sz="15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lang="el-GR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6286500" y="4495800"/>
            <a:ext cx="114300" cy="194846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 flipV="1">
            <a:off x="6286500" y="4800600"/>
            <a:ext cx="114300" cy="194846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Flowchart: Process 5"/>
          <p:cNvSpPr/>
          <p:nvPr/>
        </p:nvSpPr>
        <p:spPr bwMode="auto">
          <a:xfrm>
            <a:off x="5486400" y="3276600"/>
            <a:ext cx="2667000" cy="533400"/>
          </a:xfrm>
          <a:prstGeom prst="flowChartProcess">
            <a:avLst/>
          </a:prstGeom>
          <a:solidFill>
            <a:schemeClr val="bg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3087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Surface albedo and surface contribution to planetary albedo (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and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α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P,SURF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4457700" y="3810000"/>
            <a:ext cx="4305300" cy="472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573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70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sz="4000">
                <a:solidFill>
                  <a:schemeClr val="bg1"/>
                </a:solidFill>
              </a:rPr>
              <a:t>Histogram of hemispheric average </a:t>
            </a:r>
            <a:br>
              <a:rPr lang="en-US" altLang="en-US" sz="4000">
                <a:solidFill>
                  <a:schemeClr val="bg1"/>
                </a:solidFill>
              </a:rPr>
            </a:br>
            <a:r>
              <a:rPr lang="en-US" altLang="en-US" sz="4000">
                <a:solidFill>
                  <a:schemeClr val="bg1"/>
                </a:solidFill>
              </a:rPr>
              <a:t>planetary albedo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5844" name="Picture 4" descr="both_planet_h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63650"/>
            <a:ext cx="7696200" cy="559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1371600"/>
            <a:ext cx="2057400" cy="571500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847" name="Line 7"/>
          <p:cNvSpPr>
            <a:spLocks noChangeShapeType="1"/>
          </p:cNvSpPr>
          <p:nvPr/>
        </p:nvSpPr>
        <p:spPr bwMode="auto">
          <a:xfrm>
            <a:off x="457200" y="3733800"/>
            <a:ext cx="1219200" cy="0"/>
          </a:xfrm>
          <a:prstGeom prst="line">
            <a:avLst/>
          </a:prstGeom>
          <a:noFill/>
          <a:ln w="317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152400" y="4024313"/>
            <a:ext cx="1981200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Observations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(CERES)</a:t>
            </a:r>
          </a:p>
        </p:txBody>
      </p:sp>
      <p:sp>
        <p:nvSpPr>
          <p:cNvPr id="35850" name="Line 10"/>
          <p:cNvSpPr>
            <a:spLocks noChangeShapeType="1"/>
          </p:cNvSpPr>
          <p:nvPr/>
        </p:nvSpPr>
        <p:spPr bwMode="auto">
          <a:xfrm>
            <a:off x="4114800" y="2057400"/>
            <a:ext cx="2971800" cy="0"/>
          </a:xfrm>
          <a:prstGeom prst="line">
            <a:avLst/>
          </a:prstGeom>
          <a:noFill/>
          <a:ln w="317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851" name="Line 11"/>
          <p:cNvSpPr>
            <a:spLocks noChangeShapeType="1"/>
          </p:cNvSpPr>
          <p:nvPr/>
        </p:nvSpPr>
        <p:spPr bwMode="auto">
          <a:xfrm>
            <a:off x="4114800" y="1905000"/>
            <a:ext cx="0" cy="304800"/>
          </a:xfrm>
          <a:prstGeom prst="line">
            <a:avLst/>
          </a:prstGeom>
          <a:noFill/>
          <a:ln w="317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852" name="Line 12"/>
          <p:cNvSpPr>
            <a:spLocks noChangeShapeType="1"/>
          </p:cNvSpPr>
          <p:nvPr/>
        </p:nvSpPr>
        <p:spPr bwMode="auto">
          <a:xfrm>
            <a:off x="7086600" y="1905000"/>
            <a:ext cx="0" cy="304800"/>
          </a:xfrm>
          <a:prstGeom prst="line">
            <a:avLst/>
          </a:prstGeom>
          <a:noFill/>
          <a:ln w="317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853" name="Text Box 13"/>
          <p:cNvSpPr txBox="1">
            <a:spLocks noChangeArrowheads="1"/>
          </p:cNvSpPr>
          <p:nvPr/>
        </p:nvSpPr>
        <p:spPr bwMode="auto">
          <a:xfrm>
            <a:off x="6019800" y="2133600"/>
            <a:ext cx="1828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 W m</a:t>
            </a:r>
            <a:r>
              <a:rPr kumimoji="0" lang="en-US" altLang="en-US" sz="3200" b="0" i="0" u="none" strike="noStrike" kern="1200" cap="none" spc="0" normalizeH="0" baseline="30000" noProof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-2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664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0" grpId="0" animBg="1"/>
      <p:bldP spid="35851" grpId="0" animBg="1"/>
      <p:bldP spid="35852" grpId="0" animBg="1"/>
      <p:bldP spid="3585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Hemispheric average planetary albedo partitioning in climate models</a:t>
            </a:r>
          </a:p>
        </p:txBody>
      </p:sp>
      <p:sp>
        <p:nvSpPr>
          <p:cNvPr id="5" name="Flowchart: Process 4"/>
          <p:cNvSpPr/>
          <p:nvPr/>
        </p:nvSpPr>
        <p:spPr bwMode="auto">
          <a:xfrm>
            <a:off x="76200" y="4724400"/>
            <a:ext cx="9144000" cy="1066800"/>
          </a:xfrm>
          <a:prstGeom prst="flowChartProcess">
            <a:avLst/>
          </a:prstGeom>
          <a:solidFill>
            <a:schemeClr val="tx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571500" marR="0" lvl="0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Inter-model spread in Hemispheric average planetary albedo is a consequence of differences in cloud reflection</a:t>
            </a:r>
          </a:p>
          <a:p>
            <a:pPr marL="571500" marR="0" lvl="0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Surface albedo makes a much smaller contribution to basic state albedo, model bias and inter-model spread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447800"/>
            <a:ext cx="8362950" cy="310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8363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76200"/>
            <a:ext cx="8610600" cy="9144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Cause of SW positive feedbacks: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baseline="30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567" y="4960620"/>
            <a:ext cx="3303233" cy="18973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21561" y="4191000"/>
            <a:ext cx="5513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SW Water vapor feedback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=   +0.3±0.1 W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4572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013524"/>
            <a:ext cx="2252062" cy="161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>
            <a:off x="1219200" y="5486400"/>
            <a:ext cx="457200" cy="762000"/>
          </a:xfrm>
          <a:prstGeom prst="ellipse">
            <a:avLst/>
          </a:prstGeom>
          <a:noFill/>
          <a:ln w="47625">
            <a:solidFill>
              <a:srgbClr val="AD15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4073604"/>
            <a:ext cx="411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D15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Surface albedo feedback 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D15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+0.26 ±0.08 W m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AD15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D15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AD15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D15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        Bony et al. (2006)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D15A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25452" y="1543084"/>
            <a:ext cx="3922948" cy="17133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25452" y="3256389"/>
            <a:ext cx="3922948" cy="56570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47151" y="3362980"/>
            <a:ext cx="2536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ocean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787894" y="3189663"/>
            <a:ext cx="1913206" cy="367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5257800" y="2384150"/>
            <a:ext cx="436673" cy="791914"/>
          </a:xfrm>
          <a:prstGeom prst="straightConnector1">
            <a:avLst/>
          </a:prstGeom>
          <a:ln w="34925">
            <a:solidFill>
              <a:srgbClr val="AD15A2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956110" y="3191649"/>
            <a:ext cx="1292290" cy="367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273294" y="204264"/>
            <a:ext cx="1600200" cy="1959402"/>
          </a:xfrm>
          <a:prstGeom prst="straightConnector1">
            <a:avLst/>
          </a:prstGeom>
          <a:ln w="603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5562600" y="2780107"/>
            <a:ext cx="225669" cy="395799"/>
          </a:xfrm>
          <a:prstGeom prst="straightConnector1">
            <a:avLst/>
          </a:prstGeom>
          <a:ln w="34925">
            <a:solidFill>
              <a:srgbClr val="AD15A2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2396366" y="1919003"/>
            <a:ext cx="119575" cy="114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2934455" y="1919003"/>
            <a:ext cx="119575" cy="114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387133" y="1919003"/>
            <a:ext cx="119575" cy="114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16494" y="3134380"/>
            <a:ext cx="2536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ice</a:t>
            </a:r>
          </a:p>
        </p:txBody>
      </p:sp>
      <p:pic>
        <p:nvPicPr>
          <p:cNvPr id="8198" name="Picture 819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426" y="2133600"/>
            <a:ext cx="1019174" cy="781575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2635517" y="2147444"/>
            <a:ext cx="119575" cy="114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3113818" y="2147444"/>
            <a:ext cx="119575" cy="114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3592119" y="2090333"/>
            <a:ext cx="119575" cy="114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2819400" y="1594954"/>
            <a:ext cx="515982" cy="480811"/>
          </a:xfrm>
          <a:prstGeom prst="straightConnector1">
            <a:avLst/>
          </a:prstGeom>
          <a:ln w="6032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3" name="TextBox 8202"/>
          <p:cNvSpPr txBox="1"/>
          <p:nvPr/>
        </p:nvSpPr>
        <p:spPr>
          <a:xfrm>
            <a:off x="2766671" y="1153924"/>
            <a:ext cx="188152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absorbed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906365" y="519988"/>
            <a:ext cx="188152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incident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04" name="TextBox 8203"/>
          <p:cNvSpPr txBox="1"/>
          <p:nvPr/>
        </p:nvSpPr>
        <p:spPr>
          <a:xfrm>
            <a:off x="1337662" y="1752600"/>
            <a:ext cx="1100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H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(vapor)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4053586" y="1183965"/>
            <a:ext cx="507947" cy="1132027"/>
          </a:xfrm>
          <a:prstGeom prst="straightConnector1">
            <a:avLst/>
          </a:prstGeom>
          <a:ln w="6032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519271" y="737664"/>
            <a:ext cx="188152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Reflected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cloud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3025894" y="2566464"/>
            <a:ext cx="618977" cy="782037"/>
          </a:xfrm>
          <a:prstGeom prst="straightConnector1">
            <a:avLst/>
          </a:prstGeom>
          <a:ln w="6032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242671" y="2805988"/>
            <a:ext cx="188152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transmitted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2819400" y="1600200"/>
            <a:ext cx="668382" cy="627965"/>
          </a:xfrm>
          <a:prstGeom prst="straightConnector1">
            <a:avLst/>
          </a:prstGeom>
          <a:ln w="6032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4038600" y="1600200"/>
            <a:ext cx="313285" cy="715793"/>
          </a:xfrm>
          <a:prstGeom prst="straightConnector1">
            <a:avLst/>
          </a:prstGeom>
          <a:ln w="6032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3326005" y="2915175"/>
            <a:ext cx="331595" cy="457662"/>
          </a:xfrm>
          <a:prstGeom prst="straightConnector1">
            <a:avLst/>
          </a:prstGeom>
          <a:ln w="6032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13" name="Rectangle 8212"/>
          <p:cNvSpPr/>
          <p:nvPr/>
        </p:nvSpPr>
        <p:spPr>
          <a:xfrm>
            <a:off x="0" y="4181452"/>
            <a:ext cx="9144000" cy="27843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477000" y="2362200"/>
            <a:ext cx="188152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AD15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Reflected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AD15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surface</a:t>
            </a:r>
          </a:p>
        </p:txBody>
      </p:sp>
    </p:spTree>
    <p:extLst>
      <p:ext uri="{BB962C8B-B14F-4D97-AF65-F5344CB8AC3E}">
        <p14:creationId xmlns:p14="http://schemas.microsoft.com/office/powerpoint/2010/main" val="272493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28" grpId="0" animBg="1"/>
      <p:bldP spid="30" grpId="0" animBg="1"/>
      <p:bldP spid="821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Inter-hemispheric energy transport and the location of tropical precipitation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0" y="1066800"/>
            <a:ext cx="3902765" cy="2895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033" y="4046220"/>
            <a:ext cx="5459767" cy="28117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67200" y="1349276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ITCZ location and atmospheric heat transport across the equator (AHT</a:t>
            </a:r>
            <a:r>
              <a:rPr lang="en-US" sz="2400" baseline="-25000" dirty="0">
                <a:solidFill>
                  <a:schemeClr val="bg1"/>
                </a:solidFill>
              </a:rPr>
              <a:t>EQ</a:t>
            </a:r>
            <a:r>
              <a:rPr lang="en-US" sz="2400" dirty="0">
                <a:solidFill>
                  <a:schemeClr val="bg1"/>
                </a:solidFill>
              </a:rPr>
              <a:t>)are both a consequence of the Hadley cell location</a:t>
            </a:r>
          </a:p>
          <a:p>
            <a:r>
              <a:rPr lang="en-US" sz="2400" dirty="0">
                <a:solidFill>
                  <a:schemeClr val="bg1"/>
                </a:solidFill>
              </a:rPr>
              <a:t>-&gt; The atmosphere moves energy away from the ITCZ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4819471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 inter-model spread in </a:t>
            </a:r>
          </a:p>
          <a:p>
            <a:r>
              <a:rPr lang="en-US" sz="2400" dirty="0">
                <a:solidFill>
                  <a:schemeClr val="bg1"/>
                </a:solidFill>
              </a:rPr>
              <a:t>AHT</a:t>
            </a:r>
            <a:r>
              <a:rPr lang="en-US" sz="2400" baseline="-25000" dirty="0">
                <a:solidFill>
                  <a:schemeClr val="bg1"/>
                </a:solidFill>
              </a:rPr>
              <a:t>EQ</a:t>
            </a:r>
            <a:r>
              <a:rPr lang="en-US" sz="2400" dirty="0">
                <a:solidFill>
                  <a:schemeClr val="bg1"/>
                </a:solidFill>
              </a:rPr>
              <a:t> and ITCZ location are strongly correlated </a:t>
            </a:r>
          </a:p>
        </p:txBody>
      </p:sp>
    </p:spTree>
    <p:extLst>
      <p:ext uri="{BB962C8B-B14F-4D97-AF65-F5344CB8AC3E}">
        <p14:creationId xmlns:p14="http://schemas.microsoft.com/office/powerpoint/2010/main" val="200398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5"/>
          <p:cNvSpPr>
            <a:spLocks noChangeArrowheads="1"/>
          </p:cNvSpPr>
          <p:nvPr/>
        </p:nvSpPr>
        <p:spPr bwMode="auto">
          <a:xfrm>
            <a:off x="4965441" y="2209801"/>
            <a:ext cx="1740159" cy="1447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381000"/>
            <a:ext cx="8686800" cy="1143000"/>
          </a:xfrm>
        </p:spPr>
        <p:txBody>
          <a:bodyPr/>
          <a:lstStyle/>
          <a:p>
            <a:r>
              <a:rPr lang="en-US" altLang="en-US" sz="4000" dirty="0">
                <a:solidFill>
                  <a:schemeClr val="bg1"/>
                </a:solidFill>
              </a:rPr>
              <a:t>Conceptual model for heat transport</a:t>
            </a: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184280" y="1249650"/>
            <a:ext cx="1816359" cy="2268907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2" name="Line 6"/>
          <p:cNvSpPr>
            <a:spLocks noChangeShapeType="1"/>
          </p:cNvSpPr>
          <p:nvPr/>
        </p:nvSpPr>
        <p:spPr bwMode="auto">
          <a:xfrm flipH="1" flipV="1">
            <a:off x="0" y="592137"/>
            <a:ext cx="629039" cy="9636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3" name="Line 7"/>
          <p:cNvSpPr>
            <a:spLocks noChangeShapeType="1"/>
          </p:cNvSpPr>
          <p:nvPr/>
        </p:nvSpPr>
        <p:spPr bwMode="auto">
          <a:xfrm flipH="1">
            <a:off x="1772039" y="946150"/>
            <a:ext cx="304800" cy="533400"/>
          </a:xfrm>
          <a:prstGeom prst="line">
            <a:avLst/>
          </a:prstGeom>
          <a:noFill/>
          <a:ln w="47625">
            <a:solidFill>
              <a:srgbClr val="00FF00"/>
            </a:solidFill>
            <a:round/>
            <a:headEnd type="triangle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209939" y="3061357"/>
            <a:ext cx="2971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FFFF"/>
                </a:solidFill>
              </a:rPr>
              <a:t>Tropics</a:t>
            </a:r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248039" y="452219"/>
            <a:ext cx="2133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0000"/>
                </a:solidFill>
              </a:rPr>
              <a:t>ASR*</a:t>
            </a:r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1543439" y="381000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FF00"/>
                </a:solidFill>
              </a:rPr>
              <a:t>OLR*</a:t>
            </a:r>
          </a:p>
        </p:txBody>
      </p:sp>
      <p:sp>
        <p:nvSpPr>
          <p:cNvPr id="60427" name="Line 11"/>
          <p:cNvSpPr>
            <a:spLocks noChangeShapeType="1"/>
          </p:cNvSpPr>
          <p:nvPr/>
        </p:nvSpPr>
        <p:spPr bwMode="auto">
          <a:xfrm>
            <a:off x="1543439" y="2359025"/>
            <a:ext cx="1447800" cy="0"/>
          </a:xfrm>
          <a:prstGeom prst="line">
            <a:avLst/>
          </a:prstGeom>
          <a:noFill/>
          <a:ln w="349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1619639" y="1631950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MHT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2103438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>
                <a:solidFill>
                  <a:srgbClr val="003DB8"/>
                </a:solidFill>
              </a:rPr>
              <a:t>Δ</a:t>
            </a:r>
            <a:r>
              <a:rPr lang="en-US" sz="3200" dirty="0">
                <a:solidFill>
                  <a:srgbClr val="003DB8"/>
                </a:solidFill>
              </a:rPr>
              <a:t>T</a:t>
            </a:r>
            <a:r>
              <a:rPr lang="en-US" sz="3200" baseline="-25000" dirty="0">
                <a:solidFill>
                  <a:srgbClr val="003DB8"/>
                </a:solidFill>
              </a:rPr>
              <a:t>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539" y="3706979"/>
            <a:ext cx="4038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rgbClr val="003DB8"/>
                </a:solidFill>
              </a:rPr>
              <a:t>Δ</a:t>
            </a:r>
            <a:r>
              <a:rPr lang="en-US" sz="2000" dirty="0">
                <a:solidFill>
                  <a:srgbClr val="003DB8"/>
                </a:solidFill>
              </a:rPr>
              <a:t>T</a:t>
            </a:r>
            <a:r>
              <a:rPr lang="en-US" sz="2000" baseline="-25000" dirty="0">
                <a:solidFill>
                  <a:srgbClr val="003DB8"/>
                </a:solidFill>
              </a:rPr>
              <a:t>S </a:t>
            </a:r>
            <a:r>
              <a:rPr lang="en-US" sz="2000" dirty="0">
                <a:solidFill>
                  <a:srgbClr val="003DB8"/>
                </a:solidFill>
              </a:rPr>
              <a:t>is the equator-to-pole temperature contrast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3DB8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9900"/>
                </a:solidFill>
              </a:rPr>
              <a:t>Let OLR* = λ </a:t>
            </a:r>
            <a:r>
              <a:rPr lang="el-GR" sz="2000" dirty="0">
                <a:solidFill>
                  <a:srgbClr val="009900"/>
                </a:solidFill>
              </a:rPr>
              <a:t>Δ</a:t>
            </a:r>
            <a:r>
              <a:rPr lang="en-US" sz="2000" dirty="0">
                <a:solidFill>
                  <a:srgbClr val="009900"/>
                </a:solidFill>
              </a:rPr>
              <a:t>T</a:t>
            </a:r>
            <a:r>
              <a:rPr lang="en-US" sz="2000" baseline="-25000" dirty="0">
                <a:solidFill>
                  <a:srgbClr val="009900"/>
                </a:solidFill>
              </a:rPr>
              <a:t>S </a:t>
            </a:r>
          </a:p>
          <a:p>
            <a:r>
              <a:rPr lang="en-US" sz="2000" baseline="-25000" dirty="0">
                <a:solidFill>
                  <a:srgbClr val="009900"/>
                </a:solidFill>
              </a:rPr>
              <a:t>       </a:t>
            </a:r>
            <a:r>
              <a:rPr lang="en-US" sz="2000" dirty="0">
                <a:solidFill>
                  <a:srgbClr val="009900"/>
                </a:solidFill>
              </a:rPr>
              <a:t>Where </a:t>
            </a:r>
            <a:r>
              <a:rPr lang="el-GR" sz="2000" dirty="0">
                <a:solidFill>
                  <a:srgbClr val="009900"/>
                </a:solidFill>
              </a:rPr>
              <a:t>λ</a:t>
            </a:r>
            <a:r>
              <a:rPr lang="en-US" sz="2000" dirty="0">
                <a:solidFill>
                  <a:srgbClr val="009900"/>
                </a:solidFill>
              </a:rPr>
              <a:t> is climate feedback parameter (W m</a:t>
            </a:r>
            <a:r>
              <a:rPr lang="en-US" sz="2000" baseline="30000" dirty="0">
                <a:solidFill>
                  <a:srgbClr val="009900"/>
                </a:solidFill>
              </a:rPr>
              <a:t>-2</a:t>
            </a:r>
            <a:r>
              <a:rPr lang="en-US" sz="2000" dirty="0">
                <a:solidFill>
                  <a:srgbClr val="009900"/>
                </a:solidFill>
              </a:rPr>
              <a:t> K</a:t>
            </a:r>
            <a:r>
              <a:rPr lang="en-US" sz="2000" baseline="30000" dirty="0">
                <a:solidFill>
                  <a:srgbClr val="009900"/>
                </a:solidFill>
              </a:rPr>
              <a:t>-1</a:t>
            </a:r>
            <a:r>
              <a:rPr lang="en-US" sz="2000" dirty="0">
                <a:solidFill>
                  <a:srgbClr val="009900"/>
                </a:solidFill>
              </a:rPr>
              <a:t>)</a:t>
            </a:r>
          </a:p>
          <a:p>
            <a:endParaRPr lang="en-US" sz="2000" dirty="0">
              <a:solidFill>
                <a:srgbClr val="0099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E82ADF"/>
                </a:solidFill>
              </a:rPr>
              <a:t>And let MHT = D </a:t>
            </a:r>
            <a:r>
              <a:rPr lang="el-GR" sz="2000" dirty="0">
                <a:solidFill>
                  <a:srgbClr val="E82ADF"/>
                </a:solidFill>
              </a:rPr>
              <a:t>Δ</a:t>
            </a:r>
            <a:r>
              <a:rPr lang="en-US" sz="2000" dirty="0">
                <a:solidFill>
                  <a:srgbClr val="E82ADF"/>
                </a:solidFill>
              </a:rPr>
              <a:t>T</a:t>
            </a:r>
            <a:r>
              <a:rPr lang="en-US" sz="2000" baseline="-25000" dirty="0">
                <a:solidFill>
                  <a:srgbClr val="E82ADF"/>
                </a:solidFill>
              </a:rPr>
              <a:t>S </a:t>
            </a:r>
            <a:endParaRPr lang="en-US" sz="3200" baseline="-25000" dirty="0">
              <a:solidFill>
                <a:srgbClr val="E82ADF"/>
              </a:solidFill>
            </a:endParaRPr>
          </a:p>
          <a:p>
            <a:r>
              <a:rPr lang="en-US" sz="2000" dirty="0">
                <a:solidFill>
                  <a:srgbClr val="E82ADF"/>
                </a:solidFill>
              </a:rPr>
              <a:t>  Where D represents atmospheric diffusion (W m</a:t>
            </a:r>
            <a:r>
              <a:rPr lang="en-US" sz="2000" baseline="30000" dirty="0">
                <a:solidFill>
                  <a:srgbClr val="E82ADF"/>
                </a:solidFill>
              </a:rPr>
              <a:t>-2</a:t>
            </a:r>
            <a:r>
              <a:rPr lang="en-US" sz="2000" dirty="0">
                <a:solidFill>
                  <a:srgbClr val="E82ADF"/>
                </a:solidFill>
              </a:rPr>
              <a:t> K</a:t>
            </a:r>
            <a:r>
              <a:rPr lang="en-US" sz="2000" baseline="30000" dirty="0">
                <a:solidFill>
                  <a:srgbClr val="E82ADF"/>
                </a:solidFill>
              </a:rPr>
              <a:t>-1</a:t>
            </a:r>
            <a:r>
              <a:rPr lang="en-US" sz="2000" dirty="0">
                <a:solidFill>
                  <a:srgbClr val="E82ADF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99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4038600" y="457200"/>
            <a:ext cx="0" cy="6229494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4876800" y="8382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Option II: Increase ASR*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00600" y="4572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82ADF"/>
                </a:solidFill>
              </a:rPr>
              <a:t>How to increase MHT</a:t>
            </a:r>
          </a:p>
        </p:txBody>
      </p:sp>
      <p:sp>
        <p:nvSpPr>
          <p:cNvPr id="23" name="Line 6"/>
          <p:cNvSpPr>
            <a:spLocks noChangeShapeType="1"/>
          </p:cNvSpPr>
          <p:nvPr/>
        </p:nvSpPr>
        <p:spPr bwMode="auto">
          <a:xfrm flipH="1" flipV="1">
            <a:off x="4857361" y="1503360"/>
            <a:ext cx="629039" cy="9636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4" name="Line 7"/>
          <p:cNvSpPr>
            <a:spLocks noChangeShapeType="1"/>
          </p:cNvSpPr>
          <p:nvPr/>
        </p:nvSpPr>
        <p:spPr bwMode="auto">
          <a:xfrm flipH="1">
            <a:off x="6477000" y="1752600"/>
            <a:ext cx="304800" cy="533400"/>
          </a:xfrm>
          <a:prstGeom prst="line">
            <a:avLst/>
          </a:prstGeom>
          <a:noFill/>
          <a:ln w="47625">
            <a:solidFill>
              <a:srgbClr val="00FF00"/>
            </a:solidFill>
            <a:round/>
            <a:headEnd type="triangle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4953000" y="3208333"/>
            <a:ext cx="2971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FFFF"/>
                </a:solidFill>
              </a:rPr>
              <a:t>Tropics</a:t>
            </a: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5105400" y="1363442"/>
            <a:ext cx="2133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0000"/>
                </a:solidFill>
              </a:rPr>
              <a:t>8.2 PW</a:t>
            </a:r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6934200" y="1299640"/>
            <a:ext cx="1981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9900"/>
                </a:solidFill>
              </a:rPr>
              <a:t>λ </a:t>
            </a:r>
            <a:r>
              <a:rPr lang="el-GR" sz="2800" dirty="0">
                <a:solidFill>
                  <a:srgbClr val="009900"/>
                </a:solidFill>
              </a:rPr>
              <a:t>Δ</a:t>
            </a:r>
            <a:r>
              <a:rPr lang="en-US" sz="2800" dirty="0">
                <a:solidFill>
                  <a:srgbClr val="009900"/>
                </a:solidFill>
              </a:rPr>
              <a:t>T</a:t>
            </a:r>
            <a:r>
              <a:rPr lang="en-US" sz="2800" baseline="-25000" dirty="0">
                <a:solidFill>
                  <a:srgbClr val="009900"/>
                </a:solidFill>
              </a:rPr>
              <a:t>S</a:t>
            </a:r>
            <a:endParaRPr lang="en-US" altLang="en-US" sz="2800" dirty="0">
              <a:solidFill>
                <a:srgbClr val="00FF00"/>
              </a:solidFill>
            </a:endParaRPr>
          </a:p>
        </p:txBody>
      </p:sp>
      <p:sp>
        <p:nvSpPr>
          <p:cNvPr id="28" name="Line 11"/>
          <p:cNvSpPr>
            <a:spLocks noChangeShapeType="1"/>
          </p:cNvSpPr>
          <p:nvPr/>
        </p:nvSpPr>
        <p:spPr bwMode="auto">
          <a:xfrm>
            <a:off x="6477000" y="2971800"/>
            <a:ext cx="1447800" cy="0"/>
          </a:xfrm>
          <a:prstGeom prst="line">
            <a:avLst/>
          </a:prstGeom>
          <a:noFill/>
          <a:ln w="349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6705600" y="2298398"/>
            <a:ext cx="2057400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E82ADF"/>
                </a:solidFill>
              </a:rPr>
              <a:t>D </a:t>
            </a:r>
            <a:r>
              <a:rPr lang="el-GR" sz="2800" dirty="0">
                <a:solidFill>
                  <a:srgbClr val="E82ADF"/>
                </a:solidFill>
              </a:rPr>
              <a:t>Δ</a:t>
            </a:r>
            <a:r>
              <a:rPr lang="en-US" sz="2800" dirty="0">
                <a:solidFill>
                  <a:srgbClr val="E82ADF"/>
                </a:solidFill>
              </a:rPr>
              <a:t>T</a:t>
            </a:r>
            <a:r>
              <a:rPr lang="en-US" sz="2800" baseline="-25000" dirty="0">
                <a:solidFill>
                  <a:srgbClr val="E82ADF"/>
                </a:solidFill>
              </a:rPr>
              <a:t>S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3600" dirty="0">
              <a:solidFill>
                <a:srgbClr val="D60093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48300" y="2476582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>
                <a:solidFill>
                  <a:srgbClr val="003DB8"/>
                </a:solidFill>
              </a:rPr>
              <a:t>Δ</a:t>
            </a:r>
            <a:r>
              <a:rPr lang="en-US" sz="3200" dirty="0">
                <a:solidFill>
                  <a:srgbClr val="003DB8"/>
                </a:solidFill>
              </a:rPr>
              <a:t>T</a:t>
            </a:r>
            <a:r>
              <a:rPr lang="en-US" sz="3200" baseline="-25000" dirty="0">
                <a:solidFill>
                  <a:srgbClr val="003DB8"/>
                </a:solidFill>
              </a:rPr>
              <a:t>S</a:t>
            </a:r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6934200" y="1760533"/>
            <a:ext cx="2133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9900"/>
                </a:solidFill>
              </a:rPr>
              <a:t>2.4 PW</a:t>
            </a:r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6781800" y="2955976"/>
            <a:ext cx="2133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E82ADF"/>
                </a:solidFill>
              </a:rPr>
              <a:t>5.8 PW</a:t>
            </a:r>
          </a:p>
        </p:txBody>
      </p:sp>
      <p:pic>
        <p:nvPicPr>
          <p:cNvPr id="34" name="Picture 5" descr="4_rad_shad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543" y="4133139"/>
            <a:ext cx="3352050" cy="243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Line 6"/>
          <p:cNvSpPr>
            <a:spLocks noChangeShapeType="1"/>
          </p:cNvSpPr>
          <p:nvPr/>
        </p:nvSpPr>
        <p:spPr bwMode="auto">
          <a:xfrm>
            <a:off x="6934200" y="5105400"/>
            <a:ext cx="99060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7315200" y="45720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CC"/>
                </a:solidFill>
              </a:rPr>
              <a:t>5.8 PW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249" y="4195164"/>
            <a:ext cx="3384701" cy="2332312"/>
          </a:xfrm>
          <a:prstGeom prst="rect">
            <a:avLst/>
          </a:prstGeom>
        </p:spPr>
      </p:pic>
      <p:sp>
        <p:nvSpPr>
          <p:cNvPr id="40" name="Line 11"/>
          <p:cNvSpPr>
            <a:spLocks noChangeShapeType="1"/>
          </p:cNvSpPr>
          <p:nvPr/>
        </p:nvSpPr>
        <p:spPr bwMode="auto">
          <a:xfrm flipV="1">
            <a:off x="7658100" y="4800600"/>
            <a:ext cx="723900" cy="0"/>
          </a:xfrm>
          <a:prstGeom prst="line">
            <a:avLst/>
          </a:prstGeom>
          <a:noFill/>
          <a:ln w="349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1" name="Line 11"/>
          <p:cNvSpPr>
            <a:spLocks noChangeShapeType="1"/>
          </p:cNvSpPr>
          <p:nvPr/>
        </p:nvSpPr>
        <p:spPr bwMode="auto">
          <a:xfrm flipH="1" flipV="1">
            <a:off x="5257800" y="4800600"/>
            <a:ext cx="990600" cy="0"/>
          </a:xfrm>
          <a:prstGeom prst="line">
            <a:avLst/>
          </a:prstGeom>
          <a:noFill/>
          <a:ln w="349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181600" y="4276725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E82ADF"/>
                </a:solidFill>
                <a:latin typeface="Arial"/>
                <a:cs typeface="Arial"/>
              </a:rPr>
              <a:t>8.4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82AD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PW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467600" y="4305181"/>
            <a:ext cx="1295400" cy="33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E82ADF"/>
                </a:solidFill>
                <a:latin typeface="Arial"/>
                <a:cs typeface="Arial"/>
              </a:rPr>
              <a:t>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82AD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.5 PW</a:t>
            </a:r>
          </a:p>
        </p:txBody>
      </p:sp>
      <p:sp>
        <p:nvSpPr>
          <p:cNvPr id="45" name="Text Box 9"/>
          <p:cNvSpPr txBox="1">
            <a:spLocks noChangeArrowheads="1"/>
          </p:cNvSpPr>
          <p:nvPr/>
        </p:nvSpPr>
        <p:spPr bwMode="auto">
          <a:xfrm>
            <a:off x="4896238" y="1367135"/>
            <a:ext cx="2133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0000"/>
                </a:solidFill>
              </a:rPr>
              <a:t>10.5 PW</a:t>
            </a:r>
          </a:p>
        </p:txBody>
      </p:sp>
      <p:sp>
        <p:nvSpPr>
          <p:cNvPr id="48" name="Text Box 10"/>
          <p:cNvSpPr txBox="1">
            <a:spLocks noChangeArrowheads="1"/>
          </p:cNvSpPr>
          <p:nvPr/>
        </p:nvSpPr>
        <p:spPr bwMode="auto">
          <a:xfrm>
            <a:off x="6934200" y="1287242"/>
            <a:ext cx="1981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9900"/>
                </a:solidFill>
              </a:rPr>
              <a:t>λ </a:t>
            </a:r>
            <a:r>
              <a:rPr lang="el-GR" sz="4000" dirty="0">
                <a:solidFill>
                  <a:srgbClr val="009900"/>
                </a:solidFill>
              </a:rPr>
              <a:t>Δ</a:t>
            </a:r>
            <a:r>
              <a:rPr lang="en-US" sz="4000" dirty="0">
                <a:solidFill>
                  <a:srgbClr val="009900"/>
                </a:solidFill>
              </a:rPr>
              <a:t>T</a:t>
            </a:r>
            <a:r>
              <a:rPr lang="en-US" sz="4000" baseline="-25000" dirty="0">
                <a:solidFill>
                  <a:srgbClr val="009900"/>
                </a:solidFill>
              </a:rPr>
              <a:t>S</a:t>
            </a:r>
            <a:endParaRPr lang="en-US" altLang="en-US" sz="4000" dirty="0">
              <a:solidFill>
                <a:srgbClr val="00FF00"/>
              </a:solidFill>
            </a:endParaRPr>
          </a:p>
        </p:txBody>
      </p:sp>
      <p:sp>
        <p:nvSpPr>
          <p:cNvPr id="49" name="Text Box 12"/>
          <p:cNvSpPr txBox="1">
            <a:spLocks noChangeArrowheads="1"/>
          </p:cNvSpPr>
          <p:nvPr/>
        </p:nvSpPr>
        <p:spPr bwMode="auto">
          <a:xfrm>
            <a:off x="6743700" y="2114314"/>
            <a:ext cx="20574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E82ADF"/>
                </a:solidFill>
              </a:rPr>
              <a:t>D </a:t>
            </a:r>
            <a:r>
              <a:rPr lang="el-GR" sz="4400" dirty="0">
                <a:solidFill>
                  <a:srgbClr val="E82ADF"/>
                </a:solidFill>
              </a:rPr>
              <a:t>Δ</a:t>
            </a:r>
            <a:r>
              <a:rPr lang="en-US" sz="4400" dirty="0">
                <a:solidFill>
                  <a:srgbClr val="E82ADF"/>
                </a:solidFill>
              </a:rPr>
              <a:t>T</a:t>
            </a:r>
            <a:r>
              <a:rPr lang="en-US" sz="4400" baseline="-25000" dirty="0">
                <a:solidFill>
                  <a:srgbClr val="E82ADF"/>
                </a:solidFill>
              </a:rPr>
              <a:t>S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3600" dirty="0">
              <a:solidFill>
                <a:srgbClr val="D60093"/>
              </a:solidFill>
            </a:endParaRPr>
          </a:p>
        </p:txBody>
      </p:sp>
      <p:sp>
        <p:nvSpPr>
          <p:cNvPr id="50" name="Text Box 9"/>
          <p:cNvSpPr txBox="1">
            <a:spLocks noChangeArrowheads="1"/>
          </p:cNvSpPr>
          <p:nvPr/>
        </p:nvSpPr>
        <p:spPr bwMode="auto">
          <a:xfrm>
            <a:off x="6934200" y="1748135"/>
            <a:ext cx="2133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9900"/>
                </a:solidFill>
              </a:rPr>
              <a:t>3.0 PW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858000" y="29718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E82ADF"/>
                </a:solidFill>
                <a:latin typeface="Arial"/>
                <a:cs typeface="Arial"/>
              </a:rPr>
              <a:t>7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82ADF"/>
                </a:solidFill>
                <a:effectLst/>
                <a:uLnTx/>
                <a:uFillTx/>
                <a:latin typeface="Arial"/>
                <a:cs typeface="Arial"/>
              </a:rPr>
              <a:t>.5 PW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324670" y="2430959"/>
            <a:ext cx="13047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dirty="0">
                <a:solidFill>
                  <a:srgbClr val="003DB8"/>
                </a:solidFill>
              </a:rPr>
              <a:t>Δ</a:t>
            </a:r>
            <a:r>
              <a:rPr lang="en-US" sz="4400" dirty="0">
                <a:solidFill>
                  <a:srgbClr val="003DB8"/>
                </a:solidFill>
              </a:rPr>
              <a:t>T</a:t>
            </a:r>
            <a:r>
              <a:rPr lang="en-US" sz="4400" baseline="-25000" dirty="0">
                <a:solidFill>
                  <a:srgbClr val="003DB8"/>
                </a:solidFill>
              </a:rPr>
              <a:t>S</a:t>
            </a:r>
          </a:p>
        </p:txBody>
      </p:sp>
      <p:sp>
        <p:nvSpPr>
          <p:cNvPr id="54" name="Line 6"/>
          <p:cNvSpPr>
            <a:spLocks noChangeShapeType="1"/>
          </p:cNvSpPr>
          <p:nvPr/>
        </p:nvSpPr>
        <p:spPr bwMode="auto">
          <a:xfrm flipH="1" flipV="1">
            <a:off x="4286639" y="1019173"/>
            <a:ext cx="990599" cy="146844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39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/>
      <p:bldP spid="27" grpId="0"/>
      <p:bldP spid="29" grpId="0"/>
      <p:bldP spid="32" grpId="0"/>
      <p:bldP spid="33" grpId="0"/>
      <p:bldP spid="40" grpId="0" animBg="1"/>
      <p:bldP spid="41" grpId="0" animBg="1"/>
      <p:bldP spid="45" grpId="0"/>
      <p:bldP spid="48" grpId="0"/>
      <p:bldP spid="49" grpId="0"/>
      <p:bldP spid="50" grpId="0"/>
      <p:bldP spid="5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304800"/>
            <a:ext cx="8610600" cy="1143000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Hemispheric contrast of radiation and ITCZ location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91000" y="953631"/>
            <a:ext cx="4648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ITCZ lives in the hemisphere  where the atmosphere is heated more strongly</a:t>
            </a:r>
          </a:p>
          <a:p>
            <a:r>
              <a:rPr lang="en-US" sz="2000" dirty="0">
                <a:solidFill>
                  <a:schemeClr val="bg1"/>
                </a:solidFill>
              </a:rPr>
              <a:t>-&gt; In observations, the radiative input to each hemisphere is nearly equal and ITCZ is North of the equator because of Northward ocean heat transport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4236184"/>
            <a:ext cx="4038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Model biases is planetary albedo lead to ITCZ biases</a:t>
            </a:r>
          </a:p>
          <a:p>
            <a:r>
              <a:rPr lang="en-US" sz="2000" dirty="0">
                <a:solidFill>
                  <a:schemeClr val="bg1"/>
                </a:solidFill>
              </a:rPr>
              <a:t>-&gt; SH absorbs too much shortwave and ITCZ is too far south</a:t>
            </a: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" y="685800"/>
            <a:ext cx="3754755" cy="312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276600"/>
            <a:ext cx="5410200" cy="278625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 bwMode="auto">
          <a:xfrm>
            <a:off x="76200" y="609600"/>
            <a:ext cx="89916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4419600" y="6248400"/>
            <a:ext cx="3276600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4648200" y="624840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Heating of SH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2133600" y="2077016"/>
            <a:ext cx="381000" cy="589983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3DB8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685800" y="1981200"/>
            <a:ext cx="304800" cy="68579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3DB8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943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Changes in absorbed solar radiation with global warming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2753380"/>
            <a:ext cx="4343400" cy="228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5039380"/>
            <a:ext cx="4343400" cy="75479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181600"/>
            <a:ext cx="3233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Open ocean</a:t>
            </a: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1703070" y="2815667"/>
            <a:ext cx="659130" cy="232333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514600" y="4953000"/>
            <a:ext cx="2438400" cy="490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3276600" y="4064705"/>
            <a:ext cx="685800" cy="888295"/>
          </a:xfrm>
          <a:prstGeom prst="straightConnector1">
            <a:avLst/>
          </a:prstGeom>
          <a:ln w="34925">
            <a:solidFill>
              <a:schemeClr val="tx2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096000" y="2209800"/>
            <a:ext cx="291193" cy="304800"/>
          </a:xfrm>
          <a:prstGeom prst="straightConnector1">
            <a:avLst/>
          </a:prstGeom>
          <a:ln w="3492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096000" y="2743200"/>
            <a:ext cx="304800" cy="3048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629400" y="21336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Surface flux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05600" y="26670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SWABS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419600" y="4953000"/>
            <a:ext cx="533400" cy="490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67000" y="496318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Sea ice</a:t>
            </a:r>
          </a:p>
        </p:txBody>
      </p:sp>
      <p:cxnSp>
        <p:nvCxnSpPr>
          <p:cNvPr id="37" name="Straight Arrow Connector 36"/>
          <p:cNvCxnSpPr>
            <a:cxnSpLocks/>
          </p:cNvCxnSpPr>
          <p:nvPr/>
        </p:nvCxnSpPr>
        <p:spPr>
          <a:xfrm>
            <a:off x="1626870" y="2843487"/>
            <a:ext cx="1116330" cy="408288"/>
          </a:xfrm>
          <a:prstGeom prst="straightConnector1">
            <a:avLst/>
          </a:prstGeom>
          <a:ln w="603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4610100" y="4648199"/>
            <a:ext cx="190500" cy="304802"/>
          </a:xfrm>
          <a:prstGeom prst="straightConnector1">
            <a:avLst/>
          </a:prstGeom>
          <a:ln w="34925">
            <a:solidFill>
              <a:schemeClr val="tx2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2133600" y="3352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2819400" y="3352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2438400" y="3657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3048000" y="3657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3396343" y="3352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3657600" y="3581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334000" y="4092476"/>
            <a:ext cx="373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Moistening and melting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Mores seasonal energy input directly into the atmosphere (SWABS)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Less seasonal energy input at the surface (SHF)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19" y="2957887"/>
            <a:ext cx="1215725" cy="864305"/>
          </a:xfrm>
          <a:prstGeom prst="rect">
            <a:avLst/>
          </a:prstGeom>
        </p:spPr>
      </p:pic>
      <p:cxnSp>
        <p:nvCxnSpPr>
          <p:cNvPr id="33" name="Straight Arrow Connector 32"/>
          <p:cNvCxnSpPr>
            <a:cxnSpLocks/>
          </p:cNvCxnSpPr>
          <p:nvPr/>
        </p:nvCxnSpPr>
        <p:spPr>
          <a:xfrm>
            <a:off x="304800" y="443240"/>
            <a:ext cx="1212342" cy="2408606"/>
          </a:xfrm>
          <a:prstGeom prst="straightConnector1">
            <a:avLst/>
          </a:prstGeom>
          <a:ln w="603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cxnSpLocks/>
            <a:stCxn id="10" idx="3"/>
          </p:cNvCxnSpPr>
          <p:nvPr/>
        </p:nvCxnSpPr>
        <p:spPr>
          <a:xfrm>
            <a:off x="1837944" y="3390040"/>
            <a:ext cx="1080707" cy="1559983"/>
          </a:xfrm>
          <a:prstGeom prst="straightConnector1">
            <a:avLst/>
          </a:prstGeom>
          <a:ln w="60325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96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Meridional structure of atmospheric attenuation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2057400"/>
            <a:ext cx="4924425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445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76200" y="76200"/>
            <a:ext cx="9144000" cy="1295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5" name="Oval 3"/>
          <p:cNvSpPr>
            <a:spLocks noChangeArrowheads="1"/>
          </p:cNvSpPr>
          <p:nvPr/>
        </p:nvSpPr>
        <p:spPr bwMode="auto">
          <a:xfrm>
            <a:off x="1066800" y="3505200"/>
            <a:ext cx="7086600" cy="6019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>
          <a:xfrm>
            <a:off x="-76200" y="0"/>
            <a:ext cx="9372600" cy="1143000"/>
          </a:xfrm>
        </p:spPr>
        <p:txBody>
          <a:bodyPr/>
          <a:lstStyle/>
          <a:p>
            <a:r>
              <a:rPr lang="en-US" altLang="en-US" sz="3200" dirty="0">
                <a:solidFill>
                  <a:schemeClr val="bg1"/>
                </a:solidFill>
              </a:rPr>
              <a:t>1 : What determines the Earth’s planetary albedo? (solar radiation reflected at top of atmosphere)</a:t>
            </a:r>
          </a:p>
        </p:txBody>
      </p:sp>
      <p:sp>
        <p:nvSpPr>
          <p:cNvPr id="13317" name="Oval 5"/>
          <p:cNvSpPr>
            <a:spLocks noChangeArrowheads="1"/>
          </p:cNvSpPr>
          <p:nvPr/>
        </p:nvSpPr>
        <p:spPr bwMode="auto">
          <a:xfrm>
            <a:off x="2667000" y="4876800"/>
            <a:ext cx="3962400" cy="3429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4038600" y="5867400"/>
            <a:ext cx="1905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Earth’s Surface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143000" y="5486400"/>
            <a:ext cx="20574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>
                <a:solidFill>
                  <a:schemeClr val="tx1"/>
                </a:solidFill>
              </a:rPr>
              <a:t>Atmosphere</a:t>
            </a: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2133600" y="1600200"/>
            <a:ext cx="1219200" cy="2133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914400" y="2697163"/>
            <a:ext cx="19812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>
                <a:solidFill>
                  <a:srgbClr val="FF0000"/>
                </a:solidFill>
              </a:rPr>
              <a:t>Solar Incident</a:t>
            </a: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V="1">
            <a:off x="3429000" y="2438400"/>
            <a:ext cx="457200" cy="12192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3048000" y="1752600"/>
            <a:ext cx="2286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>
                <a:solidFill>
                  <a:schemeClr val="accent2"/>
                </a:solidFill>
              </a:rPr>
              <a:t>Reflected by Atmosphere</a:t>
            </a:r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>
            <a:off x="3352800" y="3733800"/>
            <a:ext cx="685800" cy="1143000"/>
          </a:xfrm>
          <a:prstGeom prst="line">
            <a:avLst/>
          </a:prstGeom>
          <a:noFill/>
          <a:ln w="38100">
            <a:solidFill>
              <a:srgbClr val="FF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 flipV="1">
            <a:off x="4267200" y="4114800"/>
            <a:ext cx="228600" cy="685800"/>
          </a:xfrm>
          <a:prstGeom prst="line">
            <a:avLst/>
          </a:prstGeom>
          <a:noFill/>
          <a:ln w="38100">
            <a:solidFill>
              <a:srgbClr val="FF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 flipV="1">
            <a:off x="4724400" y="3124200"/>
            <a:ext cx="152400" cy="381000"/>
          </a:xfrm>
          <a:prstGeom prst="line">
            <a:avLst/>
          </a:prstGeom>
          <a:noFill/>
          <a:ln w="38100">
            <a:solidFill>
              <a:srgbClr val="FF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5181600" y="2819400"/>
            <a:ext cx="1752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>
                <a:solidFill>
                  <a:srgbClr val="FF33CC"/>
                </a:solidFill>
              </a:rPr>
              <a:t>Reflected by Surface</a:t>
            </a:r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>
            <a:off x="0" y="10668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7475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Planetary Albedo and Surface Albedo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0"/>
            <a:ext cx="6834837" cy="490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81123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Meridional profile of albedo in all </a:t>
            </a:r>
            <a:r>
              <a:rPr lang="en-US" dirty="0" err="1">
                <a:solidFill>
                  <a:schemeClr val="bg1"/>
                </a:solidFill>
              </a:rPr>
              <a:t>simiulations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5959877" cy="525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19406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Inter-model spread in albedo by region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705600" cy="489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6221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2XCO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Planetary Albedo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84" y="2285999"/>
            <a:ext cx="7756716" cy="320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0291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2XCO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Planetary Albedo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8372475" cy="396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58380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Carl’s Question: Planetary Albedo Partitioning Error Bars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50" y="1493837"/>
            <a:ext cx="7063550" cy="5135563"/>
          </a:xfrm>
        </p:spPr>
      </p:pic>
    </p:spTree>
    <p:extLst>
      <p:ext uri="{BB962C8B-B14F-4D97-AF65-F5344CB8AC3E}">
        <p14:creationId xmlns:p14="http://schemas.microsoft.com/office/powerpoint/2010/main" val="19947904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80066"/>
            <a:ext cx="6477000" cy="5325534"/>
          </a:xfrm>
        </p:spPr>
      </p:pic>
      <p:sp>
        <p:nvSpPr>
          <p:cNvPr id="5" name="TextBox 4"/>
          <p:cNvSpPr txBox="1"/>
          <p:nvPr/>
        </p:nvSpPr>
        <p:spPr>
          <a:xfrm>
            <a:off x="609600" y="2286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Planetary Albedo Partition: Sensitivity to shortwave absorption assumptions</a:t>
            </a:r>
          </a:p>
        </p:txBody>
      </p:sp>
    </p:spTree>
    <p:extLst>
      <p:ext uri="{BB962C8B-B14F-4D97-AF65-F5344CB8AC3E}">
        <p14:creationId xmlns:p14="http://schemas.microsoft.com/office/powerpoint/2010/main" val="35082729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228600" y="-31750"/>
            <a:ext cx="89916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FFFFFF"/>
                </a:solidFill>
              </a:rPr>
              <a:t>What determines OLR*?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FFFFFF"/>
                </a:solidFill>
              </a:rPr>
              <a:t>Why don’t differences in ASR* and OLR* compensate for each other?</a:t>
            </a:r>
          </a:p>
        </p:txBody>
      </p:sp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133600"/>
            <a:ext cx="4495800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5638800" y="6248400"/>
            <a:ext cx="426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(Kiehl, 1994)</a:t>
            </a:r>
          </a:p>
        </p:txBody>
      </p:sp>
      <p:sp>
        <p:nvSpPr>
          <p:cNvPr id="82951" name="Text Box 7"/>
          <p:cNvSpPr txBox="1">
            <a:spLocks noChangeArrowheads="1"/>
          </p:cNvSpPr>
          <p:nvPr/>
        </p:nvSpPr>
        <p:spPr bwMode="auto">
          <a:xfrm>
            <a:off x="76200" y="3490913"/>
            <a:ext cx="5181600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Longwave Cloud Forcing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LWCF = OLR</a:t>
            </a:r>
            <a:r>
              <a:rPr lang="en-US" altLang="en-US" sz="2400" baseline="-25000">
                <a:solidFill>
                  <a:srgbClr val="FFFFFF"/>
                </a:solidFill>
              </a:rPr>
              <a:t>CLEAR</a:t>
            </a:r>
            <a:r>
              <a:rPr lang="en-US" altLang="en-US" sz="2400">
                <a:solidFill>
                  <a:srgbClr val="FFFFFF"/>
                </a:solidFill>
              </a:rPr>
              <a:t> - OLR</a:t>
            </a:r>
          </a:p>
        </p:txBody>
      </p:sp>
    </p:spTree>
    <p:extLst>
      <p:ext uri="{BB962C8B-B14F-4D97-AF65-F5344CB8AC3E}">
        <p14:creationId xmlns:p14="http://schemas.microsoft.com/office/powerpoint/2010/main" val="1706535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609600"/>
            <a:ext cx="8229600" cy="1143000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Contributions to ASR*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spread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457200"/>
            <a:ext cx="3748303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555466"/>
            <a:ext cx="3752177" cy="312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1015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28600"/>
            <a:ext cx="8915400" cy="10969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Hemispheric Contrast Of TOA Radiation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38200"/>
            <a:ext cx="4923467" cy="5494304"/>
          </a:xfrm>
        </p:spPr>
      </p:pic>
      <p:sp>
        <p:nvSpPr>
          <p:cNvPr id="5" name="TextBox 4"/>
          <p:cNvSpPr txBox="1"/>
          <p:nvPr/>
        </p:nvSpPr>
        <p:spPr>
          <a:xfrm>
            <a:off x="5715000" y="914400"/>
            <a:ext cx="3048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NH reflects more SW radiation in the subtropical deserts. SH reflects more SW in the </a:t>
            </a:r>
            <a:r>
              <a:rPr lang="en-US" dirty="0" err="1">
                <a:solidFill>
                  <a:prstClr val="white"/>
                </a:solidFill>
              </a:rPr>
              <a:t>extratropics</a:t>
            </a:r>
            <a:r>
              <a:rPr lang="en-US" dirty="0">
                <a:solidFill>
                  <a:prstClr val="white"/>
                </a:solidFill>
              </a:rPr>
              <a:t> due to clouds in the Southern Ocean</a:t>
            </a:r>
          </a:p>
          <a:p>
            <a:endParaRPr lang="en-US" dirty="0">
              <a:solidFill>
                <a:prstClr val="white"/>
              </a:solidFill>
            </a:endParaRPr>
          </a:p>
          <a:p>
            <a:r>
              <a:rPr lang="en-US" dirty="0">
                <a:solidFill>
                  <a:prstClr val="white"/>
                </a:solidFill>
              </a:rPr>
              <a:t>The NH is warmer (more OLR), especially in the polar latitudes</a:t>
            </a: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r>
              <a:rPr lang="en-US" dirty="0">
                <a:solidFill>
                  <a:prstClr val="white"/>
                </a:solidFill>
              </a:rPr>
              <a:t>Planetary albedo is partitioned into cloud and surface contributions via the method of </a:t>
            </a:r>
            <a:r>
              <a:rPr lang="en-US" dirty="0" err="1">
                <a:solidFill>
                  <a:prstClr val="white"/>
                </a:solidFill>
              </a:rPr>
              <a:t>Donohoe</a:t>
            </a:r>
            <a:r>
              <a:rPr lang="en-US" dirty="0">
                <a:solidFill>
                  <a:prstClr val="white"/>
                </a:solidFill>
              </a:rPr>
              <a:t> and </a:t>
            </a:r>
            <a:r>
              <a:rPr lang="en-US" dirty="0" err="1">
                <a:solidFill>
                  <a:prstClr val="white"/>
                </a:solidFill>
              </a:rPr>
              <a:t>Battisti</a:t>
            </a:r>
            <a:r>
              <a:rPr lang="en-US" dirty="0">
                <a:solidFill>
                  <a:prstClr val="white"/>
                </a:solidFill>
              </a:rPr>
              <a:t> (2011)</a:t>
            </a:r>
          </a:p>
        </p:txBody>
      </p:sp>
    </p:spTree>
    <p:extLst>
      <p:ext uri="{BB962C8B-B14F-4D97-AF65-F5344CB8AC3E}">
        <p14:creationId xmlns:p14="http://schemas.microsoft.com/office/powerpoint/2010/main" val="1322113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209800" y="1066800"/>
            <a:ext cx="9144000" cy="1295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9067800" cy="685800"/>
          </a:xfrm>
        </p:spPr>
        <p:txBody>
          <a:bodyPr/>
          <a:lstStyle/>
          <a:p>
            <a:r>
              <a:rPr lang="en-US" altLang="en-US" sz="3200">
                <a:solidFill>
                  <a:schemeClr val="bg1"/>
                </a:solidFill>
              </a:rPr>
              <a:t>Simplified (isotropic) shortwave radiation model</a:t>
            </a:r>
          </a:p>
        </p:txBody>
      </p:sp>
      <p:pic>
        <p:nvPicPr>
          <p:cNvPr id="17412" name="Picture 4" descr="cartoon_ed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00200"/>
            <a:ext cx="7315200" cy="504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6934200" y="4800600"/>
            <a:ext cx="2438400" cy="137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6629400" y="5715000"/>
            <a:ext cx="7620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7391400" y="3048000"/>
            <a:ext cx="20574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4724400" y="3048000"/>
            <a:ext cx="5334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4876800" y="3048000"/>
            <a:ext cx="1295400" cy="1447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18" name="Rectangle 10"/>
          <p:cNvSpPr>
            <a:spLocks noChangeArrowheads="1"/>
          </p:cNvSpPr>
          <p:nvPr/>
        </p:nvSpPr>
        <p:spPr bwMode="auto">
          <a:xfrm>
            <a:off x="3810000" y="4800600"/>
            <a:ext cx="1524000" cy="1752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19" name="Rectangle 11"/>
          <p:cNvSpPr>
            <a:spLocks noChangeArrowheads="1"/>
          </p:cNvSpPr>
          <p:nvPr/>
        </p:nvSpPr>
        <p:spPr bwMode="auto">
          <a:xfrm>
            <a:off x="2438400" y="4800600"/>
            <a:ext cx="1524000" cy="1752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20" name="Rectangle 12"/>
          <p:cNvSpPr>
            <a:spLocks noChangeArrowheads="1"/>
          </p:cNvSpPr>
          <p:nvPr/>
        </p:nvSpPr>
        <p:spPr bwMode="auto">
          <a:xfrm>
            <a:off x="2438400" y="3048000"/>
            <a:ext cx="1828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21" name="Rectangle 13"/>
          <p:cNvSpPr>
            <a:spLocks noChangeArrowheads="1"/>
          </p:cNvSpPr>
          <p:nvPr/>
        </p:nvSpPr>
        <p:spPr bwMode="auto">
          <a:xfrm>
            <a:off x="6324600" y="4800600"/>
            <a:ext cx="9906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22" name="Rectangle 14"/>
          <p:cNvSpPr>
            <a:spLocks noChangeArrowheads="1"/>
          </p:cNvSpPr>
          <p:nvPr/>
        </p:nvSpPr>
        <p:spPr bwMode="auto">
          <a:xfrm>
            <a:off x="5334000" y="4800600"/>
            <a:ext cx="1524000" cy="1295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23" name="Rectangle 15"/>
          <p:cNvSpPr>
            <a:spLocks noChangeArrowheads="1"/>
          </p:cNvSpPr>
          <p:nvPr/>
        </p:nvSpPr>
        <p:spPr bwMode="auto">
          <a:xfrm>
            <a:off x="3733800" y="4800600"/>
            <a:ext cx="10668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24" name="Rectangle 16"/>
          <p:cNvSpPr>
            <a:spLocks noChangeArrowheads="1"/>
          </p:cNvSpPr>
          <p:nvPr/>
        </p:nvSpPr>
        <p:spPr bwMode="auto">
          <a:xfrm>
            <a:off x="3962400" y="5334000"/>
            <a:ext cx="533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25" name="Line 17"/>
          <p:cNvSpPr>
            <a:spLocks noChangeShapeType="1"/>
          </p:cNvSpPr>
          <p:nvPr/>
        </p:nvSpPr>
        <p:spPr bwMode="auto">
          <a:xfrm>
            <a:off x="0" y="6858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26" name="Rectangle 18"/>
          <p:cNvSpPr>
            <a:spLocks noChangeArrowheads="1"/>
          </p:cNvSpPr>
          <p:nvPr/>
        </p:nvSpPr>
        <p:spPr bwMode="auto">
          <a:xfrm>
            <a:off x="6324600" y="6019800"/>
            <a:ext cx="457200" cy="53340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0" y="1920875"/>
            <a:ext cx="2200275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S = incident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0000"/>
                </a:solidFill>
              </a:rPr>
              <a:t>R =     cloud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0000"/>
                </a:solidFill>
              </a:rPr>
              <a:t>        reflection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0000"/>
                </a:solidFill>
              </a:rPr>
              <a:t>A = absorption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400">
                <a:solidFill>
                  <a:srgbClr val="FFFFFF"/>
                </a:solidFill>
              </a:rPr>
              <a:t>α</a:t>
            </a:r>
            <a:r>
              <a:rPr lang="en-US" altLang="en-US" sz="2400">
                <a:solidFill>
                  <a:srgbClr val="FFFFFF"/>
                </a:solidFill>
              </a:rPr>
              <a:t> = surface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      albedo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0000"/>
                </a:solidFill>
              </a:rPr>
              <a:t>(UNKNOWNS)</a:t>
            </a:r>
            <a:endParaRPr lang="el-GR" altLang="en-US" sz="240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FFFFFF"/>
              </a:solidFill>
            </a:endParaRPr>
          </a:p>
        </p:txBody>
      </p:sp>
      <p:sp>
        <p:nvSpPr>
          <p:cNvPr id="2" name="Oval 1"/>
          <p:cNvSpPr/>
          <p:nvPr/>
        </p:nvSpPr>
        <p:spPr bwMode="auto">
          <a:xfrm rot="1114605">
            <a:off x="3205680" y="2769117"/>
            <a:ext cx="1143000" cy="2133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0" cap="flat" cmpd="sng" algn="ctr">
            <a:solidFill>
              <a:srgbClr val="003DB8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69559" y="1524000"/>
            <a:ext cx="1526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3DB8"/>
                </a:solidFill>
              </a:rPr>
              <a:t>Atmospheric</a:t>
            </a:r>
          </a:p>
          <a:p>
            <a:pPr algn="ctr"/>
            <a:r>
              <a:rPr lang="en-US" dirty="0">
                <a:solidFill>
                  <a:srgbClr val="003DB8"/>
                </a:solidFill>
              </a:rPr>
              <a:t>Contribution</a:t>
            </a:r>
          </a:p>
          <a:p>
            <a:pPr algn="ctr"/>
            <a:r>
              <a:rPr lang="en-US" dirty="0">
                <a:solidFill>
                  <a:srgbClr val="003DB8"/>
                </a:solidFill>
              </a:rPr>
              <a:t>To planetary </a:t>
            </a:r>
          </a:p>
          <a:p>
            <a:pPr algn="ctr"/>
            <a:r>
              <a:rPr lang="en-US" dirty="0">
                <a:solidFill>
                  <a:srgbClr val="003DB8"/>
                </a:solidFill>
              </a:rPr>
              <a:t>Albedo</a:t>
            </a:r>
          </a:p>
        </p:txBody>
      </p:sp>
      <p:sp>
        <p:nvSpPr>
          <p:cNvPr id="22" name="Oval 21"/>
          <p:cNvSpPr/>
          <p:nvPr/>
        </p:nvSpPr>
        <p:spPr bwMode="auto">
          <a:xfrm rot="1114605">
            <a:off x="4691580" y="2727226"/>
            <a:ext cx="1405991" cy="2133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0" cap="flat" cmpd="sng" algn="ctr">
            <a:solidFill>
              <a:srgbClr val="E82ADF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15000" y="1524000"/>
            <a:ext cx="1526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E82ADF"/>
                </a:solidFill>
              </a:rPr>
              <a:t>Surface</a:t>
            </a:r>
          </a:p>
          <a:p>
            <a:pPr algn="ctr"/>
            <a:r>
              <a:rPr lang="en-US" dirty="0">
                <a:solidFill>
                  <a:srgbClr val="E82ADF"/>
                </a:solidFill>
              </a:rPr>
              <a:t>Contribution</a:t>
            </a:r>
          </a:p>
          <a:p>
            <a:pPr algn="ctr"/>
            <a:r>
              <a:rPr lang="en-US" dirty="0">
                <a:solidFill>
                  <a:srgbClr val="E82ADF"/>
                </a:solidFill>
              </a:rPr>
              <a:t>To planetary </a:t>
            </a:r>
          </a:p>
          <a:p>
            <a:pPr algn="ctr"/>
            <a:r>
              <a:rPr lang="en-US" dirty="0">
                <a:solidFill>
                  <a:srgbClr val="E82ADF"/>
                </a:solidFill>
              </a:rPr>
              <a:t>Albedo</a:t>
            </a:r>
          </a:p>
        </p:txBody>
      </p:sp>
    </p:spTree>
    <p:extLst>
      <p:ext uri="{BB962C8B-B14F-4D97-AF65-F5344CB8AC3E}">
        <p14:creationId xmlns:p14="http://schemas.microsoft.com/office/powerpoint/2010/main" val="18330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nimBg="1"/>
      <p:bldP spid="17414" grpId="0" animBg="1"/>
      <p:bldP spid="17415" grpId="0" animBg="1"/>
      <p:bldP spid="17416" grpId="0" animBg="1"/>
      <p:bldP spid="17417" grpId="0" animBg="1"/>
      <p:bldP spid="17418" grpId="0" animBg="1"/>
      <p:bldP spid="17419" grpId="0" animBg="1"/>
      <p:bldP spid="17420" grpId="0" animBg="1"/>
      <p:bldP spid="17421" grpId="0" animBg="1"/>
      <p:bldP spid="17422" grpId="0" animBg="1"/>
      <p:bldP spid="17423" grpId="0" animBg="1"/>
      <p:bldP spid="17424" grpId="0" animBg="1"/>
      <p:bldP spid="17426" grpId="0" animBg="1"/>
      <p:bldP spid="2" grpId="0" animBg="1"/>
      <p:bldP spid="3" grpId="0"/>
      <p:bldP spid="22" grpId="0" animBg="1"/>
      <p:bldP spid="2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Define a seasonal amplitude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-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prstClr val="white"/>
                </a:solidFill>
              </a:rPr>
              <a:t>Vertical structure of SW absorption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222" y="1924717"/>
            <a:ext cx="4207178" cy="454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708222" y="5636292"/>
            <a:ext cx="4207178" cy="840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3600" y="5570272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53200" y="5560092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10200" y="5867400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Heating Rate (W m</a:t>
            </a:r>
            <a:r>
              <a:rPr lang="en-US" sz="2800" baseline="30000" dirty="0">
                <a:solidFill>
                  <a:srgbClr val="FF0000"/>
                </a:solidFill>
              </a:rPr>
              <a:t>-2</a:t>
            </a:r>
            <a:r>
              <a:rPr lang="en-US" sz="2800" dirty="0">
                <a:solidFill>
                  <a:srgbClr val="FF0000"/>
                </a:solidFill>
              </a:rPr>
              <a:t> 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91400" y="5570272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150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457200" y="511175"/>
            <a:ext cx="5486400" cy="1089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prstClr val="white"/>
                </a:solidFill>
              </a:rPr>
              <a:t>GFDL Model</a:t>
            </a:r>
          </a:p>
          <a:p>
            <a:r>
              <a:rPr lang="en-US" sz="3600" dirty="0">
                <a:solidFill>
                  <a:prstClr val="white"/>
                </a:solidFill>
              </a:rPr>
              <a:t>Seasonal amplitude </a:t>
            </a:r>
          </a:p>
          <a:p>
            <a:r>
              <a:rPr lang="en-US" sz="3600" dirty="0">
                <a:solidFill>
                  <a:prstClr val="white"/>
                </a:solidFill>
              </a:rPr>
              <a:t>In the </a:t>
            </a:r>
            <a:r>
              <a:rPr lang="en-US" sz="3600" dirty="0" err="1">
                <a:solidFill>
                  <a:prstClr val="white"/>
                </a:solidFill>
              </a:rPr>
              <a:t>extratropics</a:t>
            </a:r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962400" y="609600"/>
            <a:ext cx="5486400" cy="1089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prstClr val="white"/>
                </a:solidFill>
              </a:rPr>
              <a:t>Chou Lee (1996)</a:t>
            </a:r>
          </a:p>
          <a:p>
            <a:r>
              <a:rPr lang="en-US" sz="3600" dirty="0">
                <a:solidFill>
                  <a:prstClr val="white"/>
                </a:solidFill>
              </a:rPr>
              <a:t>Water vapor absorption</a:t>
            </a:r>
          </a:p>
          <a:p>
            <a:r>
              <a:rPr lang="en-US" sz="3600" dirty="0">
                <a:solidFill>
                  <a:prstClr val="white"/>
                </a:solidFill>
              </a:rPr>
              <a:t>In the summer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1676400"/>
            <a:ext cx="283464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7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  <p:bldP spid="7" grpId="0"/>
      <p:bldP spid="8" grpId="0"/>
      <p:bldP spid="1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Annual mean heating summary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86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BA16A6"/>
                </a:solidFill>
              </a:rPr>
              <a:t>30% reflected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590800" y="0"/>
            <a:ext cx="3061063" cy="5029200"/>
            <a:chOff x="2590800" y="0"/>
            <a:chExt cx="3061063" cy="5029200"/>
          </a:xfrm>
        </p:grpSpPr>
        <p:sp>
          <p:nvSpPr>
            <p:cNvPr id="4" name="Rectangle 3"/>
            <p:cNvSpPr/>
            <p:nvPr/>
          </p:nvSpPr>
          <p:spPr>
            <a:xfrm>
              <a:off x="3048000" y="1778705"/>
              <a:ext cx="2209800" cy="22743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048000" y="4038600"/>
              <a:ext cx="2209800" cy="9906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52800" y="2133600"/>
              <a:ext cx="22990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  <a:p>
              <a:pPr algn="ctr"/>
              <a:r>
                <a:rPr lang="en-US" sz="2400" dirty="0">
                  <a:solidFill>
                    <a:prstClr val="black"/>
                  </a:solidFill>
                </a:rPr>
                <a:t>atmosphere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895600" y="4191000"/>
              <a:ext cx="26016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</a:rPr>
                <a:t>surface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2590800" y="0"/>
              <a:ext cx="609600" cy="1715557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3276600" y="1843216"/>
              <a:ext cx="685800" cy="2195384"/>
            </a:xfrm>
            <a:prstGeom prst="straightConnector1">
              <a:avLst/>
            </a:prstGeom>
            <a:ln w="34925">
              <a:solidFill>
                <a:srgbClr val="00B05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4267200" y="3124200"/>
              <a:ext cx="381000" cy="914401"/>
            </a:xfrm>
            <a:prstGeom prst="straightConnector1">
              <a:avLst/>
            </a:prstGeom>
            <a:ln w="34925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3886200" y="990600"/>
              <a:ext cx="375557" cy="722843"/>
            </a:xfrm>
            <a:prstGeom prst="straightConnector1">
              <a:avLst/>
            </a:prstGeom>
            <a:ln w="34925">
              <a:solidFill>
                <a:srgbClr val="BA16A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261360" y="1713443"/>
              <a:ext cx="914400" cy="754796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5410200" y="1789093"/>
            <a:ext cx="236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20% absorbed atmosphere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4800" y="2932093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50% transmitted</a:t>
            </a:r>
          </a:p>
          <a:p>
            <a:r>
              <a:rPr lang="en-US" sz="2800" dirty="0">
                <a:solidFill>
                  <a:srgbClr val="00B050"/>
                </a:solidFill>
              </a:rPr>
              <a:t>To surface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334000" y="3207603"/>
            <a:ext cx="495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F497D"/>
                </a:solidFill>
              </a:rPr>
              <a:t>50% net flux from surface</a:t>
            </a:r>
          </a:p>
          <a:p>
            <a:r>
              <a:rPr lang="en-US" sz="2400" dirty="0">
                <a:solidFill>
                  <a:srgbClr val="1F497D"/>
                </a:solidFill>
              </a:rPr>
              <a:t>to atmosphere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8600" y="5105400"/>
            <a:ext cx="8915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</a:rPr>
              <a:t>Surface energy balance (absorbed solar flux = upward flux to the atmosphere) requires that the ratio of heating from direct absorption to surface energy fluxes is</a:t>
            </a:r>
          </a:p>
          <a:p>
            <a:r>
              <a:rPr lang="en-US" sz="2000" dirty="0">
                <a:solidFill>
                  <a:prstClr val="white"/>
                </a:solidFill>
              </a:rPr>
              <a:t>approximately:</a:t>
            </a:r>
          </a:p>
          <a:p>
            <a:r>
              <a:rPr lang="en-US" sz="2000" dirty="0">
                <a:solidFill>
                  <a:prstClr val="white"/>
                </a:solidFill>
              </a:rPr>
              <a:t>	        atmospheric absorption (SW) /atmospheric </a:t>
            </a:r>
            <a:r>
              <a:rPr lang="en-US" sz="2000" dirty="0" err="1">
                <a:solidFill>
                  <a:prstClr val="white"/>
                </a:solidFill>
              </a:rPr>
              <a:t>transmissivity</a:t>
            </a:r>
            <a:r>
              <a:rPr lang="en-US" sz="2000" dirty="0">
                <a:solidFill>
                  <a:prstClr val="white"/>
                </a:solidFill>
              </a:rPr>
              <a:t>(SW)</a:t>
            </a:r>
          </a:p>
          <a:p>
            <a:r>
              <a:rPr lang="en-US" sz="2000" dirty="0">
                <a:solidFill>
                  <a:prstClr val="white"/>
                </a:solidFill>
              </a:rPr>
              <a:t>                        =&gt; direct absorption accounts for 30% of atmospheric heating  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0" y="5105400"/>
            <a:ext cx="9296400" cy="762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294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-304800" y="0"/>
            <a:ext cx="9448800" cy="1249363"/>
          </a:xfrm>
        </p:spPr>
        <p:txBody>
          <a:bodyPr/>
          <a:lstStyle/>
          <a:p>
            <a:r>
              <a:rPr lang="en-US" altLang="en-US" sz="3200">
                <a:solidFill>
                  <a:schemeClr val="bg1"/>
                </a:solidFill>
              </a:rPr>
              <a:t>Observed (CERES) surface and atmospheric contribution to planetary albedo</a:t>
            </a:r>
          </a:p>
        </p:txBody>
      </p:sp>
      <p:pic>
        <p:nvPicPr>
          <p:cNvPr id="27652" name="Picture 4" descr="4-map-cro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2613"/>
            <a:ext cx="9296400" cy="500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4572000" y="1905000"/>
            <a:ext cx="4572000" cy="495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47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0" y="-76200"/>
            <a:ext cx="9144000" cy="838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86800" cy="1143000"/>
          </a:xfrm>
        </p:spPr>
        <p:txBody>
          <a:bodyPr/>
          <a:lstStyle/>
          <a:p>
            <a:r>
              <a:rPr lang="en-US" altLang="en-US" sz="4000" dirty="0">
                <a:solidFill>
                  <a:schemeClr val="bg1"/>
                </a:solidFill>
              </a:rPr>
              <a:t>Planetary Albedo Partitioning:</a:t>
            </a:r>
            <a:br>
              <a:rPr lang="en-US" altLang="en-US" sz="4000" dirty="0">
                <a:solidFill>
                  <a:schemeClr val="bg1"/>
                </a:solidFill>
              </a:rPr>
            </a:br>
            <a:r>
              <a:rPr lang="en-US" altLang="en-US" sz="4000" dirty="0">
                <a:solidFill>
                  <a:schemeClr val="bg1"/>
                </a:solidFill>
              </a:rPr>
              <a:t>Comparison of models (CMIP3 pre-industrial) and observations (CERES)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9144000" cy="505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583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8721</TotalTime>
  <Words>2318</Words>
  <Application>Microsoft Office PowerPoint</Application>
  <PresentationFormat>On-screen Show (4:3)</PresentationFormat>
  <Paragraphs>581</Paragraphs>
  <Slides>71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71</vt:i4>
      </vt:variant>
    </vt:vector>
  </HeadingPairs>
  <TitlesOfParts>
    <vt:vector size="90" baseType="lpstr">
      <vt:lpstr>Arial</vt:lpstr>
      <vt:lpstr>Calibri</vt:lpstr>
      <vt:lpstr>Symbol</vt:lpstr>
      <vt:lpstr>Wingdings</vt:lpstr>
      <vt:lpstr>Office Theme</vt:lpstr>
      <vt:lpstr>Default Design</vt:lpstr>
      <vt:lpstr>1_Default Design</vt:lpstr>
      <vt:lpstr>2_Default Design</vt:lpstr>
      <vt:lpstr>3_Default Design</vt:lpstr>
      <vt:lpstr>5_Default Design</vt:lpstr>
      <vt:lpstr>7_Default Design</vt:lpstr>
      <vt:lpstr>8_Default Design</vt:lpstr>
      <vt:lpstr>9_Default Design</vt:lpstr>
      <vt:lpstr>11_Default Design</vt:lpstr>
      <vt:lpstr>12_Default Design</vt:lpstr>
      <vt:lpstr>14_Default Design</vt:lpstr>
      <vt:lpstr>1_Office Theme</vt:lpstr>
      <vt:lpstr>2_Office Theme</vt:lpstr>
      <vt:lpstr>6_Office Theme</vt:lpstr>
      <vt:lpstr>Energy constraints on Global Climate</vt:lpstr>
      <vt:lpstr>Global mean energy balance</vt:lpstr>
      <vt:lpstr>PowerPoint Presentation</vt:lpstr>
      <vt:lpstr>PowerPoint Presentation</vt:lpstr>
      <vt:lpstr>Outline</vt:lpstr>
      <vt:lpstr>1 : What determines the Earth’s planetary albedo? (solar radiation reflected at top of atmosphere)</vt:lpstr>
      <vt:lpstr>Simplified (isotropic) shortwave radiation model</vt:lpstr>
      <vt:lpstr>Observed (CERES) surface and atmospheric contribution to planetary albedo</vt:lpstr>
      <vt:lpstr>Planetary Albedo Partitioning: Comparison of models (CMIP3 pre-industrial) and observations (CERES)</vt:lpstr>
      <vt:lpstr>Observed Global Mean Planetary Albedo and it atmospheric/surface Partitioning</vt:lpstr>
      <vt:lpstr>PowerPoint Presentation</vt:lpstr>
      <vt:lpstr>Changes in absorbed solar  radiation with global warming</vt:lpstr>
      <vt:lpstr>Changes in global mean absorbed solar  radiation with increased CO2</vt:lpstr>
      <vt:lpstr>   </vt:lpstr>
      <vt:lpstr>Top of Atmosphere Radiative response to greenhouse and shortwave forcing </vt:lpstr>
      <vt:lpstr>Energetic response to increased CO2</vt:lpstr>
      <vt:lpstr>Climate model differences in OLR response time</vt:lpstr>
      <vt:lpstr>PowerPoint Presentation</vt:lpstr>
      <vt:lpstr>2 : What determines meridional heat transport?</vt:lpstr>
      <vt:lpstr>Understanding heat transport</vt:lpstr>
      <vt:lpstr>ASR*, OLR*, MHT, and the tropical/extratropical energy budget</vt:lpstr>
      <vt:lpstr> Heat Transport In Climate Models (CMIP3)</vt:lpstr>
      <vt:lpstr>Conceptual model for heat transport</vt:lpstr>
      <vt:lpstr>PowerPoint Presentation</vt:lpstr>
      <vt:lpstr>Model heat transport spread in  terms of OLR* and ASR*</vt:lpstr>
      <vt:lpstr>Planetary Albedo Partitioning</vt:lpstr>
      <vt:lpstr>Atmospheric and Surface reflection contribution to ASR*</vt:lpstr>
      <vt:lpstr>2B: Inter-hemispheric energy transport and tropical precipitation</vt:lpstr>
      <vt:lpstr>2B: Inter-hemispheric energy transport and tropical precipitation</vt:lpstr>
      <vt:lpstr>2B: Inter-hemispheric energy transport and tropical precipitation</vt:lpstr>
      <vt:lpstr>PowerPoint Presentation</vt:lpstr>
      <vt:lpstr>Location of tropical precipitation and  inter-hemispheric heating contrast</vt:lpstr>
      <vt:lpstr>How is the atmosphere heated in the annual average?</vt:lpstr>
      <vt:lpstr>Spatial structure of atmospheric heating</vt:lpstr>
      <vt:lpstr>Limiting models of seasonal  atmospheric heating</vt:lpstr>
      <vt:lpstr>Atmospheric energy budget</vt:lpstr>
      <vt:lpstr>Seasonal Atmospheric Heating  ANNUAL MEAN IS REMOVED</vt:lpstr>
      <vt:lpstr>Seasonal Amplitude of heating</vt:lpstr>
      <vt:lpstr>Define a seasonal amplitude</vt:lpstr>
      <vt:lpstr>PowerPoint Presentation</vt:lpstr>
      <vt:lpstr>CO2 doubling expectations Summer schematic</vt:lpstr>
      <vt:lpstr>PowerPoint Presentation</vt:lpstr>
      <vt:lpstr>PowerPoint Presentation</vt:lpstr>
      <vt:lpstr>PowerPoint Presentation</vt:lpstr>
      <vt:lpstr>Conclusions</vt:lpstr>
      <vt:lpstr>Extras</vt:lpstr>
      <vt:lpstr> Partitioning of planetary albedo into atmospheric and surface components</vt:lpstr>
      <vt:lpstr>Observed Surface and atmospheric contribution to planetary albedo</vt:lpstr>
      <vt:lpstr>Histogram of hemispheric average  planetary albedo</vt:lpstr>
      <vt:lpstr>Hemispheric average planetary albedo partitioning in climate models</vt:lpstr>
      <vt:lpstr>Observed Surface and atmospheric contribution to planetary albedo</vt:lpstr>
      <vt:lpstr>Histogram of hemispheric average  planetary albedo</vt:lpstr>
      <vt:lpstr>Hemispheric average planetary albedo partitioning in climate models</vt:lpstr>
      <vt:lpstr>Cause of SW positive feedbacks: </vt:lpstr>
      <vt:lpstr>Inter-hemispheric energy transport and the location of tropical precipitation</vt:lpstr>
      <vt:lpstr>Conceptual model for heat transport</vt:lpstr>
      <vt:lpstr>Hemispheric contrast of radiation and ITCZ location</vt:lpstr>
      <vt:lpstr>Changes in absorbed solar radiation with global warming</vt:lpstr>
      <vt:lpstr>Meridional structure of atmospheric attenuation</vt:lpstr>
      <vt:lpstr>Planetary Albedo and Surface Albedo</vt:lpstr>
      <vt:lpstr>Meridional profile of albedo in all simiulations</vt:lpstr>
      <vt:lpstr>Inter-model spread in albedo by region</vt:lpstr>
      <vt:lpstr>2XCO2 Planetary Albedo</vt:lpstr>
      <vt:lpstr>2XCO2 Planetary Albedo</vt:lpstr>
      <vt:lpstr>Carl’s Question: Planetary Albedo Partitioning Error Bars</vt:lpstr>
      <vt:lpstr>PowerPoint Presentation</vt:lpstr>
      <vt:lpstr>PowerPoint Presentation</vt:lpstr>
      <vt:lpstr>Contributions to ASR*  spread</vt:lpstr>
      <vt:lpstr>Hemispheric Contrast Of TOA Radiation</vt:lpstr>
      <vt:lpstr>Define a seasonal amplitude</vt:lpstr>
      <vt:lpstr>Annual mean heating summary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Scale Energy Fluxes: Comparison of Observational Estimates and Model Simulations</dc:title>
  <dc:creator>thedhoe</dc:creator>
  <cp:lastModifiedBy>Aaron Donohoe</cp:lastModifiedBy>
  <cp:revision>96</cp:revision>
  <dcterms:created xsi:type="dcterms:W3CDTF">2014-04-07T14:52:22Z</dcterms:created>
  <dcterms:modified xsi:type="dcterms:W3CDTF">2017-02-12T22:00:06Z</dcterms:modified>
</cp:coreProperties>
</file>