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531" r:id="rId2"/>
    <p:sldId id="394" r:id="rId3"/>
    <p:sldId id="405" r:id="rId4"/>
    <p:sldId id="407" r:id="rId5"/>
    <p:sldId id="532" r:id="rId6"/>
    <p:sldId id="533" r:id="rId7"/>
    <p:sldId id="536" r:id="rId8"/>
    <p:sldId id="534" r:id="rId9"/>
    <p:sldId id="537" r:id="rId10"/>
    <p:sldId id="538" r:id="rId11"/>
    <p:sldId id="535" r:id="rId12"/>
    <p:sldId id="54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B8"/>
    <a:srgbClr val="00DA00"/>
    <a:srgbClr val="E82ADF"/>
    <a:srgbClr val="009900"/>
    <a:srgbClr val="79C6FF"/>
    <a:srgbClr val="00D05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94660"/>
  </p:normalViewPr>
  <p:slideViewPr>
    <p:cSldViewPr>
      <p:cViewPr varScale="1">
        <p:scale>
          <a:sx n="153" d="100"/>
          <a:sy n="153" d="100"/>
        </p:scale>
        <p:origin x="1992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7FFD2-8B6B-4061-96A8-6D652A6C1F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364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26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9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3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9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9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5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1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3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297332" cy="6096000"/>
          </a:xfrm>
        </p:spPr>
      </p:pic>
    </p:spTree>
    <p:extLst>
      <p:ext uri="{BB962C8B-B14F-4D97-AF65-F5344CB8AC3E}">
        <p14:creationId xmlns:p14="http://schemas.microsoft.com/office/powerpoint/2010/main" val="4074552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A62BF3-43B4-AF65-C47C-AD1D7819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724400"/>
            <a:ext cx="2286000" cy="16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89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ne, plot, diagram, text&#10;&#10;Description automatically generated">
            <a:extLst>
              <a:ext uri="{FF2B5EF4-FFF2-40B4-BE49-F238E27FC236}">
                <a16:creationId xmlns:a16="http://schemas.microsoft.com/office/drawing/2014/main" id="{AA6B85C6-AC9F-9FFF-01D1-75545F9B1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46909"/>
            <a:ext cx="1843746" cy="1039091"/>
          </a:xfrm>
          <a:prstGeom prst="rect">
            <a:avLst/>
          </a:prstGeom>
        </p:spPr>
      </p:pic>
      <p:pic>
        <p:nvPicPr>
          <p:cNvPr id="6" name="Picture 5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C292220E-F008-B544-4749-C249423BA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68" y="1267931"/>
            <a:ext cx="434332" cy="434332"/>
          </a:xfrm>
          <a:prstGeom prst="rect">
            <a:avLst/>
          </a:prstGeom>
        </p:spPr>
      </p:pic>
      <p:pic>
        <p:nvPicPr>
          <p:cNvPr id="11" name="Picture 10" descr="A picture containing text, screenshot, diagram, number&#10;&#10;Description automatically generated">
            <a:extLst>
              <a:ext uri="{FF2B5EF4-FFF2-40B4-BE49-F238E27FC236}">
                <a16:creationId xmlns:a16="http://schemas.microsoft.com/office/drawing/2014/main" id="{169B8AEC-D50B-A33F-B419-F2FEF0FA6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5867400" cy="6093069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1C781A73-68F7-B764-D721-CCA59C0F9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00" y="0"/>
            <a:ext cx="1524000" cy="1229032"/>
          </a:xfrm>
        </p:spPr>
      </p:pic>
    </p:spTree>
    <p:extLst>
      <p:ext uri="{BB962C8B-B14F-4D97-AF65-F5344CB8AC3E}">
        <p14:creationId xmlns:p14="http://schemas.microsoft.com/office/powerpoint/2010/main" val="263060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4183BA5-0AD7-E80C-CA8A-BC6A4E47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78967"/>
            <a:ext cx="4687228" cy="3150433"/>
          </a:xfrm>
          <a:prstGeom prst="rect">
            <a:avLst/>
          </a:prstGeom>
        </p:spPr>
      </p:pic>
      <p:pic>
        <p:nvPicPr>
          <p:cNvPr id="5" name="Picture 4" descr="A picture containing line, plot, diagram, text&#10;&#10;Description automatically generated">
            <a:extLst>
              <a:ext uri="{FF2B5EF4-FFF2-40B4-BE49-F238E27FC236}">
                <a16:creationId xmlns:a16="http://schemas.microsoft.com/office/drawing/2014/main" id="{761570B7-DFD6-E887-9259-4865B281D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0465"/>
            <a:ext cx="5257800" cy="2963168"/>
          </a:xfrm>
          <a:prstGeom prst="rect">
            <a:avLst/>
          </a:prstGeom>
        </p:spPr>
      </p:pic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3F5B4B83-6BB6-87EA-45E2-24C06ECCF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"/>
            <a:ext cx="1009187" cy="1009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4021C-ACEC-5C24-7EC0-757DAD157053}"/>
              </a:ext>
            </a:extLst>
          </p:cNvPr>
          <p:cNvSpPr txBox="1"/>
          <p:nvPr/>
        </p:nvSpPr>
        <p:spPr>
          <a:xfrm>
            <a:off x="533400" y="3810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Observational trends in Absorbed Solar from CERES (2000-2023)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34D9C8-F04A-7706-D5B7-7A2B20758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542587"/>
            <a:ext cx="2286000" cy="1611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395485-FE6D-5F27-8B48-E81DABB01BB5}"/>
              </a:ext>
            </a:extLst>
          </p:cNvPr>
          <p:cNvSpPr txBox="1"/>
          <p:nvPr/>
        </p:nvSpPr>
        <p:spPr>
          <a:xfrm>
            <a:off x="457200" y="36576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(ensemble mean) change in absorbed solar from radiative kernels</a:t>
            </a:r>
          </a:p>
        </p:txBody>
      </p:sp>
    </p:spTree>
    <p:extLst>
      <p:ext uri="{BB962C8B-B14F-4D97-AF65-F5344CB8AC3E}">
        <p14:creationId xmlns:p14="http://schemas.microsoft.com/office/powerpoint/2010/main" val="36583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76200"/>
            <a:ext cx="6800850" cy="514350"/>
          </a:xfrm>
        </p:spPr>
        <p:txBody>
          <a:bodyPr/>
          <a:lstStyle/>
          <a:p>
            <a:r>
              <a:rPr lang="en-US" altLang="en-US" sz="2400" dirty="0">
                <a:solidFill>
                  <a:schemeClr val="bg1"/>
                </a:solidFill>
              </a:rPr>
              <a:t>Attributing observed ASR changes to processes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03368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59055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151685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= incident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    cloud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reflection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absorption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albedo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(UNKNOWNS)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 rot="13286251">
            <a:off x="3911337" y="1764739"/>
            <a:ext cx="997923" cy="136209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0170" y="121920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planetary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8688287">
            <a:off x="4419713" y="2429370"/>
            <a:ext cx="1855945" cy="12242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1" y="121920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planetary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Albedo</a:t>
            </a:r>
          </a:p>
        </p:txBody>
      </p:sp>
    </p:spTree>
    <p:extLst>
      <p:ext uri="{BB962C8B-B14F-4D97-AF65-F5344CB8AC3E}">
        <p14:creationId xmlns:p14="http://schemas.microsoft.com/office/powerpoint/2010/main" val="2690288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94D3D3-7EB5-4B5E-8316-852957089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68" y="3429000"/>
            <a:ext cx="3392132" cy="791497"/>
          </a:xfrm>
          <a:prstGeom prst="rect">
            <a:avLst/>
          </a:prstGeom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2578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-76200" y="1720850"/>
            <a:ext cx="4800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Surface contribution: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aseline="-25000" dirty="0">
                <a:solidFill>
                  <a:srgbClr val="FF0000"/>
                </a:solidFill>
              </a:rPr>
              <a:t>         </a:t>
            </a:r>
            <a:r>
              <a:rPr lang="en-US" altLang="en-US" sz="3600" dirty="0">
                <a:solidFill>
                  <a:srgbClr val="FF0000"/>
                </a:solidFill>
              </a:rPr>
              <a:t>= </a:t>
            </a:r>
            <a:r>
              <a:rPr lang="el-GR" altLang="en-US" sz="3600" dirty="0">
                <a:solidFill>
                  <a:srgbClr val="FF0000"/>
                </a:solidFill>
              </a:rPr>
              <a:t>α</a:t>
            </a:r>
            <a:r>
              <a:rPr lang="en-US" altLang="en-US" sz="3600" dirty="0">
                <a:solidFill>
                  <a:srgbClr val="FF0000"/>
                </a:solidFill>
              </a:rPr>
              <a:t>(1-A)(1-R)</a:t>
            </a:r>
            <a:r>
              <a:rPr lang="en-US" altLang="en-US" sz="3600" baseline="30000" dirty="0">
                <a:solidFill>
                  <a:srgbClr val="FF0000"/>
                </a:solidFill>
              </a:rPr>
              <a:t>2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endParaRPr lang="el-GR" altLang="en-US" sz="3600" dirty="0">
              <a:solidFill>
                <a:srgbClr val="FF0000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990600" y="3198178"/>
            <a:ext cx="18288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1371600" y="3152279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(1-</a:t>
            </a:r>
            <a:r>
              <a:rPr lang="el-GR" altLang="en-US" sz="3600" dirty="0">
                <a:solidFill>
                  <a:srgbClr val="FF0000"/>
                </a:solidFill>
              </a:rPr>
              <a:t>α</a:t>
            </a:r>
            <a:r>
              <a:rPr lang="en-US" altLang="en-US" sz="3600" dirty="0">
                <a:solidFill>
                  <a:srgbClr val="FF0000"/>
                </a:solidFill>
              </a:rPr>
              <a:t>R)</a:t>
            </a:r>
            <a:endParaRPr lang="el-GR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DF3E9-B505-4E12-BB56-66E6F1393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56" y="5293161"/>
            <a:ext cx="5186511" cy="879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48A0A1-2810-4705-9594-6798132286C7}"/>
              </a:ext>
            </a:extLst>
          </p:cNvPr>
          <p:cNvSpPr txBox="1"/>
          <p:nvPr/>
        </p:nvSpPr>
        <p:spPr>
          <a:xfrm>
            <a:off x="-197106" y="85635"/>
            <a:ext cx="392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Climatological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planetary albedo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DA333-5B3D-45AE-824E-727777797D13}"/>
              </a:ext>
            </a:extLst>
          </p:cNvPr>
          <p:cNvSpPr txBox="1"/>
          <p:nvPr/>
        </p:nvSpPr>
        <p:spPr>
          <a:xfrm>
            <a:off x="110836" y="4238575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Impact of surface changes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            on ASR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21FE-7D30-475B-B277-0D7D4DD1B3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7615" r="30000" b="11786"/>
          <a:stretch/>
        </p:blipFill>
        <p:spPr>
          <a:xfrm>
            <a:off x="6324600" y="4419600"/>
            <a:ext cx="2334541" cy="235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24B35-5975-4C12-965D-B47E33EB1D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8351" r="34014" b="11788"/>
          <a:stretch/>
        </p:blipFill>
        <p:spPr>
          <a:xfrm>
            <a:off x="6268822" y="533400"/>
            <a:ext cx="2410741" cy="267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36D47-C03E-40A8-A421-FE27EC9552CA}"/>
              </a:ext>
            </a:extLst>
          </p:cNvPr>
          <p:cNvSpPr txBox="1"/>
          <p:nvPr/>
        </p:nvSpPr>
        <p:spPr>
          <a:xfrm>
            <a:off x="6096000" y="4038600"/>
            <a:ext cx="342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DB8"/>
                </a:solidFill>
              </a:rPr>
              <a:t>Atmospheric reflection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C49BF9-9418-48FC-BDC2-A83D3BD9B60E}"/>
              </a:ext>
            </a:extLst>
          </p:cNvPr>
          <p:cNvSpPr txBox="1"/>
          <p:nvPr/>
        </p:nvSpPr>
        <p:spPr>
          <a:xfrm>
            <a:off x="5884847" y="76200"/>
            <a:ext cx="342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    </a:t>
            </a:r>
            <a:r>
              <a:rPr lang="en-US" sz="2400" dirty="0">
                <a:solidFill>
                  <a:srgbClr val="FF0000"/>
                </a:solidFill>
              </a:rPr>
              <a:t>Surface reflection</a:t>
            </a:r>
          </a:p>
        </p:txBody>
      </p:sp>
    </p:spTree>
    <p:extLst>
      <p:ext uri="{BB962C8B-B14F-4D97-AF65-F5344CB8AC3E}">
        <p14:creationId xmlns:p14="http://schemas.microsoft.com/office/powerpoint/2010/main" val="42894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7678-7734-46FB-9460-826FB53B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3" y="-3847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Radiative sensitivity from isotropic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CB26A-E155-4C03-899E-C6F6ED69F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270"/>
            <a:ext cx="9166099" cy="3204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F9B07-5B3C-42D7-ACC4-B43687D5ABB8}"/>
              </a:ext>
            </a:extLst>
          </p:cNvPr>
          <p:cNvSpPr txBox="1"/>
          <p:nvPr/>
        </p:nvSpPr>
        <p:spPr>
          <a:xfrm>
            <a:off x="762000" y="4495800"/>
            <a:ext cx="7912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Isotropic model matches kernel calculations 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Satellite observations provide an estimate of Radiative sensitivity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The model average radiative sensitivity is close to the observational estimate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3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297332" cy="6096000"/>
          </a:xfrm>
        </p:spPr>
      </p:pic>
    </p:spTree>
    <p:extLst>
      <p:ext uri="{BB962C8B-B14F-4D97-AF65-F5344CB8AC3E}">
        <p14:creationId xmlns:p14="http://schemas.microsoft.com/office/powerpoint/2010/main" val="608435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188021-5D7F-7783-ECDC-9891E0335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572000"/>
            <a:ext cx="2341236" cy="147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3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</p:spTree>
    <p:extLst>
      <p:ext uri="{BB962C8B-B14F-4D97-AF65-F5344CB8AC3E}">
        <p14:creationId xmlns:p14="http://schemas.microsoft.com/office/powerpoint/2010/main" val="4100822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FBBFDD-4694-0D6F-4CE8-E368FF7D3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40" y="4724400"/>
            <a:ext cx="27076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</p:spTree>
    <p:extLst>
      <p:ext uri="{BB962C8B-B14F-4D97-AF65-F5344CB8AC3E}">
        <p14:creationId xmlns:p14="http://schemas.microsoft.com/office/powerpoint/2010/main" val="322877103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12934</TotalTime>
  <Words>123</Words>
  <Application>Microsoft Office PowerPoint</Application>
  <PresentationFormat>On-screen Show (4:3)</PresentationFormat>
  <Paragraphs>39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Default Design</vt:lpstr>
      <vt:lpstr>PowerPoint Presentation</vt:lpstr>
      <vt:lpstr>Attributing observed ASR changes to processes</vt:lpstr>
      <vt:lpstr>PowerPoint Presentation</vt:lpstr>
      <vt:lpstr>Radiative sensitivity from isotropic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Aaron Donohoe</cp:lastModifiedBy>
  <cp:revision>117</cp:revision>
  <dcterms:created xsi:type="dcterms:W3CDTF">2014-04-07T14:52:22Z</dcterms:created>
  <dcterms:modified xsi:type="dcterms:W3CDTF">2023-05-11T23:39:56Z</dcterms:modified>
</cp:coreProperties>
</file>