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</p:sldMasterIdLst>
  <p:notesMasterIdLst>
    <p:notesMasterId r:id="rId55"/>
  </p:notesMasterIdLst>
  <p:sldIdLst>
    <p:sldId id="433" r:id="rId3"/>
    <p:sldId id="429" r:id="rId4"/>
    <p:sldId id="430" r:id="rId5"/>
    <p:sldId id="265" r:id="rId6"/>
    <p:sldId id="270" r:id="rId7"/>
    <p:sldId id="269" r:id="rId8"/>
    <p:sldId id="268" r:id="rId9"/>
    <p:sldId id="267" r:id="rId10"/>
    <p:sldId id="266" r:id="rId11"/>
    <p:sldId id="264" r:id="rId12"/>
    <p:sldId id="405" r:id="rId13"/>
    <p:sldId id="407" r:id="rId14"/>
    <p:sldId id="410" r:id="rId15"/>
    <p:sldId id="398" r:id="rId16"/>
    <p:sldId id="413" r:id="rId17"/>
    <p:sldId id="431" r:id="rId18"/>
    <p:sldId id="388" r:id="rId19"/>
    <p:sldId id="441" r:id="rId20"/>
    <p:sldId id="442" r:id="rId21"/>
    <p:sldId id="443" r:id="rId22"/>
    <p:sldId id="452" r:id="rId23"/>
    <p:sldId id="276" r:id="rId24"/>
    <p:sldId id="277" r:id="rId25"/>
    <p:sldId id="455" r:id="rId26"/>
    <p:sldId id="456" r:id="rId27"/>
    <p:sldId id="457" r:id="rId28"/>
    <p:sldId id="451" r:id="rId29"/>
    <p:sldId id="469" r:id="rId30"/>
    <p:sldId id="470" r:id="rId31"/>
    <p:sldId id="471" r:id="rId32"/>
    <p:sldId id="460" r:id="rId33"/>
    <p:sldId id="466" r:id="rId34"/>
    <p:sldId id="461" r:id="rId35"/>
    <p:sldId id="463" r:id="rId36"/>
    <p:sldId id="467" r:id="rId37"/>
    <p:sldId id="472" r:id="rId38"/>
    <p:sldId id="434" r:id="rId39"/>
    <p:sldId id="439" r:id="rId40"/>
    <p:sldId id="435" r:id="rId41"/>
    <p:sldId id="440" r:id="rId42"/>
    <p:sldId id="436" r:id="rId43"/>
    <p:sldId id="437" r:id="rId44"/>
    <p:sldId id="462" r:id="rId45"/>
    <p:sldId id="473" r:id="rId46"/>
    <p:sldId id="468" r:id="rId47"/>
    <p:sldId id="425" r:id="rId48"/>
    <p:sldId id="427" r:id="rId49"/>
    <p:sldId id="444" r:id="rId50"/>
    <p:sldId id="445" r:id="rId51"/>
    <p:sldId id="446" r:id="rId52"/>
    <p:sldId id="447" r:id="rId53"/>
    <p:sldId id="448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Donohoe" initials="AD" lastIdx="1" clrIdx="0">
    <p:extLst>
      <p:ext uri="{19B8F6BF-5375-455C-9EA6-DF929625EA0E}">
        <p15:presenceInfo xmlns:p15="http://schemas.microsoft.com/office/powerpoint/2012/main" userId="2408d341742076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B8"/>
    <a:srgbClr val="009900"/>
    <a:srgbClr val="00D050"/>
    <a:srgbClr val="00DA00"/>
    <a:srgbClr val="E82ADF"/>
    <a:srgbClr val="16059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4" d="100"/>
          <a:sy n="114" d="100"/>
        </p:scale>
        <p:origin x="420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2T12:56:22.623" idx="1">
    <p:pos x="5727" y="1518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447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23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6CC4C-00D5-46E7-A354-91E3180523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972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6CC4C-00D5-46E7-A354-91E3180523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3910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id="{AF721A8D-8FFB-4DEB-A137-359BBEB48F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6CC4C-00D5-46E7-A354-91E3180523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043" name="Rectangle 2">
            <a:extLst>
              <a:ext uri="{FF2B5EF4-FFF2-40B4-BE49-F238E27FC236}">
                <a16:creationId xmlns:a16="http://schemas.microsoft.com/office/drawing/2014/main" id="{E2FA40BA-B64A-416F-8E42-1E35B5E3B4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:a16="http://schemas.microsoft.com/office/drawing/2014/main" id="{BA8070A9-561F-4CDC-9DD5-2638144315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NH = 8.2 - 2.4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SH = 9.0 – 3.2 = 5.8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95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016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573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411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53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234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0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69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D926-01C5-4110-ACD8-4262DBB9D1F4}" type="slidenum">
              <a:rPr lang="en-US" altLang="en-US">
                <a:solidFill>
                  <a:prstClr val="white"/>
                </a:solidFill>
              </a:rPr>
              <a:pPr/>
              <a:t>22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NH = 8.2 - 2.4 = 5.8</a:t>
            </a:r>
          </a:p>
          <a:p>
            <a:r>
              <a:rPr lang="en-US" altLang="en-US"/>
              <a:t>SH = 9.0 – 3.2 = 5.8</a:t>
            </a:r>
          </a:p>
          <a:p>
            <a:r>
              <a:rPr lang="en-US" alt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2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78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21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2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3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8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gif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8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63.jpe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7" Type="http://schemas.openxmlformats.org/officeDocument/2006/relationships/image" Target="../media/image98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63.jpeg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0A6BE-7E38-4E61-BF49-8EED3FCD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13" y="228600"/>
            <a:ext cx="8229600" cy="6736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Observational-model comparison of: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FF178-4D32-45F2-B1DE-F5EEEAD4DE7F}"/>
              </a:ext>
            </a:extLst>
          </p:cNvPr>
          <p:cNvSpPr txBox="1"/>
          <p:nvPr/>
        </p:nvSpPr>
        <p:spPr>
          <a:xfrm>
            <a:off x="152400" y="914400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Surface albedo feedback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23270-7EF9-4451-8DA0-B1D0E1FE0C71}"/>
              </a:ext>
            </a:extLst>
          </p:cNvPr>
          <p:cNvSpPr txBox="1"/>
          <p:nvPr/>
        </p:nvSpPr>
        <p:spPr>
          <a:xfrm>
            <a:off x="5166970" y="8382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 Poleward energy transport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5C132B-5513-4060-ACF7-852B52858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0" y="1905000"/>
            <a:ext cx="3729600" cy="28965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94B2F7-2470-45AC-B7F7-C130CDBD8D3B}"/>
              </a:ext>
            </a:extLst>
          </p:cNvPr>
          <p:cNvSpPr/>
          <p:nvPr/>
        </p:nvSpPr>
        <p:spPr>
          <a:xfrm>
            <a:off x="2743200" y="1828800"/>
            <a:ext cx="304800" cy="27635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D00CB02-5B79-48BB-9C43-EBC5673284C8}"/>
              </a:ext>
            </a:extLst>
          </p:cNvPr>
          <p:cNvSpPr txBox="1">
            <a:spLocks/>
          </p:cNvSpPr>
          <p:nvPr/>
        </p:nvSpPr>
        <p:spPr>
          <a:xfrm>
            <a:off x="9720" y="5486400"/>
            <a:ext cx="4415333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Ed Blanchard-Wrigglesworth IV – UW Atmos. Sciences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Axel Schweiger – Polar Science Center, APL, UW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Phil Rasch – Pacific Northwest National Lab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826873-EDF0-4464-9B45-809A26EEC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987" y="6270140"/>
            <a:ext cx="954013" cy="5996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2CE50E-D77C-4A7B-A923-8BFF00D76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46753"/>
            <a:ext cx="1447800" cy="479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15F873-B977-472F-8449-E3AD6242C0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258335"/>
            <a:ext cx="599665" cy="599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1F2FE-9DC0-47F7-8010-0BD8C641CF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" y="6344815"/>
            <a:ext cx="1492866" cy="4814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4D306E-0C68-429B-9B09-FD64A731F3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1" y="4892639"/>
            <a:ext cx="587036" cy="544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2ACD20-FA28-49FA-8EBB-3B613635D3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860708"/>
            <a:ext cx="1111429" cy="544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04F734-EEB1-4864-986E-8107731B42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876800"/>
            <a:ext cx="699346" cy="533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28DEED-140E-41E6-A011-C0A185C296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59" y="6270140"/>
            <a:ext cx="1269741" cy="544600"/>
          </a:xfrm>
          <a:prstGeom prst="rect">
            <a:avLst/>
          </a:prstGeom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A3A2BD9D-00D7-4513-AE6F-EC068A677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32" y="2362201"/>
            <a:ext cx="4127265" cy="2328036"/>
          </a:xfr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5889A5-E3FC-44B9-953A-66F62F882818}"/>
              </a:ext>
            </a:extLst>
          </p:cNvPr>
          <p:cNvSpPr txBox="1"/>
          <p:nvPr/>
        </p:nvSpPr>
        <p:spPr>
          <a:xfrm>
            <a:off x="6019856" y="2641692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Total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BAE751-9BB9-40D8-89BC-BA4D69E80AC3}"/>
              </a:ext>
            </a:extLst>
          </p:cNvPr>
          <p:cNvSpPr txBox="1"/>
          <p:nvPr/>
        </p:nvSpPr>
        <p:spPr>
          <a:xfrm>
            <a:off x="5769537" y="2797872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B2CBDB-02E3-4815-92C8-7D85495B76A0}"/>
              </a:ext>
            </a:extLst>
          </p:cNvPr>
          <p:cNvSpPr txBox="1"/>
          <p:nvPr/>
        </p:nvSpPr>
        <p:spPr>
          <a:xfrm>
            <a:off x="5769537" y="299358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     Ocean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F5728B-A15A-4A5D-96BD-E688867CEB56}"/>
              </a:ext>
            </a:extLst>
          </p:cNvPr>
          <p:cNvSpPr txBox="1"/>
          <p:nvPr/>
        </p:nvSpPr>
        <p:spPr>
          <a:xfrm>
            <a:off x="3657600" y="4933890"/>
            <a:ext cx="2711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Aaron Donohoe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4505AB-2A2D-430B-8C7C-A80532ADB748}"/>
              </a:ext>
            </a:extLst>
          </p:cNvPr>
          <p:cNvSpPr txBox="1"/>
          <p:nvPr/>
        </p:nvSpPr>
        <p:spPr>
          <a:xfrm>
            <a:off x="5734935" y="5438447"/>
            <a:ext cx="46488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Kyle </a:t>
            </a:r>
            <a:r>
              <a:rPr lang="en-US" sz="1400" dirty="0" err="1">
                <a:solidFill>
                  <a:schemeClr val="bg1"/>
                </a:solidFill>
              </a:rPr>
              <a:t>Armour</a:t>
            </a:r>
            <a:r>
              <a:rPr lang="en-US" sz="1400" dirty="0">
                <a:solidFill>
                  <a:schemeClr val="bg1"/>
                </a:solidFill>
              </a:rPr>
              <a:t> – UW Oceanography</a:t>
            </a:r>
          </a:p>
          <a:p>
            <a:r>
              <a:rPr lang="en-US" sz="1400" dirty="0">
                <a:solidFill>
                  <a:schemeClr val="bg1"/>
                </a:solidFill>
              </a:rPr>
              <a:t>David Battisti–  UW atmospheric sciences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Gerard Roe – UW Earth and Space Sciences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11FB563-3F68-415B-BABE-7E3E635934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95" y="6316427"/>
            <a:ext cx="1889602" cy="4834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2E41124-52DD-404F-8009-C8F482A7B7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09" y="6205358"/>
            <a:ext cx="846022" cy="6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254578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321042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Surface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Albedo</a:t>
            </a:r>
          </a:p>
        </p:txBody>
      </p:sp>
    </p:spTree>
    <p:extLst>
      <p:ext uri="{BB962C8B-B14F-4D97-AF65-F5344CB8AC3E}">
        <p14:creationId xmlns:p14="http://schemas.microsoft.com/office/powerpoint/2010/main" val="302504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F94D3D3-7EB5-4B5E-8316-852957089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68" y="3429000"/>
            <a:ext cx="3392132" cy="791497"/>
          </a:xfrm>
          <a:prstGeom prst="rect">
            <a:avLst/>
          </a:prstGeom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2578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-76200" y="1720850"/>
            <a:ext cx="48006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Surface contribution: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aseline="-25000" dirty="0">
                <a:solidFill>
                  <a:srgbClr val="FF0000"/>
                </a:solidFill>
              </a:rPr>
              <a:t>         </a:t>
            </a:r>
            <a:r>
              <a:rPr lang="en-US" altLang="en-US" sz="3600" dirty="0">
                <a:solidFill>
                  <a:srgbClr val="FF0000"/>
                </a:solidFill>
              </a:rPr>
              <a:t>= </a:t>
            </a:r>
            <a:r>
              <a:rPr lang="el-GR" altLang="en-US" sz="3600" dirty="0">
                <a:solidFill>
                  <a:srgbClr val="FF0000"/>
                </a:solidFill>
              </a:rPr>
              <a:t>α</a:t>
            </a:r>
            <a:r>
              <a:rPr lang="en-US" altLang="en-US" sz="3600" dirty="0">
                <a:solidFill>
                  <a:srgbClr val="FF0000"/>
                </a:solidFill>
              </a:rPr>
              <a:t>(1-A)(1-R)</a:t>
            </a:r>
            <a:r>
              <a:rPr lang="en-US" altLang="en-US" sz="3600" baseline="30000" dirty="0">
                <a:solidFill>
                  <a:srgbClr val="FF0000"/>
                </a:solidFill>
              </a:rPr>
              <a:t>2</a:t>
            </a:r>
            <a:r>
              <a:rPr lang="en-US" altLang="en-US" sz="3600" dirty="0">
                <a:solidFill>
                  <a:srgbClr val="FF0000"/>
                </a:solidFill>
              </a:rPr>
              <a:t> </a:t>
            </a:r>
            <a:endParaRPr lang="el-GR" altLang="en-US" sz="3600" dirty="0">
              <a:solidFill>
                <a:srgbClr val="FF0000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990600" y="3198178"/>
            <a:ext cx="18288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1371600" y="3152279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(1-</a:t>
            </a:r>
            <a:r>
              <a:rPr lang="el-GR" altLang="en-US" sz="3600" dirty="0">
                <a:solidFill>
                  <a:srgbClr val="FF0000"/>
                </a:solidFill>
              </a:rPr>
              <a:t>α</a:t>
            </a:r>
            <a:r>
              <a:rPr lang="en-US" altLang="en-US" sz="3600" dirty="0">
                <a:solidFill>
                  <a:srgbClr val="FF0000"/>
                </a:solidFill>
              </a:rPr>
              <a:t>R)</a:t>
            </a:r>
            <a:endParaRPr lang="el-GR" altLang="en-US" sz="36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DF3E9-B505-4E12-BB56-66E6F1393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6" y="5293161"/>
            <a:ext cx="5186511" cy="879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48A0A1-2810-4705-9594-6798132286C7}"/>
              </a:ext>
            </a:extLst>
          </p:cNvPr>
          <p:cNvSpPr txBox="1"/>
          <p:nvPr/>
        </p:nvSpPr>
        <p:spPr>
          <a:xfrm>
            <a:off x="-197106" y="85635"/>
            <a:ext cx="392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Climatological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planetary albedo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DA333-5B3D-45AE-824E-727777797D13}"/>
              </a:ext>
            </a:extLst>
          </p:cNvPr>
          <p:cNvSpPr txBox="1"/>
          <p:nvPr/>
        </p:nvSpPr>
        <p:spPr>
          <a:xfrm>
            <a:off x="228600" y="4687669"/>
            <a:ext cx="463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E221FE-7D30-475B-B277-0D7D4DD1B3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7615" r="30000" b="11786"/>
          <a:stretch/>
        </p:blipFill>
        <p:spPr>
          <a:xfrm>
            <a:off x="6324600" y="4419600"/>
            <a:ext cx="2334541" cy="2359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24B35-5975-4C12-965D-B47E33EB1D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8351" r="34014" b="11788"/>
          <a:stretch/>
        </p:blipFill>
        <p:spPr>
          <a:xfrm>
            <a:off x="6268822" y="533400"/>
            <a:ext cx="2410741" cy="2672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36D47-C03E-40A8-A421-FE27EC9552CA}"/>
              </a:ext>
            </a:extLst>
          </p:cNvPr>
          <p:cNvSpPr txBox="1"/>
          <p:nvPr/>
        </p:nvSpPr>
        <p:spPr>
          <a:xfrm>
            <a:off x="6096000" y="4038600"/>
            <a:ext cx="342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DB8"/>
                </a:solidFill>
              </a:rPr>
              <a:t>Atmospheric reflection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C49BF9-9418-48FC-BDC2-A83D3BD9B60E}"/>
              </a:ext>
            </a:extLst>
          </p:cNvPr>
          <p:cNvSpPr txBox="1"/>
          <p:nvPr/>
        </p:nvSpPr>
        <p:spPr>
          <a:xfrm>
            <a:off x="5884847" y="76200"/>
            <a:ext cx="3421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    </a:t>
            </a:r>
            <a:r>
              <a:rPr lang="en-US" sz="2400" dirty="0">
                <a:solidFill>
                  <a:srgbClr val="FF0000"/>
                </a:solidFill>
              </a:rPr>
              <a:t>Surface reflection</a:t>
            </a:r>
          </a:p>
        </p:txBody>
      </p:sp>
    </p:spTree>
    <p:extLst>
      <p:ext uri="{BB962C8B-B14F-4D97-AF65-F5344CB8AC3E}">
        <p14:creationId xmlns:p14="http://schemas.microsoft.com/office/powerpoint/2010/main" val="428945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7678-7734-46FB-9460-826FB53BC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63" y="-3847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Radiative sensitivity from isotropic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2CB26A-E155-4C03-899E-C6F6ED69F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270"/>
            <a:ext cx="9166099" cy="3204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FF9B07-5B3C-42D7-ACC4-B43687D5ABB8}"/>
              </a:ext>
            </a:extLst>
          </p:cNvPr>
          <p:cNvSpPr txBox="1"/>
          <p:nvPr/>
        </p:nvSpPr>
        <p:spPr>
          <a:xfrm>
            <a:off x="762000" y="4495800"/>
            <a:ext cx="791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Isotropic model matches kernel calculations 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Satellite observations provide an estimate of Radiative sensitivity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The model average radiative sensitivity is close to the observational estimate 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3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701AD-86FF-4AF3-B32E-F2464168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85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Radiative sensitivity all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9597E6-B193-4FBB-BCB9-066EAB9C6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7" y="914400"/>
            <a:ext cx="7680030" cy="5448669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C4D5D2B-F8FE-4EC3-A22E-1D5D7513BAE5}"/>
              </a:ext>
            </a:extLst>
          </p:cNvPr>
          <p:cNvSpPr/>
          <p:nvPr/>
        </p:nvSpPr>
        <p:spPr>
          <a:xfrm>
            <a:off x="7010400" y="6019800"/>
            <a:ext cx="533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06B5C4-FE3E-4A3B-BBCA-40879793F913}"/>
              </a:ext>
            </a:extLst>
          </p:cNvPr>
          <p:cNvSpPr txBox="1"/>
          <p:nvPr/>
        </p:nvSpPr>
        <p:spPr>
          <a:xfrm>
            <a:off x="7691127" y="6019800"/>
            <a:ext cx="16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Arctic Ocean Average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FCF2A42-DB69-45EA-B7C4-60B5F213AC88}"/>
              </a:ext>
            </a:extLst>
          </p:cNvPr>
          <p:cNvSpPr/>
          <p:nvPr/>
        </p:nvSpPr>
        <p:spPr>
          <a:xfrm>
            <a:off x="5334000" y="6019800"/>
            <a:ext cx="533400" cy="3810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1C0BE-9026-4D4F-B4A5-5F486173405D}"/>
              </a:ext>
            </a:extLst>
          </p:cNvPr>
          <p:cNvSpPr txBox="1"/>
          <p:nvPr/>
        </p:nvSpPr>
        <p:spPr>
          <a:xfrm>
            <a:off x="4498337" y="64008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Average over sea ice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65AFBA-C404-4F24-B78D-A346B93A3B61}"/>
              </a:ext>
            </a:extLst>
          </p:cNvPr>
          <p:cNvSpPr/>
          <p:nvPr/>
        </p:nvSpPr>
        <p:spPr>
          <a:xfrm>
            <a:off x="5334000" y="4267200"/>
            <a:ext cx="5334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F1AD8-74EB-45A2-95F5-B94AB8BA4EA6}"/>
              </a:ext>
            </a:extLst>
          </p:cNvPr>
          <p:cNvSpPr txBox="1"/>
          <p:nvPr/>
        </p:nvSpPr>
        <p:spPr>
          <a:xfrm>
            <a:off x="5867400" y="41148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Domain Average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C2EE61-C2E3-4C03-8916-CC97928D3B7A}"/>
              </a:ext>
            </a:extLst>
          </p:cNvPr>
          <p:cNvCxnSpPr/>
          <p:nvPr/>
        </p:nvCxnSpPr>
        <p:spPr>
          <a:xfrm flipV="1">
            <a:off x="6781800" y="4724400"/>
            <a:ext cx="137160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72BE46C-7751-4D01-B5C3-56555FAB1D9A}"/>
              </a:ext>
            </a:extLst>
          </p:cNvPr>
          <p:cNvSpPr txBox="1"/>
          <p:nvPr/>
        </p:nvSpPr>
        <p:spPr>
          <a:xfrm>
            <a:off x="8077200" y="4267200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Ice edge</a:t>
            </a:r>
          </a:p>
        </p:txBody>
      </p:sp>
    </p:spTree>
    <p:extLst>
      <p:ext uri="{BB962C8B-B14F-4D97-AF65-F5344CB8AC3E}">
        <p14:creationId xmlns:p14="http://schemas.microsoft.com/office/powerpoint/2010/main" val="501333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5693A-637F-4C1F-8C93-731CC36FF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579" y="-290587"/>
            <a:ext cx="4572000" cy="1579486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Observational Ice Albedo Feedback (IAF)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F93FD4-668F-4C35-95AC-171979ADD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714"/>
            <a:ext cx="3962400" cy="67691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9FE057-D6C7-43DD-A70A-493EA6B7E11C}"/>
              </a:ext>
            </a:extLst>
          </p:cNvPr>
          <p:cNvSpPr/>
          <p:nvPr/>
        </p:nvSpPr>
        <p:spPr>
          <a:xfrm>
            <a:off x="1981200" y="0"/>
            <a:ext cx="1981200" cy="683728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6D89B-103B-4BA6-B85A-D397781D354B}"/>
              </a:ext>
            </a:extLst>
          </p:cNvPr>
          <p:cNvSpPr txBox="1"/>
          <p:nvPr/>
        </p:nvSpPr>
        <p:spPr>
          <a:xfrm>
            <a:off x="5607848" y="21057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Ice sensitivity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AADC46-E2BF-4F6B-9A52-8DDF0B972B15}"/>
              </a:ext>
            </a:extLst>
          </p:cNvPr>
          <p:cNvSpPr txBox="1"/>
          <p:nvPr/>
        </p:nvSpPr>
        <p:spPr>
          <a:xfrm>
            <a:off x="7057748" y="210579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Radiative Sensitivity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768352-E191-4F94-94B3-6EF667F2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256" y="1066800"/>
            <a:ext cx="3384492" cy="9922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99557-A783-4F63-B7AC-0D5AD27C82C6}"/>
              </a:ext>
            </a:extLst>
          </p:cNvPr>
          <p:cNvSpPr txBox="1"/>
          <p:nvPr/>
        </p:nvSpPr>
        <p:spPr>
          <a:xfrm>
            <a:off x="4009748" y="129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Ice Albedo </a:t>
            </a:r>
          </a:p>
          <a:p>
            <a:r>
              <a:rPr lang="en-US" dirty="0">
                <a:solidFill>
                  <a:schemeClr val="bg1"/>
                </a:solidFill>
              </a:rPr>
              <a:t>Feedback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4261C8-C443-4340-B92B-D39929DD25CD}"/>
              </a:ext>
            </a:extLst>
          </p:cNvPr>
          <p:cNvSpPr txBox="1"/>
          <p:nvPr/>
        </p:nvSpPr>
        <p:spPr>
          <a:xfrm>
            <a:off x="5076548" y="1295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6AAC82-9BB7-4611-9B46-8FC6D7E7F208}"/>
              </a:ext>
            </a:extLst>
          </p:cNvPr>
          <p:cNvSpPr txBox="1"/>
          <p:nvPr/>
        </p:nvSpPr>
        <p:spPr>
          <a:xfrm>
            <a:off x="4067454" y="2426351"/>
            <a:ext cx="487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Surface albedo changes between 1982 and 2017 from 2 sources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NSIDC sea ice change times Δ</a:t>
            </a:r>
            <a:r>
              <a:rPr lang="el-GR" dirty="0">
                <a:solidFill>
                  <a:srgbClr val="0070C0"/>
                </a:solidFill>
              </a:rPr>
              <a:t>α</a:t>
            </a:r>
            <a:r>
              <a:rPr lang="en-US" dirty="0">
                <a:solidFill>
                  <a:srgbClr val="0070C0"/>
                </a:solidFill>
              </a:rPr>
              <a:t> of 0.54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rgbClr val="0070C0"/>
                </a:solidFill>
              </a:rPr>
              <a:t>Polar Pathfinder (APP-X) surface albedo change</a:t>
            </a:r>
          </a:p>
          <a:p>
            <a:r>
              <a:rPr lang="en-US" dirty="0">
                <a:solidFill>
                  <a:srgbClr val="0070C0"/>
                </a:solidFill>
              </a:rPr>
              <a:t>  Thanks to </a:t>
            </a:r>
            <a:r>
              <a:rPr lang="en-US" dirty="0" err="1">
                <a:solidFill>
                  <a:srgbClr val="0070C0"/>
                </a:solidFill>
              </a:rPr>
              <a:t>Xuanji</a:t>
            </a:r>
            <a:r>
              <a:rPr lang="en-US" dirty="0">
                <a:solidFill>
                  <a:srgbClr val="0070C0"/>
                </a:solidFill>
              </a:rPr>
              <a:t> Wang and Jeff Key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EF6B49-A259-4EEB-83BB-24F78D3AF43A}"/>
              </a:ext>
            </a:extLst>
          </p:cNvPr>
          <p:cNvSpPr txBox="1"/>
          <p:nvPr/>
        </p:nvSpPr>
        <p:spPr>
          <a:xfrm>
            <a:off x="4042299" y="4073673"/>
            <a:ext cx="487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Global mean surface temperature change = 0.7 +/- .1 K  from 3 sources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HADCRUT (</a:t>
            </a:r>
            <a:r>
              <a:rPr lang="en-US" dirty="0" err="1">
                <a:solidFill>
                  <a:schemeClr val="bg1"/>
                </a:solidFill>
              </a:rPr>
              <a:t>Cowtan</a:t>
            </a:r>
            <a:r>
              <a:rPr lang="en-US" dirty="0">
                <a:solidFill>
                  <a:schemeClr val="bg1"/>
                </a:solidFill>
              </a:rPr>
              <a:t> and Way)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GISTEMP</a:t>
            </a:r>
          </a:p>
          <a:p>
            <a:pPr marL="342900" indent="-342900">
              <a:buAutoNum type="alphaLcPeriod"/>
            </a:pPr>
            <a:r>
              <a:rPr lang="en-US" dirty="0">
                <a:solidFill>
                  <a:schemeClr val="bg1"/>
                </a:solidFill>
              </a:rPr>
              <a:t>NCEP surface temp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CC6C19-7BB2-4905-BF87-8DEED9756A97}"/>
              </a:ext>
            </a:extLst>
          </p:cNvPr>
          <p:cNvSpPr txBox="1"/>
          <p:nvPr/>
        </p:nvSpPr>
        <p:spPr>
          <a:xfrm>
            <a:off x="4005309" y="5442535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Radiative sensitivity from CERES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5428CE-0F01-4EE1-98CB-013CD2C60B53}"/>
              </a:ext>
            </a:extLst>
          </p:cNvPr>
          <p:cNvSpPr txBox="1"/>
          <p:nvPr/>
        </p:nvSpPr>
        <p:spPr>
          <a:xfrm>
            <a:off x="4267200" y="5671834"/>
            <a:ext cx="5219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    Global Impact of IAF 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= 0.16 ± 0.04 W m</a:t>
            </a:r>
            <a:r>
              <a:rPr lang="en-US" sz="3600" b="1" baseline="30000" dirty="0">
                <a:solidFill>
                  <a:schemeClr val="bg1"/>
                </a:solidFill>
              </a:rPr>
              <a:t>-2</a:t>
            </a:r>
            <a:r>
              <a:rPr lang="en-US" sz="3600" b="1" dirty="0">
                <a:solidFill>
                  <a:schemeClr val="bg1"/>
                </a:solidFill>
              </a:rPr>
              <a:t> K</a:t>
            </a:r>
            <a:r>
              <a:rPr lang="en-US" sz="3600" b="1" baseline="30000" dirty="0">
                <a:solidFill>
                  <a:schemeClr val="bg1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31944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CACBB-AB9D-4186-9B04-47F46384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5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Observation comparison of ice albedo feedback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7E94F0-50BF-46D6-9F43-30C6319CE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1219200"/>
            <a:ext cx="6602818" cy="4114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0694C-097D-4D79-9D60-B6C5BCF75BB3}"/>
              </a:ext>
            </a:extLst>
          </p:cNvPr>
          <p:cNvSpPr txBox="1"/>
          <p:nvPr/>
        </p:nvSpPr>
        <p:spPr>
          <a:xfrm>
            <a:off x="76200" y="5334000"/>
            <a:ext cx="735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Observed IAF = </a:t>
            </a:r>
            <a:r>
              <a:rPr lang="en-US" b="1" dirty="0">
                <a:solidFill>
                  <a:schemeClr val="bg1"/>
                </a:solidFill>
              </a:rPr>
              <a:t>0.16 ± 0.04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r>
              <a:rPr lang="en-US" dirty="0">
                <a:solidFill>
                  <a:schemeClr val="bg1"/>
                </a:solidFill>
              </a:rPr>
              <a:t>CMIP5 historical simulation IAF = </a:t>
            </a:r>
            <a:r>
              <a:rPr lang="en-US" b="1" dirty="0">
                <a:solidFill>
                  <a:schemeClr val="bg1"/>
                </a:solidFill>
              </a:rPr>
              <a:t>0.12 ± 0.13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r>
              <a:rPr lang="en-US" dirty="0">
                <a:solidFill>
                  <a:schemeClr val="bg1"/>
                </a:solidFill>
              </a:rPr>
              <a:t>CMIP5 4XCO2 IAF = </a:t>
            </a:r>
            <a:r>
              <a:rPr lang="en-US" b="1" dirty="0">
                <a:solidFill>
                  <a:schemeClr val="bg1"/>
                </a:solidFill>
              </a:rPr>
              <a:t>0.13 ± 0.09 W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 K</a:t>
            </a:r>
            <a:r>
              <a:rPr lang="en-US" b="1" baseline="30000" dirty="0">
                <a:solidFill>
                  <a:schemeClr val="bg1"/>
                </a:solidFill>
              </a:rPr>
              <a:t>-1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72D5A-F7E5-44AB-B27C-1A0808C18022}"/>
              </a:ext>
            </a:extLst>
          </p:cNvPr>
          <p:cNvSpPr txBox="1"/>
          <p:nvPr/>
        </p:nvSpPr>
        <p:spPr>
          <a:xfrm>
            <a:off x="110231" y="6172200"/>
            <a:ext cx="8424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CMIP5 4XCO2 IAF with observational Radiative Sensitivity =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0.13 ± 0.08 W m</a:t>
            </a:r>
            <a:r>
              <a:rPr lang="en-US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-2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</a:t>
            </a:r>
            <a:r>
              <a:rPr lang="en-US" b="1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  <a:p>
            <a:r>
              <a:rPr lang="en-US" dirty="0">
                <a:solidFill>
                  <a:srgbClr val="FF0000"/>
                </a:solidFill>
              </a:rPr>
              <a:t>CMIP5 4XCO2 IAF with observational Ice Sensitivity = </a:t>
            </a:r>
            <a:r>
              <a:rPr lang="en-US" b="1" dirty="0">
                <a:solidFill>
                  <a:srgbClr val="FF0000"/>
                </a:solidFill>
              </a:rPr>
              <a:t>0.16 ± 0.04 W m</a:t>
            </a:r>
            <a:r>
              <a:rPr lang="en-US" b="1" baseline="30000" dirty="0">
                <a:solidFill>
                  <a:srgbClr val="FF0000"/>
                </a:solidFill>
              </a:rPr>
              <a:t>-2</a:t>
            </a:r>
            <a:r>
              <a:rPr lang="en-US" b="1" dirty="0">
                <a:solidFill>
                  <a:srgbClr val="FF0000"/>
                </a:solidFill>
              </a:rPr>
              <a:t> K</a:t>
            </a:r>
            <a:r>
              <a:rPr lang="en-US" b="1" baseline="30000" dirty="0">
                <a:solidFill>
                  <a:srgbClr val="FF0000"/>
                </a:solidFill>
              </a:rPr>
              <a:t>-1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8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3F279-11C1-4134-81DC-0D1C24F24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138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IPCC value of surface albedo feedback in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DA2C5-22DA-423C-919C-D57BE4C13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543192"/>
            <a:ext cx="5130684" cy="1793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771716-7071-47BB-B3E3-9CE8424F124F}"/>
              </a:ext>
            </a:extLst>
          </p:cNvPr>
          <p:cNvSpPr/>
          <p:nvPr/>
        </p:nvSpPr>
        <p:spPr>
          <a:xfrm>
            <a:off x="3733800" y="2347821"/>
            <a:ext cx="4453715" cy="5405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7668F4-623C-498B-8109-86C3C74788B6}"/>
              </a:ext>
            </a:extLst>
          </p:cNvPr>
          <p:cNvSpPr txBox="1"/>
          <p:nvPr/>
        </p:nvSpPr>
        <p:spPr>
          <a:xfrm>
            <a:off x="76200" y="685800"/>
            <a:ext cx="4910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Using GFDL surface albedo kernel applied to all models (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Soden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, 2008) gives ensemble average of: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F2859-E56E-47F2-9A06-648DE7D615DF}"/>
              </a:ext>
            </a:extLst>
          </p:cNvPr>
          <p:cNvSpPr txBox="1"/>
          <p:nvPr/>
        </p:nvSpPr>
        <p:spPr>
          <a:xfrm>
            <a:off x="1371600" y="1447800"/>
            <a:ext cx="228849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0.26 W m</a:t>
            </a:r>
            <a:r>
              <a:rPr lang="en-US" sz="28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-2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K</a:t>
            </a:r>
            <a:r>
              <a:rPr lang="en-US" sz="28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1C2776-6C8C-4D41-AF66-CF92D4839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65948"/>
            <a:ext cx="4153011" cy="37158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DF2838-76A2-426F-B864-6C1F54542CDB}"/>
              </a:ext>
            </a:extLst>
          </p:cNvPr>
          <p:cNvSpPr/>
          <p:nvPr/>
        </p:nvSpPr>
        <p:spPr>
          <a:xfrm>
            <a:off x="7543800" y="533400"/>
            <a:ext cx="762000" cy="92089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C1E804-13D6-45C4-9977-2E70A9FCC2A0}"/>
              </a:ext>
            </a:extLst>
          </p:cNvPr>
          <p:cNvCxnSpPr>
            <a:cxnSpLocks/>
          </p:cNvCxnSpPr>
          <p:nvPr/>
        </p:nvCxnSpPr>
        <p:spPr>
          <a:xfrm>
            <a:off x="76200" y="2438400"/>
            <a:ext cx="906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21530BE-8958-4F8B-9424-12CA5C0239ED}"/>
              </a:ext>
            </a:extLst>
          </p:cNvPr>
          <p:cNvSpPr txBox="1"/>
          <p:nvPr/>
        </p:nvSpPr>
        <p:spPr>
          <a:xfrm>
            <a:off x="76200" y="24384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Replace GFDL kernel with model specific radiative sensitivity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6E87C-A91C-4CEA-A6F8-82247D521C74}"/>
              </a:ext>
            </a:extLst>
          </p:cNvPr>
          <p:cNvSpPr txBox="1"/>
          <p:nvPr/>
        </p:nvSpPr>
        <p:spPr>
          <a:xfrm>
            <a:off x="6324600" y="3993544"/>
            <a:ext cx="2288498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0.37 W m</a:t>
            </a:r>
            <a:r>
              <a:rPr lang="en-US" sz="2800" baseline="30000" dirty="0">
                <a:solidFill>
                  <a:srgbClr val="FF0000"/>
                </a:solidFill>
              </a:rPr>
              <a:t>-2</a:t>
            </a:r>
            <a:r>
              <a:rPr lang="en-US" sz="2800" dirty="0">
                <a:solidFill>
                  <a:srgbClr val="FF0000"/>
                </a:solidFill>
              </a:rPr>
              <a:t> K</a:t>
            </a:r>
            <a:r>
              <a:rPr lang="en-US" sz="2800" baseline="30000" dirty="0">
                <a:solidFill>
                  <a:srgbClr val="FF0000"/>
                </a:solidFill>
              </a:rPr>
              <a:t>-1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C7898A-6448-4192-9388-349534233716}"/>
              </a:ext>
            </a:extLst>
          </p:cNvPr>
          <p:cNvSpPr txBox="1"/>
          <p:nvPr/>
        </p:nvSpPr>
        <p:spPr>
          <a:xfrm>
            <a:off x="4659923" y="3039437"/>
            <a:ext cx="4372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Surface albedo feedback --This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B7DD10-57C7-4009-A3EE-7EC1E5711F41}"/>
              </a:ext>
            </a:extLst>
          </p:cNvPr>
          <p:cNvSpPr txBox="1"/>
          <p:nvPr/>
        </p:nvSpPr>
        <p:spPr>
          <a:xfrm>
            <a:off x="4659923" y="4800600"/>
            <a:ext cx="4153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Our value is 40% larger than the IPCC estimate: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30% from using a radiative sensitivity that is biased low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10% from larger ice sensitivity in CMIP5 compared </a:t>
            </a:r>
            <a:r>
              <a:rPr lang="en-US">
                <a:solidFill>
                  <a:schemeClr val="bg1"/>
                </a:solidFill>
                <a:sym typeface="Wingdings" panose="05000000000000000000" pitchFamily="2" charset="2"/>
              </a:rPr>
              <a:t>to CMIP3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1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BC15-8F70-4C82-BB6B-7A2EEBA72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-60811"/>
            <a:ext cx="5105400" cy="1073517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Surface albedo Conclusions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5EBC-09FC-40AA-BF9E-9E9164B5A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6" y="2378766"/>
            <a:ext cx="4130749" cy="25742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98B3A2-3089-4DF8-B67B-A281AA4D2EB2}"/>
              </a:ext>
            </a:extLst>
          </p:cNvPr>
          <p:cNvSpPr txBox="1"/>
          <p:nvPr/>
        </p:nvSpPr>
        <p:spPr>
          <a:xfrm>
            <a:off x="-23446" y="152400"/>
            <a:ext cx="3825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Radiative sensitivity of sea ice loss differs by factor of 2 between models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Replicated by simple radiation model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Observational estimate is near model mean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8811B-16E9-4A5D-82B5-123207D01D2B}"/>
              </a:ext>
            </a:extLst>
          </p:cNvPr>
          <p:cNvSpPr txBox="1"/>
          <p:nvPr/>
        </p:nvSpPr>
        <p:spPr>
          <a:xfrm>
            <a:off x="4195649" y="2667000"/>
            <a:ext cx="4948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Observational ice albedo feedback estimate = </a:t>
            </a:r>
            <a:r>
              <a:rPr lang="en-US" sz="2400" b="1" dirty="0">
                <a:solidFill>
                  <a:schemeClr val="bg1"/>
                </a:solidFill>
              </a:rPr>
              <a:t>0.16 ± 0.04 W m</a:t>
            </a:r>
            <a:r>
              <a:rPr lang="en-US" sz="2400" b="1" baseline="30000" dirty="0">
                <a:solidFill>
                  <a:schemeClr val="bg1"/>
                </a:solidFill>
              </a:rPr>
              <a:t>-2</a:t>
            </a:r>
            <a:r>
              <a:rPr lang="en-US" sz="2400" b="1" dirty="0">
                <a:solidFill>
                  <a:schemeClr val="bg1"/>
                </a:solidFill>
              </a:rPr>
              <a:t> K</a:t>
            </a:r>
            <a:r>
              <a:rPr lang="en-US" sz="2400" b="1" baseline="30000" dirty="0">
                <a:solidFill>
                  <a:schemeClr val="bg1"/>
                </a:solidFill>
              </a:rPr>
              <a:t>-1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Models biased slightly low due to low ice sensitivity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59FD3-0F8D-4696-9DFD-C8FE1A7F0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818" y="1143000"/>
            <a:ext cx="4419600" cy="1487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F2E60E-CB5C-4041-85A0-01F751FF3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12225"/>
            <a:ext cx="2372015" cy="2122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67ECE2-E77C-4713-A98C-D912B426CB94}"/>
              </a:ext>
            </a:extLst>
          </p:cNvPr>
          <p:cNvSpPr txBox="1"/>
          <p:nvPr/>
        </p:nvSpPr>
        <p:spPr>
          <a:xfrm>
            <a:off x="304800" y="4995208"/>
            <a:ext cx="4948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Global surface albedo feedback in climate models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      = </a:t>
            </a:r>
            <a:r>
              <a:rPr lang="en-US" sz="2400" b="1" dirty="0">
                <a:solidFill>
                  <a:schemeClr val="bg1"/>
                </a:solidFill>
              </a:rPr>
              <a:t>0.37 ± 0.19 W m</a:t>
            </a:r>
            <a:r>
              <a:rPr lang="en-US" sz="2400" b="1" baseline="30000" dirty="0">
                <a:solidFill>
                  <a:schemeClr val="bg1"/>
                </a:solidFill>
              </a:rPr>
              <a:t>-2</a:t>
            </a:r>
            <a:r>
              <a:rPr lang="en-US" sz="2400" b="1" dirty="0">
                <a:solidFill>
                  <a:schemeClr val="bg1"/>
                </a:solidFill>
              </a:rPr>
              <a:t> K</a:t>
            </a:r>
            <a:r>
              <a:rPr lang="en-US" sz="2400" b="1" baseline="30000" dirty="0">
                <a:solidFill>
                  <a:schemeClr val="bg1"/>
                </a:solidFill>
              </a:rPr>
              <a:t>-1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40% greater than IPCC estimate</a:t>
            </a:r>
          </a:p>
        </p:txBody>
      </p:sp>
    </p:spTree>
    <p:extLst>
      <p:ext uri="{BB962C8B-B14F-4D97-AF65-F5344CB8AC3E}">
        <p14:creationId xmlns:p14="http://schemas.microsoft.com/office/powerpoint/2010/main" val="2218116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D68C-AFA8-445B-9ED0-4553ECBF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304800"/>
            <a:ext cx="87630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Poleward energy transport: motivation</a:t>
            </a:r>
          </a:p>
        </p:txBody>
      </p:sp>
      <p:pic>
        <p:nvPicPr>
          <p:cNvPr id="5" name="Picture 2" descr="4_rad">
            <a:extLst>
              <a:ext uri="{FF2B5EF4-FFF2-40B4-BE49-F238E27FC236}">
                <a16:creationId xmlns:a16="http://schemas.microsoft.com/office/drawing/2014/main" id="{F0E63E8F-DEC7-4BB3-868E-5AB19236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40869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4_rad_shaded">
            <a:extLst>
              <a:ext uri="{FF2B5EF4-FFF2-40B4-BE49-F238E27FC236}">
                <a16:creationId xmlns:a16="http://schemas.microsoft.com/office/drawing/2014/main" id="{6149D764-B4E2-44FB-B297-5D610B07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737616"/>
            <a:ext cx="4143956" cy="30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6">
            <a:extLst>
              <a:ext uri="{FF2B5EF4-FFF2-40B4-BE49-F238E27FC236}">
                <a16:creationId xmlns:a16="http://schemas.microsoft.com/office/drawing/2014/main" id="{CC81A7CB-D2DB-4EB6-975E-3811EB6829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1905000"/>
            <a:ext cx="4572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F4306549-C721-4318-8076-6EBE0622317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600" y="1905000"/>
            <a:ext cx="4572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4ECF0718-294D-4585-AF68-04D7DD404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097" y="1187832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8BBFB-7EED-45EE-9F7E-85AB92060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191" y="4197680"/>
            <a:ext cx="4734809" cy="2374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470F2B-E593-408B-899B-B13D4716B8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97" y="743102"/>
            <a:ext cx="4162613" cy="2934642"/>
          </a:xfrm>
          <a:prstGeom prst="rect">
            <a:avLst/>
          </a:prstGeom>
        </p:spPr>
      </p:pic>
      <p:sp>
        <p:nvSpPr>
          <p:cNvPr id="16" name="Text Box 8">
            <a:extLst>
              <a:ext uri="{FF2B5EF4-FFF2-40B4-BE49-F238E27FC236}">
                <a16:creationId xmlns:a16="http://schemas.microsoft.com/office/drawing/2014/main" id="{CD8CAAAA-F87C-4F0F-816A-65EB63FB9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954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33CC"/>
                </a:solidFill>
              </a:rPr>
              <a:t>5.8 PW</a:t>
            </a:r>
          </a:p>
        </p:txBody>
      </p:sp>
    </p:spTree>
    <p:extLst>
      <p:ext uri="{BB962C8B-B14F-4D97-AF65-F5344CB8AC3E}">
        <p14:creationId xmlns:p14="http://schemas.microsoft.com/office/powerpoint/2010/main" val="182412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D68C-AFA8-445B-9ED0-4553ECBF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97" y="-433476"/>
            <a:ext cx="87630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Poleward energy transport: motivation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8BBFB-7EED-45EE-9F7E-85AB92060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8516" y="4154800"/>
            <a:ext cx="4385884" cy="2473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470F2B-E593-408B-899B-B13D4716B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979265"/>
            <a:ext cx="4613716" cy="260213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1DB949F-9329-47F7-927D-DCBF0210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" y="914400"/>
            <a:ext cx="4294909" cy="268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7">
            <a:extLst>
              <a:ext uri="{FF2B5EF4-FFF2-40B4-BE49-F238E27FC236}">
                <a16:creationId xmlns:a16="http://schemas.microsoft.com/office/drawing/2014/main" id="{EC75DFB4-19A3-4756-81E5-EFB0403EA74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3728" y="2133600"/>
            <a:ext cx="138545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8E49462B-3163-41B4-8BED-9CD6DF7A8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154" y="1552665"/>
            <a:ext cx="16625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33CC"/>
                </a:solidFill>
              </a:rPr>
              <a:t>0 PW</a:t>
            </a:r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51515D61-CA67-48C0-9061-5AD187AC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63177" r="14684" b="18755"/>
          <a:stretch>
            <a:fillRect/>
          </a:stretch>
        </p:blipFill>
        <p:spPr bwMode="auto">
          <a:xfrm>
            <a:off x="1219200" y="2434876"/>
            <a:ext cx="2133600" cy="42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4617D-D27C-4E7B-94D7-E9BED14CE23D}"/>
              </a:ext>
            </a:extLst>
          </p:cNvPr>
          <p:cNvSpPr txBox="1"/>
          <p:nvPr/>
        </p:nvSpPr>
        <p:spPr>
          <a:xfrm>
            <a:off x="62346" y="488193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Limit of no dynamics: local radiative equilibrium</a:t>
            </a:r>
          </a:p>
        </p:txBody>
      </p:sp>
      <p:sp>
        <p:nvSpPr>
          <p:cNvPr id="16" name="Line 7">
            <a:extLst>
              <a:ext uri="{FF2B5EF4-FFF2-40B4-BE49-F238E27FC236}">
                <a16:creationId xmlns:a16="http://schemas.microsoft.com/office/drawing/2014/main" id="{51F627D5-A97E-4B75-B951-5FB098B01C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133600"/>
            <a:ext cx="15932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9FF65622-6A64-49AC-9FD2-B5B3AE4D3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55" y="1600200"/>
            <a:ext cx="16625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33CC"/>
                </a:solidFill>
              </a:rPr>
              <a:t>0 PW</a:t>
            </a:r>
          </a:p>
        </p:txBody>
      </p:sp>
    </p:spTree>
    <p:extLst>
      <p:ext uri="{BB962C8B-B14F-4D97-AF65-F5344CB8AC3E}">
        <p14:creationId xmlns:p14="http://schemas.microsoft.com/office/powerpoint/2010/main" val="384826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ABD7C5-A8A3-4E03-9B4C-4B3065D7C231}"/>
              </a:ext>
            </a:extLst>
          </p:cNvPr>
          <p:cNvSpPr txBox="1">
            <a:spLocks/>
          </p:cNvSpPr>
          <p:nvPr/>
        </p:nvSpPr>
        <p:spPr>
          <a:xfrm>
            <a:off x="381000" y="198988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0C8AB2-BA5E-4832-8747-CC906E87E233}"/>
              </a:ext>
            </a:extLst>
          </p:cNvPr>
          <p:cNvSpPr txBox="1"/>
          <p:nvPr/>
        </p:nvSpPr>
        <p:spPr>
          <a:xfrm>
            <a:off x="7086600" y="5638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45710-80B6-40FA-BFBD-1536A24766E4}"/>
              </a:ext>
            </a:extLst>
          </p:cNvPr>
          <p:cNvGrpSpPr/>
          <p:nvPr/>
        </p:nvGrpSpPr>
        <p:grpSpPr>
          <a:xfrm>
            <a:off x="457200" y="228600"/>
            <a:ext cx="8413692" cy="2135682"/>
            <a:chOff x="654108" y="4756816"/>
            <a:chExt cx="8413692" cy="213568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821E5D-3ACB-4AC8-9A39-5DA2036A1A04}"/>
                </a:ext>
              </a:extLst>
            </p:cNvPr>
            <p:cNvSpPr txBox="1"/>
            <p:nvPr/>
          </p:nvSpPr>
          <p:spPr>
            <a:xfrm>
              <a:off x="4188900" y="6019800"/>
              <a:ext cx="2288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</a:rPr>
                <a:t>Ice sensitivity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5A9C03-B058-4E00-B950-B0F837D003FE}"/>
                </a:ext>
              </a:extLst>
            </p:cNvPr>
            <p:cNvSpPr txBox="1"/>
            <p:nvPr/>
          </p:nvSpPr>
          <p:spPr>
            <a:xfrm>
              <a:off x="7010400" y="6061501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Radiative Sensitivity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575052-3750-44C3-AB70-9ACC581DF63B}"/>
                </a:ext>
              </a:extLst>
            </p:cNvPr>
            <p:cNvSpPr txBox="1"/>
            <p:nvPr/>
          </p:nvSpPr>
          <p:spPr>
            <a:xfrm>
              <a:off x="654108" y="4810245"/>
              <a:ext cx="33844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Ice Albedo </a:t>
              </a:r>
            </a:p>
            <a:p>
              <a:r>
                <a:rPr lang="en-US" sz="4000" dirty="0">
                  <a:solidFill>
                    <a:schemeClr val="bg1"/>
                  </a:solidFill>
                </a:rPr>
                <a:t>Feedback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DB378F-2A1E-4A01-B1BA-684C5065CDFD}"/>
                </a:ext>
              </a:extLst>
            </p:cNvPr>
            <p:cNvSpPr txBox="1"/>
            <p:nvPr/>
          </p:nvSpPr>
          <p:spPr>
            <a:xfrm>
              <a:off x="3429000" y="4756816"/>
              <a:ext cx="1066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bg1"/>
                  </a:solidFill>
                </a:rPr>
                <a:t>=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D47D56-0C98-489A-8DEA-C7A0AFEF72F6}"/>
              </a:ext>
            </a:extLst>
          </p:cNvPr>
          <p:cNvGrpSpPr/>
          <p:nvPr/>
        </p:nvGrpSpPr>
        <p:grpSpPr>
          <a:xfrm>
            <a:off x="0" y="2843989"/>
            <a:ext cx="4074600" cy="3633011"/>
            <a:chOff x="0" y="914400"/>
            <a:chExt cx="4074600" cy="36330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60D29E0-81A1-497F-92F9-B6BB40987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71600"/>
              <a:ext cx="3729600" cy="28965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424A52-9C79-49C2-A880-0DC4DD0A5538}"/>
                </a:ext>
              </a:extLst>
            </p:cNvPr>
            <p:cNvSpPr txBox="1"/>
            <p:nvPr/>
          </p:nvSpPr>
          <p:spPr>
            <a:xfrm>
              <a:off x="188400" y="4239634"/>
              <a:ext cx="388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IPCC AR5,  </a:t>
              </a:r>
              <a:r>
                <a:rPr lang="en-US" sz="1400" dirty="0" err="1">
                  <a:solidFill>
                    <a:schemeClr val="bg1"/>
                  </a:solidFill>
                </a:rPr>
                <a:t>Soden</a:t>
              </a:r>
              <a:r>
                <a:rPr lang="en-US" sz="1400" dirty="0">
                  <a:solidFill>
                    <a:schemeClr val="bg1"/>
                  </a:solidFill>
                </a:rPr>
                <a:t> and Held 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A31924-1723-47A3-B6C1-C33A48921BE8}"/>
                </a:ext>
              </a:extLst>
            </p:cNvPr>
            <p:cNvSpPr txBox="1"/>
            <p:nvPr/>
          </p:nvSpPr>
          <p:spPr>
            <a:xfrm>
              <a:off x="381000" y="914400"/>
              <a:ext cx="350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Global Radiative Feedbacks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6784BF7-D49F-44BB-A27F-C11E56199E7F}"/>
                </a:ext>
              </a:extLst>
            </p:cNvPr>
            <p:cNvSpPr/>
            <p:nvPr/>
          </p:nvSpPr>
          <p:spPr>
            <a:xfrm>
              <a:off x="2743200" y="1447800"/>
              <a:ext cx="304800" cy="27635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40DA220-F2EE-43A3-9724-FD4A06195BA2}"/>
              </a:ext>
            </a:extLst>
          </p:cNvPr>
          <p:cNvSpPr txBox="1"/>
          <p:nvPr/>
        </p:nvSpPr>
        <p:spPr>
          <a:xfrm rot="16200000">
            <a:off x="2058889" y="4113312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albedo feedback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6B4A87-664D-45FC-8D53-D6EA6949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000" y="3810000"/>
            <a:ext cx="5099143" cy="2004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30EB13-077E-4B71-A334-D75EE56CE328}"/>
              </a:ext>
            </a:extLst>
          </p:cNvPr>
          <p:cNvSpPr txBox="1"/>
          <p:nvPr/>
        </p:nvSpPr>
        <p:spPr>
          <a:xfrm>
            <a:off x="4800600" y="2939913"/>
            <a:ext cx="526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IPCC AR5 estimate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C4581E-DED2-4C9B-8934-42A321AC56D6}"/>
              </a:ext>
            </a:extLst>
          </p:cNvPr>
          <p:cNvCxnSpPr/>
          <p:nvPr/>
        </p:nvCxnSpPr>
        <p:spPr>
          <a:xfrm>
            <a:off x="-152400" y="2667000"/>
            <a:ext cx="9372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2920DEF-BA31-465D-B1BA-3F9E5801E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0776"/>
            <a:ext cx="4006908" cy="15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89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D68C-AFA8-445B-9ED0-4553ECBF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97" y="-433476"/>
            <a:ext cx="876300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Poleward energy transport: motivation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8BBFB-7EED-45EE-9F7E-85AB92060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8516" y="4154937"/>
            <a:ext cx="4385884" cy="24736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470F2B-E593-408B-899B-B13D4716B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1" y="979265"/>
            <a:ext cx="4613714" cy="2602135"/>
          </a:xfrm>
          <a:prstGeom prst="rect">
            <a:avLst/>
          </a:prstGeom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51515D61-CA67-48C0-9061-5AD187AC9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63177" r="14684" b="18755"/>
          <a:stretch>
            <a:fillRect/>
          </a:stretch>
        </p:blipFill>
        <p:spPr bwMode="auto">
          <a:xfrm>
            <a:off x="1219200" y="2434876"/>
            <a:ext cx="2133600" cy="42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4617D-D27C-4E7B-94D7-E9BED14CE23D}"/>
              </a:ext>
            </a:extLst>
          </p:cNvPr>
          <p:cNvSpPr txBox="1"/>
          <p:nvPr/>
        </p:nvSpPr>
        <p:spPr>
          <a:xfrm>
            <a:off x="62346" y="488193"/>
            <a:ext cx="816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Limit (infinitely) efficient dynamics : heat transport = insolation gradient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D7BBE5A6-F23A-4B23-81B1-A15022CD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914400"/>
            <a:ext cx="4724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>
            <a:extLst>
              <a:ext uri="{FF2B5EF4-FFF2-40B4-BE49-F238E27FC236}">
                <a16:creationId xmlns:a16="http://schemas.microsoft.com/office/drawing/2014/main" id="{EA801970-10B5-4DB9-AC53-A94C7336BE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0127" y="1892300"/>
            <a:ext cx="709784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7">
            <a:extLst>
              <a:ext uri="{FF2B5EF4-FFF2-40B4-BE49-F238E27FC236}">
                <a16:creationId xmlns:a16="http://schemas.microsoft.com/office/drawing/2014/main" id="{761891BC-B8FE-4EC6-8C7D-3F38552AE2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00362" y="1816100"/>
            <a:ext cx="818677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E71343B8-1BB7-455C-BF4D-D35ED7DBE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528" y="1219200"/>
            <a:ext cx="16625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33CC"/>
                </a:solidFill>
              </a:rPr>
              <a:t>8.2 PW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F8DA6730-8F7A-4372-8B3C-A1435A27C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166254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33CC"/>
                </a:solidFill>
              </a:rPr>
              <a:t>9.0 PW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C8D75-3CFF-4DC6-8459-CD7E7720B0B5}"/>
              </a:ext>
            </a:extLst>
          </p:cNvPr>
          <p:cNvSpPr txBox="1"/>
          <p:nvPr/>
        </p:nvSpPr>
        <p:spPr>
          <a:xfrm>
            <a:off x="279397" y="4191000"/>
            <a:ext cx="3400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Poleward energy transport = local radiative disequilibrium of extratropics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Intricately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rekated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to equator to pole temperature gradient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Theoretically, can vary between 0 and 9 PWs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39B3C6-0DF3-4F58-8AF1-1D6D8F278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301"/>
            <a:ext cx="4933832" cy="317174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88DB31-3376-49C4-A852-5BA362416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76200"/>
            <a:ext cx="4343400" cy="3764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C421A5-E30D-493A-A9E7-F4B262C90705}"/>
              </a:ext>
            </a:extLst>
          </p:cNvPr>
          <p:cNvSpPr txBox="1"/>
          <p:nvPr/>
        </p:nvSpPr>
        <p:spPr>
          <a:xfrm>
            <a:off x="5477866" y="358238"/>
            <a:ext cx="342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 climate models, Coupled (atmosphere plus ocean) Meridional Heat Transport (MHT):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Is nearly invariant under past/future forcing, but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EC344-64D9-4C33-9DD6-27D43766783D}"/>
              </a:ext>
            </a:extLst>
          </p:cNvPr>
          <p:cNvSpPr txBox="1"/>
          <p:nvPr/>
        </p:nvSpPr>
        <p:spPr>
          <a:xfrm>
            <a:off x="5638800" y="4394679"/>
            <a:ext cx="327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Varies (20%) between different climate models (and observations) </a:t>
            </a:r>
          </a:p>
        </p:txBody>
      </p:sp>
    </p:spTree>
    <p:extLst>
      <p:ext uri="{BB962C8B-B14F-4D97-AF65-F5344CB8AC3E}">
        <p14:creationId xmlns:p14="http://schemas.microsoft.com/office/powerpoint/2010/main" val="184024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_r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Understanding heat transport</a:t>
            </a:r>
          </a:p>
        </p:txBody>
      </p:sp>
      <p:pic>
        <p:nvPicPr>
          <p:cNvPr id="56325" name="Picture 5" descr="4_rad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56330" name="Picture 10" descr="4_A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4_O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8.2 PW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99"/>
                </a:solidFill>
              </a:rPr>
              <a:t>ASR*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EFE74E94-D2D9-4DB8-823F-74227B28E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9956" y="4491141"/>
            <a:ext cx="1192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333399"/>
                </a:solidFill>
              </a:rPr>
              <a:t>9.0 PW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76200" y="3968750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MHT, and the tropical/</a:t>
            </a:r>
            <a:r>
              <a:rPr lang="en-US" altLang="en-US" sz="4000" dirty="0" err="1">
                <a:solidFill>
                  <a:schemeClr val="bg1"/>
                </a:solidFill>
              </a:rPr>
              <a:t>extratropical</a:t>
            </a:r>
            <a:r>
              <a:rPr lang="en-US" altLang="en-US" sz="4000" dirty="0">
                <a:solidFill>
                  <a:schemeClr val="bg1"/>
                </a:solidFill>
              </a:rPr>
              <a:t> energy budget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3352800"/>
            <a:ext cx="3352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27432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209686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1905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6200" y="3505200"/>
            <a:ext cx="3124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  <a:r>
              <a:rPr lang="en-US" altLang="en-US" sz="3600" dirty="0">
                <a:solidFill>
                  <a:srgbClr val="FFFFFF"/>
                </a:solidFill>
              </a:rPr>
              <a:t> -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0800" y="24485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FF00"/>
                </a:solidFill>
              </a:rPr>
              <a:t>2.4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5.8 PW</a:t>
            </a:r>
          </a:p>
        </p:txBody>
      </p:sp>
    </p:spTree>
    <p:extLst>
      <p:ext uri="{BB962C8B-B14F-4D97-AF65-F5344CB8AC3E}">
        <p14:creationId xmlns:p14="http://schemas.microsoft.com/office/powerpoint/2010/main" val="70877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580B4-18CE-4FC4-A8C3-6BC4DFF4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20113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C70F30-7977-4993-A764-F298C8EB1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0" y="2819400"/>
            <a:ext cx="6163733" cy="39624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3BC39-77AD-469E-AD43-79E81695C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4267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5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4953000" cy="3184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600" y="205383"/>
            <a:ext cx="5714788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058" y="2163572"/>
            <a:ext cx="1212342" cy="8082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486400" y="1085538"/>
            <a:ext cx="36105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Southern Hemisphere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Model mean bias due ASR* -- low planetary albedo of Southern Ocean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D25B-A099-4C42-9E97-077EBE9A01F2}"/>
              </a:ext>
            </a:extLst>
          </p:cNvPr>
          <p:cNvSpPr txBox="1"/>
          <p:nvPr/>
        </p:nvSpPr>
        <p:spPr>
          <a:xfrm>
            <a:off x="7300560" y="205383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MHT =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ASR* - OLR*</a:t>
            </a:r>
          </a:p>
        </p:txBody>
      </p:sp>
      <p:pic>
        <p:nvPicPr>
          <p:cNvPr id="9" name="Picture 5" descr="4_rad_shaded">
            <a:extLst>
              <a:ext uri="{FF2B5EF4-FFF2-40B4-BE49-F238E27FC236}">
                <a16:creationId xmlns:a16="http://schemas.microsoft.com/office/drawing/2014/main" id="{14C9AD62-1776-42E8-9DF3-8E9DA45E4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2826"/>
            <a:ext cx="1366944" cy="99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3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3581400"/>
            <a:ext cx="4953000" cy="31840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1" y="205383"/>
            <a:ext cx="5714788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558800"/>
            <a:ext cx="1447800" cy="965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638800" y="1219200"/>
            <a:ext cx="3505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Northern Hemisphere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OLR*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Model mean bias do to too much tropical OLR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D25B-A099-4C42-9E97-077EBE9A01F2}"/>
              </a:ext>
            </a:extLst>
          </p:cNvPr>
          <p:cNvSpPr txBox="1"/>
          <p:nvPr/>
        </p:nvSpPr>
        <p:spPr>
          <a:xfrm>
            <a:off x="5867400" y="205383"/>
            <a:ext cx="2971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MHT = ASR* - OLR*</a:t>
            </a:r>
          </a:p>
        </p:txBody>
      </p:sp>
    </p:spTree>
    <p:extLst>
      <p:ext uri="{BB962C8B-B14F-4D97-AF65-F5344CB8AC3E}">
        <p14:creationId xmlns:p14="http://schemas.microsoft.com/office/powerpoint/2010/main" val="4211264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73A8-8800-406C-94D3-3446D7AB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F7AC3D-EF90-446E-BCF6-3C3643EF3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82" y="175420"/>
            <a:ext cx="9058218" cy="645398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61EBCB-9BB6-478F-8CBF-E5714EAB9BDC}"/>
              </a:ext>
            </a:extLst>
          </p:cNvPr>
          <p:cNvSpPr/>
          <p:nvPr/>
        </p:nvSpPr>
        <p:spPr>
          <a:xfrm>
            <a:off x="4876800" y="76200"/>
            <a:ext cx="4419600" cy="3505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7F9A4-46F2-48C3-9AC4-324D19578C03}"/>
              </a:ext>
            </a:extLst>
          </p:cNvPr>
          <p:cNvSpPr txBox="1"/>
          <p:nvPr/>
        </p:nvSpPr>
        <p:spPr>
          <a:xfrm>
            <a:off x="5105400" y="457200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Fraction of solar radiation reflected at TOA (planetary albedo) differs between climate models and is responsible for MHT differences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Due to cloud differences (Donohoe and Battisti, 2012)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Surface albedo contributes very little to planetary albedo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7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488" y="3124200"/>
            <a:ext cx="5714996" cy="322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100" y="5029200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25852" y="4076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3709D5-5E03-4CD7-9579-F3122DCD4037}"/>
              </a:ext>
            </a:extLst>
          </p:cNvPr>
          <p:cNvSpPr txBox="1"/>
          <p:nvPr/>
        </p:nvSpPr>
        <p:spPr>
          <a:xfrm>
            <a:off x="5553494" y="3761184"/>
            <a:ext cx="365969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DB8"/>
                </a:solidFill>
              </a:rPr>
              <a:t>LGM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and</a:t>
            </a:r>
            <a:r>
              <a:rPr lang="en-US" sz="2000" b="1" dirty="0">
                <a:solidFill>
                  <a:srgbClr val="FF0000"/>
                </a:solidFill>
              </a:rPr>
              <a:t> 4XCO</a:t>
            </a:r>
            <a:r>
              <a:rPr lang="en-US" sz="2000" b="1" baseline="-25000" dirty="0">
                <a:solidFill>
                  <a:srgbClr val="FF0000"/>
                </a:solidFill>
              </a:rPr>
              <a:t>2 </a:t>
            </a:r>
            <a:r>
              <a:rPr lang="en-US" sz="2000" b="1" dirty="0">
                <a:solidFill>
                  <a:schemeClr val="bg1"/>
                </a:solidFill>
              </a:rPr>
              <a:t>change in radiative contribution to MHT   :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ASR* and OLR* changes   nearly compensate to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A0EFD-6FE0-423D-A2AC-CCA7696F15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52400"/>
            <a:ext cx="2901462" cy="2514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813029-A696-404C-B2F1-21A38A829F56}"/>
              </a:ext>
            </a:extLst>
          </p:cNvPr>
          <p:cNvSpPr txBox="1"/>
          <p:nvPr/>
        </p:nvSpPr>
        <p:spPr>
          <a:xfrm>
            <a:off x="4593336" y="60960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Why is poleward heat transport nearly unchanged from the </a:t>
            </a:r>
            <a:r>
              <a:rPr lang="en-US" sz="2000" dirty="0">
                <a:solidFill>
                  <a:srgbClr val="003DB8"/>
                </a:solidFill>
              </a:rPr>
              <a:t>Last Glacial Maximum (LGM) </a:t>
            </a:r>
            <a:r>
              <a:rPr lang="en-US" sz="2000" dirty="0">
                <a:solidFill>
                  <a:schemeClr val="bg1"/>
                </a:solidFill>
              </a:rPr>
              <a:t>to </a:t>
            </a:r>
            <a:r>
              <a:rPr lang="en-US" sz="2000" dirty="0">
                <a:solidFill>
                  <a:srgbClr val="FF0000"/>
                </a:solidFill>
              </a:rPr>
              <a:t>4XCO</a:t>
            </a:r>
            <a:r>
              <a:rPr lang="en-US" sz="2000" baseline="-25000" dirty="0">
                <a:solidFill>
                  <a:srgbClr val="FF0000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?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52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13867AF-F989-4DBC-AE05-23A60973AB63}"/>
              </a:ext>
            </a:extLst>
          </p:cNvPr>
          <p:cNvSpPr txBox="1"/>
          <p:nvPr/>
        </p:nvSpPr>
        <p:spPr>
          <a:xfrm>
            <a:off x="146692" y="1295400"/>
            <a:ext cx="408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radiative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Deficit of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extratropics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93" y="1123268"/>
            <a:ext cx="3904463" cy="28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363421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0100" y="230471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793719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5.8 PW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7101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752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514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Extratropics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11797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638799"/>
            <a:ext cx="685800" cy="317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3C49-A1F9-4CC8-97FD-EC627262AA2C}"/>
              </a:ext>
            </a:extLst>
          </p:cNvPr>
          <p:cNvSpPr txBox="1"/>
          <p:nvPr/>
        </p:nvSpPr>
        <p:spPr>
          <a:xfrm>
            <a:off x="792702" y="742491"/>
            <a:ext cx="3927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 from Radiation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304800" y="632777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2590800" y="632777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6477000"/>
            <a:ext cx="381000" cy="11113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434F9F14-B224-410A-84C6-EB005DD8A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6096000"/>
            <a:ext cx="0" cy="304800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15">
            <a:extLst>
              <a:ext uri="{FF2B5EF4-FFF2-40B4-BE49-F238E27FC236}">
                <a16:creationId xmlns:a16="http://schemas.microsoft.com/office/drawing/2014/main" id="{BB19A384-A93F-4E3E-B85E-A82010226B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6034087"/>
            <a:ext cx="29356" cy="363538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FC287AD7-8FC3-43E1-80D6-F089447B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151" y="2576880"/>
            <a:ext cx="35614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AHT = MHT – OHT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Integral (TOA – SHF)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3AF7AF-B5A9-4679-AC28-2C31F6BE96D5}"/>
              </a:ext>
            </a:extLst>
          </p:cNvPr>
          <p:cNvSpPr txBox="1"/>
          <p:nvPr/>
        </p:nvSpPr>
        <p:spPr>
          <a:xfrm>
            <a:off x="5181600" y="1758658"/>
            <a:ext cx="3361545" cy="43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MHT= Integral (TOA)</a:t>
            </a: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061CCD5-1FF8-47A5-8893-01EF95BB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396" y="2153762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OHT = Integral (SHF)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1665F8-736E-440F-BEFB-69C14B23B9AD}"/>
              </a:ext>
            </a:extLst>
          </p:cNvPr>
          <p:cNvSpPr txBox="1"/>
          <p:nvPr/>
        </p:nvSpPr>
        <p:spPr>
          <a:xfrm>
            <a:off x="5029200" y="1453858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Model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4E0E1C-981B-4ED0-AF4F-E072F78E4DFC}"/>
              </a:ext>
            </a:extLst>
          </p:cNvPr>
          <p:cNvSpPr txBox="1"/>
          <p:nvPr/>
        </p:nvSpPr>
        <p:spPr>
          <a:xfrm>
            <a:off x="146692" y="103081"/>
            <a:ext cx="9056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Partitioning of MHT in atmospheric (AHT) and ocean (OHT)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197685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D828-E339-481E-8240-E77D8A223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8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much additional solar radiation is absorbed in the Arctic as sea ice melts?  -- </a:t>
            </a:r>
            <a:r>
              <a:rPr lang="en-US" sz="3200" b="1" i="1" dirty="0">
                <a:solidFill>
                  <a:schemeClr val="bg1"/>
                </a:solidFill>
              </a:rPr>
              <a:t>Radiative sensitivity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D36B91-303B-4B1B-9D90-39E8DB08D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253581"/>
            <a:ext cx="4876800" cy="12192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5036C-2A1F-44C7-867B-F0FF0A3D6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914" y="1525259"/>
            <a:ext cx="11929114" cy="41710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FB3936-D675-4586-8921-A32CD2258507}"/>
              </a:ext>
            </a:extLst>
          </p:cNvPr>
          <p:cNvSpPr/>
          <p:nvPr/>
        </p:nvSpPr>
        <p:spPr>
          <a:xfrm>
            <a:off x="-41914" y="3657600"/>
            <a:ext cx="9262114" cy="2514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C52098-94B6-40A4-851C-9166869305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0" y="3810000"/>
            <a:ext cx="4433455" cy="10344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9FC95C-9D7F-4FB3-A8A7-EB69E3FB29D9}"/>
              </a:ext>
            </a:extLst>
          </p:cNvPr>
          <p:cNvSpPr txBox="1"/>
          <p:nvPr/>
        </p:nvSpPr>
        <p:spPr>
          <a:xfrm>
            <a:off x="25153" y="4861292"/>
            <a:ext cx="93222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Calculated from Radiative kernels – by perturbing surface albedo in each model’s radiative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Large inter-model differences due to mean state cloudiness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Summer insolation averages 420 W m</a:t>
            </a:r>
            <a:r>
              <a:rPr lang="en-US" baseline="30000" dirty="0">
                <a:solidFill>
                  <a:schemeClr val="bg1"/>
                </a:solidFill>
              </a:rPr>
              <a:t>-2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transparent atmosphere expected to have values of 4.2 W m</a:t>
            </a:r>
            <a:r>
              <a:rPr lang="en-US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-2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%</a:t>
            </a:r>
            <a:r>
              <a:rPr lang="en-US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C7D44-8825-497C-92FA-2758B4682FD3}"/>
              </a:ext>
            </a:extLst>
          </p:cNvPr>
          <p:cNvSpPr txBox="1"/>
          <p:nvPr/>
        </p:nvSpPr>
        <p:spPr>
          <a:xfrm>
            <a:off x="990600" y="4038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Averaged over May, June, July and August</a:t>
            </a:r>
          </a:p>
        </p:txBody>
      </p:sp>
    </p:spTree>
    <p:extLst>
      <p:ext uri="{BB962C8B-B14F-4D97-AF65-F5344CB8AC3E}">
        <p14:creationId xmlns:p14="http://schemas.microsoft.com/office/powerpoint/2010/main" val="958859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5" y="3550657"/>
            <a:ext cx="5646725" cy="31851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" y="205383"/>
            <a:ext cx="5714999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235253"/>
            <a:ext cx="3413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Ocean/Atmosphere heat transport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AHT and OHT differences between models not correlated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no compensation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AHT contributes more to inter-model spread than OHT (but comparable)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38171"/>
            <a:ext cx="1143000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9AE9F-BA1E-43A0-9101-EF1D5198AC35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Ocean Heat Transport (PW)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7F76D-D69A-407B-AA2B-437CF317F326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Atmospheric Heat Transport (PW)</a:t>
            </a:r>
          </a:p>
        </p:txBody>
      </p:sp>
    </p:spTree>
    <p:extLst>
      <p:ext uri="{BB962C8B-B14F-4D97-AF65-F5344CB8AC3E}">
        <p14:creationId xmlns:p14="http://schemas.microsoft.com/office/powerpoint/2010/main" val="378118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613867AF-F989-4DBC-AE05-23A60973AB63}"/>
              </a:ext>
            </a:extLst>
          </p:cNvPr>
          <p:cNvSpPr txBox="1"/>
          <p:nvPr/>
        </p:nvSpPr>
        <p:spPr>
          <a:xfrm>
            <a:off x="146692" y="1524000"/>
            <a:ext cx="4085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 radiative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Deficit of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extratropics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6325" name="Picture 5" descr="4_rad_shaded">
            <a:extLst>
              <a:ext uri="{FF2B5EF4-FFF2-40B4-BE49-F238E27FC236}">
                <a16:creationId xmlns:a16="http://schemas.microsoft.com/office/drawing/2014/main" id="{BBED88E6-C9FA-4B5A-A731-95985DA8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3" y="1351868"/>
            <a:ext cx="3904463" cy="283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6">
            <a:extLst>
              <a:ext uri="{FF2B5EF4-FFF2-40B4-BE49-F238E27FC236}">
                <a16:creationId xmlns:a16="http://schemas.microsoft.com/office/drawing/2014/main" id="{2D968D05-91D5-4D0A-81EA-2402BCC47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456454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7" name="Line 7">
            <a:extLst>
              <a:ext uri="{FF2B5EF4-FFF2-40B4-BE49-F238E27FC236}">
                <a16:creationId xmlns:a16="http://schemas.microsoft.com/office/drawing/2014/main" id="{19DD186D-9BD2-4580-ACE5-13FD60F7D1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28700" y="2397743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328" name="Text Box 8">
            <a:extLst>
              <a:ext uri="{FF2B5EF4-FFF2-40B4-BE49-F238E27FC236}">
                <a16:creationId xmlns:a16="http://schemas.microsoft.com/office/drawing/2014/main" id="{14CEF0AC-87F3-4DF3-AD7C-87E48A75C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886752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5.8 PW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7101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752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514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Extratropics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2672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26402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638799"/>
            <a:ext cx="685800" cy="317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AE25CA3-3EE0-480D-A59D-90768359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7216" y="5862935"/>
            <a:ext cx="3256613" cy="38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AHT from dynamics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23C49-A1F9-4CC8-97FD-EC627262AA2C}"/>
              </a:ext>
            </a:extLst>
          </p:cNvPr>
          <p:cNvSpPr txBox="1"/>
          <p:nvPr/>
        </p:nvSpPr>
        <p:spPr>
          <a:xfrm>
            <a:off x="533400" y="838200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 from Radiation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12116F-857B-4D73-B946-209DE910BC7B}"/>
              </a:ext>
            </a:extLst>
          </p:cNvPr>
          <p:cNvSpPr txBox="1"/>
          <p:nvPr/>
        </p:nvSpPr>
        <p:spPr>
          <a:xfrm>
            <a:off x="5331320" y="583439"/>
            <a:ext cx="343168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AHT from reanalysis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C2B4A81D-3A08-4B8C-9F3E-2832BFF2A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77321"/>
            <a:ext cx="3405890" cy="11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304800" y="632777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2590800" y="632777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1" y="6556374"/>
            <a:ext cx="381000" cy="11113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434F9F14-B224-410A-84C6-EB005DD8A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6096000"/>
            <a:ext cx="0" cy="304800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15">
            <a:extLst>
              <a:ext uri="{FF2B5EF4-FFF2-40B4-BE49-F238E27FC236}">
                <a16:creationId xmlns:a16="http://schemas.microsoft.com/office/drawing/2014/main" id="{BB19A384-A93F-4E3E-B85E-A82010226B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6034087"/>
            <a:ext cx="29356" cy="363538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4F2227-BBC8-4346-ABA6-DE520A0B209E}"/>
              </a:ext>
            </a:extLst>
          </p:cNvPr>
          <p:cNvSpPr txBox="1"/>
          <p:nvPr/>
        </p:nvSpPr>
        <p:spPr>
          <a:xfrm>
            <a:off x="5586866" y="5544031"/>
            <a:ext cx="3361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MHT= Integral (TOA)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5FBE77DA-FFB3-4853-A032-94B5EC083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662" y="6167735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OHT = MHT - AHT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3FBD87-07AD-4D67-9957-9FCFCA840A4B}"/>
              </a:ext>
            </a:extLst>
          </p:cNvPr>
          <p:cNvSpPr txBox="1"/>
          <p:nvPr/>
        </p:nvSpPr>
        <p:spPr>
          <a:xfrm>
            <a:off x="5369062" y="5100935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Observational approach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9086D6-3C2B-4E30-ACAD-CD1E1E98A809}"/>
              </a:ext>
            </a:extLst>
          </p:cNvPr>
          <p:cNvSpPr txBox="1"/>
          <p:nvPr/>
        </p:nvSpPr>
        <p:spPr>
          <a:xfrm>
            <a:off x="914400" y="1018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Observational estimate of MHT/AHT/OHT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D8046C-9FCE-4024-83CC-F140EF962AA9}"/>
              </a:ext>
            </a:extLst>
          </p:cNvPr>
          <p:cNvSpPr txBox="1"/>
          <p:nvPr/>
        </p:nvSpPr>
        <p:spPr>
          <a:xfrm>
            <a:off x="6442492" y="6520934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Trenberth and Caron (2001)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8B1FFAB-F0CE-435A-A74C-FC2D3E31E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954" y="2343952"/>
            <a:ext cx="2993738" cy="205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24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>
            <a:extLst>
              <a:ext uri="{FF2B5EF4-FFF2-40B4-BE49-F238E27FC236}">
                <a16:creationId xmlns:a16="http://schemas.microsoft.com/office/drawing/2014/main" id="{CFA666F2-E6CF-4AF5-8E83-04D2E470A0DE}"/>
              </a:ext>
            </a:extLst>
          </p:cNvPr>
          <p:cNvSpPr>
            <a:spLocks noChangeShapeType="1"/>
          </p:cNvSpPr>
          <p:nvPr/>
        </p:nvSpPr>
        <p:spPr bwMode="auto">
          <a:xfrm>
            <a:off x="-8561882" y="22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74A16B9-884A-4E9E-962E-F9F6D3F56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0C02B59B-D014-400E-B4B0-9787FCC77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7101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D0FA9DC-7CAD-4EA2-88DA-A93B06AE8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2752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Tropics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AF263598-08EE-46D0-9576-30F9A203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351462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Extratropics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Line 14">
            <a:extLst>
              <a:ext uri="{FF2B5EF4-FFF2-40B4-BE49-F238E27FC236}">
                <a16:creationId xmlns:a16="http://schemas.microsoft.com/office/drawing/2014/main" id="{B352FF05-D6F9-42B5-B581-068A3D6FD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4117975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Line 15">
            <a:extLst>
              <a:ext uri="{FF2B5EF4-FFF2-40B4-BE49-F238E27FC236}">
                <a16:creationId xmlns:a16="http://schemas.microsoft.com/office/drawing/2014/main" id="{6E8218A5-1D62-4B71-9847-8D6A07C50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Line 16">
            <a:extLst>
              <a:ext uri="{FF2B5EF4-FFF2-40B4-BE49-F238E27FC236}">
                <a16:creationId xmlns:a16="http://schemas.microsoft.com/office/drawing/2014/main" id="{DC98BBF3-ADF2-460D-9F26-D6D94528F7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5638799"/>
            <a:ext cx="685800" cy="3175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 Box 13">
            <a:extLst>
              <a:ext uri="{FF2B5EF4-FFF2-40B4-BE49-F238E27FC236}">
                <a16:creationId xmlns:a16="http://schemas.microsoft.com/office/drawing/2014/main" id="{1AE25CA3-3EE0-480D-A59D-907683595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554" y="1447800"/>
            <a:ext cx="3256613" cy="38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AHT from dynamics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65BCE-F2A8-4148-94B3-4991C9431279}"/>
              </a:ext>
            </a:extLst>
          </p:cNvPr>
          <p:cNvSpPr/>
          <p:nvPr/>
        </p:nvSpPr>
        <p:spPr>
          <a:xfrm>
            <a:off x="304800" y="6327775"/>
            <a:ext cx="22312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267B88-E182-4517-9B07-4BFAC7225229}"/>
              </a:ext>
            </a:extLst>
          </p:cNvPr>
          <p:cNvSpPr/>
          <p:nvPr/>
        </p:nvSpPr>
        <p:spPr>
          <a:xfrm>
            <a:off x="2590800" y="6327775"/>
            <a:ext cx="2459811" cy="363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id="{5567E2B9-E44A-4392-9961-86A509DC66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1" y="6556374"/>
            <a:ext cx="381000" cy="11113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ine 14">
            <a:extLst>
              <a:ext uri="{FF2B5EF4-FFF2-40B4-BE49-F238E27FC236}">
                <a16:creationId xmlns:a16="http://schemas.microsoft.com/office/drawing/2014/main" id="{434F9F14-B224-410A-84C6-EB005DD8A5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6096000"/>
            <a:ext cx="0" cy="304800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Line 15">
            <a:extLst>
              <a:ext uri="{FF2B5EF4-FFF2-40B4-BE49-F238E27FC236}">
                <a16:creationId xmlns:a16="http://schemas.microsoft.com/office/drawing/2014/main" id="{BB19A384-A93F-4E3E-B85E-A82010226B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0" y="6034087"/>
            <a:ext cx="29356" cy="363538"/>
          </a:xfrm>
          <a:prstGeom prst="line">
            <a:avLst/>
          </a:prstGeom>
          <a:noFill/>
          <a:ln w="76200" cmpd="tri">
            <a:solidFill>
              <a:srgbClr val="003DB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44F2227-BBC8-4346-ABA6-DE520A0B209E}"/>
              </a:ext>
            </a:extLst>
          </p:cNvPr>
          <p:cNvSpPr txBox="1"/>
          <p:nvPr/>
        </p:nvSpPr>
        <p:spPr>
          <a:xfrm>
            <a:off x="370204" y="1128896"/>
            <a:ext cx="3361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MHT= Integral (TOA)</a:t>
            </a:r>
          </a:p>
        </p:txBody>
      </p:sp>
      <p:sp>
        <p:nvSpPr>
          <p:cNvPr id="44" name="Text Box 13">
            <a:extLst>
              <a:ext uri="{FF2B5EF4-FFF2-40B4-BE49-F238E27FC236}">
                <a16:creationId xmlns:a16="http://schemas.microsoft.com/office/drawing/2014/main" id="{5FBE77DA-FFB3-4853-A032-94B5EC083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OHT = MHT - AHT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03FBD87-07AD-4D67-9957-9FCFCA840A4B}"/>
              </a:ext>
            </a:extLst>
          </p:cNvPr>
          <p:cNvSpPr txBox="1"/>
          <p:nvPr/>
        </p:nvSpPr>
        <p:spPr>
          <a:xfrm>
            <a:off x="152400" y="685800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Observational approach</a:t>
            </a:r>
          </a:p>
        </p:txBody>
      </p:sp>
      <p:sp>
        <p:nvSpPr>
          <p:cNvPr id="46" name="Text Box 13">
            <a:extLst>
              <a:ext uri="{FF2B5EF4-FFF2-40B4-BE49-F238E27FC236}">
                <a16:creationId xmlns:a16="http://schemas.microsoft.com/office/drawing/2014/main" id="{FC287AD7-8FC3-43E1-80D6-F089447B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725" y="1900535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AHT = MHT - OHT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3AF7AF-B5A9-4679-AC28-2C31F6BE96D5}"/>
              </a:ext>
            </a:extLst>
          </p:cNvPr>
          <p:cNvSpPr txBox="1"/>
          <p:nvPr/>
        </p:nvSpPr>
        <p:spPr>
          <a:xfrm>
            <a:off x="5222738" y="1072858"/>
            <a:ext cx="3361545" cy="43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MHT= Integral (TOA)</a:t>
            </a:r>
          </a:p>
        </p:txBody>
      </p:sp>
      <p:sp>
        <p:nvSpPr>
          <p:cNvPr id="48" name="Text Box 13">
            <a:extLst>
              <a:ext uri="{FF2B5EF4-FFF2-40B4-BE49-F238E27FC236}">
                <a16:creationId xmlns:a16="http://schemas.microsoft.com/office/drawing/2014/main" id="{A061CCD5-1FF8-47A5-8893-01EF95BB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534" y="1467962"/>
            <a:ext cx="32566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OHT = Integral (SHF)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1665F8-736E-440F-BEFB-69C14B23B9AD}"/>
              </a:ext>
            </a:extLst>
          </p:cNvPr>
          <p:cNvSpPr txBox="1"/>
          <p:nvPr/>
        </p:nvSpPr>
        <p:spPr>
          <a:xfrm>
            <a:off x="5029200" y="775355"/>
            <a:ext cx="392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Model approach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2CB4DE-188B-4354-A890-1B940FFC435E}"/>
              </a:ext>
            </a:extLst>
          </p:cNvPr>
          <p:cNvSpPr txBox="1"/>
          <p:nvPr/>
        </p:nvSpPr>
        <p:spPr>
          <a:xfrm>
            <a:off x="2514600" y="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Observational/model comparison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B2265DE0-FC1C-4E7C-9F9B-D269BE55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29" y="3031480"/>
            <a:ext cx="3702542" cy="2468361"/>
          </a:xfrm>
        </p:spPr>
      </p:pic>
    </p:spTree>
    <p:extLst>
      <p:ext uri="{BB962C8B-B14F-4D97-AF65-F5344CB8AC3E}">
        <p14:creationId xmlns:p14="http://schemas.microsoft.com/office/powerpoint/2010/main" val="26673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3792-ADDF-412B-96CB-78FAAF9B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Model biases in MHT/AHT/OHT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78B442-88D1-406B-AB08-141D76476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1"/>
            <a:ext cx="9321306" cy="5257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666B5-AF9E-46A1-ADD5-89F5A8F677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438400"/>
            <a:ext cx="1257300" cy="838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9038B-7F63-4459-8915-5DDFC14E5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318419"/>
            <a:ext cx="1600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03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762001"/>
            <a:ext cx="389782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-76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Partitioning of atmospheric energy by circulation type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1943607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Departure from zonal mean -- [ 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'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Departure from time mean --  ¯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810766"/>
            <a:ext cx="1981200" cy="154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7173" y="115940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Overturning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9000" y="-1483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Stationary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63481"/>
            <a:ext cx="2532732" cy="1302549"/>
          </a:xfrm>
          <a:prstGeom prst="rect">
            <a:avLst/>
          </a:prstGeom>
        </p:spPr>
      </p:pic>
      <p:pic>
        <p:nvPicPr>
          <p:cNvPr id="1026" name="Picture 2" descr="http://www.gfdl.noaa.gov/pix/user_images/io/blizzard9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07946"/>
            <a:ext cx="2133600" cy="164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62800" y="158536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847" y="2701443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MSE = moist static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LQ +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6D2428-73C5-4315-B08F-8B33453531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052" y="3886200"/>
            <a:ext cx="4277591" cy="29408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B1EE48-B8E6-4DE6-A92C-03A011C816F8}"/>
              </a:ext>
            </a:extLst>
          </p:cNvPr>
          <p:cNvSpPr txBox="1"/>
          <p:nvPr/>
        </p:nvSpPr>
        <p:spPr>
          <a:xfrm>
            <a:off x="213446" y="4238450"/>
            <a:ext cx="2910753" cy="239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DB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MOC dominates in the deep tropics – Hadley cell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B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Stationary eddies stronger in NH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DB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Transient eddies dominate the mid-latitudes</a:t>
            </a:r>
          </a:p>
        </p:txBody>
      </p:sp>
    </p:spTree>
    <p:extLst>
      <p:ext uri="{BB962C8B-B14F-4D97-AF65-F5344CB8AC3E}">
        <p14:creationId xmlns:p14="http://schemas.microsoft.com/office/powerpoint/2010/main" val="2132399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19A46-4313-47F5-867D-C952FF2C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26722"/>
            <a:ext cx="89408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Observation vs. model AHT partitioning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9E95A-FF36-48F2-A998-6C31E6D7C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5C66A-3415-4F52-879F-27FAC7BA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67" y="1127389"/>
            <a:ext cx="7958667" cy="54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5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8B619-3298-4E84-A78A-46975371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Conclusions– Poleward heat transport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B27BB83D-8933-4108-BB2E-53942022D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30" y="838200"/>
            <a:ext cx="2163470" cy="139080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A2F3B-FA33-4D9D-A3F6-C1899C691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2" y="740511"/>
            <a:ext cx="1830207" cy="1586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280711-D064-4C90-B7DF-F245BC032EC9}"/>
              </a:ext>
            </a:extLst>
          </p:cNvPr>
          <p:cNvSpPr txBox="1"/>
          <p:nvPr/>
        </p:nvSpPr>
        <p:spPr>
          <a:xfrm>
            <a:off x="2590800" y="9906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Inter-model spread in mean state poleward heat transport is large (20%) compared to forced changes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F6FE5DB-DC71-44E5-B1F9-13FE9E6D8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2641431"/>
            <a:ext cx="2450214" cy="1575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AEEADB-BBC6-4ABB-AD49-E06A48F3990E}"/>
              </a:ext>
            </a:extLst>
          </p:cNvPr>
          <p:cNvSpPr txBox="1"/>
          <p:nvPr/>
        </p:nvSpPr>
        <p:spPr>
          <a:xfrm>
            <a:off x="3200400" y="2743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Heat transport spread (and bias) due to simulated clouds impact on planetary albedo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ABFA951-1C3C-4D7D-BBE0-08680BF6D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86" y="4003090"/>
            <a:ext cx="2450214" cy="1382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433990-207F-422B-BDDE-1A169E701C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802" y="5384530"/>
            <a:ext cx="2152983" cy="1480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7AC5A6-6753-490F-967F-FF7E6E32398D}"/>
              </a:ext>
            </a:extLst>
          </p:cNvPr>
          <p:cNvSpPr txBox="1"/>
          <p:nvPr/>
        </p:nvSpPr>
        <p:spPr>
          <a:xfrm>
            <a:off x="7010400" y="403190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DB8"/>
                </a:solidFill>
              </a:rPr>
              <a:t>Ocean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BC68E-8E40-4E1E-AFB3-7E514F74986B}"/>
              </a:ext>
            </a:extLst>
          </p:cNvPr>
          <p:cNvSpPr txBox="1"/>
          <p:nvPr/>
        </p:nvSpPr>
        <p:spPr>
          <a:xfrm>
            <a:off x="6705600" y="417699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D497A2-C487-4AD5-BAF8-A65D657018F5}"/>
              </a:ext>
            </a:extLst>
          </p:cNvPr>
          <p:cNvSpPr txBox="1"/>
          <p:nvPr/>
        </p:nvSpPr>
        <p:spPr>
          <a:xfrm>
            <a:off x="517800" y="4388364"/>
            <a:ext cx="533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partitioning of poleward heat transport differs substantially between models and is biased relative to observations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Too weak ocean heat transport in Southern Hemisphere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Weaker stationary eddy heat transport and more (dry) transient eddy energy transport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84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9CA90-4B27-47C8-B8D1-9BD63393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8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Can CERES data be used to constrain other climate feedbacks?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787E4-3181-4139-9553-2DC290EE6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64109"/>
            <a:ext cx="4922285" cy="33297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E7B4FF-929A-495B-8967-9758AF618C11}"/>
              </a:ext>
            </a:extLst>
          </p:cNvPr>
          <p:cNvSpPr txBox="1"/>
          <p:nvPr/>
        </p:nvSpPr>
        <p:spPr>
          <a:xfrm>
            <a:off x="5452262" y="1340230"/>
            <a:ext cx="350520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Assume: OLR = σT</a:t>
            </a:r>
            <a:r>
              <a:rPr lang="en-US" sz="2200" baseline="-25000" dirty="0">
                <a:solidFill>
                  <a:srgbClr val="FF0000"/>
                </a:solidFill>
              </a:rPr>
              <a:t>Emission</a:t>
            </a:r>
            <a:r>
              <a:rPr lang="en-US" sz="2200" baseline="30000" dirty="0">
                <a:solidFill>
                  <a:srgbClr val="FF0000"/>
                </a:solidFill>
              </a:rPr>
              <a:t>4</a:t>
            </a:r>
          </a:p>
          <a:p>
            <a:endParaRPr lang="en-US" sz="2200" baseline="300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Planck = d(OLR)/d(T</a:t>
            </a:r>
            <a:r>
              <a:rPr lang="en-US" sz="2200" baseline="-25000" dirty="0">
                <a:solidFill>
                  <a:srgbClr val="FF0000"/>
                </a:solidFill>
              </a:rPr>
              <a:t>S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             =d(OLR)/d(</a:t>
            </a:r>
            <a:r>
              <a:rPr lang="en-US" sz="2200" dirty="0" err="1">
                <a:solidFill>
                  <a:srgbClr val="FF0000"/>
                </a:solidFill>
              </a:rPr>
              <a:t>T</a:t>
            </a:r>
            <a:r>
              <a:rPr lang="en-US" sz="2200" baseline="-25000" dirty="0" err="1">
                <a:solidFill>
                  <a:srgbClr val="FF0000"/>
                </a:solidFill>
              </a:rPr>
              <a:t>Emission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 </a:t>
            </a:r>
          </a:p>
          <a:p>
            <a:r>
              <a:rPr lang="en-US" sz="2200" dirty="0">
                <a:solidFill>
                  <a:srgbClr val="FF0000"/>
                </a:solidFill>
              </a:rPr>
              <a:t>   For uniform warming</a:t>
            </a:r>
          </a:p>
          <a:p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Planck = 4σT</a:t>
            </a:r>
            <a:r>
              <a:rPr lang="en-US" sz="2200" baseline="-25000" dirty="0">
                <a:solidFill>
                  <a:srgbClr val="FF0000"/>
                </a:solidFill>
              </a:rPr>
              <a:t>Emission</a:t>
            </a:r>
            <a:r>
              <a:rPr lang="en-US" sz="2200" baseline="30000" dirty="0">
                <a:solidFill>
                  <a:srgbClr val="FF0000"/>
                </a:solidFill>
              </a:rPr>
              <a:t>3</a:t>
            </a:r>
          </a:p>
          <a:p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sz="2600" dirty="0">
                <a:solidFill>
                  <a:srgbClr val="FF0000"/>
                </a:solidFill>
              </a:rPr>
              <a:t>    = 4σ</a:t>
            </a:r>
            <a:r>
              <a:rPr lang="en-US" sz="2600" baseline="30000" dirty="0">
                <a:solidFill>
                  <a:srgbClr val="FF0000"/>
                </a:solidFill>
              </a:rPr>
              <a:t>1/4</a:t>
            </a:r>
            <a:r>
              <a:rPr lang="en-US" sz="2600" dirty="0">
                <a:solidFill>
                  <a:srgbClr val="FF0000"/>
                </a:solidFill>
              </a:rPr>
              <a:t> OLR</a:t>
            </a:r>
            <a:r>
              <a:rPr lang="en-US" sz="2600" baseline="30000" dirty="0">
                <a:solidFill>
                  <a:srgbClr val="FF0000"/>
                </a:solidFill>
              </a:rPr>
              <a:t>3/4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B72D7DC-12A5-4EB2-A9E1-0FBE4DBBDE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775619"/>
            <a:ext cx="4922284" cy="3329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2EECFB-2094-43E1-8326-838D8EF9C914}"/>
              </a:ext>
            </a:extLst>
          </p:cNvPr>
          <p:cNvSpPr txBox="1"/>
          <p:nvPr/>
        </p:nvSpPr>
        <p:spPr>
          <a:xfrm>
            <a:off x="5282794" y="4682740"/>
            <a:ext cx="3505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Planck feedback implied by climatological OLR compares very well with radiative kernel calculation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If the radiative kernel is integrated over the full depth of atmosphere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9CA90-4B27-47C8-B8D1-9BD633933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Reasons this shouldn’t work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B72D7DC-12A5-4EB2-A9E1-0FBE4DBBD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5000" y="757733"/>
            <a:ext cx="4327550" cy="2927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568C6-F817-4E1A-9E97-4FA6CAFDE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962400"/>
            <a:ext cx="5902155" cy="2677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DB9E4B-BA2B-499A-987F-9C84B9D0762E}"/>
              </a:ext>
            </a:extLst>
          </p:cNvPr>
          <p:cNvSpPr txBox="1"/>
          <p:nvPr/>
        </p:nvSpPr>
        <p:spPr>
          <a:xfrm>
            <a:off x="298704" y="480060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Estimates of non-linear effects and spectral covariance in line by line calculation </a:t>
            </a:r>
          </a:p>
          <a:p>
            <a:r>
              <a:rPr lang="en-US" sz="2000" dirty="0">
                <a:solidFill>
                  <a:schemeClr val="bg1"/>
                </a:solidFill>
              </a:rPr>
              <a:t>(Tim Cronin)</a:t>
            </a:r>
          </a:p>
        </p:txBody>
      </p:sp>
    </p:spTree>
    <p:extLst>
      <p:ext uri="{BB962C8B-B14F-4D97-AF65-F5344CB8AC3E}">
        <p14:creationId xmlns:p14="http://schemas.microsoft.com/office/powerpoint/2010/main" val="55407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F9A06-31AE-45F3-9B27-9D9095E14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500" y="93000"/>
            <a:ext cx="9525000" cy="1143000"/>
          </a:xfrm>
        </p:spPr>
        <p:txBody>
          <a:bodyPr>
            <a:no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Planck feedback from OLR compares well with kernels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  <a:sym typeface="Wingdings" panose="05000000000000000000" pitchFamily="2" charset="2"/>
              </a:rPr>
              <a:t> Spatial structure and inter-model spread</a:t>
            </a:r>
            <a:br>
              <a:rPr lang="en-US" sz="2700" dirty="0">
                <a:solidFill>
                  <a:schemeClr val="bg1"/>
                </a:solidFill>
                <a:sym typeface="Wingdings" panose="05000000000000000000" pitchFamily="2" charset="2"/>
              </a:rPr>
            </a:br>
            <a:r>
              <a:rPr lang="en-US" sz="2700" dirty="0">
                <a:solidFill>
                  <a:schemeClr val="bg1"/>
                </a:solidFill>
                <a:sym typeface="Wingdings" panose="05000000000000000000" pitchFamily="2" charset="2"/>
              </a:rPr>
              <a:t> Provides estimate of Planck feedback from CERES</a:t>
            </a:r>
            <a:r>
              <a:rPr lang="en-US" sz="2700" dirty="0">
                <a:solidFill>
                  <a:schemeClr val="bg1"/>
                </a:solidFill>
              </a:rPr>
              <a:t>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C3B0BE-CF54-4C92-A48E-F5FAA54C3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524000"/>
            <a:ext cx="7696200" cy="520625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92806F4-0731-4743-91A0-B99F92E89C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524000"/>
            <a:ext cx="7696200" cy="52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7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>
            <a:normAutofit fontScale="90000"/>
          </a:bodyPr>
          <a:lstStyle/>
          <a:p>
            <a:r>
              <a:rPr lang="en-US" altLang="en-US" sz="2400" dirty="0">
                <a:solidFill>
                  <a:schemeClr val="bg1"/>
                </a:solidFill>
              </a:rPr>
              <a:t>Simplified shortwave radiation model (APRP, Taylor 2007)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8626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04411-4F31-4B9B-BF7A-F64CC104B9F9}"/>
              </a:ext>
            </a:extLst>
          </p:cNvPr>
          <p:cNvSpPr/>
          <p:nvPr/>
        </p:nvSpPr>
        <p:spPr>
          <a:xfrm>
            <a:off x="3598576" y="5392778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0AE37-6B36-486D-8ACA-8D1C366EE5AE}"/>
              </a:ext>
            </a:extLst>
          </p:cNvPr>
          <p:cNvSpPr/>
          <p:nvPr/>
        </p:nvSpPr>
        <p:spPr>
          <a:xfrm>
            <a:off x="3645050" y="5054903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0C2B6-6D24-44F5-A29E-4FE770343CC7}"/>
              </a:ext>
            </a:extLst>
          </p:cNvPr>
          <p:cNvSpPr/>
          <p:nvPr/>
        </p:nvSpPr>
        <p:spPr>
          <a:xfrm>
            <a:off x="3071984" y="4393016"/>
            <a:ext cx="1398274" cy="65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87840E-4E1C-4111-9A8D-AFAA7B40BE3B}"/>
              </a:ext>
            </a:extLst>
          </p:cNvPr>
          <p:cNvSpPr/>
          <p:nvPr/>
        </p:nvSpPr>
        <p:spPr>
          <a:xfrm>
            <a:off x="3071983" y="3000063"/>
            <a:ext cx="1880348" cy="1301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59818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C772A-367D-4B7C-8FB5-D4BE27E4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0F5CCC-490E-4405-92BB-D16ADA00E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381000"/>
            <a:ext cx="7394716" cy="47244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A063A-AC5B-4346-BE88-C5EB1C05F632}"/>
              </a:ext>
            </a:extLst>
          </p:cNvPr>
          <p:cNvSpPr txBox="1"/>
          <p:nvPr/>
        </p:nvSpPr>
        <p:spPr>
          <a:xfrm>
            <a:off x="192158" y="51054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Global Planck feedback is the temperature change weighted spatial average of Planck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Polar amplified warming where the Planck feedback is weak results in smaller global Planck feedback (through meridional covariance of order 0.1 W m</a:t>
            </a:r>
            <a:r>
              <a:rPr lang="en-US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-2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K</a:t>
            </a:r>
            <a:r>
              <a:rPr lang="en-US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-1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9434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5C71-749A-411D-9A13-CAF997A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829A050-6827-458B-8C2B-172824217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8" y="274638"/>
            <a:ext cx="8912783" cy="6029236"/>
          </a:xfrm>
        </p:spPr>
      </p:pic>
    </p:spTree>
    <p:extLst>
      <p:ext uri="{BB962C8B-B14F-4D97-AF65-F5344CB8AC3E}">
        <p14:creationId xmlns:p14="http://schemas.microsoft.com/office/powerpoint/2010/main" val="2619916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5C71-749A-411D-9A13-CAF997AE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829A050-6827-458B-8C2B-172824217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08" y="274638"/>
            <a:ext cx="8912783" cy="6029235"/>
          </a:xfrm>
        </p:spPr>
      </p:pic>
    </p:spTree>
    <p:extLst>
      <p:ext uri="{BB962C8B-B14F-4D97-AF65-F5344CB8AC3E}">
        <p14:creationId xmlns:p14="http://schemas.microsoft.com/office/powerpoint/2010/main" val="3757174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B127-7D51-49E3-9C06-07787B41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Consistency of “observational” and “model” based MHT calculation in a model simulation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CE201-E970-482A-8D30-EBB90501ED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828800"/>
            <a:ext cx="6477000" cy="4318000"/>
          </a:xfrm>
        </p:spPr>
      </p:pic>
    </p:spTree>
    <p:extLst>
      <p:ext uri="{BB962C8B-B14F-4D97-AF65-F5344CB8AC3E}">
        <p14:creationId xmlns:p14="http://schemas.microsoft.com/office/powerpoint/2010/main" val="3436724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5" y="3550657"/>
            <a:ext cx="5646725" cy="31851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" y="205383"/>
            <a:ext cx="5714999" cy="3223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235253"/>
            <a:ext cx="34131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Ocean/Atmosphere heat transport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AHT and OHT differences between models not correlated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no compensation</a:t>
            </a:r>
          </a:p>
          <a:p>
            <a:pPr algn="ctr"/>
            <a:endParaRPr lang="en-US" sz="2400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AHT contributes more to inter-model spread than OHT (but comparable)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38171"/>
            <a:ext cx="1143000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D9AE9F-BA1E-43A0-9101-EF1D5198AC35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27F76D-D69A-407B-AA2B-437CF317F326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</p:spTree>
    <p:extLst>
      <p:ext uri="{BB962C8B-B14F-4D97-AF65-F5344CB8AC3E}">
        <p14:creationId xmlns:p14="http://schemas.microsoft.com/office/powerpoint/2010/main" val="3361662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68D1-CBED-4576-BD2C-D1DC439F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457200"/>
            <a:ext cx="52578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Model bias of enhanced transient eddy heat transport is due to sensible heat transport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B94732-B208-42C7-941E-1A2FCD57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095499"/>
            <a:ext cx="6705600" cy="4610101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633BA0-DAED-41C3-AD12-AD11BA9B3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152400"/>
            <a:ext cx="2837488" cy="19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0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2AF79-2410-4175-A54E-4B79CB50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69" y="1"/>
            <a:ext cx="4582664" cy="68417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9C9F4-16B6-4080-997A-BC349FAB8750}"/>
              </a:ext>
            </a:extLst>
          </p:cNvPr>
          <p:cNvSpPr txBox="1"/>
          <p:nvPr/>
        </p:nvSpPr>
        <p:spPr>
          <a:xfrm>
            <a:off x="152400" y="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Changes in the partitioning of poleward energy transport under 4XCO2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2B2D5-0798-403A-87CF-AD3A62569407}"/>
              </a:ext>
            </a:extLst>
          </p:cNvPr>
          <p:cNvSpPr txBox="1"/>
          <p:nvPr/>
        </p:nvSpPr>
        <p:spPr>
          <a:xfrm>
            <a:off x="152400" y="1218824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DB8"/>
                </a:solidFill>
              </a:rPr>
              <a:t>Moisture transport intensifies in the sense of their climatological direction</a:t>
            </a:r>
          </a:p>
          <a:p>
            <a:r>
              <a:rPr lang="en-US" dirty="0">
                <a:solidFill>
                  <a:srgbClr val="003DB8"/>
                </a:solidFill>
                <a:sym typeface="Wingdings" panose="05000000000000000000" pitchFamily="2" charset="2"/>
              </a:rPr>
              <a:t>  Compensating decreases in sensible energy transport</a:t>
            </a:r>
            <a:endParaRPr lang="en-US" dirty="0">
              <a:solidFill>
                <a:srgbClr val="003DB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C5CB97-A1DE-4541-80CE-5E23B866F45A}"/>
              </a:ext>
            </a:extLst>
          </p:cNvPr>
          <p:cNvSpPr/>
          <p:nvPr/>
        </p:nvSpPr>
        <p:spPr>
          <a:xfrm>
            <a:off x="4267200" y="1371600"/>
            <a:ext cx="482723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EFD1AD-F620-479E-B811-A9C6BA41C327}"/>
              </a:ext>
            </a:extLst>
          </p:cNvPr>
          <p:cNvSpPr txBox="1"/>
          <p:nvPr/>
        </p:nvSpPr>
        <p:spPr>
          <a:xfrm>
            <a:off x="15536" y="2671945"/>
            <a:ext cx="403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Robust increase in stationary eddy moisture transport by monsoons in the subtropics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NH mid-latitude stationary sensible energy transport changes are variable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09CB5B-B79B-498C-AFD5-37C16C8E2CB1}"/>
              </a:ext>
            </a:extLst>
          </p:cNvPr>
          <p:cNvSpPr/>
          <p:nvPr/>
        </p:nvSpPr>
        <p:spPr>
          <a:xfrm>
            <a:off x="4240567" y="2743200"/>
            <a:ext cx="4827233" cy="13715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C6C361-338B-4A0B-AC06-96A0112CFEEE}"/>
              </a:ext>
            </a:extLst>
          </p:cNvPr>
          <p:cNvSpPr txBox="1"/>
          <p:nvPr/>
        </p:nvSpPr>
        <p:spPr>
          <a:xfrm>
            <a:off x="0" y="43344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Transient eddy moisture transport increase, sensible decreases, total increases slightly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BA7A0B-1074-4466-88EF-DA28F23A5EF6}"/>
              </a:ext>
            </a:extLst>
          </p:cNvPr>
          <p:cNvSpPr/>
          <p:nvPr/>
        </p:nvSpPr>
        <p:spPr>
          <a:xfrm>
            <a:off x="4175464" y="4109855"/>
            <a:ext cx="4827233" cy="1371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9C6B4-B6FB-4C2D-AC36-12CF4BFF0A4A}"/>
              </a:ext>
            </a:extLst>
          </p:cNvPr>
          <p:cNvSpPr/>
          <p:nvPr/>
        </p:nvSpPr>
        <p:spPr>
          <a:xfrm>
            <a:off x="4343400" y="5486400"/>
            <a:ext cx="4827233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F2AF79-2410-4175-A54E-4B79CB504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69" y="1"/>
            <a:ext cx="4582664" cy="68417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79C9F4-16B6-4080-997A-BC349FAB8750}"/>
              </a:ext>
            </a:extLst>
          </p:cNvPr>
          <p:cNvSpPr txBox="1"/>
          <p:nvPr/>
        </p:nvSpPr>
        <p:spPr>
          <a:xfrm>
            <a:off x="152400" y="228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DB8"/>
                </a:solidFill>
              </a:rPr>
              <a:t>Changes in the partitioning of poleward energy transport during the Last Glacial Maximum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CED5B4-7055-468C-AC38-AAF7FEF8E157}"/>
              </a:ext>
            </a:extLst>
          </p:cNvPr>
          <p:cNvSpPr/>
          <p:nvPr/>
        </p:nvSpPr>
        <p:spPr>
          <a:xfrm>
            <a:off x="4267200" y="2743200"/>
            <a:ext cx="4827233" cy="137160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3A98C-24F6-49EF-A536-24D01CE9CE68}"/>
              </a:ext>
            </a:extLst>
          </p:cNvPr>
          <p:cNvSpPr txBox="1"/>
          <p:nvPr/>
        </p:nvSpPr>
        <p:spPr>
          <a:xfrm>
            <a:off x="106316" y="2360474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Large increase in NH mid-latitude stationary eddy energy transport associated with Laurentide ice sheet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D050"/>
                </a:solidFill>
              </a:rPr>
              <a:t>In some models (PMIP2) there is a compensating decrease in transient eddy energy transport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5FC668-DC0C-433B-81A5-19047C898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267200"/>
            <a:ext cx="2971800" cy="2209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B20CAF-7D3A-45A6-9DF4-4BB55C22A49B}"/>
              </a:ext>
            </a:extLst>
          </p:cNvPr>
          <p:cNvSpPr txBox="1"/>
          <p:nvPr/>
        </p:nvSpPr>
        <p:spPr>
          <a:xfrm>
            <a:off x="457200" y="5181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Transient eddy heat flux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98F8B4-39F6-48BE-8086-27FF501DC2AA}"/>
              </a:ext>
            </a:extLst>
          </p:cNvPr>
          <p:cNvSpPr txBox="1"/>
          <p:nvPr/>
        </p:nvSpPr>
        <p:spPr>
          <a:xfrm>
            <a:off x="1905000" y="4447401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3DB8"/>
                </a:solidFill>
              </a:rPr>
              <a:t>Zonal Velocity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1D91A-F209-4CDB-A0C8-5CA069B52421}"/>
              </a:ext>
            </a:extLst>
          </p:cNvPr>
          <p:cNvSpPr txBox="1"/>
          <p:nvPr/>
        </p:nvSpPr>
        <p:spPr>
          <a:xfrm>
            <a:off x="106316" y="6476452"/>
            <a:ext cx="4038600" cy="38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Donohoe et al. 2009</a:t>
            </a:r>
          </a:p>
        </p:txBody>
      </p:sp>
    </p:spTree>
    <p:extLst>
      <p:ext uri="{BB962C8B-B14F-4D97-AF65-F5344CB8AC3E}">
        <p14:creationId xmlns:p14="http://schemas.microsoft.com/office/powerpoint/2010/main" val="37248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3550657"/>
            <a:ext cx="5646723" cy="318510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" y="205383"/>
            <a:ext cx="5714999" cy="322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2" y="3821036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580092" y="3963412"/>
            <a:ext cx="3659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High latitude ocean heat uptake (reduced implied OHT) compensated by increased AHT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854AC-69CA-4CEE-9960-D9D781FA5ECD}"/>
              </a:ext>
            </a:extLst>
          </p:cNvPr>
          <p:cNvSpPr txBox="1"/>
          <p:nvPr/>
        </p:nvSpPr>
        <p:spPr>
          <a:xfrm>
            <a:off x="5722925" y="1654076"/>
            <a:ext cx="3413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Ocean/Atmosphere heat transport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Mean state spread dominated by atmospheric contribution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455BB-1363-400D-B49C-01B5013FD826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1789F-52E2-4863-BF79-11A7F86FD610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99593D34-671D-44E6-83ED-735B12CDAD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160819"/>
            <a:ext cx="2645532" cy="14922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2933E2-7C42-498B-BA17-889F80F3E2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93" y="394225"/>
            <a:ext cx="535505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8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3550657"/>
            <a:ext cx="5646723" cy="31851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" y="205383"/>
            <a:ext cx="5714997" cy="322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1448812"/>
            <a:ext cx="3268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2" y="3821036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580092" y="4485144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 compensate to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3F21A-303F-4C05-B6D7-BFD48B80FD08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E58DDF-CA13-4D1C-A3D5-DBC665EAC7E6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66532BD-364B-46D0-86F4-C405D0439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31755"/>
            <a:ext cx="2645532" cy="14922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D8EF6B-9D3D-453C-A6F3-DF739FE465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93" y="265161"/>
            <a:ext cx="535505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8626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304411-4F31-4B9B-BF7A-F64CC104B9F9}"/>
              </a:ext>
            </a:extLst>
          </p:cNvPr>
          <p:cNvSpPr/>
          <p:nvPr/>
        </p:nvSpPr>
        <p:spPr>
          <a:xfrm>
            <a:off x="3598576" y="5392778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0AE37-6B36-486D-8ACA-8D1C366EE5AE}"/>
              </a:ext>
            </a:extLst>
          </p:cNvPr>
          <p:cNvSpPr/>
          <p:nvPr/>
        </p:nvSpPr>
        <p:spPr>
          <a:xfrm>
            <a:off x="3645050" y="5054903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9E0C2B6-6D24-44F5-A29E-4FE770343CC7}"/>
              </a:ext>
            </a:extLst>
          </p:cNvPr>
          <p:cNvSpPr/>
          <p:nvPr/>
        </p:nvSpPr>
        <p:spPr>
          <a:xfrm>
            <a:off x="3071984" y="4393016"/>
            <a:ext cx="1398274" cy="652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b="1" dirty="0"/>
              <a:t>v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4F6702-C188-40FB-BC8C-98C7B751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3D07A79A-4ACA-45A1-A96C-11C6D6E0B1DF}"/>
              </a:ext>
            </a:extLst>
          </p:cNvPr>
          <p:cNvSpPr txBox="1">
            <a:spLocks noChangeArrowheads="1"/>
          </p:cNvSpPr>
          <p:nvPr/>
        </p:nvSpPr>
        <p:spPr>
          <a:xfrm>
            <a:off x="1314450" y="8572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>
                <a:solidFill>
                  <a:schemeClr val="bg1"/>
                </a:solidFill>
              </a:rPr>
              <a:t>Simplified shortwave radiation model (APRP, Taylor 2007)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20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3550657"/>
            <a:ext cx="5646723" cy="31851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" y="205383"/>
            <a:ext cx="5714997" cy="322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3" y="6733"/>
            <a:ext cx="3268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2" y="3821036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580092" y="2238278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 compensate to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FBA2B-A763-4D48-A344-143641307D0F}"/>
              </a:ext>
            </a:extLst>
          </p:cNvPr>
          <p:cNvSpPr txBox="1"/>
          <p:nvPr/>
        </p:nvSpPr>
        <p:spPr>
          <a:xfrm>
            <a:off x="5580092" y="4505237"/>
            <a:ext cx="3659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MHT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 ASR* and OLR* changes  imperfect compensation </a:t>
            </a:r>
          </a:p>
          <a:p>
            <a:pPr algn="ctr"/>
            <a:r>
              <a:rPr lang="en-US" sz="2400" dirty="0">
                <a:solidFill>
                  <a:srgbClr val="003DB8"/>
                </a:solidFill>
              </a:rPr>
              <a:t>In NH </a:t>
            </a:r>
            <a:r>
              <a:rPr lang="en-US" sz="2400" dirty="0">
                <a:solidFill>
                  <a:srgbClr val="003DB8"/>
                </a:solidFill>
                <a:sym typeface="Wingdings" panose="05000000000000000000" pitchFamily="2" charset="2"/>
              </a:rPr>
              <a:t> increased MHT</a:t>
            </a:r>
            <a:r>
              <a:rPr lang="en-US" sz="2400" dirty="0">
                <a:solidFill>
                  <a:srgbClr val="003DB8"/>
                </a:solidFill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EBAF4-CE46-4541-B76F-6AB265A4E9D9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E0879D-84FF-4E50-AA8F-5F30510F5DC7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</p:spTree>
    <p:extLst>
      <p:ext uri="{BB962C8B-B14F-4D97-AF65-F5344CB8AC3E}">
        <p14:creationId xmlns:p14="http://schemas.microsoft.com/office/powerpoint/2010/main" val="3289486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3550657"/>
            <a:ext cx="5646723" cy="31851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" y="205383"/>
            <a:ext cx="5714997" cy="3223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3" y="6733"/>
            <a:ext cx="3268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2" y="3821036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580092" y="2238278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 compensate to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AFBA2B-A763-4D48-A344-143641307D0F}"/>
              </a:ext>
            </a:extLst>
          </p:cNvPr>
          <p:cNvSpPr txBox="1"/>
          <p:nvPr/>
        </p:nvSpPr>
        <p:spPr>
          <a:xfrm>
            <a:off x="5580092" y="4505237"/>
            <a:ext cx="3659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-25000" dirty="0">
                <a:solidFill>
                  <a:srgbClr val="003DB8"/>
                </a:solidFill>
              </a:rPr>
              <a:t> </a:t>
            </a:r>
            <a:r>
              <a:rPr lang="en-US" sz="2400" b="1" dirty="0">
                <a:solidFill>
                  <a:srgbClr val="003DB8"/>
                </a:solidFill>
              </a:rPr>
              <a:t>LGM change in MHT  :</a:t>
            </a:r>
          </a:p>
          <a:p>
            <a:pPr algn="ctr"/>
            <a:endParaRPr lang="en-US" sz="2400" b="1" dirty="0">
              <a:solidFill>
                <a:srgbClr val="003DB8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3DB8"/>
                </a:solidFill>
              </a:rPr>
              <a:t> ASR* and OLR* changes  imperfect compensation </a:t>
            </a:r>
          </a:p>
          <a:p>
            <a:pPr algn="ctr"/>
            <a:r>
              <a:rPr lang="en-US" sz="2400" dirty="0">
                <a:solidFill>
                  <a:srgbClr val="003DB8"/>
                </a:solidFill>
              </a:rPr>
              <a:t>In NH </a:t>
            </a:r>
            <a:r>
              <a:rPr lang="en-US" sz="2400" dirty="0">
                <a:solidFill>
                  <a:srgbClr val="003DB8"/>
                </a:solidFill>
                <a:sym typeface="Wingdings" panose="05000000000000000000" pitchFamily="2" charset="2"/>
              </a:rPr>
              <a:t> increased MHT</a:t>
            </a:r>
            <a:r>
              <a:rPr lang="en-US" sz="2400" dirty="0">
                <a:solidFill>
                  <a:srgbClr val="003DB8"/>
                </a:solidFill>
              </a:rPr>
              <a:t> 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E8F4BD-A212-4F77-8D03-B42682EB5BB0}"/>
              </a:ext>
            </a:extLst>
          </p:cNvPr>
          <p:cNvSpPr txBox="1"/>
          <p:nvPr/>
        </p:nvSpPr>
        <p:spPr>
          <a:xfrm>
            <a:off x="1676400" y="3273623"/>
            <a:ext cx="2514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Ocean Heat Transport (PW)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D7BF0-CF9F-4CA7-8551-F0ECC4C9B7A3}"/>
              </a:ext>
            </a:extLst>
          </p:cNvPr>
          <p:cNvSpPr txBox="1"/>
          <p:nvPr/>
        </p:nvSpPr>
        <p:spPr>
          <a:xfrm rot="16200000">
            <a:off x="-1162051" y="1543050"/>
            <a:ext cx="2933700" cy="304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Atmospheric Heat Transport (PW)</a:t>
            </a:r>
          </a:p>
        </p:txBody>
      </p:sp>
    </p:spTree>
    <p:extLst>
      <p:ext uri="{BB962C8B-B14F-4D97-AF65-F5344CB8AC3E}">
        <p14:creationId xmlns:p14="http://schemas.microsoft.com/office/powerpoint/2010/main" val="27320370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3C5773-0AA3-4AD9-BB48-B3DBB57D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6" y="3550657"/>
            <a:ext cx="5646723" cy="31851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78CBB-88D3-4F14-A714-EBD4E0188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" y="205383"/>
            <a:ext cx="5714997" cy="3223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59BB1-60A0-4065-A1EF-C617ABE1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533906"/>
            <a:ext cx="1028700" cy="685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19760D-F0E5-456A-8933-B76AC4E769F8}"/>
              </a:ext>
            </a:extLst>
          </p:cNvPr>
          <p:cNvSpPr txBox="1"/>
          <p:nvPr/>
        </p:nvSpPr>
        <p:spPr>
          <a:xfrm>
            <a:off x="5722925" y="235253"/>
            <a:ext cx="3268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Mean state inter-model spread in MHT: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Spread in ASR* exceeds that in OLR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No compensation between ASR* and OLR*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BE2EC1-6351-4C5D-87A5-D7B0A147AD9A}"/>
              </a:ext>
            </a:extLst>
          </p:cNvPr>
          <p:cNvSpPr txBox="1"/>
          <p:nvPr/>
        </p:nvSpPr>
        <p:spPr>
          <a:xfrm rot="16200000">
            <a:off x="3999960" y="1028160"/>
            <a:ext cx="3046988" cy="38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MHT maximum (PW)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C5DE44-B69A-4994-9EC5-2C294EA08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12" y="3821036"/>
            <a:ext cx="1143000" cy="76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C70A0-2AC1-4797-AFE3-249317E395AA}"/>
              </a:ext>
            </a:extLst>
          </p:cNvPr>
          <p:cNvSpPr txBox="1"/>
          <p:nvPr/>
        </p:nvSpPr>
        <p:spPr>
          <a:xfrm>
            <a:off x="5682520" y="3252371"/>
            <a:ext cx="36596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4XCO</a:t>
            </a:r>
            <a:r>
              <a:rPr lang="en-US" sz="2400" b="1" baseline="-25000" dirty="0">
                <a:solidFill>
                  <a:srgbClr val="FF0000"/>
                </a:solidFill>
              </a:rPr>
              <a:t>2 </a:t>
            </a:r>
            <a:r>
              <a:rPr lang="en-US" sz="2400" b="1" dirty="0">
                <a:solidFill>
                  <a:srgbClr val="FF0000"/>
                </a:solidFill>
              </a:rPr>
              <a:t>change in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AHT/OHT  :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 ASR* and OLR* changes  compensate to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conserve MHT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49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B6607-FF8F-465C-AD00-3E9FFA386BC9}"/>
              </a:ext>
            </a:extLst>
          </p:cNvPr>
          <p:cNvSpPr/>
          <p:nvPr/>
        </p:nvSpPr>
        <p:spPr>
          <a:xfrm>
            <a:off x="4853357" y="4394222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67594-4BB8-4823-AD6E-02A22A3EF093}"/>
              </a:ext>
            </a:extLst>
          </p:cNvPr>
          <p:cNvSpPr/>
          <p:nvPr/>
        </p:nvSpPr>
        <p:spPr>
          <a:xfrm>
            <a:off x="4673744" y="4742145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2E7335-E528-46B1-BC8E-39F2C8768FCE}"/>
              </a:ext>
            </a:extLst>
          </p:cNvPr>
          <p:cNvSpPr/>
          <p:nvPr/>
        </p:nvSpPr>
        <p:spPr>
          <a:xfrm>
            <a:off x="4104678" y="5105139"/>
            <a:ext cx="1467209" cy="3238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C79819-DBFE-41E3-9C70-ED3204D7E270}"/>
              </a:ext>
            </a:extLst>
          </p:cNvPr>
          <p:cNvSpPr/>
          <p:nvPr/>
        </p:nvSpPr>
        <p:spPr>
          <a:xfrm>
            <a:off x="4381088" y="5383984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92FD953C-7DC8-4416-8A61-6EE5B250B975}"/>
              </a:ext>
            </a:extLst>
          </p:cNvPr>
          <p:cNvSpPr txBox="1">
            <a:spLocks noChangeArrowheads="1"/>
          </p:cNvSpPr>
          <p:nvPr/>
        </p:nvSpPr>
        <p:spPr>
          <a:xfrm>
            <a:off x="1466850" y="7810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Simplified shortwave radiation model (APRP, Taylor 2007)</a:t>
            </a:r>
          </a:p>
        </p:txBody>
      </p:sp>
    </p:spTree>
    <p:extLst>
      <p:ext uri="{BB962C8B-B14F-4D97-AF65-F5344CB8AC3E}">
        <p14:creationId xmlns:p14="http://schemas.microsoft.com/office/powerpoint/2010/main" val="247499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F1C465-5D3A-4F18-96E8-4C6851627A9E}"/>
              </a:ext>
            </a:extLst>
          </p:cNvPr>
          <p:cNvSpPr/>
          <p:nvPr/>
        </p:nvSpPr>
        <p:spPr>
          <a:xfrm>
            <a:off x="5429252" y="4386736"/>
            <a:ext cx="1211780" cy="108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25D64F-77CD-4094-9DEA-F06BC0F989A3}"/>
              </a:ext>
            </a:extLst>
          </p:cNvPr>
          <p:cNvSpPr/>
          <p:nvPr/>
        </p:nvSpPr>
        <p:spPr>
          <a:xfrm>
            <a:off x="6114748" y="4857750"/>
            <a:ext cx="874207" cy="834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133626-68F2-4F95-A1F7-806060C0EA89}"/>
              </a:ext>
            </a:extLst>
          </p:cNvPr>
          <p:cNvSpPr/>
          <p:nvPr/>
        </p:nvSpPr>
        <p:spPr>
          <a:xfrm>
            <a:off x="5169879" y="4744706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7F6B3F-CBA6-4AD0-9D79-9F2BB80D164C}"/>
              </a:ext>
            </a:extLst>
          </p:cNvPr>
          <p:cNvSpPr/>
          <p:nvPr/>
        </p:nvSpPr>
        <p:spPr>
          <a:xfrm>
            <a:off x="5284179" y="3020158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7A4A86-5027-4940-AE78-DC6EBB54BFCA}"/>
              </a:ext>
            </a:extLst>
          </p:cNvPr>
          <p:cNvSpPr/>
          <p:nvPr/>
        </p:nvSpPr>
        <p:spPr>
          <a:xfrm>
            <a:off x="5481376" y="3488660"/>
            <a:ext cx="619556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D4001-763A-4C0F-A615-C74E8865F35E}"/>
              </a:ext>
            </a:extLst>
          </p:cNvPr>
          <p:cNvSpPr/>
          <p:nvPr/>
        </p:nvSpPr>
        <p:spPr>
          <a:xfrm>
            <a:off x="4706398" y="3391950"/>
            <a:ext cx="865490" cy="355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B1B7A8-0AC6-4EE6-AE09-29885D51E76C}"/>
              </a:ext>
            </a:extLst>
          </p:cNvPr>
          <p:cNvSpPr/>
          <p:nvPr/>
        </p:nvSpPr>
        <p:spPr>
          <a:xfrm>
            <a:off x="4820698" y="3728520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4281B-3083-41DC-8E81-3D190CA44AB0}"/>
              </a:ext>
            </a:extLst>
          </p:cNvPr>
          <p:cNvSpPr/>
          <p:nvPr/>
        </p:nvSpPr>
        <p:spPr>
          <a:xfrm>
            <a:off x="4761665" y="3963396"/>
            <a:ext cx="510278" cy="32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A6586B-912F-4579-8926-4C60181A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F1B2C850-E4CA-45CC-A98F-DB6813ADEB9A}"/>
              </a:ext>
            </a:extLst>
          </p:cNvPr>
          <p:cNvSpPr txBox="1">
            <a:spLocks noChangeArrowheads="1"/>
          </p:cNvSpPr>
          <p:nvPr/>
        </p:nvSpPr>
        <p:spPr>
          <a:xfrm>
            <a:off x="1314450" y="8572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>
                <a:solidFill>
                  <a:schemeClr val="bg1"/>
                </a:solidFill>
              </a:rPr>
              <a:t>Simplified shortwave radiation model (APRP, Taylor 2007)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59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34A2D-167F-4CE2-BDB2-5F89FB1E7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AE8E2E18-04D8-4064-B1F5-1DE9B926CDDF}"/>
              </a:ext>
            </a:extLst>
          </p:cNvPr>
          <p:cNvSpPr txBox="1">
            <a:spLocks noChangeArrowheads="1"/>
          </p:cNvSpPr>
          <p:nvPr/>
        </p:nvSpPr>
        <p:spPr>
          <a:xfrm>
            <a:off x="1314450" y="857250"/>
            <a:ext cx="680085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>
                <a:solidFill>
                  <a:schemeClr val="bg1"/>
                </a:solidFill>
              </a:rPr>
              <a:t>Simplified shortwave radiation model (APRP, Taylor 2007)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96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00350" y="1657350"/>
            <a:ext cx="6858000" cy="9715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1314450" y="857250"/>
            <a:ext cx="6800850" cy="51435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0351" y="1814733"/>
            <a:ext cx="5669858" cy="41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1143001" y="1371600"/>
            <a:ext cx="6855619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1143000" y="2297907"/>
            <a:ext cx="155626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FFFFFF"/>
                </a:solidFill>
              </a:rPr>
              <a:t>α</a:t>
            </a:r>
            <a:r>
              <a:rPr lang="en-US" altLang="en-US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0000"/>
                </a:solidFill>
              </a:rPr>
              <a:t>(UNKNOWNS)</a:t>
            </a:r>
            <a:endParaRPr lang="el-GR" altLang="en-US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3286251">
            <a:off x="3911337" y="2545789"/>
            <a:ext cx="997923" cy="1362094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0170" y="2000251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003DB8"/>
                </a:solidFill>
              </a:rPr>
              <a:t>Albedo</a:t>
            </a:r>
          </a:p>
        </p:txBody>
      </p:sp>
      <p:sp>
        <p:nvSpPr>
          <p:cNvPr id="22" name="Oval 21"/>
          <p:cNvSpPr/>
          <p:nvPr/>
        </p:nvSpPr>
        <p:spPr bwMode="auto">
          <a:xfrm rot="18688287">
            <a:off x="4419713" y="3210420"/>
            <a:ext cx="1855945" cy="1224272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29251" y="1828800"/>
            <a:ext cx="114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Surface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Contribution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To planetary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Albedo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9D92A-A5AA-4442-AC57-2840E85AAEDF}"/>
              </a:ext>
            </a:extLst>
          </p:cNvPr>
          <p:cNvSpPr/>
          <p:nvPr/>
        </p:nvSpPr>
        <p:spPr>
          <a:xfrm>
            <a:off x="6760030" y="3005087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A99B7-ED45-4B7C-8ABC-D06A39B9D722}"/>
              </a:ext>
            </a:extLst>
          </p:cNvPr>
          <p:cNvSpPr/>
          <p:nvPr/>
        </p:nvSpPr>
        <p:spPr>
          <a:xfrm>
            <a:off x="6791431" y="4393016"/>
            <a:ext cx="1702643" cy="1296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8E23F5-F186-4B6D-9157-4B66AA535EAF}"/>
              </a:ext>
            </a:extLst>
          </p:cNvPr>
          <p:cNvSpPr/>
          <p:nvPr/>
        </p:nvSpPr>
        <p:spPr>
          <a:xfrm>
            <a:off x="6255099" y="5200650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9544F4-C782-443B-9FD0-6D1479CDA1B9}"/>
              </a:ext>
            </a:extLst>
          </p:cNvPr>
          <p:cNvSpPr/>
          <p:nvPr/>
        </p:nvSpPr>
        <p:spPr>
          <a:xfrm>
            <a:off x="6369399" y="5292342"/>
            <a:ext cx="874207" cy="41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58848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20502</TotalTime>
  <Words>2174</Words>
  <Application>Microsoft Office PowerPoint</Application>
  <PresentationFormat>On-screen Show (4:3)</PresentationFormat>
  <Paragraphs>464</Paragraphs>
  <Slides>52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Wingdings</vt:lpstr>
      <vt:lpstr>Office Theme</vt:lpstr>
      <vt:lpstr>8_Default Design</vt:lpstr>
      <vt:lpstr>Observational-model comparison of: </vt:lpstr>
      <vt:lpstr>PowerPoint Presentation</vt:lpstr>
      <vt:lpstr>How much additional solar radiation is absorbed in the Arctic as sea ice melts?  -- Radiative sensitivity</vt:lpstr>
      <vt:lpstr>Simplified shortwave radiation model (APRP, Taylor 2007)</vt:lpstr>
      <vt:lpstr>PowerPoint Presentation</vt:lpstr>
      <vt:lpstr>PowerPoint Presentation</vt:lpstr>
      <vt:lpstr>PowerPoint Presentation</vt:lpstr>
      <vt:lpstr>PowerPoint Presentation</vt:lpstr>
      <vt:lpstr>Simplified (isotropic) shortwave radiation model</vt:lpstr>
      <vt:lpstr>Simplified (isotropic) shortwave radiation model</vt:lpstr>
      <vt:lpstr>PowerPoint Presentation</vt:lpstr>
      <vt:lpstr>Radiative sensitivity from isotropic model</vt:lpstr>
      <vt:lpstr>Radiative sensitivity all models</vt:lpstr>
      <vt:lpstr>Observational Ice Albedo Feedback (IAF)</vt:lpstr>
      <vt:lpstr>Model Observation comparison of ice albedo feedback</vt:lpstr>
      <vt:lpstr>IPCC value of surface albedo feedback in models</vt:lpstr>
      <vt:lpstr>Surface albedo Conclusions </vt:lpstr>
      <vt:lpstr>Poleward energy transport: motivation</vt:lpstr>
      <vt:lpstr>Poleward energy transport: motivation</vt:lpstr>
      <vt:lpstr>Poleward energy transport: motivation</vt:lpstr>
      <vt:lpstr>PowerPoint Presentation</vt:lpstr>
      <vt:lpstr>Understanding heat transport</vt:lpstr>
      <vt:lpstr>ASR*, OLR*, MHT, and the tropical/extratropical energy 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biases in MHT/AHT/OHT</vt:lpstr>
      <vt:lpstr>PowerPoint Presentation</vt:lpstr>
      <vt:lpstr>Observation vs. model AHT partitioning</vt:lpstr>
      <vt:lpstr>Conclusions– Poleward heat transport</vt:lpstr>
      <vt:lpstr>Can CERES data be used to constrain other climate feedbacks?</vt:lpstr>
      <vt:lpstr>Reasons this shouldn’t work</vt:lpstr>
      <vt:lpstr>Planck feedback from OLR compares well with kernels  Spatial structure and inter-model spread  Provides estimate of Planck feedback from CERES data</vt:lpstr>
      <vt:lpstr>PowerPoint Presentation</vt:lpstr>
      <vt:lpstr>PowerPoint Presentation</vt:lpstr>
      <vt:lpstr>PowerPoint Presentation</vt:lpstr>
      <vt:lpstr>Consistency of “observational” and “model” based MHT calculation in a model simulation</vt:lpstr>
      <vt:lpstr>PowerPoint Presentation</vt:lpstr>
      <vt:lpstr>Model bias of enhanced transient eddy heat transport is due to sensible heat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279</cp:revision>
  <dcterms:created xsi:type="dcterms:W3CDTF">2014-04-07T14:52:22Z</dcterms:created>
  <dcterms:modified xsi:type="dcterms:W3CDTF">2020-09-16T16:16:30Z</dcterms:modified>
</cp:coreProperties>
</file>