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20" r:id="rId4"/>
    <p:sldMasterId id="2147483744" r:id="rId5"/>
    <p:sldMasterId id="2147483768" r:id="rId6"/>
    <p:sldMasterId id="2147483864" r:id="rId7"/>
    <p:sldMasterId id="2147483876" r:id="rId8"/>
    <p:sldMasterId id="2147483888" r:id="rId9"/>
  </p:sldMasterIdLst>
  <p:notesMasterIdLst>
    <p:notesMasterId r:id="rId98"/>
  </p:notesMasterIdLst>
  <p:sldIdLst>
    <p:sldId id="256" r:id="rId10"/>
    <p:sldId id="258" r:id="rId11"/>
    <p:sldId id="365" r:id="rId12"/>
    <p:sldId id="260" r:id="rId13"/>
    <p:sldId id="367" r:id="rId14"/>
    <p:sldId id="366" r:id="rId15"/>
    <p:sldId id="369" r:id="rId16"/>
    <p:sldId id="261" r:id="rId17"/>
    <p:sldId id="370" r:id="rId18"/>
    <p:sldId id="371" r:id="rId19"/>
    <p:sldId id="364" r:id="rId20"/>
    <p:sldId id="264" r:id="rId21"/>
    <p:sldId id="372" r:id="rId22"/>
    <p:sldId id="268" r:id="rId23"/>
    <p:sldId id="373" r:id="rId24"/>
    <p:sldId id="374" r:id="rId25"/>
    <p:sldId id="262" r:id="rId26"/>
    <p:sldId id="376" r:id="rId27"/>
    <p:sldId id="377" r:id="rId28"/>
    <p:sldId id="378" r:id="rId29"/>
    <p:sldId id="379" r:id="rId30"/>
    <p:sldId id="380" r:id="rId31"/>
    <p:sldId id="266" r:id="rId32"/>
    <p:sldId id="381" r:id="rId33"/>
    <p:sldId id="265" r:id="rId34"/>
    <p:sldId id="272" r:id="rId35"/>
    <p:sldId id="267" r:id="rId36"/>
    <p:sldId id="383" r:id="rId37"/>
    <p:sldId id="375" r:id="rId38"/>
    <p:sldId id="384" r:id="rId39"/>
    <p:sldId id="385" r:id="rId40"/>
    <p:sldId id="387" r:id="rId41"/>
    <p:sldId id="389" r:id="rId42"/>
    <p:sldId id="388" r:id="rId43"/>
    <p:sldId id="390" r:id="rId44"/>
    <p:sldId id="391" r:id="rId45"/>
    <p:sldId id="332" r:id="rId46"/>
    <p:sldId id="330" r:id="rId47"/>
    <p:sldId id="333" r:id="rId48"/>
    <p:sldId id="336" r:id="rId49"/>
    <p:sldId id="363" r:id="rId50"/>
    <p:sldId id="392" r:id="rId51"/>
    <p:sldId id="393" r:id="rId52"/>
    <p:sldId id="531" r:id="rId53"/>
    <p:sldId id="394" r:id="rId54"/>
    <p:sldId id="405" r:id="rId55"/>
    <p:sldId id="407" r:id="rId56"/>
    <p:sldId id="532" r:id="rId57"/>
    <p:sldId id="533" r:id="rId58"/>
    <p:sldId id="536" r:id="rId59"/>
    <p:sldId id="534" r:id="rId60"/>
    <p:sldId id="537" r:id="rId61"/>
    <p:sldId id="538" r:id="rId62"/>
    <p:sldId id="535" r:id="rId63"/>
    <p:sldId id="541" r:id="rId64"/>
    <p:sldId id="274" r:id="rId65"/>
    <p:sldId id="539" r:id="rId66"/>
    <p:sldId id="492" r:id="rId67"/>
    <p:sldId id="489" r:id="rId68"/>
    <p:sldId id="540" r:id="rId69"/>
    <p:sldId id="476" r:id="rId70"/>
    <p:sldId id="477" r:id="rId71"/>
    <p:sldId id="478" r:id="rId72"/>
    <p:sldId id="479" r:id="rId73"/>
    <p:sldId id="455" r:id="rId74"/>
    <p:sldId id="497" r:id="rId75"/>
    <p:sldId id="498" r:id="rId76"/>
    <p:sldId id="493" r:id="rId77"/>
    <p:sldId id="521" r:id="rId78"/>
    <p:sldId id="495" r:id="rId79"/>
    <p:sldId id="457" r:id="rId80"/>
    <p:sldId id="547" r:id="rId81"/>
    <p:sldId id="548" r:id="rId82"/>
    <p:sldId id="549" r:id="rId83"/>
    <p:sldId id="550" r:id="rId84"/>
    <p:sldId id="551" r:id="rId85"/>
    <p:sldId id="552" r:id="rId86"/>
    <p:sldId id="553" r:id="rId87"/>
    <p:sldId id="554" r:id="rId88"/>
    <p:sldId id="555" r:id="rId89"/>
    <p:sldId id="556" r:id="rId90"/>
    <p:sldId id="557" r:id="rId91"/>
    <p:sldId id="558" r:id="rId92"/>
    <p:sldId id="524" r:id="rId93"/>
    <p:sldId id="525" r:id="rId94"/>
    <p:sldId id="529" r:id="rId95"/>
    <p:sldId id="530" r:id="rId96"/>
    <p:sldId id="542"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DB8"/>
    <a:srgbClr val="00DA00"/>
    <a:srgbClr val="E82ADF"/>
    <a:srgbClr val="009900"/>
    <a:srgbClr val="79C6FF"/>
    <a:srgbClr val="00D05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94660"/>
  </p:normalViewPr>
  <p:slideViewPr>
    <p:cSldViewPr>
      <p:cViewPr varScale="1">
        <p:scale>
          <a:sx n="153" d="100"/>
          <a:sy n="153" d="100"/>
        </p:scale>
        <p:origin x="1992" y="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63F01F-1E51-4343-9537-B65E323FD65E}" type="datetimeFigureOut">
              <a:rPr lang="en-US" smtClean="0"/>
              <a:t>5/10/2023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F3AFD6-4C57-483C-B598-5C8DC3A22A16}" type="slidenum">
              <a:rPr lang="en-US" smtClean="0"/>
              <a:t>‹#›</a:t>
            </a:fld>
            <a:endParaRPr lang="en-US"/>
          </a:p>
        </p:txBody>
      </p:sp>
    </p:spTree>
    <p:extLst>
      <p:ext uri="{BB962C8B-B14F-4D97-AF65-F5344CB8AC3E}">
        <p14:creationId xmlns:p14="http://schemas.microsoft.com/office/powerpoint/2010/main" val="328038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030B0-596E-44BE-93B6-DE40AF9C1845}" type="slidenum">
              <a:rPr lang="en-US" altLang="en-US">
                <a:solidFill>
                  <a:prstClr val="white"/>
                </a:solidFill>
              </a:rPr>
              <a:pPr/>
              <a:t>2</a:t>
            </a:fld>
            <a:endParaRPr lang="en-US" altLang="en-US">
              <a:solidFill>
                <a:prstClr val="white"/>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58573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07411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653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08234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103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D49CE4-FDB4-498B-A53D-EE73797626BC}" type="slidenum">
              <a:rPr lang="en-US" altLang="en-US">
                <a:solidFill>
                  <a:prstClr val="white"/>
                </a:solidFill>
              </a:rPr>
              <a:pPr/>
              <a:t>25</a:t>
            </a:fld>
            <a:endParaRPr lang="en-US" altLang="en-US">
              <a:solidFill>
                <a:prstClr val="white"/>
              </a:solidFill>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8BA64B-4A30-4A07-B2BA-1A77756F4E83}" type="slidenum">
              <a:rPr lang="en-US" altLang="en-US"/>
              <a:pPr/>
              <a:t>26</a:t>
            </a:fld>
            <a:endParaRPr lang="en-US" alt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52A0E-D91C-45DD-9550-83DCD4380470}" type="slidenum">
              <a:rPr lang="en-US" altLang="en-US">
                <a:solidFill>
                  <a:prstClr val="white"/>
                </a:solidFill>
              </a:rPr>
              <a:pPr/>
              <a:t>27</a:t>
            </a:fld>
            <a:endParaRPr lang="en-US" altLang="en-US">
              <a:solidFill>
                <a:prstClr val="white"/>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ltLang="en-US"/>
              <a:t>0.298 = 0.262 + 0.036</a:t>
            </a:r>
          </a:p>
          <a:p>
            <a:r>
              <a:rPr lang="en-US" altLang="en-US"/>
              <a:t>100% = 88% + 12%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6D9355F-49DC-4351-842A-688CD4FD6AB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C757775-42C3-4B32-937B-4F543D0B966C}" type="slidenum">
              <a:rPr lang="en-US" altLang="en-US"/>
              <a:pPr>
                <a:spcBef>
                  <a:spcPct val="0"/>
                </a:spcBef>
              </a:pPr>
              <a:t>28</a:t>
            </a:fld>
            <a:endParaRPr lang="en-US" altLang="en-US"/>
          </a:p>
        </p:txBody>
      </p:sp>
      <p:sp>
        <p:nvSpPr>
          <p:cNvPr id="35843" name="Rectangle 2">
            <a:extLst>
              <a:ext uri="{FF2B5EF4-FFF2-40B4-BE49-F238E27FC236}">
                <a16:creationId xmlns:a16="http://schemas.microsoft.com/office/drawing/2014/main" id="{1BF84A35-5AEF-4866-AA33-760F6B9AB80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A89B5DE4-4409-462C-A2DB-F7DB3AF9B68A}"/>
              </a:ext>
            </a:extLst>
          </p:cNvPr>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8364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030B0-596E-44BE-93B6-DE40AF9C1845}" type="slidenum">
              <a:rPr lang="en-US" altLang="en-US">
                <a:solidFill>
                  <a:prstClr val="white"/>
                </a:solidFill>
              </a:rPr>
              <a:pPr/>
              <a:t>3</a:t>
            </a:fld>
            <a:endParaRPr lang="en-US" altLang="en-US">
              <a:solidFill>
                <a:prstClr val="white"/>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16793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93CDD9-8C40-464F-8E89-07B8F334F284}" type="slidenum">
              <a:rPr lang="en-US" altLang="en-US">
                <a:solidFill>
                  <a:prstClr val="white"/>
                </a:solidFill>
              </a:rPr>
              <a:pPr/>
              <a:t>46</a:t>
            </a:fld>
            <a:endParaRPr lang="en-US" altLang="en-US">
              <a:solidFill>
                <a:prstClr val="white"/>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0269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7960A0-B1EA-4AA4-B50D-B92693A72999}" type="slidenum">
              <a:rPr lang="en-US" altLang="en-US">
                <a:solidFill>
                  <a:prstClr val="white"/>
                </a:solidFill>
              </a:rPr>
              <a:pPr/>
              <a:t>56</a:t>
            </a:fld>
            <a:endParaRPr lang="en-US" altLang="en-US">
              <a:solidFill>
                <a:prstClr val="white"/>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8AD926-01C5-4110-ACD8-4262DBB9D1F4}" type="slidenum">
              <a:rPr lang="en-US" altLang="en-US">
                <a:solidFill>
                  <a:prstClr val="white"/>
                </a:solidFill>
              </a:rPr>
              <a:pPr/>
              <a:t>57</a:t>
            </a:fld>
            <a:endParaRPr lang="en-US" altLang="en-US">
              <a:solidFill>
                <a:prstClr val="white"/>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dirty="0"/>
              <a:t>NH = 8.2 - 2.4 = 5.8</a:t>
            </a:r>
          </a:p>
          <a:p>
            <a:r>
              <a:rPr lang="en-US" altLang="en-US" dirty="0"/>
              <a:t>SH = 9.0 – 3.2 = 5.8</a:t>
            </a:r>
          </a:p>
          <a:p>
            <a:r>
              <a:rPr lang="en-US" altLang="en-US" dirty="0"/>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58</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16627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68</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NH = 8.2 - 2.4 = 5.8</a:t>
            </a:r>
          </a:p>
          <a:p>
            <a:pPr eaLnBrk="1" hangingPunct="1"/>
            <a:r>
              <a:rPr lang="en-US" altLang="en-US">
                <a:latin typeface="Arial" panose="020B0604020202020204" pitchFamily="34" charset="0"/>
                <a:cs typeface="Arial" panose="020B0604020202020204" pitchFamily="34" charset="0"/>
              </a:rPr>
              <a:t>SH = 9.0 – 3.2 = 5.8</a:t>
            </a:r>
          </a:p>
          <a:p>
            <a:pPr eaLnBrk="1" hangingPunct="1"/>
            <a:r>
              <a:rPr lang="en-US" alt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78771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69</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NH = 8.2 - 2.4 = 5.8</a:t>
            </a:r>
          </a:p>
          <a:p>
            <a:pPr eaLnBrk="1" hangingPunct="1"/>
            <a:r>
              <a:rPr lang="en-US" altLang="en-US">
                <a:latin typeface="Arial" panose="020B0604020202020204" pitchFamily="34" charset="0"/>
                <a:cs typeface="Arial" panose="020B0604020202020204" pitchFamily="34" charset="0"/>
              </a:rPr>
              <a:t>SH = 9.0 – 3.2 = 5.8</a:t>
            </a:r>
          </a:p>
          <a:p>
            <a:pPr eaLnBrk="1" hangingPunct="1"/>
            <a:r>
              <a:rPr lang="en-US" alt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33789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70</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NH = 8.2 - 2.4 = 5.8</a:t>
            </a:r>
          </a:p>
          <a:p>
            <a:pPr eaLnBrk="1" hangingPunct="1"/>
            <a:r>
              <a:rPr lang="en-US" altLang="en-US">
                <a:latin typeface="Arial" panose="020B0604020202020204" pitchFamily="34" charset="0"/>
                <a:cs typeface="Arial" panose="020B0604020202020204" pitchFamily="34" charset="0"/>
              </a:rPr>
              <a:t>SH = 9.0 – 3.2 = 5.8</a:t>
            </a:r>
          </a:p>
          <a:p>
            <a:pPr eaLnBrk="1" hangingPunct="1"/>
            <a:r>
              <a:rPr lang="en-US" alt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2654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71</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67972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shows the sources of energy input to the atmosphere in observations (ERA reanalysis) with the global mean removed. </a:t>
            </a:r>
            <a:r>
              <a:rPr lang="en-US" dirty="0">
                <a:solidFill>
                  <a:schemeClr val="bg1"/>
                </a:solidFill>
              </a:rPr>
              <a:t>Energy enters the atmosphere in the low latitudes and leaves the atmosphere in the high latitudes (black line). The energy input to the atmosphere is decomposed into three terms; the sensible hear flux from the surface to the atmosphere (orange), the evaporation (green), and the radiative heating of the atmosphere (note this differs from the top of atmosphere radiation and the surface radiation). The evaporation has more spatial structure than the other terms contributing energy into the atmosphere.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right panel shows the atmospheric heat transport  due to each process. This shows that nearly all the poleward heat transport in the atmosphere is derived from evaporation. This result has been confirmed with idealized model studying in which we (Robert </a:t>
            </a:r>
            <a:r>
              <a:rPr lang="en-US" dirty="0" err="1">
                <a:solidFill>
                  <a:schemeClr val="bg1"/>
                </a:solidFill>
              </a:rPr>
              <a:t>Fajber</a:t>
            </a:r>
            <a:r>
              <a:rPr lang="en-US" dirty="0">
                <a:solidFill>
                  <a:schemeClr val="bg1"/>
                </a:solidFill>
              </a:rPr>
              <a:t>) traces the heating and transport that results from each process by tagging and tracing air parcels (much like one would do with passive tracer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There is one subtlety here. The evaporations drives both the flux of temperature and humidity (dry and moist energy transports in the atmosphere. The evaporation in the tropics can either be balanced by a moisture transport in the atmosphere, or be precipitated out which </a:t>
            </a:r>
            <a:r>
              <a:rPr lang="en-US" dirty="0" err="1">
                <a:solidFill>
                  <a:schemeClr val="bg1"/>
                </a:solidFill>
              </a:rPr>
              <a:t>condesationally</a:t>
            </a:r>
            <a:r>
              <a:rPr lang="en-US" dirty="0">
                <a:solidFill>
                  <a:schemeClr val="bg1"/>
                </a:solidFill>
              </a:rPr>
              <a:t> heats the atmospheric column to drive the dry atmospheric heat transport.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64877-2771-4D93-9336-12FB0E010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883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shows the sources of energy input to the atmosphere in observations (ERA reanalysis) with the global mean removed. </a:t>
            </a:r>
            <a:r>
              <a:rPr lang="en-US" dirty="0">
                <a:solidFill>
                  <a:schemeClr val="bg1"/>
                </a:solidFill>
              </a:rPr>
              <a:t>Energy enters the atmosphere in the low latitudes and leaves the atmosphere in the high latitudes (black line). The energy input to the atmosphere is decomposed into three terms; the sensible hear flux from the surface to the atmosphere (orange), the evaporation (green), and the radiative heating of the atmosphere (note this differs from the top of atmosphere radiation and the surface radiation). The evaporation has more spatial structure than the other terms contributing energy into the atmosphere.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right panel shows the atmospheric heat transport  due to each process. This shows that nearly all the poleward heat transport in the atmosphere is derived from evaporation. This result has been confirmed with idealized model studying in which we (Robert </a:t>
            </a:r>
            <a:r>
              <a:rPr lang="en-US" dirty="0" err="1">
                <a:solidFill>
                  <a:schemeClr val="bg1"/>
                </a:solidFill>
              </a:rPr>
              <a:t>Fajber</a:t>
            </a:r>
            <a:r>
              <a:rPr lang="en-US" dirty="0">
                <a:solidFill>
                  <a:schemeClr val="bg1"/>
                </a:solidFill>
              </a:rPr>
              <a:t>) traces the heating and transport that results from each process by tagging and tracing air parcels (much like one would do with passive tracer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There is one subtlety here. The evaporations drives both the flux of temperature and humidity (dry and moist energy transports in the atmosphere. The evaporation in the tropics can either be balanced by a moisture transport in the atmosphere, or be precipitated out which </a:t>
            </a:r>
            <a:r>
              <a:rPr lang="en-US" dirty="0" err="1">
                <a:solidFill>
                  <a:schemeClr val="bg1"/>
                </a:solidFill>
              </a:rPr>
              <a:t>condesationally</a:t>
            </a:r>
            <a:r>
              <a:rPr lang="en-US" dirty="0">
                <a:solidFill>
                  <a:schemeClr val="bg1"/>
                </a:solidFill>
              </a:rPr>
              <a:t> heats the atmospheric column to drive the dry atmospheric heat transport.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64877-2771-4D93-9336-12FB0E010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97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030B0-596E-44BE-93B6-DE40AF9C1845}" type="slidenum">
              <a:rPr lang="en-US" altLang="en-US">
                <a:solidFill>
                  <a:prstClr val="white"/>
                </a:solidFill>
              </a:rPr>
              <a:pPr/>
              <a:t>5</a:t>
            </a:fld>
            <a:endParaRPr lang="en-US" altLang="en-US">
              <a:solidFill>
                <a:prstClr val="white"/>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48367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030B0-596E-44BE-93B6-DE40AF9C1845}" type="slidenum">
              <a:rPr lang="en-US" altLang="en-US">
                <a:solidFill>
                  <a:prstClr val="white"/>
                </a:solidFill>
              </a:rPr>
              <a:pPr/>
              <a:t>6</a:t>
            </a:fld>
            <a:endParaRPr lang="en-US" altLang="en-US">
              <a:solidFill>
                <a:prstClr val="white"/>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90824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030B0-596E-44BE-93B6-DE40AF9C1845}" type="slidenum">
              <a:rPr lang="en-US" altLang="en-US">
                <a:solidFill>
                  <a:prstClr val="white"/>
                </a:solidFill>
              </a:rPr>
              <a:pPr/>
              <a:t>7</a:t>
            </a:fld>
            <a:endParaRPr lang="en-US" altLang="en-US">
              <a:solidFill>
                <a:prstClr val="white"/>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2918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030B0-596E-44BE-93B6-DE40AF9C1845}"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58645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64297C-BF52-403D-A87B-6A5D68EB2A1E}" type="slidenum">
              <a:rPr lang="en-US" altLang="en-US"/>
              <a:pPr/>
              <a:t>17</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82447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6101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B46706-8181-4AF3-8A94-C514CBD4105F}"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489792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60171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145180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4B93AB-D705-444A-86F2-47844A0C9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9890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51DC3F-18A2-466A-92A1-F15C1069BB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8430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AF3B13-462D-4036-96B9-B01D2278D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598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DF77A6-80BF-46EC-AF84-D54897CC56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2098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D8C60AF-279D-4BFD-81B1-3285267A10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055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A1ED1A0-409A-4CA9-87D8-8B3F448347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0751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465E814-D19B-4B2B-BD77-CA88E47790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811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926E93-C607-4E50-AD65-7A052CBA87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5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429308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D5181C-5738-47B6-BCD3-9009538EDF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9169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F4705C-EE9C-4F5F-B96F-E3BBC0BE24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033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C62C1F-F118-4409-9FF6-32E457A282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1794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4B93AB-D705-444A-86F2-47844A0C9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6091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51DC3F-18A2-466A-92A1-F15C1069BB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6882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AF3B13-462D-4036-96B9-B01D2278D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607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DF77A6-80BF-46EC-AF84-D54897CC56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785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D8C60AF-279D-4BFD-81B1-3285267A10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0267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A1ED1A0-409A-4CA9-87D8-8B3F448347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2421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465E814-D19B-4B2B-BD77-CA88E47790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678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B46706-8181-4AF3-8A94-C514CBD4105F}"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600417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926E93-C607-4E50-AD65-7A052CBA87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5606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D5181C-5738-47B6-BCD3-9009538EDF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384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F4705C-EE9C-4F5F-B96F-E3BBC0BE24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7135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C62C1F-F118-4409-9FF6-32E457A282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871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4B93AB-D705-444A-86F2-47844A0C9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532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51DC3F-18A2-466A-92A1-F15C1069BB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778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AF3B13-462D-4036-96B9-B01D2278D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548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DF77A6-80BF-46EC-AF84-D54897CC56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485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D8C60AF-279D-4BFD-81B1-3285267A10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3223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A1ED1A0-409A-4CA9-87D8-8B3F448347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121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B46706-8181-4AF3-8A94-C514CBD4105F}"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4219929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465E814-D19B-4B2B-BD77-CA88E47790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764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926E93-C607-4E50-AD65-7A052CBA87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269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D5181C-5738-47B6-BCD3-9009538EDF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307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F4705C-EE9C-4F5F-B96F-E3BBC0BE24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599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C62C1F-F118-4409-9FF6-32E457A282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5543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4B93AB-D705-444A-86F2-47844A0C9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9609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51DC3F-18A2-466A-92A1-F15C1069BB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8755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AF3B13-462D-4036-96B9-B01D2278D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837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DF77A6-80BF-46EC-AF84-D54897CC56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493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D8C60AF-279D-4BFD-81B1-3285267A10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013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B46706-8181-4AF3-8A94-C514CBD4105F}" type="datetimeFigureOut">
              <a:rPr lang="en-US" smtClean="0"/>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699555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A1ED1A0-409A-4CA9-87D8-8B3F448347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1724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465E814-D19B-4B2B-BD77-CA88E47790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8058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926E93-C607-4E50-AD65-7A052CBA87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513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D5181C-5738-47B6-BCD3-9009538EDF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64148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F4705C-EE9C-4F5F-B96F-E3BBC0BE24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790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C62C1F-F118-4409-9FF6-32E457A282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3404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4B93AB-D705-444A-86F2-47844A0C9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2056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51DC3F-18A2-466A-92A1-F15C1069BB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016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AF3B13-462D-4036-96B9-B01D2278DC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0702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DF77A6-80BF-46EC-AF84-D54897CC56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44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B46706-8181-4AF3-8A94-C514CBD4105F}" type="datetimeFigureOut">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913293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D8C60AF-279D-4BFD-81B1-3285267A10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2088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A1ED1A0-409A-4CA9-87D8-8B3F448347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3708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465E814-D19B-4B2B-BD77-CA88E47790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7640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926E93-C607-4E50-AD65-7A052CBA87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615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D5181C-5738-47B6-BCD3-9009538EDF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70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F4705C-EE9C-4F5F-B96F-E3BBC0BE24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7706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C62C1F-F118-4409-9FF6-32E457A282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1035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8709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2889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44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46706-8181-4AF3-8A94-C514CBD4105F}" type="datetimeFigureOut">
              <a:rPr lang="en-US" smtClean="0"/>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5827655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267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981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6671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3824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587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3258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83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7047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B4E3-A4B5-44B2-9BD0-A68D24EDC4A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016CBA8-2AD1-400A-BE53-909BD20A1A7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762F9B4-186A-4A00-AF20-74089FFB5BFE}"/>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5" name="Footer Placeholder 4">
            <a:extLst>
              <a:ext uri="{FF2B5EF4-FFF2-40B4-BE49-F238E27FC236}">
                <a16:creationId xmlns:a16="http://schemas.microsoft.com/office/drawing/2014/main" id="{C8124040-2A0B-439B-B113-12B490E8E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4C4B6-8949-4942-8BB7-BA6AE2BE2856}"/>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1096188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CC2B-02EE-46B9-BBC8-1E93D6EF5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CFA02-89F4-4310-A9FA-10C9949363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C834D-8EDE-4035-A594-9A0960045585}"/>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5" name="Footer Placeholder 4">
            <a:extLst>
              <a:ext uri="{FF2B5EF4-FFF2-40B4-BE49-F238E27FC236}">
                <a16:creationId xmlns:a16="http://schemas.microsoft.com/office/drawing/2014/main" id="{01C56C81-C1E9-4CB2-8F9D-0CD168CB7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0451E-E9AF-449A-8363-61ABE353F697}"/>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161071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46706-8181-4AF3-8A94-C514CBD4105F}"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359588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657D-CC3D-4EFD-A8E6-A44B210BB00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14C3E46-947A-484E-8B59-0D14C2DB954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032518-7E4E-45E5-ACEE-6380A1481A64}"/>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5" name="Footer Placeholder 4">
            <a:extLst>
              <a:ext uri="{FF2B5EF4-FFF2-40B4-BE49-F238E27FC236}">
                <a16:creationId xmlns:a16="http://schemas.microsoft.com/office/drawing/2014/main" id="{4966F340-DA73-462B-9E07-20911F41E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17092-573F-402F-97E4-99483CDB2959}"/>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2832536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25F4-D264-4410-9CA2-2684E845D7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BB692E-F9F3-4388-A47C-F5C93DD14E5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C0F083-347E-4132-8BDB-53C50311106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A4E18A-5074-41DD-B3E4-9F78ED016284}"/>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6" name="Footer Placeholder 5">
            <a:extLst>
              <a:ext uri="{FF2B5EF4-FFF2-40B4-BE49-F238E27FC236}">
                <a16:creationId xmlns:a16="http://schemas.microsoft.com/office/drawing/2014/main" id="{963D3124-5A70-4918-903A-DD34BBCE1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A4C0CD-77E3-4D1C-83A4-399434D3B1F6}"/>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452473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84F3-4D8D-4792-BC9F-199ECF45A44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BFB43-CF22-40B4-9946-23D7B5C706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20E98F4-36D1-4148-8E53-F872EA8E217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179A2-19FE-43A0-976E-37361E590D2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529545F-FD31-4116-8F9F-05A74A47337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F48E8D-AAB4-4C07-B755-14DC6AE0FFBE}"/>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8" name="Footer Placeholder 7">
            <a:extLst>
              <a:ext uri="{FF2B5EF4-FFF2-40B4-BE49-F238E27FC236}">
                <a16:creationId xmlns:a16="http://schemas.microsoft.com/office/drawing/2014/main" id="{5E7E4A7F-813E-42A9-BBDF-91F68A7C62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0FB478-28E6-4167-9F34-81D044676351}"/>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859021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BC-12C2-4CD6-844E-03DF666555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9DB0FE-FCBF-447C-AB96-12EFDB10A1C6}"/>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4" name="Footer Placeholder 3">
            <a:extLst>
              <a:ext uri="{FF2B5EF4-FFF2-40B4-BE49-F238E27FC236}">
                <a16:creationId xmlns:a16="http://schemas.microsoft.com/office/drawing/2014/main" id="{0D5F81B1-3EC3-425A-8155-C6A813CDDF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86BDCD-FEB1-44D6-AFE6-7D4429C4FFB2}"/>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1651054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9F3D9-8782-4913-BEC2-0FBF826E8773}"/>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3" name="Footer Placeholder 2">
            <a:extLst>
              <a:ext uri="{FF2B5EF4-FFF2-40B4-BE49-F238E27FC236}">
                <a16:creationId xmlns:a16="http://schemas.microsoft.com/office/drawing/2014/main" id="{574C61F1-9CF0-4CA1-AF38-01BBA11EBC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31DC76-66D8-4CF7-84BB-F2884306FAA3}"/>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5575875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7C6C-4B52-4937-A609-9C200BF2DF6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4652F24-6BCD-464F-88AC-5BA6A375BBD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F317AE-9580-479C-85CE-A294442584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70C1637-D973-4F50-BB84-711165E60F4D}"/>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6" name="Footer Placeholder 5">
            <a:extLst>
              <a:ext uri="{FF2B5EF4-FFF2-40B4-BE49-F238E27FC236}">
                <a16:creationId xmlns:a16="http://schemas.microsoft.com/office/drawing/2014/main" id="{D3E6F27A-1F07-4E83-9F9E-F8BFD97C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5235A-2266-4241-8739-C5BBDDF6ECAD}"/>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1299557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33D6-3C0C-4A0E-9400-A987886B86E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39CA859-C746-45FB-8B07-21A083C075E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1556E51-5363-4620-A51D-59FA084B743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268BCFF-1EB1-48FB-8010-4147AE974C33}"/>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6" name="Footer Placeholder 5">
            <a:extLst>
              <a:ext uri="{FF2B5EF4-FFF2-40B4-BE49-F238E27FC236}">
                <a16:creationId xmlns:a16="http://schemas.microsoft.com/office/drawing/2014/main" id="{7C83120D-E9CD-46A4-8139-678DEF55B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EB6452-9CEA-401F-9084-E37AF335BB60}"/>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5112707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6318-2045-434A-BBB4-0A55E8B968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BD9349-E99F-479E-9DBE-348028B551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C62F0-7B50-4102-9943-FD9396CEC801}"/>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5" name="Footer Placeholder 4">
            <a:extLst>
              <a:ext uri="{FF2B5EF4-FFF2-40B4-BE49-F238E27FC236}">
                <a16:creationId xmlns:a16="http://schemas.microsoft.com/office/drawing/2014/main" id="{3E56B4F2-6DD5-4976-AA2B-5671811F6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29F7-02B8-40FF-8B26-4F6C4B5C0808}"/>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566852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698EB-A0ED-4D9B-BBE2-E9D53ADB03D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51CF4-1723-4F4C-91D9-B59B212E48B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6F6A6-CF7F-42E9-820A-D5686789EFE9}"/>
              </a:ext>
            </a:extLst>
          </p:cNvPr>
          <p:cNvSpPr>
            <a:spLocks noGrp="1"/>
          </p:cNvSpPr>
          <p:nvPr>
            <p:ph type="dt" sz="half" idx="10"/>
          </p:nvPr>
        </p:nvSpPr>
        <p:spPr/>
        <p:txBody>
          <a:bodyPr/>
          <a:lstStyle/>
          <a:p>
            <a:fld id="{DACBE560-5272-4717-B137-F17BA0C906C7}" type="datetimeFigureOut">
              <a:rPr lang="en-US" smtClean="0"/>
              <a:t>5/10/2023</a:t>
            </a:fld>
            <a:endParaRPr lang="en-US"/>
          </a:p>
        </p:txBody>
      </p:sp>
      <p:sp>
        <p:nvSpPr>
          <p:cNvPr id="5" name="Footer Placeholder 4">
            <a:extLst>
              <a:ext uri="{FF2B5EF4-FFF2-40B4-BE49-F238E27FC236}">
                <a16:creationId xmlns:a16="http://schemas.microsoft.com/office/drawing/2014/main" id="{24483D1D-C493-43CC-95D5-6B02ACC86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FEE15-302D-4E39-B50F-52A00045AF3B}"/>
              </a:ext>
            </a:extLst>
          </p:cNvPr>
          <p:cNvSpPr>
            <a:spLocks noGrp="1"/>
          </p:cNvSpPr>
          <p:nvPr>
            <p:ph type="sldNum" sz="quarter" idx="12"/>
          </p:nvPr>
        </p:nvSpPr>
        <p:spPr/>
        <p:txBody>
          <a:bodyPr/>
          <a:lstStyle/>
          <a:p>
            <a:fld id="{BE051936-8788-44E5-90A5-DAA3038E0843}" type="slidenum">
              <a:rPr lang="en-US" smtClean="0"/>
              <a:t>‹#›</a:t>
            </a:fld>
            <a:endParaRPr lang="en-US"/>
          </a:p>
        </p:txBody>
      </p:sp>
    </p:spTree>
    <p:extLst>
      <p:ext uri="{BB962C8B-B14F-4D97-AF65-F5344CB8AC3E}">
        <p14:creationId xmlns:p14="http://schemas.microsoft.com/office/powerpoint/2010/main" val="3539377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3F26753-2C85-4907-ABF7-8804C9E3A1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3F9399-E3ED-494D-88B4-D9055F2FB6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976F73-A5A0-4FBF-9D22-63F045B44734}"/>
              </a:ext>
            </a:extLst>
          </p:cNvPr>
          <p:cNvSpPr>
            <a:spLocks noGrp="1" noChangeArrowheads="1"/>
          </p:cNvSpPr>
          <p:nvPr>
            <p:ph type="sldNum" sz="quarter" idx="12"/>
          </p:nvPr>
        </p:nvSpPr>
        <p:spPr>
          <a:ln/>
        </p:spPr>
        <p:txBody>
          <a:bodyPr/>
          <a:lstStyle>
            <a:lvl1pPr>
              <a:defRPr/>
            </a:lvl1pPr>
          </a:lstStyle>
          <a:p>
            <a:fld id="{B9A3D985-58FF-4CC3-831B-DC276B27D1EA}" type="slidenum">
              <a:rPr lang="en-US" altLang="en-US"/>
              <a:pPr/>
              <a:t>‹#›</a:t>
            </a:fld>
            <a:endParaRPr lang="en-US" altLang="en-US"/>
          </a:p>
        </p:txBody>
      </p:sp>
    </p:spTree>
    <p:extLst>
      <p:ext uri="{BB962C8B-B14F-4D97-AF65-F5344CB8AC3E}">
        <p14:creationId xmlns:p14="http://schemas.microsoft.com/office/powerpoint/2010/main" val="3480710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46706-8181-4AF3-8A94-C514CBD4105F}"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4645602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7A30F2-7BFE-4E8A-92C4-F0C35E23A9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E2599D-FD4F-43E1-BF1B-5AD71005B6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8A42D3-4DEF-45EE-AD88-D82CC7F6D926}"/>
              </a:ext>
            </a:extLst>
          </p:cNvPr>
          <p:cNvSpPr>
            <a:spLocks noGrp="1" noChangeArrowheads="1"/>
          </p:cNvSpPr>
          <p:nvPr>
            <p:ph type="sldNum" sz="quarter" idx="12"/>
          </p:nvPr>
        </p:nvSpPr>
        <p:spPr>
          <a:ln/>
        </p:spPr>
        <p:txBody>
          <a:bodyPr/>
          <a:lstStyle>
            <a:lvl1pPr>
              <a:defRPr/>
            </a:lvl1pPr>
          </a:lstStyle>
          <a:p>
            <a:fld id="{5B43E107-423D-4D93-8423-6E2C268697B7}" type="slidenum">
              <a:rPr lang="en-US" altLang="en-US"/>
              <a:pPr/>
              <a:t>‹#›</a:t>
            </a:fld>
            <a:endParaRPr lang="en-US" altLang="en-US"/>
          </a:p>
        </p:txBody>
      </p:sp>
    </p:spTree>
    <p:extLst>
      <p:ext uri="{BB962C8B-B14F-4D97-AF65-F5344CB8AC3E}">
        <p14:creationId xmlns:p14="http://schemas.microsoft.com/office/powerpoint/2010/main" val="2433985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1F89991-5497-4A57-94B7-DAF9EAA863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F97553-68FC-4BAE-84CC-3A31A5FA46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03AE4E-86B8-4484-920D-81CFF68437A7}"/>
              </a:ext>
            </a:extLst>
          </p:cNvPr>
          <p:cNvSpPr>
            <a:spLocks noGrp="1" noChangeArrowheads="1"/>
          </p:cNvSpPr>
          <p:nvPr>
            <p:ph type="sldNum" sz="quarter" idx="12"/>
          </p:nvPr>
        </p:nvSpPr>
        <p:spPr>
          <a:ln/>
        </p:spPr>
        <p:txBody>
          <a:bodyPr/>
          <a:lstStyle>
            <a:lvl1pPr>
              <a:defRPr/>
            </a:lvl1pPr>
          </a:lstStyle>
          <a:p>
            <a:fld id="{BF207048-3F14-415C-98D0-8F59CD1C171F}" type="slidenum">
              <a:rPr lang="en-US" altLang="en-US"/>
              <a:pPr/>
              <a:t>‹#›</a:t>
            </a:fld>
            <a:endParaRPr lang="en-US" altLang="en-US"/>
          </a:p>
        </p:txBody>
      </p:sp>
    </p:spTree>
    <p:extLst>
      <p:ext uri="{BB962C8B-B14F-4D97-AF65-F5344CB8AC3E}">
        <p14:creationId xmlns:p14="http://schemas.microsoft.com/office/powerpoint/2010/main" val="6146501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116BE1-7994-4AAF-B3E4-390F3FC042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FBA93F-23DB-4484-AF8E-369E407C2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F14886-3189-46D7-9927-E5FAD7ABA3F6}"/>
              </a:ext>
            </a:extLst>
          </p:cNvPr>
          <p:cNvSpPr>
            <a:spLocks noGrp="1" noChangeArrowheads="1"/>
          </p:cNvSpPr>
          <p:nvPr>
            <p:ph type="sldNum" sz="quarter" idx="12"/>
          </p:nvPr>
        </p:nvSpPr>
        <p:spPr>
          <a:ln/>
        </p:spPr>
        <p:txBody>
          <a:bodyPr/>
          <a:lstStyle>
            <a:lvl1pPr>
              <a:defRPr/>
            </a:lvl1pPr>
          </a:lstStyle>
          <a:p>
            <a:fld id="{8B229D56-651B-41E5-B541-AB7144F146E7}" type="slidenum">
              <a:rPr lang="en-US" altLang="en-US"/>
              <a:pPr/>
              <a:t>‹#›</a:t>
            </a:fld>
            <a:endParaRPr lang="en-US" altLang="en-US"/>
          </a:p>
        </p:txBody>
      </p:sp>
    </p:spTree>
    <p:extLst>
      <p:ext uri="{BB962C8B-B14F-4D97-AF65-F5344CB8AC3E}">
        <p14:creationId xmlns:p14="http://schemas.microsoft.com/office/powerpoint/2010/main" val="9717988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E3273F-06E3-4632-B261-00819DCC977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E16AE69-C476-4D04-8ED9-C2259C583D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042CD2B-25F1-49B1-A2F4-D8905CE94681}"/>
              </a:ext>
            </a:extLst>
          </p:cNvPr>
          <p:cNvSpPr>
            <a:spLocks noGrp="1" noChangeArrowheads="1"/>
          </p:cNvSpPr>
          <p:nvPr>
            <p:ph type="sldNum" sz="quarter" idx="12"/>
          </p:nvPr>
        </p:nvSpPr>
        <p:spPr>
          <a:ln/>
        </p:spPr>
        <p:txBody>
          <a:bodyPr/>
          <a:lstStyle>
            <a:lvl1pPr>
              <a:defRPr/>
            </a:lvl1pPr>
          </a:lstStyle>
          <a:p>
            <a:fld id="{7F9F47A9-3F08-4C47-9E82-A80552D7B162}" type="slidenum">
              <a:rPr lang="en-US" altLang="en-US"/>
              <a:pPr/>
              <a:t>‹#›</a:t>
            </a:fld>
            <a:endParaRPr lang="en-US" altLang="en-US"/>
          </a:p>
        </p:txBody>
      </p:sp>
    </p:spTree>
    <p:extLst>
      <p:ext uri="{BB962C8B-B14F-4D97-AF65-F5344CB8AC3E}">
        <p14:creationId xmlns:p14="http://schemas.microsoft.com/office/powerpoint/2010/main" val="28695014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F32EE05-7727-49AB-BC79-257CD8E5A4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29D553-2154-4392-944E-1F6A00166B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9AA5EC-462D-4E53-8154-4EFB6D123991}"/>
              </a:ext>
            </a:extLst>
          </p:cNvPr>
          <p:cNvSpPr>
            <a:spLocks noGrp="1" noChangeArrowheads="1"/>
          </p:cNvSpPr>
          <p:nvPr>
            <p:ph type="sldNum" sz="quarter" idx="12"/>
          </p:nvPr>
        </p:nvSpPr>
        <p:spPr>
          <a:ln/>
        </p:spPr>
        <p:txBody>
          <a:bodyPr/>
          <a:lstStyle>
            <a:lvl1pPr>
              <a:defRPr/>
            </a:lvl1pPr>
          </a:lstStyle>
          <a:p>
            <a:fld id="{015D43E0-47DA-4E1A-B4D9-46EB354A1FA3}" type="slidenum">
              <a:rPr lang="en-US" altLang="en-US"/>
              <a:pPr/>
              <a:t>‹#›</a:t>
            </a:fld>
            <a:endParaRPr lang="en-US" altLang="en-US"/>
          </a:p>
        </p:txBody>
      </p:sp>
    </p:spTree>
    <p:extLst>
      <p:ext uri="{BB962C8B-B14F-4D97-AF65-F5344CB8AC3E}">
        <p14:creationId xmlns:p14="http://schemas.microsoft.com/office/powerpoint/2010/main" val="3820798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BAFA60-A9B6-4A5A-A098-A88F9F72438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1C1BBCC-3963-45FF-9B14-DEADACA247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B4688B-5B55-44F2-A182-5A6255C67A49}"/>
              </a:ext>
            </a:extLst>
          </p:cNvPr>
          <p:cNvSpPr>
            <a:spLocks noGrp="1" noChangeArrowheads="1"/>
          </p:cNvSpPr>
          <p:nvPr>
            <p:ph type="sldNum" sz="quarter" idx="12"/>
          </p:nvPr>
        </p:nvSpPr>
        <p:spPr>
          <a:ln/>
        </p:spPr>
        <p:txBody>
          <a:bodyPr/>
          <a:lstStyle>
            <a:lvl1pPr>
              <a:defRPr/>
            </a:lvl1pPr>
          </a:lstStyle>
          <a:p>
            <a:fld id="{60351D76-5573-4C5A-828D-D63E1A47BF34}" type="slidenum">
              <a:rPr lang="en-US" altLang="en-US"/>
              <a:pPr/>
              <a:t>‹#›</a:t>
            </a:fld>
            <a:endParaRPr lang="en-US" altLang="en-US"/>
          </a:p>
        </p:txBody>
      </p:sp>
    </p:spTree>
    <p:extLst>
      <p:ext uri="{BB962C8B-B14F-4D97-AF65-F5344CB8AC3E}">
        <p14:creationId xmlns:p14="http://schemas.microsoft.com/office/powerpoint/2010/main" val="32241724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AB3048-742C-4553-A327-693C03D359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5511F6-8F22-4BC3-AFFE-99423CD043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D4AB6C-1D9C-489D-B07B-D21AB2F0C101}"/>
              </a:ext>
            </a:extLst>
          </p:cNvPr>
          <p:cNvSpPr>
            <a:spLocks noGrp="1" noChangeArrowheads="1"/>
          </p:cNvSpPr>
          <p:nvPr>
            <p:ph type="sldNum" sz="quarter" idx="12"/>
          </p:nvPr>
        </p:nvSpPr>
        <p:spPr>
          <a:ln/>
        </p:spPr>
        <p:txBody>
          <a:bodyPr/>
          <a:lstStyle>
            <a:lvl1pPr>
              <a:defRPr/>
            </a:lvl1pPr>
          </a:lstStyle>
          <a:p>
            <a:fld id="{A73BEAE1-A976-4776-8DC6-1B5191046A11}" type="slidenum">
              <a:rPr lang="en-US" altLang="en-US"/>
              <a:pPr/>
              <a:t>‹#›</a:t>
            </a:fld>
            <a:endParaRPr lang="en-US" altLang="en-US"/>
          </a:p>
        </p:txBody>
      </p:sp>
    </p:spTree>
    <p:extLst>
      <p:ext uri="{BB962C8B-B14F-4D97-AF65-F5344CB8AC3E}">
        <p14:creationId xmlns:p14="http://schemas.microsoft.com/office/powerpoint/2010/main" val="12255088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92F2637-F1BF-4921-90AA-958053FDD2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5C9263-7F5E-41C0-88CE-1CD041BD8B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93E900-3489-4CB8-9771-178379ED09AA}"/>
              </a:ext>
            </a:extLst>
          </p:cNvPr>
          <p:cNvSpPr>
            <a:spLocks noGrp="1" noChangeArrowheads="1"/>
          </p:cNvSpPr>
          <p:nvPr>
            <p:ph type="sldNum" sz="quarter" idx="12"/>
          </p:nvPr>
        </p:nvSpPr>
        <p:spPr>
          <a:ln/>
        </p:spPr>
        <p:txBody>
          <a:bodyPr/>
          <a:lstStyle>
            <a:lvl1pPr>
              <a:defRPr/>
            </a:lvl1pPr>
          </a:lstStyle>
          <a:p>
            <a:fld id="{C7B5C8BA-661F-4D95-BD57-B877A3B95896}" type="slidenum">
              <a:rPr lang="en-US" altLang="en-US"/>
              <a:pPr/>
              <a:t>‹#›</a:t>
            </a:fld>
            <a:endParaRPr lang="en-US" altLang="en-US"/>
          </a:p>
        </p:txBody>
      </p:sp>
    </p:spTree>
    <p:extLst>
      <p:ext uri="{BB962C8B-B14F-4D97-AF65-F5344CB8AC3E}">
        <p14:creationId xmlns:p14="http://schemas.microsoft.com/office/powerpoint/2010/main" val="40760060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714A7B-9E80-4436-BC3B-71180370A6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3A8F96-D104-4F44-A68D-A8BB07264F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9FA72A-5E83-4A4E-B962-8B1876F7C4A2}"/>
              </a:ext>
            </a:extLst>
          </p:cNvPr>
          <p:cNvSpPr>
            <a:spLocks noGrp="1" noChangeArrowheads="1"/>
          </p:cNvSpPr>
          <p:nvPr>
            <p:ph type="sldNum" sz="quarter" idx="12"/>
          </p:nvPr>
        </p:nvSpPr>
        <p:spPr>
          <a:ln/>
        </p:spPr>
        <p:txBody>
          <a:bodyPr/>
          <a:lstStyle>
            <a:lvl1pPr>
              <a:defRPr/>
            </a:lvl1pPr>
          </a:lstStyle>
          <a:p>
            <a:fld id="{6ACF9953-1AD0-454C-860C-44F517C88DD3}" type="slidenum">
              <a:rPr lang="en-US" altLang="en-US"/>
              <a:pPr/>
              <a:t>‹#›</a:t>
            </a:fld>
            <a:endParaRPr lang="en-US" altLang="en-US"/>
          </a:p>
        </p:txBody>
      </p:sp>
    </p:spTree>
    <p:extLst>
      <p:ext uri="{BB962C8B-B14F-4D97-AF65-F5344CB8AC3E}">
        <p14:creationId xmlns:p14="http://schemas.microsoft.com/office/powerpoint/2010/main" val="5522585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9CBBC6-0685-4FA1-8843-24776C5FC9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44D5C7-60DC-4DBC-BA2C-D0A707014B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7F4944-91A0-4947-81C3-8755DBFFC8D5}"/>
              </a:ext>
            </a:extLst>
          </p:cNvPr>
          <p:cNvSpPr>
            <a:spLocks noGrp="1" noChangeArrowheads="1"/>
          </p:cNvSpPr>
          <p:nvPr>
            <p:ph type="sldNum" sz="quarter" idx="12"/>
          </p:nvPr>
        </p:nvSpPr>
        <p:spPr>
          <a:ln/>
        </p:spPr>
        <p:txBody>
          <a:bodyPr/>
          <a:lstStyle>
            <a:lvl1pPr>
              <a:defRPr/>
            </a:lvl1pPr>
          </a:lstStyle>
          <a:p>
            <a:fld id="{7ABE03F0-02BB-40AE-B111-FFB2E34CBFB0}" type="slidenum">
              <a:rPr lang="en-US" altLang="en-US"/>
              <a:pPr/>
              <a:t>‹#›</a:t>
            </a:fld>
            <a:endParaRPr lang="en-US" altLang="en-US"/>
          </a:p>
        </p:txBody>
      </p:sp>
    </p:spTree>
    <p:extLst>
      <p:ext uri="{BB962C8B-B14F-4D97-AF65-F5344CB8AC3E}">
        <p14:creationId xmlns:p14="http://schemas.microsoft.com/office/powerpoint/2010/main" val="2399628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46706-8181-4AF3-8A94-C514CBD4105F}" type="datetimeFigureOut">
              <a:rPr lang="en-US" smtClean="0"/>
              <a:t>5/10/2023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8B503-E046-4CB3-9809-FA2971B6EBDD}" type="slidenum">
              <a:rPr lang="en-US" smtClean="0"/>
              <a:t>‹#›</a:t>
            </a:fld>
            <a:endParaRPr lang="en-US"/>
          </a:p>
        </p:txBody>
      </p:sp>
    </p:spTree>
    <p:extLst>
      <p:ext uri="{BB962C8B-B14F-4D97-AF65-F5344CB8AC3E}">
        <p14:creationId xmlns:p14="http://schemas.microsoft.com/office/powerpoint/2010/main" val="1489034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19AB50CD-E0BA-4727-ABD9-FB131C1AF472}"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170237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19AB50CD-E0BA-4727-ABD9-FB131C1AF472}"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440187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19AB50CD-E0BA-4727-ABD9-FB131C1AF472}"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4457724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19AB50CD-E0BA-4727-ABD9-FB131C1AF472}"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36268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19AB50CD-E0BA-4727-ABD9-FB131C1AF472}"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1296171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7A7F5-B7D7-48D2-B325-CC7FBDC1F7FD}"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7AF48-7CA7-4032-81D2-4A1458B80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39581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21211-5FCA-4285-9606-8DDC7A7D4B4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DD10E1-40AF-435E-8B22-80765A6482C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15752-9673-4C34-917C-438D0E49F2F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ACBE560-5272-4717-B137-F17BA0C906C7}" type="datetimeFigureOut">
              <a:rPr lang="en-US" smtClean="0"/>
              <a:t>5/10/2023</a:t>
            </a:fld>
            <a:endParaRPr lang="en-US"/>
          </a:p>
        </p:txBody>
      </p:sp>
      <p:sp>
        <p:nvSpPr>
          <p:cNvPr id="5" name="Footer Placeholder 4">
            <a:extLst>
              <a:ext uri="{FF2B5EF4-FFF2-40B4-BE49-F238E27FC236}">
                <a16:creationId xmlns:a16="http://schemas.microsoft.com/office/drawing/2014/main" id="{F864086B-BDA9-4215-BBFC-B2378DAF5E8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83B9FF-18A8-4B1B-997D-C53BFF5A8C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051936-8788-44E5-90A5-DAA3038E0843}" type="slidenum">
              <a:rPr lang="en-US" smtClean="0"/>
              <a:t>‹#›</a:t>
            </a:fld>
            <a:endParaRPr lang="en-US"/>
          </a:p>
        </p:txBody>
      </p:sp>
    </p:spTree>
    <p:extLst>
      <p:ext uri="{BB962C8B-B14F-4D97-AF65-F5344CB8AC3E}">
        <p14:creationId xmlns:p14="http://schemas.microsoft.com/office/powerpoint/2010/main" val="193790289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3C6CFA-ADCC-4396-9550-43F8A8DF3CA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DB3B39D-3405-4580-838D-85A785A9524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D4F41C-2746-4C48-992F-9874D6D0B63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B9988C08-7529-4B52-8347-05DBE05573D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34411B1B-6210-4A23-83F9-2CAAE773E760}"/>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9D091001-7C48-4293-8EE4-53FC0C8FA204}" type="slidenum">
              <a:rPr lang="en-US" altLang="en-US"/>
              <a:pPr/>
              <a:t>‹#›</a:t>
            </a:fld>
            <a:endParaRPr lang="en-US" altLang="en-US"/>
          </a:p>
        </p:txBody>
      </p:sp>
    </p:spTree>
    <p:extLst>
      <p:ext uri="{BB962C8B-B14F-4D97-AF65-F5344CB8AC3E}">
        <p14:creationId xmlns:p14="http://schemas.microsoft.com/office/powerpoint/2010/main" val="17594896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e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0.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0.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6.xml"/><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gif"/><Relationship Id="rId1" Type="http://schemas.openxmlformats.org/officeDocument/2006/relationships/slideLayout" Target="../slideLayouts/slideLayout68.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emf"/></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4.jp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57.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57.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57.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8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29.xml"/><Relationship Id="rId1" Type="http://schemas.openxmlformats.org/officeDocument/2006/relationships/slideLayout" Target="../slideLayouts/slideLayout57.xml"/><Relationship Id="rId4" Type="http://schemas.openxmlformats.org/officeDocument/2006/relationships/image" Target="../media/image102.emf"/></Relationships>
</file>

<file path=ppt/slides/_rels/slide8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57.xml"/><Relationship Id="rId4" Type="http://schemas.openxmlformats.org/officeDocument/2006/relationships/image" Target="../media/image105.emf"/></Relationships>
</file>

<file path=ppt/slides/_rels/slide8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jpeg"/><Relationship Id="rId1" Type="http://schemas.openxmlformats.org/officeDocument/2006/relationships/slideLayout" Target="../slideLayouts/slideLayout57.xml"/><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781800"/>
          </a:xfrm>
          <a:prstGeom prst="rect">
            <a:avLst/>
          </a:prstGeom>
        </p:spPr>
      </p:pic>
      <p:sp>
        <p:nvSpPr>
          <p:cNvPr id="2" name="Title 1"/>
          <p:cNvSpPr>
            <a:spLocks noGrp="1"/>
          </p:cNvSpPr>
          <p:nvPr>
            <p:ph type="ctrTitle"/>
          </p:nvPr>
        </p:nvSpPr>
        <p:spPr>
          <a:xfrm>
            <a:off x="533400" y="838200"/>
            <a:ext cx="7772400" cy="1470025"/>
          </a:xfrm>
        </p:spPr>
        <p:txBody>
          <a:bodyPr>
            <a:normAutofit/>
          </a:bodyPr>
          <a:lstStyle/>
          <a:p>
            <a:r>
              <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Tracking the flow of energy through Earth’s climate system</a:t>
            </a:r>
            <a:endParaRPr lang="en-US" sz="3600" dirty="0">
              <a:solidFill>
                <a:schemeClr val="bg1"/>
              </a:solidFill>
            </a:endParaRPr>
          </a:p>
        </p:txBody>
      </p:sp>
      <p:sp>
        <p:nvSpPr>
          <p:cNvPr id="3" name="Subtitle 2"/>
          <p:cNvSpPr>
            <a:spLocks noGrp="1"/>
          </p:cNvSpPr>
          <p:nvPr>
            <p:ph type="subTitle" idx="1"/>
          </p:nvPr>
        </p:nvSpPr>
        <p:spPr>
          <a:xfrm>
            <a:off x="1371600" y="4876800"/>
            <a:ext cx="6426200" cy="1981200"/>
          </a:xfrm>
        </p:spPr>
        <p:txBody>
          <a:bodyPr>
            <a:normAutofit/>
          </a:bodyPr>
          <a:lstStyle/>
          <a:p>
            <a:r>
              <a:rPr lang="en-US" dirty="0">
                <a:solidFill>
                  <a:schemeClr val="bg1"/>
                </a:solidFill>
              </a:rPr>
              <a:t>Aaron Donohoe </a:t>
            </a:r>
          </a:p>
          <a:p>
            <a:r>
              <a:rPr lang="en-US" dirty="0">
                <a:solidFill>
                  <a:schemeClr val="bg1"/>
                </a:solidFill>
              </a:rPr>
              <a:t>APL Seminar</a:t>
            </a:r>
          </a:p>
          <a:p>
            <a:r>
              <a:rPr lang="en-US" dirty="0">
                <a:solidFill>
                  <a:schemeClr val="bg1"/>
                </a:solidFill>
              </a:rPr>
              <a:t>May 11 2023 </a:t>
            </a:r>
          </a:p>
        </p:txBody>
      </p:sp>
    </p:spTree>
    <p:extLst>
      <p:ext uri="{BB962C8B-B14F-4D97-AF65-F5344CB8AC3E}">
        <p14:creationId xmlns:p14="http://schemas.microsoft.com/office/powerpoint/2010/main" val="313228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DE4778-1F20-4B42-84A6-7BFAE90250EC}"/>
              </a:ext>
            </a:extLst>
          </p:cNvPr>
          <p:cNvSpPr txBox="1"/>
          <p:nvPr/>
        </p:nvSpPr>
        <p:spPr>
          <a:xfrm>
            <a:off x="1143000" y="171489"/>
            <a:ext cx="7086600" cy="553998"/>
          </a:xfrm>
          <a:prstGeom prst="rect">
            <a:avLst/>
          </a:prstGeom>
          <a:noFill/>
        </p:spPr>
        <p:txBody>
          <a:bodyPr wrap="square" rtlCol="0">
            <a:spAutoFit/>
          </a:bodyPr>
          <a:lstStyle/>
          <a:p>
            <a:r>
              <a:rPr lang="en-US" sz="3000" dirty="0">
                <a:solidFill>
                  <a:schemeClr val="bg1"/>
                </a:solidFill>
              </a:rPr>
              <a:t>Where does the energy imbalance  go?</a:t>
            </a:r>
          </a:p>
        </p:txBody>
      </p:sp>
      <p:sp>
        <p:nvSpPr>
          <p:cNvPr id="12" name="TextBox 11">
            <a:extLst>
              <a:ext uri="{FF2B5EF4-FFF2-40B4-BE49-F238E27FC236}">
                <a16:creationId xmlns:a16="http://schemas.microsoft.com/office/drawing/2014/main" id="{EB568646-71BF-49BD-9C41-F7648B9DC57F}"/>
              </a:ext>
            </a:extLst>
          </p:cNvPr>
          <p:cNvSpPr txBox="1"/>
          <p:nvPr/>
        </p:nvSpPr>
        <p:spPr>
          <a:xfrm>
            <a:off x="144788" y="725269"/>
            <a:ext cx="3346102" cy="646331"/>
          </a:xfrm>
          <a:prstGeom prst="rect">
            <a:avLst/>
          </a:prstGeom>
          <a:noFill/>
        </p:spPr>
        <p:txBody>
          <a:bodyPr wrap="square" rtlCol="0">
            <a:spAutoFit/>
          </a:bodyPr>
          <a:lstStyle/>
          <a:p>
            <a:r>
              <a:rPr lang="en-US" dirty="0">
                <a:solidFill>
                  <a:schemeClr val="bg1">
                    <a:lumMod val="65000"/>
                  </a:schemeClr>
                </a:solidFill>
              </a:rPr>
              <a:t>Changes in Earth </a:t>
            </a:r>
          </a:p>
          <a:p>
            <a:r>
              <a:rPr lang="en-US" dirty="0">
                <a:solidFill>
                  <a:schemeClr val="bg1">
                    <a:lumMod val="65000"/>
                  </a:schemeClr>
                </a:solidFill>
              </a:rPr>
              <a:t> Energy Content</a:t>
            </a:r>
          </a:p>
        </p:txBody>
      </p:sp>
      <p:pic>
        <p:nvPicPr>
          <p:cNvPr id="3" name="Picture 2">
            <a:extLst>
              <a:ext uri="{FF2B5EF4-FFF2-40B4-BE49-F238E27FC236}">
                <a16:creationId xmlns:a16="http://schemas.microsoft.com/office/drawing/2014/main" id="{ED2E16EF-3523-41D2-A921-72485259C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571711"/>
            <a:ext cx="4635407" cy="4114800"/>
          </a:xfrm>
          <a:prstGeom prst="rect">
            <a:avLst/>
          </a:prstGeom>
        </p:spPr>
      </p:pic>
      <p:sp>
        <p:nvSpPr>
          <p:cNvPr id="6" name="Rectangle 5">
            <a:extLst>
              <a:ext uri="{FF2B5EF4-FFF2-40B4-BE49-F238E27FC236}">
                <a16:creationId xmlns:a16="http://schemas.microsoft.com/office/drawing/2014/main" id="{B5499614-E55F-4B40-89AE-96241B4D8A13}"/>
              </a:ext>
            </a:extLst>
          </p:cNvPr>
          <p:cNvSpPr/>
          <p:nvPr/>
        </p:nvSpPr>
        <p:spPr>
          <a:xfrm>
            <a:off x="3250153" y="4637067"/>
            <a:ext cx="6003694" cy="28305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0572F124-675A-445E-9610-58168783519B}"/>
              </a:ext>
            </a:extLst>
          </p:cNvPr>
          <p:cNvSpPr txBox="1"/>
          <p:nvPr/>
        </p:nvSpPr>
        <p:spPr>
          <a:xfrm>
            <a:off x="6705600" y="4736167"/>
            <a:ext cx="2965862" cy="300082"/>
          </a:xfrm>
          <a:prstGeom prst="rect">
            <a:avLst/>
          </a:prstGeom>
          <a:noFill/>
        </p:spPr>
        <p:txBody>
          <a:bodyPr wrap="square" rtlCol="0">
            <a:spAutoFit/>
          </a:bodyPr>
          <a:lstStyle/>
          <a:p>
            <a:r>
              <a:rPr lang="en-US" sz="1350" dirty="0">
                <a:solidFill>
                  <a:schemeClr val="bg1"/>
                </a:solidFill>
              </a:rPr>
              <a:t>von </a:t>
            </a:r>
            <a:r>
              <a:rPr lang="en-US" sz="1350" dirty="0" err="1">
                <a:solidFill>
                  <a:schemeClr val="bg1"/>
                </a:solidFill>
              </a:rPr>
              <a:t>Schuckmann</a:t>
            </a:r>
            <a:r>
              <a:rPr lang="en-US" sz="1350" dirty="0">
                <a:solidFill>
                  <a:schemeClr val="bg1"/>
                </a:solidFill>
              </a:rPr>
              <a:t> et. al , 2020</a:t>
            </a:r>
          </a:p>
        </p:txBody>
      </p:sp>
      <p:pic>
        <p:nvPicPr>
          <p:cNvPr id="17" name="Picture 16" descr="A picture containing text, screenshot, diagram, plot&#10;&#10;Description automatically generated">
            <a:extLst>
              <a:ext uri="{FF2B5EF4-FFF2-40B4-BE49-F238E27FC236}">
                <a16:creationId xmlns:a16="http://schemas.microsoft.com/office/drawing/2014/main" id="{3823EA27-5A37-87FB-839A-CF190AA5B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8" y="1792069"/>
            <a:ext cx="4143071" cy="2944098"/>
          </a:xfrm>
          <a:prstGeom prst="rect">
            <a:avLst/>
          </a:prstGeom>
        </p:spPr>
      </p:pic>
      <p:sp>
        <p:nvSpPr>
          <p:cNvPr id="2" name="TextBox 1">
            <a:extLst>
              <a:ext uri="{FF2B5EF4-FFF2-40B4-BE49-F238E27FC236}">
                <a16:creationId xmlns:a16="http://schemas.microsoft.com/office/drawing/2014/main" id="{9888454F-23E8-D373-C9F3-006EB11C41F1}"/>
              </a:ext>
            </a:extLst>
          </p:cNvPr>
          <p:cNvSpPr txBox="1"/>
          <p:nvPr/>
        </p:nvSpPr>
        <p:spPr>
          <a:xfrm>
            <a:off x="350727" y="5618149"/>
            <a:ext cx="8979320" cy="1015663"/>
          </a:xfrm>
          <a:prstGeom prst="rect">
            <a:avLst/>
          </a:prstGeom>
          <a:noFill/>
        </p:spPr>
        <p:txBody>
          <a:bodyPr wrap="square" rtlCol="0">
            <a:spAutoFit/>
          </a:bodyPr>
          <a:lstStyle/>
          <a:p>
            <a:r>
              <a:rPr lang="en-US" sz="2000" dirty="0">
                <a:solidFill>
                  <a:schemeClr val="bg1"/>
                </a:solidFill>
              </a:rPr>
              <a:t>Reconciling units: 0.8 W m</a:t>
            </a:r>
            <a:r>
              <a:rPr lang="en-US" sz="2000" baseline="30000" dirty="0">
                <a:solidFill>
                  <a:schemeClr val="bg1"/>
                </a:solidFill>
              </a:rPr>
              <a:t>-2</a:t>
            </a:r>
            <a:r>
              <a:rPr lang="en-US" sz="2000" dirty="0">
                <a:solidFill>
                  <a:schemeClr val="bg1"/>
                </a:solidFill>
              </a:rPr>
              <a:t> integrated over Earth’s surface area (5*10</a:t>
            </a:r>
            <a:r>
              <a:rPr lang="en-US" sz="2000" baseline="30000" dirty="0">
                <a:solidFill>
                  <a:schemeClr val="bg1"/>
                </a:solidFill>
              </a:rPr>
              <a:t>14 </a:t>
            </a:r>
            <a:r>
              <a:rPr lang="en-US" sz="2000" dirty="0">
                <a:solidFill>
                  <a:schemeClr val="bg1"/>
                </a:solidFill>
              </a:rPr>
              <a:t>m</a:t>
            </a:r>
            <a:r>
              <a:rPr lang="en-US" sz="2000" baseline="30000" dirty="0">
                <a:solidFill>
                  <a:schemeClr val="bg1"/>
                </a:solidFill>
              </a:rPr>
              <a:t>2</a:t>
            </a:r>
            <a:r>
              <a:rPr lang="en-US" sz="2000" dirty="0">
                <a:solidFill>
                  <a:schemeClr val="bg1"/>
                </a:solidFill>
              </a:rPr>
              <a:t>) </a:t>
            </a:r>
          </a:p>
          <a:p>
            <a:r>
              <a:rPr lang="en-US" sz="2000" dirty="0">
                <a:solidFill>
                  <a:schemeClr val="bg1"/>
                </a:solidFill>
              </a:rPr>
              <a:t>and over a decade (3*10</a:t>
            </a:r>
            <a:r>
              <a:rPr lang="en-US" sz="2000" baseline="30000" dirty="0">
                <a:solidFill>
                  <a:schemeClr val="bg1"/>
                </a:solidFill>
              </a:rPr>
              <a:t>8</a:t>
            </a:r>
            <a:r>
              <a:rPr lang="en-US" sz="2000" dirty="0">
                <a:solidFill>
                  <a:schemeClr val="bg1"/>
                </a:solidFill>
              </a:rPr>
              <a:t>s) </a:t>
            </a:r>
          </a:p>
          <a:p>
            <a:r>
              <a:rPr lang="en-US" sz="2000" dirty="0">
                <a:solidFill>
                  <a:schemeClr val="bg1"/>
                </a:solidFill>
              </a:rPr>
              <a:t>= </a:t>
            </a:r>
            <a:r>
              <a:rPr lang="en-US" sz="2000" dirty="0">
                <a:solidFill>
                  <a:srgbClr val="FF0000"/>
                </a:solidFill>
              </a:rPr>
              <a:t>120 ZJ per decade  </a:t>
            </a:r>
            <a:endParaRPr lang="en-US" sz="2000" baseline="30000" dirty="0">
              <a:solidFill>
                <a:srgbClr val="FF0000"/>
              </a:solidFill>
            </a:endParaRPr>
          </a:p>
        </p:txBody>
      </p:sp>
      <p:cxnSp>
        <p:nvCxnSpPr>
          <p:cNvPr id="4" name="Straight Connector 3">
            <a:extLst>
              <a:ext uri="{FF2B5EF4-FFF2-40B4-BE49-F238E27FC236}">
                <a16:creationId xmlns:a16="http://schemas.microsoft.com/office/drawing/2014/main" id="{87800CBA-9224-FABA-D820-793C70433E00}"/>
              </a:ext>
            </a:extLst>
          </p:cNvPr>
          <p:cNvCxnSpPr/>
          <p:nvPr/>
        </p:nvCxnSpPr>
        <p:spPr bwMode="auto">
          <a:xfrm flipV="1">
            <a:off x="1686730" y="1600200"/>
            <a:ext cx="2428070" cy="2355399"/>
          </a:xfrm>
          <a:prstGeom prst="line">
            <a:avLst/>
          </a:pr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243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B4C83-B0CB-AC87-B2EC-B7DB292EB72D}"/>
              </a:ext>
            </a:extLst>
          </p:cNvPr>
          <p:cNvSpPr>
            <a:spLocks noGrp="1"/>
          </p:cNvSpPr>
          <p:nvPr>
            <p:ph type="title"/>
          </p:nvPr>
        </p:nvSpPr>
        <p:spPr>
          <a:xfrm>
            <a:off x="457200" y="457200"/>
            <a:ext cx="8229600" cy="1143000"/>
          </a:xfrm>
        </p:spPr>
        <p:txBody>
          <a:bodyPr/>
          <a:lstStyle/>
          <a:p>
            <a:pPr algn="l"/>
            <a:br>
              <a:rPr lang="en-US" sz="2400" dirty="0">
                <a:solidFill>
                  <a:schemeClr val="bg1"/>
                </a:solidFill>
              </a:rPr>
            </a:br>
            <a:r>
              <a:rPr lang="en-US" sz="2400" dirty="0">
                <a:solidFill>
                  <a:schemeClr val="bg1"/>
                </a:solidFill>
                <a:sym typeface="Wingdings" panose="05000000000000000000" pitchFamily="2" charset="2"/>
              </a:rPr>
              <a:t> Satellite observations have low precision but high </a:t>
            </a:r>
            <a:br>
              <a:rPr lang="en-US" sz="2400" dirty="0">
                <a:solidFill>
                  <a:schemeClr val="bg1"/>
                </a:solidFill>
                <a:sym typeface="Wingdings" panose="05000000000000000000" pitchFamily="2" charset="2"/>
              </a:rPr>
            </a:br>
            <a:r>
              <a:rPr lang="en-US" sz="2400" dirty="0">
                <a:solidFill>
                  <a:schemeClr val="bg1"/>
                </a:solidFill>
                <a:sym typeface="Wingdings" panose="05000000000000000000" pitchFamily="2" charset="2"/>
              </a:rPr>
              <a:t>     year-to-year accuracy</a:t>
            </a:r>
            <a:br>
              <a:rPr lang="en-US" sz="2400" dirty="0">
                <a:solidFill>
                  <a:schemeClr val="bg1"/>
                </a:solidFill>
                <a:sym typeface="Wingdings" panose="05000000000000000000" pitchFamily="2" charset="2"/>
              </a:rPr>
            </a:br>
            <a:r>
              <a:rPr lang="en-US" sz="2400" dirty="0">
                <a:solidFill>
                  <a:schemeClr val="bg1"/>
                </a:solidFill>
                <a:sym typeface="Wingdings" panose="05000000000000000000" pitchFamily="2" charset="2"/>
              </a:rPr>
              <a:t> Trends in ocean heat content have low accuracy for    shorter time periods</a:t>
            </a:r>
            <a:br>
              <a:rPr lang="en-US" sz="2400" dirty="0">
                <a:solidFill>
                  <a:schemeClr val="bg1"/>
                </a:solidFill>
                <a:sym typeface="Wingdings" panose="05000000000000000000" pitchFamily="2" charset="2"/>
              </a:rPr>
            </a:br>
            <a:br>
              <a:rPr lang="en-US" sz="2400" dirty="0">
                <a:solidFill>
                  <a:schemeClr val="bg1"/>
                </a:solidFill>
                <a:sym typeface="Wingdings" panose="05000000000000000000" pitchFamily="2" charset="2"/>
              </a:rPr>
            </a:br>
            <a:r>
              <a:rPr lang="en-US" sz="2400" dirty="0">
                <a:solidFill>
                  <a:schemeClr val="bg1"/>
                </a:solidFill>
                <a:sym typeface="Wingdings" panose="05000000000000000000" pitchFamily="2" charset="2"/>
              </a:rPr>
              <a:t>    How can we test the consistency of the two?</a:t>
            </a:r>
            <a:endParaRPr lang="en-US" sz="2400" dirty="0">
              <a:solidFill>
                <a:schemeClr val="bg1"/>
              </a:solidFill>
            </a:endParaRPr>
          </a:p>
        </p:txBody>
      </p:sp>
      <p:pic>
        <p:nvPicPr>
          <p:cNvPr id="5" name="Content Placeholder 4" descr="A picture containing text, line, screenshot, diagram&#10;&#10;Description automatically generated">
            <a:extLst>
              <a:ext uri="{FF2B5EF4-FFF2-40B4-BE49-F238E27FC236}">
                <a16:creationId xmlns:a16="http://schemas.microsoft.com/office/drawing/2014/main" id="{BE6252BC-4C33-49A6-300A-EFC4B30D0E7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7600" y="2514600"/>
            <a:ext cx="5346806" cy="4221163"/>
          </a:xfrm>
        </p:spPr>
      </p:pic>
      <p:sp>
        <p:nvSpPr>
          <p:cNvPr id="6" name="TextBox 5">
            <a:extLst>
              <a:ext uri="{FF2B5EF4-FFF2-40B4-BE49-F238E27FC236}">
                <a16:creationId xmlns:a16="http://schemas.microsoft.com/office/drawing/2014/main" id="{7E438A76-5067-4B98-FEC7-C643385786DD}"/>
              </a:ext>
            </a:extLst>
          </p:cNvPr>
          <p:cNvSpPr txBox="1"/>
          <p:nvPr/>
        </p:nvSpPr>
        <p:spPr>
          <a:xfrm>
            <a:off x="244667" y="2617409"/>
            <a:ext cx="2743200" cy="2031325"/>
          </a:xfrm>
          <a:prstGeom prst="rect">
            <a:avLst/>
          </a:prstGeom>
          <a:noFill/>
        </p:spPr>
        <p:txBody>
          <a:bodyPr wrap="square" rtlCol="0">
            <a:spAutoFit/>
          </a:bodyPr>
          <a:lstStyle/>
          <a:p>
            <a:r>
              <a:rPr lang="en-US" dirty="0">
                <a:solidFill>
                  <a:schemeClr val="bg1"/>
                </a:solidFill>
              </a:rPr>
              <a:t>Year-to-year variability of </a:t>
            </a:r>
            <a:r>
              <a:rPr lang="en-US" dirty="0">
                <a:solidFill>
                  <a:srgbClr val="003DB8"/>
                </a:solidFill>
              </a:rPr>
              <a:t>ocean heat content change </a:t>
            </a:r>
            <a:r>
              <a:rPr lang="en-US" dirty="0">
                <a:solidFill>
                  <a:schemeClr val="bg1"/>
                </a:solidFill>
              </a:rPr>
              <a:t>and satellite derived </a:t>
            </a:r>
            <a:r>
              <a:rPr lang="en-US" dirty="0">
                <a:solidFill>
                  <a:srgbClr val="FF0000"/>
                </a:solidFill>
              </a:rPr>
              <a:t>top of atmosphere radiation </a:t>
            </a:r>
            <a:r>
              <a:rPr lang="en-US" dirty="0">
                <a:solidFill>
                  <a:schemeClr val="bg1"/>
                </a:solidFill>
              </a:rPr>
              <a:t>are consistent within </a:t>
            </a:r>
            <a:r>
              <a:rPr lang="en-US" dirty="0" err="1">
                <a:solidFill>
                  <a:schemeClr val="bg1"/>
                </a:solidFill>
              </a:rPr>
              <a:t>uncertainity</a:t>
            </a:r>
            <a:r>
              <a:rPr lang="en-US" dirty="0">
                <a:solidFill>
                  <a:srgbClr val="003DB8"/>
                </a:solidFill>
              </a:rPr>
              <a:t> </a:t>
            </a:r>
            <a:endParaRPr lang="en-US" dirty="0">
              <a:solidFill>
                <a:schemeClr val="bg1"/>
              </a:solidFill>
            </a:endParaRPr>
          </a:p>
        </p:txBody>
      </p:sp>
      <p:sp>
        <p:nvSpPr>
          <p:cNvPr id="7" name="Rectangle 5">
            <a:extLst>
              <a:ext uri="{FF2B5EF4-FFF2-40B4-BE49-F238E27FC236}">
                <a16:creationId xmlns:a16="http://schemas.microsoft.com/office/drawing/2014/main" id="{0281BFA4-CE76-FEF7-46FE-C5867B037C56}"/>
              </a:ext>
            </a:extLst>
          </p:cNvPr>
          <p:cNvSpPr>
            <a:spLocks noChangeArrowheads="1"/>
          </p:cNvSpPr>
          <p:nvPr/>
        </p:nvSpPr>
        <p:spPr bwMode="auto">
          <a:xfrm>
            <a:off x="1616267" y="5292436"/>
            <a:ext cx="1812733" cy="141316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8" name="Flowchart: Process 7">
            <a:extLst>
              <a:ext uri="{FF2B5EF4-FFF2-40B4-BE49-F238E27FC236}">
                <a16:creationId xmlns:a16="http://schemas.microsoft.com/office/drawing/2014/main" id="{A9F5FB70-2C33-27CF-4FBF-F2036C325C6D}"/>
              </a:ext>
            </a:extLst>
          </p:cNvPr>
          <p:cNvSpPr/>
          <p:nvPr/>
        </p:nvSpPr>
        <p:spPr bwMode="auto">
          <a:xfrm>
            <a:off x="1616267" y="6262255"/>
            <a:ext cx="1812733" cy="471055"/>
          </a:xfrm>
          <a:prstGeom prst="flowChartProcess">
            <a:avLst/>
          </a:prstGeom>
          <a:solidFill>
            <a:srgbClr val="79C6FF"/>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cxnSp>
        <p:nvCxnSpPr>
          <p:cNvPr id="9" name="Straight Arrow Connector 8">
            <a:extLst>
              <a:ext uri="{FF2B5EF4-FFF2-40B4-BE49-F238E27FC236}">
                <a16:creationId xmlns:a16="http://schemas.microsoft.com/office/drawing/2014/main" id="{5D70145B-2C15-2F1A-0521-1F7EBF80BC53}"/>
              </a:ext>
            </a:extLst>
          </p:cNvPr>
          <p:cNvCxnSpPr/>
          <p:nvPr/>
        </p:nvCxnSpPr>
        <p:spPr bwMode="auto">
          <a:xfrm>
            <a:off x="2286000" y="4772891"/>
            <a:ext cx="228600" cy="484909"/>
          </a:xfrm>
          <a:prstGeom prst="straightConnector1">
            <a:avLst/>
          </a:prstGeom>
          <a:solidFill>
            <a:schemeClr val="accent1"/>
          </a:solidFill>
          <a:ln w="317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CB19ECB1-BF7A-75E6-F0E6-86A951E6B63B}"/>
              </a:ext>
            </a:extLst>
          </p:cNvPr>
          <p:cNvCxnSpPr/>
          <p:nvPr/>
        </p:nvCxnSpPr>
        <p:spPr bwMode="auto">
          <a:xfrm>
            <a:off x="2590800" y="4772891"/>
            <a:ext cx="228600" cy="484909"/>
          </a:xfrm>
          <a:prstGeom prst="straightConnector1">
            <a:avLst/>
          </a:prstGeom>
          <a:solidFill>
            <a:schemeClr val="accent1"/>
          </a:solidFill>
          <a:ln w="317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3BC97EB4-7716-B429-753E-9DA3049E6B3E}"/>
              </a:ext>
            </a:extLst>
          </p:cNvPr>
          <p:cNvSpPr txBox="1"/>
          <p:nvPr/>
        </p:nvSpPr>
        <p:spPr>
          <a:xfrm>
            <a:off x="1653674" y="6400800"/>
            <a:ext cx="4572000" cy="276999"/>
          </a:xfrm>
          <a:prstGeom prst="rect">
            <a:avLst/>
          </a:prstGeom>
          <a:noFill/>
        </p:spPr>
        <p:txBody>
          <a:bodyPr wrap="square">
            <a:spAutoFit/>
          </a:bodyPr>
          <a:lstStyle/>
          <a:p>
            <a:r>
              <a:rPr lang="en-US" sz="1200" dirty="0">
                <a:solidFill>
                  <a:srgbClr val="003DB8"/>
                </a:solidFill>
              </a:rPr>
              <a:t>d(ocean heat content)/dt</a:t>
            </a:r>
            <a:endParaRPr lang="en-US" sz="1200" dirty="0"/>
          </a:p>
        </p:txBody>
      </p:sp>
      <p:sp>
        <p:nvSpPr>
          <p:cNvPr id="15" name="TextBox 14">
            <a:extLst>
              <a:ext uri="{FF2B5EF4-FFF2-40B4-BE49-F238E27FC236}">
                <a16:creationId xmlns:a16="http://schemas.microsoft.com/office/drawing/2014/main" id="{25571AC1-116A-27D4-C695-03C6364529E8}"/>
              </a:ext>
            </a:extLst>
          </p:cNvPr>
          <p:cNvSpPr txBox="1"/>
          <p:nvPr/>
        </p:nvSpPr>
        <p:spPr>
          <a:xfrm>
            <a:off x="3886200" y="6406342"/>
            <a:ext cx="2743200" cy="369332"/>
          </a:xfrm>
          <a:prstGeom prst="rect">
            <a:avLst/>
          </a:prstGeom>
          <a:noFill/>
        </p:spPr>
        <p:txBody>
          <a:bodyPr wrap="square" rtlCol="0">
            <a:spAutoFit/>
          </a:bodyPr>
          <a:lstStyle/>
          <a:p>
            <a:r>
              <a:rPr lang="en-US" dirty="0"/>
              <a:t>Loeb et al. 2020</a:t>
            </a:r>
          </a:p>
        </p:txBody>
      </p:sp>
    </p:spTree>
    <p:extLst>
      <p:ext uri="{BB962C8B-B14F-4D97-AF65-F5344CB8AC3E}">
        <p14:creationId xmlns:p14="http://schemas.microsoft.com/office/powerpoint/2010/main" val="3219695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3D9AD-AA6B-4E6C-B0F8-3AD277825A94}"/>
              </a:ext>
            </a:extLst>
          </p:cNvPr>
          <p:cNvSpPr txBox="1"/>
          <p:nvPr/>
        </p:nvSpPr>
        <p:spPr>
          <a:xfrm>
            <a:off x="104124" y="782094"/>
            <a:ext cx="9262998" cy="1200329"/>
          </a:xfrm>
          <a:prstGeom prst="rect">
            <a:avLst/>
          </a:prstGeom>
          <a:noFill/>
        </p:spPr>
        <p:txBody>
          <a:bodyPr wrap="square" rtlCol="0">
            <a:spAutoFit/>
          </a:bodyPr>
          <a:lstStyle/>
          <a:p>
            <a:r>
              <a:rPr lang="en-US" sz="2400" dirty="0">
                <a:solidFill>
                  <a:schemeClr val="bg1"/>
                </a:solidFill>
              </a:rPr>
              <a:t>An idea to test the consistency of energy imbalance from satellite radiation and ocean heat content – </a:t>
            </a:r>
          </a:p>
          <a:p>
            <a:pPr algn="ctr"/>
            <a:r>
              <a:rPr lang="en-US" sz="2400" dirty="0">
                <a:solidFill>
                  <a:srgbClr val="FF0000"/>
                </a:solidFill>
              </a:rPr>
              <a:t>The seasonal cycle of global mean heat content</a:t>
            </a:r>
          </a:p>
        </p:txBody>
      </p:sp>
      <p:pic>
        <p:nvPicPr>
          <p:cNvPr id="9" name="Picture 8">
            <a:extLst>
              <a:ext uri="{FF2B5EF4-FFF2-40B4-BE49-F238E27FC236}">
                <a16:creationId xmlns:a16="http://schemas.microsoft.com/office/drawing/2014/main" id="{02E09088-F538-43F8-AD14-D6CEA8382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29" y="2507555"/>
            <a:ext cx="4286250" cy="2857500"/>
          </a:xfrm>
          <a:prstGeom prst="rect">
            <a:avLst/>
          </a:prstGeom>
        </p:spPr>
      </p:pic>
      <p:sp>
        <p:nvSpPr>
          <p:cNvPr id="10" name="TextBox 9">
            <a:extLst>
              <a:ext uri="{FF2B5EF4-FFF2-40B4-BE49-F238E27FC236}">
                <a16:creationId xmlns:a16="http://schemas.microsoft.com/office/drawing/2014/main" id="{4ACDD5C4-8411-4879-9A43-27C0F7C51B0B}"/>
              </a:ext>
            </a:extLst>
          </p:cNvPr>
          <p:cNvSpPr txBox="1"/>
          <p:nvPr/>
        </p:nvSpPr>
        <p:spPr>
          <a:xfrm>
            <a:off x="4613495" y="1997313"/>
            <a:ext cx="4408377" cy="1408078"/>
          </a:xfrm>
          <a:prstGeom prst="rect">
            <a:avLst/>
          </a:prstGeom>
          <a:noFill/>
        </p:spPr>
        <p:txBody>
          <a:bodyPr wrap="square" rtlCol="0">
            <a:spAutoFit/>
          </a:bodyPr>
          <a:lstStyle/>
          <a:p>
            <a:r>
              <a:rPr lang="en-US" dirty="0">
                <a:solidFill>
                  <a:schemeClr val="bg1"/>
                </a:solidFill>
              </a:rPr>
              <a:t>Back of envelope– How much does global mean insolation vary by over the annual cycle?</a:t>
            </a:r>
          </a:p>
          <a:p>
            <a:endParaRPr lang="en-US" dirty="0">
              <a:solidFill>
                <a:schemeClr val="bg1">
                  <a:lumMod val="75000"/>
                </a:schemeClr>
              </a:solidFill>
            </a:endParaRPr>
          </a:p>
          <a:p>
            <a:endParaRPr lang="en-US" sz="1350" dirty="0">
              <a:solidFill>
                <a:schemeClr val="bg1">
                  <a:lumMod val="75000"/>
                </a:schemeClr>
              </a:solidFill>
            </a:endParaRPr>
          </a:p>
        </p:txBody>
      </p:sp>
      <p:sp>
        <p:nvSpPr>
          <p:cNvPr id="13" name="TextBox 12">
            <a:extLst>
              <a:ext uri="{FF2B5EF4-FFF2-40B4-BE49-F238E27FC236}">
                <a16:creationId xmlns:a16="http://schemas.microsoft.com/office/drawing/2014/main" id="{338AE6D8-3C70-4F95-BCED-13A541249594}"/>
              </a:ext>
            </a:extLst>
          </p:cNvPr>
          <p:cNvSpPr txBox="1"/>
          <p:nvPr/>
        </p:nvSpPr>
        <p:spPr>
          <a:xfrm>
            <a:off x="4572000" y="2858283"/>
            <a:ext cx="4651073" cy="1131079"/>
          </a:xfrm>
          <a:prstGeom prst="rect">
            <a:avLst/>
          </a:prstGeom>
          <a:noFill/>
        </p:spPr>
        <p:txBody>
          <a:bodyPr wrap="square" rtlCol="0">
            <a:spAutoFit/>
          </a:bodyPr>
          <a:lstStyle/>
          <a:p>
            <a:r>
              <a:rPr lang="en-US" dirty="0">
                <a:solidFill>
                  <a:schemeClr val="accent3">
                    <a:lumMod val="20000"/>
                    <a:lumOff val="80000"/>
                  </a:schemeClr>
                </a:solidFill>
              </a:rPr>
              <a:t>Earth-sun distance varies by  5 million km</a:t>
            </a:r>
          </a:p>
          <a:p>
            <a:r>
              <a:rPr lang="en-US" dirty="0">
                <a:solidFill>
                  <a:schemeClr val="accent3">
                    <a:lumMod val="20000"/>
                    <a:lumOff val="80000"/>
                  </a:schemeClr>
                </a:solidFill>
              </a:rPr>
              <a:t>--- 3% of the mean distance (</a:t>
            </a:r>
            <a:r>
              <a:rPr lang="el-GR" dirty="0">
                <a:solidFill>
                  <a:schemeClr val="accent3">
                    <a:lumMod val="20000"/>
                    <a:lumOff val="80000"/>
                  </a:schemeClr>
                </a:solidFill>
              </a:rPr>
              <a:t>Δ</a:t>
            </a:r>
            <a:r>
              <a:rPr lang="en-US" dirty="0">
                <a:solidFill>
                  <a:schemeClr val="accent3">
                    <a:lumMod val="20000"/>
                    <a:lumOff val="80000"/>
                  </a:schemeClr>
                </a:solidFill>
              </a:rPr>
              <a:t>R/R</a:t>
            </a:r>
            <a:r>
              <a:rPr lang="en-US" baseline="-25000" dirty="0">
                <a:solidFill>
                  <a:schemeClr val="accent3">
                    <a:lumMod val="20000"/>
                    <a:lumOff val="80000"/>
                  </a:schemeClr>
                </a:solidFill>
              </a:rPr>
              <a:t>mean</a:t>
            </a:r>
            <a:r>
              <a:rPr lang="en-US" dirty="0">
                <a:solidFill>
                  <a:schemeClr val="accent3">
                    <a:lumMod val="20000"/>
                    <a:lumOff val="80000"/>
                  </a:schemeClr>
                </a:solidFill>
              </a:rPr>
              <a:t> = 5/150)  </a:t>
            </a:r>
          </a:p>
          <a:p>
            <a:endParaRPr lang="en-US" sz="1350" dirty="0"/>
          </a:p>
        </p:txBody>
      </p:sp>
      <p:sp>
        <p:nvSpPr>
          <p:cNvPr id="14" name="TextBox 13">
            <a:extLst>
              <a:ext uri="{FF2B5EF4-FFF2-40B4-BE49-F238E27FC236}">
                <a16:creationId xmlns:a16="http://schemas.microsoft.com/office/drawing/2014/main" id="{DCB6FC31-F0AE-4925-8225-CE2226B45BA2}"/>
              </a:ext>
            </a:extLst>
          </p:cNvPr>
          <p:cNvSpPr txBox="1"/>
          <p:nvPr/>
        </p:nvSpPr>
        <p:spPr>
          <a:xfrm>
            <a:off x="4623670" y="3898121"/>
            <a:ext cx="4197785" cy="1131079"/>
          </a:xfrm>
          <a:prstGeom prst="rect">
            <a:avLst/>
          </a:prstGeom>
          <a:noFill/>
        </p:spPr>
        <p:txBody>
          <a:bodyPr wrap="square" rtlCol="0">
            <a:spAutoFit/>
          </a:bodyPr>
          <a:lstStyle/>
          <a:p>
            <a:r>
              <a:rPr lang="en-US" dirty="0">
                <a:solidFill>
                  <a:schemeClr val="accent3">
                    <a:lumMod val="20000"/>
                    <a:lumOff val="80000"/>
                  </a:schemeClr>
                </a:solidFill>
              </a:rPr>
              <a:t>Insolation scales as 1/R</a:t>
            </a:r>
            <a:r>
              <a:rPr lang="en-US" baseline="30000" dirty="0">
                <a:solidFill>
                  <a:schemeClr val="accent3">
                    <a:lumMod val="20000"/>
                    <a:lumOff val="80000"/>
                  </a:schemeClr>
                </a:solidFill>
              </a:rPr>
              <a:t>2 </a:t>
            </a:r>
            <a:r>
              <a:rPr lang="en-US" dirty="0">
                <a:solidFill>
                  <a:schemeClr val="accent3">
                    <a:lumMod val="20000"/>
                    <a:lumOff val="80000"/>
                  </a:schemeClr>
                </a:solidFill>
              </a:rPr>
              <a:t>so fractional change in insolation is ≈ 2</a:t>
            </a:r>
            <a:r>
              <a:rPr lang="el-GR" dirty="0">
                <a:solidFill>
                  <a:schemeClr val="accent3">
                    <a:lumMod val="20000"/>
                    <a:lumOff val="80000"/>
                  </a:schemeClr>
                </a:solidFill>
              </a:rPr>
              <a:t>Δ</a:t>
            </a:r>
            <a:r>
              <a:rPr lang="en-US" dirty="0">
                <a:solidFill>
                  <a:schemeClr val="accent3">
                    <a:lumMod val="20000"/>
                    <a:lumOff val="80000"/>
                  </a:schemeClr>
                </a:solidFill>
              </a:rPr>
              <a:t>R/R</a:t>
            </a:r>
            <a:r>
              <a:rPr lang="en-US" baseline="-25000" dirty="0">
                <a:solidFill>
                  <a:schemeClr val="accent3">
                    <a:lumMod val="20000"/>
                    <a:lumOff val="80000"/>
                  </a:schemeClr>
                </a:solidFill>
              </a:rPr>
              <a:t>mean</a:t>
            </a:r>
            <a:r>
              <a:rPr lang="en-US" dirty="0">
                <a:solidFill>
                  <a:schemeClr val="accent3">
                    <a:lumMod val="20000"/>
                    <a:lumOff val="80000"/>
                  </a:schemeClr>
                </a:solidFill>
              </a:rPr>
              <a:t> =  6%</a:t>
            </a:r>
            <a:r>
              <a:rPr lang="en-US" baseline="30000" dirty="0">
                <a:solidFill>
                  <a:schemeClr val="accent3">
                    <a:lumMod val="20000"/>
                    <a:lumOff val="80000"/>
                  </a:schemeClr>
                </a:solidFill>
              </a:rPr>
              <a:t> </a:t>
            </a:r>
          </a:p>
          <a:p>
            <a:endParaRPr lang="en-US" sz="1350" dirty="0"/>
          </a:p>
        </p:txBody>
      </p:sp>
      <p:sp>
        <p:nvSpPr>
          <p:cNvPr id="15" name="TextBox 14">
            <a:extLst>
              <a:ext uri="{FF2B5EF4-FFF2-40B4-BE49-F238E27FC236}">
                <a16:creationId xmlns:a16="http://schemas.microsoft.com/office/drawing/2014/main" id="{F9F53504-A34F-4E64-AF2F-864DC56206C9}"/>
              </a:ext>
            </a:extLst>
          </p:cNvPr>
          <p:cNvSpPr txBox="1"/>
          <p:nvPr/>
        </p:nvSpPr>
        <p:spPr>
          <a:xfrm>
            <a:off x="4613494" y="4865891"/>
            <a:ext cx="4651073" cy="1915909"/>
          </a:xfrm>
          <a:prstGeom prst="rect">
            <a:avLst/>
          </a:prstGeom>
          <a:noFill/>
        </p:spPr>
        <p:txBody>
          <a:bodyPr wrap="square" rtlCol="0">
            <a:spAutoFit/>
          </a:bodyPr>
          <a:lstStyle/>
          <a:p>
            <a:r>
              <a:rPr lang="en-US" dirty="0">
                <a:solidFill>
                  <a:schemeClr val="accent3">
                    <a:lumMod val="20000"/>
                    <a:lumOff val="80000"/>
                  </a:schemeClr>
                </a:solidFill>
              </a:rPr>
              <a:t>6% of S</a:t>
            </a:r>
            <a:r>
              <a:rPr lang="en-US" baseline="-25000" dirty="0">
                <a:solidFill>
                  <a:schemeClr val="accent3">
                    <a:lumMod val="20000"/>
                    <a:lumOff val="80000"/>
                  </a:schemeClr>
                </a:solidFill>
              </a:rPr>
              <a:t>O</a:t>
            </a:r>
            <a:r>
              <a:rPr lang="en-US" dirty="0">
                <a:solidFill>
                  <a:schemeClr val="accent3">
                    <a:lumMod val="20000"/>
                    <a:lumOff val="80000"/>
                  </a:schemeClr>
                </a:solidFill>
              </a:rPr>
              <a:t>/4 is = 0.06 * (341 W m</a:t>
            </a:r>
            <a:r>
              <a:rPr lang="en-US" baseline="30000" dirty="0">
                <a:solidFill>
                  <a:schemeClr val="accent3">
                    <a:lumMod val="20000"/>
                    <a:lumOff val="80000"/>
                  </a:schemeClr>
                </a:solidFill>
              </a:rPr>
              <a:t>-2</a:t>
            </a:r>
            <a:r>
              <a:rPr lang="en-US" dirty="0">
                <a:solidFill>
                  <a:schemeClr val="accent3">
                    <a:lumMod val="20000"/>
                    <a:lumOff val="80000"/>
                  </a:schemeClr>
                </a:solidFill>
              </a:rPr>
              <a:t>)  =</a:t>
            </a:r>
          </a:p>
          <a:p>
            <a:endParaRPr lang="en-US" dirty="0">
              <a:solidFill>
                <a:schemeClr val="accent3">
                  <a:lumMod val="20000"/>
                  <a:lumOff val="80000"/>
                </a:schemeClr>
              </a:solidFill>
            </a:endParaRPr>
          </a:p>
          <a:p>
            <a:r>
              <a:rPr lang="en-US" sz="2700" dirty="0">
                <a:solidFill>
                  <a:schemeClr val="accent3">
                    <a:lumMod val="20000"/>
                    <a:lumOff val="80000"/>
                  </a:schemeClr>
                </a:solidFill>
              </a:rPr>
              <a:t>20 W m </a:t>
            </a:r>
            <a:r>
              <a:rPr lang="en-US" sz="2700" baseline="30000" dirty="0">
                <a:solidFill>
                  <a:schemeClr val="accent3">
                    <a:lumMod val="20000"/>
                    <a:lumOff val="80000"/>
                  </a:schemeClr>
                </a:solidFill>
              </a:rPr>
              <a:t>-2 </a:t>
            </a:r>
            <a:r>
              <a:rPr lang="en-US" sz="2700" dirty="0">
                <a:solidFill>
                  <a:schemeClr val="accent3">
                    <a:lumMod val="20000"/>
                    <a:lumOff val="80000"/>
                  </a:schemeClr>
                </a:solidFill>
              </a:rPr>
              <a:t> </a:t>
            </a:r>
          </a:p>
          <a:p>
            <a:r>
              <a:rPr lang="en-US" dirty="0">
                <a:solidFill>
                  <a:schemeClr val="accent3">
                    <a:lumMod val="20000"/>
                    <a:lumOff val="80000"/>
                  </a:schemeClr>
                </a:solidFill>
              </a:rPr>
              <a:t>(30 times time mean energy imbalance)</a:t>
            </a:r>
            <a:endParaRPr lang="en-US" sz="2700" baseline="30000" dirty="0">
              <a:solidFill>
                <a:schemeClr val="accent3">
                  <a:lumMod val="20000"/>
                  <a:lumOff val="80000"/>
                </a:schemeClr>
              </a:solidFill>
            </a:endParaRPr>
          </a:p>
          <a:p>
            <a:endParaRPr lang="en-US" baseline="30000" dirty="0">
              <a:solidFill>
                <a:schemeClr val="accent3">
                  <a:lumMod val="20000"/>
                  <a:lumOff val="80000"/>
                </a:schemeClr>
              </a:solidFill>
            </a:endParaRPr>
          </a:p>
          <a:p>
            <a:endParaRPr lang="en-US" baseline="30000" dirty="0">
              <a:solidFill>
                <a:schemeClr val="accent3">
                  <a:lumMod val="20000"/>
                  <a:lumOff val="80000"/>
                </a:schemeClr>
              </a:solidFill>
            </a:endParaRPr>
          </a:p>
          <a:p>
            <a:endParaRPr lang="en-US" sz="1350" dirty="0"/>
          </a:p>
        </p:txBody>
      </p:sp>
    </p:spTree>
    <p:extLst>
      <p:ext uri="{BB962C8B-B14F-4D97-AF65-F5344CB8AC3E}">
        <p14:creationId xmlns:p14="http://schemas.microsoft.com/office/powerpoint/2010/main" val="276420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191EEC-8097-400E-B26B-33010B97FA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184" y="1131095"/>
            <a:ext cx="5129545" cy="8515044"/>
          </a:xfrm>
        </p:spPr>
      </p:pic>
      <p:sp>
        <p:nvSpPr>
          <p:cNvPr id="6" name="Rectangle 5">
            <a:extLst>
              <a:ext uri="{FF2B5EF4-FFF2-40B4-BE49-F238E27FC236}">
                <a16:creationId xmlns:a16="http://schemas.microsoft.com/office/drawing/2014/main" id="{E7DA9124-2B14-474D-9368-AFB5484945F6}"/>
              </a:ext>
            </a:extLst>
          </p:cNvPr>
          <p:cNvSpPr/>
          <p:nvPr/>
        </p:nvSpPr>
        <p:spPr>
          <a:xfrm>
            <a:off x="-78698" y="5466726"/>
            <a:ext cx="5309427" cy="16960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a:extLst>
              <a:ext uri="{FF2B5EF4-FFF2-40B4-BE49-F238E27FC236}">
                <a16:creationId xmlns:a16="http://schemas.microsoft.com/office/drawing/2014/main" id="{9EADD835-773C-4169-B0AC-41E6D9645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272" y="4368923"/>
            <a:ext cx="3676574" cy="3263654"/>
          </a:xfrm>
          <a:prstGeom prst="rect">
            <a:avLst/>
          </a:prstGeom>
        </p:spPr>
      </p:pic>
      <p:sp>
        <p:nvSpPr>
          <p:cNvPr id="9" name="TextBox 8">
            <a:extLst>
              <a:ext uri="{FF2B5EF4-FFF2-40B4-BE49-F238E27FC236}">
                <a16:creationId xmlns:a16="http://schemas.microsoft.com/office/drawing/2014/main" id="{E766D635-DCCF-456A-A8AB-F56D1BDC0542}"/>
              </a:ext>
            </a:extLst>
          </p:cNvPr>
          <p:cNvSpPr txBox="1"/>
          <p:nvPr/>
        </p:nvSpPr>
        <p:spPr>
          <a:xfrm>
            <a:off x="5321272" y="1131094"/>
            <a:ext cx="3578901" cy="2793072"/>
          </a:xfrm>
          <a:prstGeom prst="rect">
            <a:avLst/>
          </a:prstGeom>
          <a:noFill/>
        </p:spPr>
        <p:txBody>
          <a:bodyPr wrap="square" rtlCol="0">
            <a:spAutoFit/>
          </a:bodyPr>
          <a:lstStyle/>
          <a:p>
            <a:pPr marL="214313" indent="-214313" defTabSz="685800">
              <a:buFont typeface="Arial" panose="020B0604020202020204" pitchFamily="34" charset="0"/>
              <a:buChar char="•"/>
            </a:pPr>
            <a:r>
              <a:rPr lang="en-US" dirty="0">
                <a:solidFill>
                  <a:prstClr val="white"/>
                </a:solidFill>
                <a:latin typeface="Calibri" panose="020F0502020204030204"/>
              </a:rPr>
              <a:t>In addition to TOA radiation from CERES, we calculate the required </a:t>
            </a:r>
            <a:r>
              <a:rPr lang="en-US" dirty="0">
                <a:solidFill>
                  <a:srgbClr val="00B050"/>
                </a:solidFill>
                <a:latin typeface="Calibri" panose="020F0502020204030204"/>
              </a:rPr>
              <a:t>seasonal ocean heat content change from</a:t>
            </a:r>
            <a:r>
              <a:rPr lang="en-US" dirty="0">
                <a:solidFill>
                  <a:prstClr val="white"/>
                </a:solidFill>
                <a:latin typeface="Calibri" panose="020F0502020204030204"/>
              </a:rPr>
              <a:t>:</a:t>
            </a:r>
          </a:p>
          <a:p>
            <a:pPr marL="214313" indent="-214313" defTabSz="685800">
              <a:buFont typeface="Arial" panose="020B0604020202020204" pitchFamily="34" charset="0"/>
              <a:buChar char="•"/>
            </a:pPr>
            <a:r>
              <a:rPr lang="en-US" dirty="0">
                <a:solidFill>
                  <a:srgbClr val="FF0000"/>
                </a:solidFill>
                <a:latin typeface="Calibri" panose="020F0502020204030204"/>
              </a:rPr>
              <a:t>Atmospheric heat content change from ERA reanalysis</a:t>
            </a:r>
          </a:p>
          <a:p>
            <a:pPr marL="214313" indent="-214313" defTabSz="685800">
              <a:buFont typeface="Arial" panose="020B0604020202020204" pitchFamily="34" charset="0"/>
              <a:buChar char="•"/>
            </a:pPr>
            <a:r>
              <a:rPr lang="en-US" dirty="0">
                <a:solidFill>
                  <a:srgbClr val="00B0F0"/>
                </a:solidFill>
                <a:latin typeface="Calibri" panose="020F0502020204030204"/>
              </a:rPr>
              <a:t>Ice Volume change from Gravity Recovery and Climate Experiment (GRACE)</a:t>
            </a:r>
          </a:p>
          <a:p>
            <a:pPr marL="214313" indent="-214313" defTabSz="685800">
              <a:buFont typeface="Arial" panose="020B0604020202020204" pitchFamily="34" charset="0"/>
              <a:buChar char="•"/>
            </a:pPr>
            <a:endParaRPr lang="en-US" sz="1350"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3AD44497-EE22-058B-B624-6E5E769FEF8D}"/>
              </a:ext>
            </a:extLst>
          </p:cNvPr>
          <p:cNvSpPr/>
          <p:nvPr/>
        </p:nvSpPr>
        <p:spPr>
          <a:xfrm>
            <a:off x="4572000" y="5703352"/>
            <a:ext cx="5309427" cy="16960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8B64FCCA-58CE-3E5D-0D6E-545E1D88C347}"/>
              </a:ext>
            </a:extLst>
          </p:cNvPr>
          <p:cNvSpPr txBox="1"/>
          <p:nvPr/>
        </p:nvSpPr>
        <p:spPr>
          <a:xfrm>
            <a:off x="6858000" y="6488668"/>
            <a:ext cx="4419600" cy="369332"/>
          </a:xfrm>
          <a:prstGeom prst="rect">
            <a:avLst/>
          </a:prstGeom>
          <a:noFill/>
        </p:spPr>
        <p:txBody>
          <a:bodyPr wrap="square" rtlCol="0">
            <a:spAutoFit/>
          </a:bodyPr>
          <a:lstStyle/>
          <a:p>
            <a:r>
              <a:rPr lang="en-US" dirty="0">
                <a:solidFill>
                  <a:schemeClr val="bg1"/>
                </a:solidFill>
              </a:rPr>
              <a:t>Donohoe, 2016</a:t>
            </a:r>
          </a:p>
        </p:txBody>
      </p:sp>
    </p:spTree>
    <p:extLst>
      <p:ext uri="{BB962C8B-B14F-4D97-AF65-F5344CB8AC3E}">
        <p14:creationId xmlns:p14="http://schemas.microsoft.com/office/powerpoint/2010/main" val="2629263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1BF64DEA-FEA8-4E7E-9175-E8E296777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2743200"/>
            <a:ext cx="5131340" cy="8382000"/>
          </a:xfrm>
          <a:prstGeom prst="rect">
            <a:avLst/>
          </a:prstGeom>
        </p:spPr>
      </p:pic>
      <p:sp>
        <p:nvSpPr>
          <p:cNvPr id="4" name="Rectangle 3">
            <a:extLst>
              <a:ext uri="{FF2B5EF4-FFF2-40B4-BE49-F238E27FC236}">
                <a16:creationId xmlns:a16="http://schemas.microsoft.com/office/drawing/2014/main" id="{43A493B9-F091-48F5-323B-46BAA51DABE0}"/>
              </a:ext>
            </a:extLst>
          </p:cNvPr>
          <p:cNvSpPr/>
          <p:nvPr/>
        </p:nvSpPr>
        <p:spPr>
          <a:xfrm>
            <a:off x="3733800" y="-381000"/>
            <a:ext cx="5309427" cy="1828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a:extLst>
              <a:ext uri="{FF2B5EF4-FFF2-40B4-BE49-F238E27FC236}">
                <a16:creationId xmlns:a16="http://schemas.microsoft.com/office/drawing/2014/main" id="{355B4F63-70FF-2A83-022D-EDD5ACEF85C9}"/>
              </a:ext>
            </a:extLst>
          </p:cNvPr>
          <p:cNvSpPr txBox="1"/>
          <p:nvPr/>
        </p:nvSpPr>
        <p:spPr>
          <a:xfrm>
            <a:off x="7010400" y="6488668"/>
            <a:ext cx="4419600" cy="369332"/>
          </a:xfrm>
          <a:prstGeom prst="rect">
            <a:avLst/>
          </a:prstGeom>
          <a:noFill/>
        </p:spPr>
        <p:txBody>
          <a:bodyPr wrap="square" rtlCol="0">
            <a:spAutoFit/>
          </a:bodyPr>
          <a:lstStyle/>
          <a:p>
            <a:r>
              <a:rPr lang="en-US" dirty="0">
                <a:solidFill>
                  <a:schemeClr val="bg1"/>
                </a:solidFill>
              </a:rPr>
              <a:t>Donohoe, 2016</a:t>
            </a:r>
          </a:p>
        </p:txBody>
      </p:sp>
      <p:sp>
        <p:nvSpPr>
          <p:cNvPr id="12" name="TextBox 11">
            <a:extLst>
              <a:ext uri="{FF2B5EF4-FFF2-40B4-BE49-F238E27FC236}">
                <a16:creationId xmlns:a16="http://schemas.microsoft.com/office/drawing/2014/main" id="{2718960F-E68D-A644-9438-69D756139583}"/>
              </a:ext>
            </a:extLst>
          </p:cNvPr>
          <p:cNvSpPr txBox="1"/>
          <p:nvPr/>
        </p:nvSpPr>
        <p:spPr>
          <a:xfrm>
            <a:off x="457200" y="1582340"/>
            <a:ext cx="2590800" cy="4247317"/>
          </a:xfrm>
          <a:prstGeom prst="rect">
            <a:avLst/>
          </a:prstGeom>
          <a:noFill/>
        </p:spPr>
        <p:txBody>
          <a:bodyPr wrap="square" rtlCol="0">
            <a:spAutoFit/>
          </a:bodyPr>
          <a:lstStyle/>
          <a:p>
            <a:r>
              <a:rPr lang="en-US" dirty="0">
                <a:solidFill>
                  <a:schemeClr val="bg1"/>
                </a:solidFill>
              </a:rPr>
              <a:t>Two different estimates of Earth’s global mean seasonal cycle of energy content are consistent:</a:t>
            </a:r>
          </a:p>
          <a:p>
            <a:endParaRPr lang="en-US" dirty="0">
              <a:solidFill>
                <a:schemeClr val="bg1"/>
              </a:solidFill>
            </a:endParaRPr>
          </a:p>
          <a:p>
            <a:r>
              <a:rPr lang="en-US" dirty="0">
                <a:solidFill>
                  <a:srgbClr val="009900"/>
                </a:solidFill>
              </a:rPr>
              <a:t> </a:t>
            </a:r>
            <a:r>
              <a:rPr lang="en-US" dirty="0">
                <a:solidFill>
                  <a:srgbClr val="009900"/>
                </a:solidFill>
                <a:sym typeface="Wingdings" panose="05000000000000000000" pitchFamily="2" charset="2"/>
              </a:rPr>
              <a:t> Satellite derived top of atmosphere radiation </a:t>
            </a:r>
          </a:p>
          <a:p>
            <a:endParaRPr lang="en-US" dirty="0">
              <a:solidFill>
                <a:schemeClr val="bg1"/>
              </a:solidFill>
              <a:sym typeface="Wingdings" panose="05000000000000000000" pitchFamily="2" charset="2"/>
            </a:endParaRPr>
          </a:p>
          <a:p>
            <a:r>
              <a:rPr lang="en-US" dirty="0">
                <a:solidFill>
                  <a:schemeClr val="bg1"/>
                </a:solidFill>
                <a:sym typeface="Wingdings" panose="05000000000000000000" pitchFamily="2" charset="2"/>
              </a:rPr>
              <a:t>and</a:t>
            </a:r>
          </a:p>
          <a:p>
            <a:endParaRPr lang="en-US" dirty="0">
              <a:solidFill>
                <a:srgbClr val="79C6FF"/>
              </a:solidFill>
              <a:sym typeface="Wingdings" panose="05000000000000000000" pitchFamily="2" charset="2"/>
            </a:endParaRPr>
          </a:p>
          <a:p>
            <a:pPr marL="285750" indent="-285750">
              <a:buFont typeface="Wingdings" panose="05000000000000000000" pitchFamily="2" charset="2"/>
              <a:buChar char="à"/>
            </a:pPr>
            <a:r>
              <a:rPr lang="en-US" dirty="0">
                <a:solidFill>
                  <a:srgbClr val="79C6FF"/>
                </a:solidFill>
                <a:sym typeface="Wingdings" panose="05000000000000000000" pitchFamily="2" charset="2"/>
              </a:rPr>
              <a:t>Ocean heat content changes (in the Hadley EN4 data set)</a:t>
            </a:r>
          </a:p>
          <a:p>
            <a:pPr marL="285750" indent="-285750">
              <a:buFont typeface="Wingdings" panose="05000000000000000000" pitchFamily="2" charset="2"/>
              <a:buChar char="à"/>
            </a:pPr>
            <a:endParaRPr lang="en-US" dirty="0">
              <a:solidFill>
                <a:srgbClr val="79C6FF"/>
              </a:solidFill>
              <a:sym typeface="Wingdings" panose="05000000000000000000" pitchFamily="2" charset="2"/>
            </a:endParaRPr>
          </a:p>
          <a:p>
            <a:endParaRPr lang="en-US" dirty="0">
              <a:solidFill>
                <a:srgbClr val="FF0000"/>
              </a:solidFill>
            </a:endParaRPr>
          </a:p>
        </p:txBody>
      </p:sp>
    </p:spTree>
    <p:extLst>
      <p:ext uri="{BB962C8B-B14F-4D97-AF65-F5344CB8AC3E}">
        <p14:creationId xmlns:p14="http://schemas.microsoft.com/office/powerpoint/2010/main" val="231481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128038"/>
            <a:ext cx="8229600" cy="1143000"/>
          </a:xfrm>
        </p:spPr>
        <p:txBody>
          <a:bodyPr/>
          <a:lstStyle/>
          <a:p>
            <a:r>
              <a:rPr lang="en-US" altLang="en-US" sz="2800" dirty="0">
                <a:solidFill>
                  <a:schemeClr val="bg1"/>
                </a:solidFill>
              </a:rPr>
              <a:t>Understanding Earth’s radiative budget and how it has changed over the last 20 years</a:t>
            </a:r>
            <a:endParaRPr lang="en-US" altLang="en-US" sz="2800" dirty="0"/>
          </a:p>
        </p:txBody>
      </p:sp>
      <p:sp>
        <p:nvSpPr>
          <p:cNvPr id="5124" name="Line 4"/>
          <p:cNvSpPr>
            <a:spLocks noChangeShapeType="1"/>
          </p:cNvSpPr>
          <p:nvPr/>
        </p:nvSpPr>
        <p:spPr bwMode="auto">
          <a:xfrm>
            <a:off x="152400" y="1288473"/>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125" name="Rectangle 5"/>
          <p:cNvSpPr>
            <a:spLocks noChangeArrowheads="1"/>
          </p:cNvSpPr>
          <p:nvPr/>
        </p:nvSpPr>
        <p:spPr bwMode="auto">
          <a:xfrm>
            <a:off x="1752600" y="3962400"/>
            <a:ext cx="3886200" cy="2819400"/>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126" name="Line 6"/>
          <p:cNvSpPr>
            <a:spLocks noChangeShapeType="1"/>
          </p:cNvSpPr>
          <p:nvPr/>
        </p:nvSpPr>
        <p:spPr bwMode="auto">
          <a:xfrm>
            <a:off x="1066800" y="2611152"/>
            <a:ext cx="762000" cy="12954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127" name="Line 7"/>
          <p:cNvSpPr>
            <a:spLocks noChangeShapeType="1"/>
          </p:cNvSpPr>
          <p:nvPr/>
        </p:nvSpPr>
        <p:spPr bwMode="auto">
          <a:xfrm flipV="1">
            <a:off x="2324792" y="3429000"/>
            <a:ext cx="266007" cy="53340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128" name="Line 8"/>
          <p:cNvSpPr>
            <a:spLocks noChangeShapeType="1"/>
          </p:cNvSpPr>
          <p:nvPr/>
        </p:nvSpPr>
        <p:spPr bwMode="auto">
          <a:xfrm flipV="1">
            <a:off x="5105400" y="3222830"/>
            <a:ext cx="304800" cy="762000"/>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129" name="Text Box 9"/>
          <p:cNvSpPr txBox="1">
            <a:spLocks noChangeArrowheads="1"/>
          </p:cNvSpPr>
          <p:nvPr/>
        </p:nvSpPr>
        <p:spPr bwMode="auto">
          <a:xfrm>
            <a:off x="-346364" y="1288473"/>
            <a:ext cx="25561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Arial"/>
                <a:ea typeface="+mn-ea"/>
                <a:cs typeface="Arial"/>
              </a:rPr>
              <a:t>Incident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Arial"/>
                <a:ea typeface="+mn-ea"/>
                <a:cs typeface="Arial"/>
              </a:rPr>
              <a:t>Solar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Arial"/>
                <a:ea typeface="+mn-ea"/>
                <a:cs typeface="Arial"/>
              </a:rPr>
              <a:t>340.0 W m</a:t>
            </a:r>
            <a:r>
              <a:rPr kumimoji="0" lang="en-US" altLang="en-US" sz="24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5130" name="Text Box 10"/>
          <p:cNvSpPr txBox="1">
            <a:spLocks noChangeArrowheads="1"/>
          </p:cNvSpPr>
          <p:nvPr/>
        </p:nvSpPr>
        <p:spPr bwMode="auto">
          <a:xfrm>
            <a:off x="2209800" y="2031821"/>
            <a:ext cx="1676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333399"/>
                </a:solidFill>
                <a:effectLst/>
                <a:uLnTx/>
                <a:uFillTx/>
                <a:latin typeface="Arial"/>
                <a:ea typeface="+mn-ea"/>
                <a:cs typeface="Arial"/>
              </a:rPr>
              <a:t>Reflected       solar            99.1 W m</a:t>
            </a:r>
            <a:r>
              <a:rPr kumimoji="0" lang="en-US" altLang="en-US" sz="2400" b="0" i="0" u="none" strike="noStrike" kern="1200" cap="none" spc="0" normalizeH="0" baseline="30000" noProof="0" dirty="0">
                <a:ln>
                  <a:noFill/>
                </a:ln>
                <a:solidFill>
                  <a:srgbClr val="333399"/>
                </a:solidFill>
                <a:effectLst/>
                <a:uLnTx/>
                <a:uFillTx/>
                <a:latin typeface="Arial"/>
                <a:ea typeface="+mn-ea"/>
                <a:cs typeface="Arial"/>
              </a:rPr>
              <a:t>-2</a:t>
            </a:r>
            <a:r>
              <a:rPr kumimoji="0" lang="en-US" altLang="en-US" sz="2400" b="0" i="0" u="none" strike="noStrike" kern="1200" cap="none" spc="0" normalizeH="0" baseline="0" noProof="0" dirty="0">
                <a:ln>
                  <a:noFill/>
                </a:ln>
                <a:solidFill>
                  <a:srgbClr val="333399"/>
                </a:solidFill>
                <a:effectLst/>
                <a:uLnTx/>
                <a:uFillTx/>
                <a:latin typeface="Arial"/>
                <a:ea typeface="+mn-ea"/>
                <a:cs typeface="Arial"/>
              </a:rPr>
              <a:t> </a:t>
            </a:r>
          </a:p>
        </p:txBody>
      </p:sp>
      <p:sp>
        <p:nvSpPr>
          <p:cNvPr id="5131" name="Text Box 11"/>
          <p:cNvSpPr txBox="1">
            <a:spLocks noChangeArrowheads="1"/>
          </p:cNvSpPr>
          <p:nvPr/>
        </p:nvSpPr>
        <p:spPr bwMode="auto">
          <a:xfrm>
            <a:off x="4876800" y="1922617"/>
            <a:ext cx="205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FF00"/>
                </a:solidFill>
                <a:effectLst/>
                <a:uLnTx/>
                <a:uFillTx/>
                <a:latin typeface="Arial"/>
                <a:ea typeface="+mn-ea"/>
                <a:cs typeface="Arial"/>
              </a:rPr>
              <a:t>     OLR       240.1 W m</a:t>
            </a:r>
            <a:r>
              <a:rPr kumimoji="0" lang="en-US" altLang="en-US" sz="2400" b="0" i="0" u="none" strike="noStrike" kern="1200" cap="none" spc="0" normalizeH="0" baseline="30000" noProof="0" dirty="0">
                <a:ln>
                  <a:noFill/>
                </a:ln>
                <a:solidFill>
                  <a:srgbClr val="00FF00"/>
                </a:solidFill>
                <a:effectLst/>
                <a:uLnTx/>
                <a:uFillTx/>
                <a:latin typeface="Arial"/>
                <a:ea typeface="+mn-ea"/>
                <a:cs typeface="Arial"/>
              </a:rPr>
              <a:t>-2</a:t>
            </a:r>
            <a:r>
              <a:rPr kumimoji="0" lang="en-US" altLang="en-US" sz="2400" b="0" i="0" u="none" strike="noStrike" kern="1200" cap="none" spc="0" normalizeH="0" baseline="0" noProof="0" dirty="0">
                <a:ln>
                  <a:noFill/>
                </a:ln>
                <a:solidFill>
                  <a:srgbClr val="00FF00"/>
                </a:solidFill>
                <a:effectLst/>
                <a:uLnTx/>
                <a:uFillTx/>
                <a:latin typeface="Arial"/>
                <a:ea typeface="+mn-ea"/>
                <a:cs typeface="Arial"/>
              </a:rPr>
              <a:t>        </a:t>
            </a:r>
          </a:p>
        </p:txBody>
      </p:sp>
      <p:sp>
        <p:nvSpPr>
          <p:cNvPr id="5132" name="Text Box 12"/>
          <p:cNvSpPr txBox="1">
            <a:spLocks noChangeArrowheads="1"/>
          </p:cNvSpPr>
          <p:nvPr/>
        </p:nvSpPr>
        <p:spPr bwMode="auto">
          <a:xfrm>
            <a:off x="2574174" y="5171186"/>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Arial"/>
                <a:ea typeface="+mn-ea"/>
                <a:cs typeface="Arial"/>
              </a:rPr>
              <a:t>Earth</a:t>
            </a:r>
          </a:p>
        </p:txBody>
      </p:sp>
      <p:sp>
        <p:nvSpPr>
          <p:cNvPr id="2" name="Flowchart: Process 1"/>
          <p:cNvSpPr/>
          <p:nvPr/>
        </p:nvSpPr>
        <p:spPr bwMode="auto">
          <a:xfrm>
            <a:off x="1752600" y="6019800"/>
            <a:ext cx="3886200" cy="762000"/>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3052154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2690-D4D4-BC46-E607-77A864750DB9}"/>
              </a:ext>
            </a:extLst>
          </p:cNvPr>
          <p:cNvSpPr>
            <a:spLocks noGrp="1"/>
          </p:cNvSpPr>
          <p:nvPr>
            <p:ph type="title"/>
          </p:nvPr>
        </p:nvSpPr>
        <p:spPr/>
        <p:txBody>
          <a:bodyPr/>
          <a:lstStyle/>
          <a:p>
            <a:r>
              <a:rPr lang="en-US" sz="3200" dirty="0">
                <a:solidFill>
                  <a:schemeClr val="bg1"/>
                </a:solidFill>
              </a:rPr>
              <a:t>What determines the amount of solar radiation reflected by Earth?</a:t>
            </a:r>
          </a:p>
        </p:txBody>
      </p:sp>
      <p:pic>
        <p:nvPicPr>
          <p:cNvPr id="11" name="Content Placeholder 10" descr="A picture containing planet, earth, outer space, space&#10;&#10;Description automatically generated">
            <a:extLst>
              <a:ext uri="{FF2B5EF4-FFF2-40B4-BE49-F238E27FC236}">
                <a16:creationId xmlns:a16="http://schemas.microsoft.com/office/drawing/2014/main" id="{AC1A8D6A-E8BE-27B3-8CC8-C27D707744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600200"/>
            <a:ext cx="6953250" cy="4561753"/>
          </a:xfrm>
        </p:spPr>
      </p:pic>
      <p:sp>
        <p:nvSpPr>
          <p:cNvPr id="13" name="TextBox 12">
            <a:extLst>
              <a:ext uri="{FF2B5EF4-FFF2-40B4-BE49-F238E27FC236}">
                <a16:creationId xmlns:a16="http://schemas.microsoft.com/office/drawing/2014/main" id="{D9D6389A-2A56-6082-915A-4B6301F4AF3E}"/>
              </a:ext>
            </a:extLst>
          </p:cNvPr>
          <p:cNvSpPr txBox="1"/>
          <p:nvPr/>
        </p:nvSpPr>
        <p:spPr>
          <a:xfrm>
            <a:off x="5410200" y="6096000"/>
            <a:ext cx="4572000" cy="646331"/>
          </a:xfrm>
          <a:prstGeom prst="rect">
            <a:avLst/>
          </a:prstGeom>
          <a:noFill/>
        </p:spPr>
        <p:txBody>
          <a:bodyPr wrap="square">
            <a:spAutoFit/>
          </a:bodyPr>
          <a:lstStyle/>
          <a:p>
            <a:r>
              <a:rPr lang="en-US" dirty="0">
                <a:solidFill>
                  <a:schemeClr val="bg1"/>
                </a:solidFill>
              </a:rPr>
              <a:t>Credit: Cooperative Institute for Meteorological Satellite Studies</a:t>
            </a:r>
          </a:p>
        </p:txBody>
      </p:sp>
    </p:spTree>
    <p:extLst>
      <p:ext uri="{BB962C8B-B14F-4D97-AF65-F5344CB8AC3E}">
        <p14:creationId xmlns:p14="http://schemas.microsoft.com/office/powerpoint/2010/main" val="184395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76200" y="76200"/>
            <a:ext cx="9144000" cy="129540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5" name="Oval 3"/>
          <p:cNvSpPr>
            <a:spLocks noChangeArrowheads="1"/>
          </p:cNvSpPr>
          <p:nvPr/>
        </p:nvSpPr>
        <p:spPr bwMode="auto">
          <a:xfrm>
            <a:off x="1066800" y="3505200"/>
            <a:ext cx="7086600" cy="6019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6" name="Rectangle 4"/>
          <p:cNvSpPr>
            <a:spLocks noGrp="1" noChangeArrowheads="1"/>
          </p:cNvSpPr>
          <p:nvPr>
            <p:ph type="title"/>
          </p:nvPr>
        </p:nvSpPr>
        <p:spPr>
          <a:xfrm>
            <a:off x="-76200" y="0"/>
            <a:ext cx="9372600" cy="1143000"/>
          </a:xfrm>
        </p:spPr>
        <p:txBody>
          <a:bodyPr/>
          <a:lstStyle/>
          <a:p>
            <a:r>
              <a:rPr lang="en-US" altLang="en-US" sz="3200" dirty="0">
                <a:solidFill>
                  <a:schemeClr val="bg1"/>
                </a:solidFill>
              </a:rPr>
              <a:t> What determines the Earth’s planetary albedo? (solar radiation reflected at top of atmosphere)</a:t>
            </a:r>
          </a:p>
        </p:txBody>
      </p:sp>
      <p:sp>
        <p:nvSpPr>
          <p:cNvPr id="13317" name="Oval 5"/>
          <p:cNvSpPr>
            <a:spLocks noChangeArrowheads="1"/>
          </p:cNvSpPr>
          <p:nvPr/>
        </p:nvSpPr>
        <p:spPr bwMode="auto">
          <a:xfrm>
            <a:off x="2667000" y="4876800"/>
            <a:ext cx="3962400" cy="3429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8" name="Text Box 6"/>
          <p:cNvSpPr txBox="1">
            <a:spLocks noChangeArrowheads="1"/>
          </p:cNvSpPr>
          <p:nvPr/>
        </p:nvSpPr>
        <p:spPr bwMode="auto">
          <a:xfrm>
            <a:off x="4038600" y="5867400"/>
            <a:ext cx="1905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Earth’s Surface</a:t>
            </a:r>
          </a:p>
        </p:txBody>
      </p:sp>
      <p:sp>
        <p:nvSpPr>
          <p:cNvPr id="13319" name="Text Box 7"/>
          <p:cNvSpPr txBox="1">
            <a:spLocks noChangeArrowheads="1"/>
          </p:cNvSpPr>
          <p:nvPr/>
        </p:nvSpPr>
        <p:spPr bwMode="auto">
          <a:xfrm>
            <a:off x="1143000" y="5486400"/>
            <a:ext cx="2057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a:solidFill>
                  <a:schemeClr val="tx1"/>
                </a:solidFill>
              </a:rPr>
              <a:t>Atmosphere</a:t>
            </a:r>
          </a:p>
        </p:txBody>
      </p:sp>
      <p:sp>
        <p:nvSpPr>
          <p:cNvPr id="13320" name="Line 8"/>
          <p:cNvSpPr>
            <a:spLocks noChangeShapeType="1"/>
          </p:cNvSpPr>
          <p:nvPr/>
        </p:nvSpPr>
        <p:spPr bwMode="auto">
          <a:xfrm>
            <a:off x="2133600" y="1600200"/>
            <a:ext cx="1219200" cy="2133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1" name="Text Box 9"/>
          <p:cNvSpPr txBox="1">
            <a:spLocks noChangeArrowheads="1"/>
          </p:cNvSpPr>
          <p:nvPr/>
        </p:nvSpPr>
        <p:spPr bwMode="auto">
          <a:xfrm>
            <a:off x="914400" y="2697163"/>
            <a:ext cx="19812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a:solidFill>
                  <a:srgbClr val="FF0000"/>
                </a:solidFill>
              </a:rPr>
              <a:t>Solar Incident</a:t>
            </a:r>
          </a:p>
        </p:txBody>
      </p:sp>
      <p:sp>
        <p:nvSpPr>
          <p:cNvPr id="13322" name="Line 10"/>
          <p:cNvSpPr>
            <a:spLocks noChangeShapeType="1"/>
          </p:cNvSpPr>
          <p:nvPr/>
        </p:nvSpPr>
        <p:spPr bwMode="auto">
          <a:xfrm flipV="1">
            <a:off x="3429000" y="2438400"/>
            <a:ext cx="457200" cy="1219200"/>
          </a:xfrm>
          <a:prstGeom prst="line">
            <a:avLst/>
          </a:prstGeom>
          <a:noFill/>
          <a:ln w="38100">
            <a:solidFill>
              <a:schemeClr val="accent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3" name="Text Box 11"/>
          <p:cNvSpPr txBox="1">
            <a:spLocks noChangeArrowheads="1"/>
          </p:cNvSpPr>
          <p:nvPr/>
        </p:nvSpPr>
        <p:spPr bwMode="auto">
          <a:xfrm>
            <a:off x="3048000" y="1752600"/>
            <a:ext cx="228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a:solidFill>
                  <a:schemeClr val="accent2"/>
                </a:solidFill>
              </a:rPr>
              <a:t>Reflected by Atmosphere</a:t>
            </a:r>
          </a:p>
        </p:txBody>
      </p:sp>
      <p:sp>
        <p:nvSpPr>
          <p:cNvPr id="13324" name="Line 12"/>
          <p:cNvSpPr>
            <a:spLocks noChangeShapeType="1"/>
          </p:cNvSpPr>
          <p:nvPr/>
        </p:nvSpPr>
        <p:spPr bwMode="auto">
          <a:xfrm>
            <a:off x="3352800" y="3733800"/>
            <a:ext cx="685800" cy="1143000"/>
          </a:xfrm>
          <a:prstGeom prst="line">
            <a:avLst/>
          </a:prstGeom>
          <a:noFill/>
          <a:ln w="38100">
            <a:solidFill>
              <a:srgbClr val="FF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5" name="Line 13"/>
          <p:cNvSpPr>
            <a:spLocks noChangeShapeType="1"/>
          </p:cNvSpPr>
          <p:nvPr/>
        </p:nvSpPr>
        <p:spPr bwMode="auto">
          <a:xfrm flipV="1">
            <a:off x="4267200" y="4114800"/>
            <a:ext cx="228600" cy="685800"/>
          </a:xfrm>
          <a:prstGeom prst="line">
            <a:avLst/>
          </a:prstGeom>
          <a:noFill/>
          <a:ln w="38100">
            <a:solidFill>
              <a:srgbClr val="FF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6" name="Line 14"/>
          <p:cNvSpPr>
            <a:spLocks noChangeShapeType="1"/>
          </p:cNvSpPr>
          <p:nvPr/>
        </p:nvSpPr>
        <p:spPr bwMode="auto">
          <a:xfrm flipV="1">
            <a:off x="4724400" y="3124200"/>
            <a:ext cx="152400" cy="381000"/>
          </a:xfrm>
          <a:prstGeom prst="line">
            <a:avLst/>
          </a:prstGeom>
          <a:noFill/>
          <a:ln w="38100">
            <a:solidFill>
              <a:srgbClr val="FF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7" name="Text Box 15"/>
          <p:cNvSpPr txBox="1">
            <a:spLocks noChangeArrowheads="1"/>
          </p:cNvSpPr>
          <p:nvPr/>
        </p:nvSpPr>
        <p:spPr bwMode="auto">
          <a:xfrm>
            <a:off x="5181600" y="2819400"/>
            <a:ext cx="1752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a:solidFill>
                  <a:srgbClr val="FF33CC"/>
                </a:solidFill>
              </a:rPr>
              <a:t>Reflected by Surface</a:t>
            </a:r>
          </a:p>
        </p:txBody>
      </p:sp>
      <p:sp>
        <p:nvSpPr>
          <p:cNvPr id="13328" name="Line 16"/>
          <p:cNvSpPr>
            <a:spLocks noChangeShapeType="1"/>
          </p:cNvSpPr>
          <p:nvPr/>
        </p:nvSpPr>
        <p:spPr bwMode="auto">
          <a:xfrm>
            <a:off x="76200" y="15240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30747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11" name="Rectangle 3"/>
          <p:cNvSpPr>
            <a:spLocks noGrp="1" noChangeArrowheads="1"/>
          </p:cNvSpPr>
          <p:nvPr>
            <p:ph type="title"/>
          </p:nvPr>
        </p:nvSpPr>
        <p:spPr>
          <a:xfrm>
            <a:off x="1314450" y="857250"/>
            <a:ext cx="6800850" cy="514350"/>
          </a:xfrm>
        </p:spPr>
        <p:txBody>
          <a:bodyPr>
            <a:normAutofit fontScale="90000"/>
          </a:bodyPr>
          <a:lstStyle/>
          <a:p>
            <a:r>
              <a:rPr lang="en-US" altLang="en-US" sz="2400" dirty="0">
                <a:solidFill>
                  <a:schemeClr val="bg1"/>
                </a:solidFill>
              </a:rPr>
              <a:t>Simplified shortwave radiation model (APRP, Taylor 2007)</a:t>
            </a: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AF1C465-5D3A-4F18-96E8-4C6851627A9E}"/>
              </a:ext>
            </a:extLst>
          </p:cNvPr>
          <p:cNvSpPr/>
          <p:nvPr/>
        </p:nvSpPr>
        <p:spPr>
          <a:xfrm>
            <a:off x="5429252" y="4386736"/>
            <a:ext cx="1211780" cy="108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C25D64F-77CD-4094-9DEA-F06BC0F989A3}"/>
              </a:ext>
            </a:extLst>
          </p:cNvPr>
          <p:cNvSpPr/>
          <p:nvPr/>
        </p:nvSpPr>
        <p:spPr>
          <a:xfrm>
            <a:off x="6114748" y="4857750"/>
            <a:ext cx="874207" cy="834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A133626-68F2-4F95-A1F7-806060C0EA89}"/>
              </a:ext>
            </a:extLst>
          </p:cNvPr>
          <p:cNvSpPr/>
          <p:nvPr/>
        </p:nvSpPr>
        <p:spPr>
          <a:xfrm>
            <a:off x="5169879" y="4744706"/>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F7F6B3F-CBA6-4AD0-9D79-9F2BB80D164C}"/>
              </a:ext>
            </a:extLst>
          </p:cNvPr>
          <p:cNvSpPr/>
          <p:nvPr/>
        </p:nvSpPr>
        <p:spPr>
          <a:xfrm>
            <a:off x="5284179" y="3020158"/>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17A4A86-5027-4940-AE78-DC6EBB54BFCA}"/>
              </a:ext>
            </a:extLst>
          </p:cNvPr>
          <p:cNvSpPr/>
          <p:nvPr/>
        </p:nvSpPr>
        <p:spPr>
          <a:xfrm>
            <a:off x="5481376" y="3488660"/>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C3D4001-763A-4C0F-A615-C74E8865F35E}"/>
              </a:ext>
            </a:extLst>
          </p:cNvPr>
          <p:cNvSpPr/>
          <p:nvPr/>
        </p:nvSpPr>
        <p:spPr>
          <a:xfrm>
            <a:off x="4706398" y="3391950"/>
            <a:ext cx="865490"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6B1B7A8-0AC6-4EE6-AE09-29885D51E76C}"/>
              </a:ext>
            </a:extLst>
          </p:cNvPr>
          <p:cNvSpPr/>
          <p:nvPr/>
        </p:nvSpPr>
        <p:spPr>
          <a:xfrm>
            <a:off x="4820698" y="3728520"/>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47C4281B-3083-41DC-8E81-3D190CA44AB0}"/>
              </a:ext>
            </a:extLst>
          </p:cNvPr>
          <p:cNvSpPr/>
          <p:nvPr/>
        </p:nvSpPr>
        <p:spPr>
          <a:xfrm>
            <a:off x="4761665" y="3963396"/>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F43B6607-FF8F-465C-AD00-3E9FFA386BC9}"/>
              </a:ext>
            </a:extLst>
          </p:cNvPr>
          <p:cNvSpPr/>
          <p:nvPr/>
        </p:nvSpPr>
        <p:spPr>
          <a:xfrm>
            <a:off x="4853357" y="4394222"/>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8C867594-4BB8-4823-AD6E-02A22A3EF093}"/>
              </a:ext>
            </a:extLst>
          </p:cNvPr>
          <p:cNvSpPr/>
          <p:nvPr/>
        </p:nvSpPr>
        <p:spPr>
          <a:xfrm>
            <a:off x="4673744" y="4742145"/>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012E7335-E528-46B1-BC8E-39F2C8768FCE}"/>
              </a:ext>
            </a:extLst>
          </p:cNvPr>
          <p:cNvSpPr/>
          <p:nvPr/>
        </p:nvSpPr>
        <p:spPr>
          <a:xfrm>
            <a:off x="4104678" y="5105139"/>
            <a:ext cx="1467209" cy="323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43C79819-DBFE-41E3-9C70-ED3204D7E270}"/>
              </a:ext>
            </a:extLst>
          </p:cNvPr>
          <p:cNvSpPr/>
          <p:nvPr/>
        </p:nvSpPr>
        <p:spPr>
          <a:xfrm>
            <a:off x="4388626" y="5383984"/>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FA304411-4F31-4B9B-BF7A-F64CC104B9F9}"/>
              </a:ext>
            </a:extLst>
          </p:cNvPr>
          <p:cNvSpPr/>
          <p:nvPr/>
        </p:nvSpPr>
        <p:spPr>
          <a:xfrm>
            <a:off x="3598576" y="5392778"/>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9490AE37-6B36-486D-8ACA-8D1C366EE5AE}"/>
              </a:ext>
            </a:extLst>
          </p:cNvPr>
          <p:cNvSpPr/>
          <p:nvPr/>
        </p:nvSpPr>
        <p:spPr>
          <a:xfrm>
            <a:off x="3645050" y="5054903"/>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v</a:t>
            </a:r>
          </a:p>
        </p:txBody>
      </p:sp>
      <p:sp>
        <p:nvSpPr>
          <p:cNvPr id="31" name="Rectangle 30">
            <a:extLst>
              <a:ext uri="{FF2B5EF4-FFF2-40B4-BE49-F238E27FC236}">
                <a16:creationId xmlns:a16="http://schemas.microsoft.com/office/drawing/2014/main" id="{49E0C2B6-6D24-44F5-A29E-4FE770343CC7}"/>
              </a:ext>
            </a:extLst>
          </p:cNvPr>
          <p:cNvSpPr/>
          <p:nvPr/>
        </p:nvSpPr>
        <p:spPr>
          <a:xfrm>
            <a:off x="3071984" y="4393016"/>
            <a:ext cx="1398274" cy="652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v</a:t>
            </a:r>
          </a:p>
        </p:txBody>
      </p:sp>
      <p:sp>
        <p:nvSpPr>
          <p:cNvPr id="32" name="Rectangle 31">
            <a:extLst>
              <a:ext uri="{FF2B5EF4-FFF2-40B4-BE49-F238E27FC236}">
                <a16:creationId xmlns:a16="http://schemas.microsoft.com/office/drawing/2014/main" id="{2287840E-4E1C-4111-9A8D-AFAA7B40BE3B}"/>
              </a:ext>
            </a:extLst>
          </p:cNvPr>
          <p:cNvSpPr/>
          <p:nvPr/>
        </p:nvSpPr>
        <p:spPr>
          <a:xfrm>
            <a:off x="3071983" y="3000063"/>
            <a:ext cx="1880348" cy="1301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v</a:t>
            </a:r>
          </a:p>
        </p:txBody>
      </p:sp>
    </p:spTree>
    <p:extLst>
      <p:ext uri="{BB962C8B-B14F-4D97-AF65-F5344CB8AC3E}">
        <p14:creationId xmlns:p14="http://schemas.microsoft.com/office/powerpoint/2010/main" val="59818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AF1C465-5D3A-4F18-96E8-4C6851627A9E}"/>
              </a:ext>
            </a:extLst>
          </p:cNvPr>
          <p:cNvSpPr/>
          <p:nvPr/>
        </p:nvSpPr>
        <p:spPr>
          <a:xfrm>
            <a:off x="5429252" y="4386736"/>
            <a:ext cx="1211780" cy="108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C25D64F-77CD-4094-9DEA-F06BC0F989A3}"/>
              </a:ext>
            </a:extLst>
          </p:cNvPr>
          <p:cNvSpPr/>
          <p:nvPr/>
        </p:nvSpPr>
        <p:spPr>
          <a:xfrm>
            <a:off x="6114748" y="4857750"/>
            <a:ext cx="874207" cy="834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A133626-68F2-4F95-A1F7-806060C0EA89}"/>
              </a:ext>
            </a:extLst>
          </p:cNvPr>
          <p:cNvSpPr/>
          <p:nvPr/>
        </p:nvSpPr>
        <p:spPr>
          <a:xfrm>
            <a:off x="5169879" y="4744706"/>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F7F6B3F-CBA6-4AD0-9D79-9F2BB80D164C}"/>
              </a:ext>
            </a:extLst>
          </p:cNvPr>
          <p:cNvSpPr/>
          <p:nvPr/>
        </p:nvSpPr>
        <p:spPr>
          <a:xfrm>
            <a:off x="5284179" y="3020158"/>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17A4A86-5027-4940-AE78-DC6EBB54BFCA}"/>
              </a:ext>
            </a:extLst>
          </p:cNvPr>
          <p:cNvSpPr/>
          <p:nvPr/>
        </p:nvSpPr>
        <p:spPr>
          <a:xfrm>
            <a:off x="5481376" y="3488660"/>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C3D4001-763A-4C0F-A615-C74E8865F35E}"/>
              </a:ext>
            </a:extLst>
          </p:cNvPr>
          <p:cNvSpPr/>
          <p:nvPr/>
        </p:nvSpPr>
        <p:spPr>
          <a:xfrm>
            <a:off x="4706398" y="3391950"/>
            <a:ext cx="865490"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6B1B7A8-0AC6-4EE6-AE09-29885D51E76C}"/>
              </a:ext>
            </a:extLst>
          </p:cNvPr>
          <p:cNvSpPr/>
          <p:nvPr/>
        </p:nvSpPr>
        <p:spPr>
          <a:xfrm>
            <a:off x="4820698" y="3728520"/>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47C4281B-3083-41DC-8E81-3D190CA44AB0}"/>
              </a:ext>
            </a:extLst>
          </p:cNvPr>
          <p:cNvSpPr/>
          <p:nvPr/>
        </p:nvSpPr>
        <p:spPr>
          <a:xfrm>
            <a:off x="4761665" y="3963396"/>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F43B6607-FF8F-465C-AD00-3E9FFA386BC9}"/>
              </a:ext>
            </a:extLst>
          </p:cNvPr>
          <p:cNvSpPr/>
          <p:nvPr/>
        </p:nvSpPr>
        <p:spPr>
          <a:xfrm>
            <a:off x="4853357" y="4394222"/>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8C867594-4BB8-4823-AD6E-02A22A3EF093}"/>
              </a:ext>
            </a:extLst>
          </p:cNvPr>
          <p:cNvSpPr/>
          <p:nvPr/>
        </p:nvSpPr>
        <p:spPr>
          <a:xfrm>
            <a:off x="4673744" y="4742145"/>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012E7335-E528-46B1-BC8E-39F2C8768FCE}"/>
              </a:ext>
            </a:extLst>
          </p:cNvPr>
          <p:cNvSpPr/>
          <p:nvPr/>
        </p:nvSpPr>
        <p:spPr>
          <a:xfrm>
            <a:off x="4104678" y="5105139"/>
            <a:ext cx="1467209" cy="323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43C79819-DBFE-41E3-9C70-ED3204D7E270}"/>
              </a:ext>
            </a:extLst>
          </p:cNvPr>
          <p:cNvSpPr/>
          <p:nvPr/>
        </p:nvSpPr>
        <p:spPr>
          <a:xfrm>
            <a:off x="4388626" y="5383984"/>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FA304411-4F31-4B9B-BF7A-F64CC104B9F9}"/>
              </a:ext>
            </a:extLst>
          </p:cNvPr>
          <p:cNvSpPr/>
          <p:nvPr/>
        </p:nvSpPr>
        <p:spPr>
          <a:xfrm>
            <a:off x="3598576" y="5392778"/>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9490AE37-6B36-486D-8ACA-8D1C366EE5AE}"/>
              </a:ext>
            </a:extLst>
          </p:cNvPr>
          <p:cNvSpPr/>
          <p:nvPr/>
        </p:nvSpPr>
        <p:spPr>
          <a:xfrm>
            <a:off x="3645050" y="5054903"/>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v</a:t>
            </a:r>
          </a:p>
        </p:txBody>
      </p:sp>
      <p:sp>
        <p:nvSpPr>
          <p:cNvPr id="31" name="Rectangle 30">
            <a:extLst>
              <a:ext uri="{FF2B5EF4-FFF2-40B4-BE49-F238E27FC236}">
                <a16:creationId xmlns:a16="http://schemas.microsoft.com/office/drawing/2014/main" id="{49E0C2B6-6D24-44F5-A29E-4FE770343CC7}"/>
              </a:ext>
            </a:extLst>
          </p:cNvPr>
          <p:cNvSpPr/>
          <p:nvPr/>
        </p:nvSpPr>
        <p:spPr>
          <a:xfrm>
            <a:off x="3071984" y="4393016"/>
            <a:ext cx="1398274" cy="652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v</a:t>
            </a:r>
          </a:p>
        </p:txBody>
      </p:sp>
      <p:sp>
        <p:nvSpPr>
          <p:cNvPr id="3" name="Title 2">
            <a:extLst>
              <a:ext uri="{FF2B5EF4-FFF2-40B4-BE49-F238E27FC236}">
                <a16:creationId xmlns:a16="http://schemas.microsoft.com/office/drawing/2014/main" id="{5C4F6702-C188-40FB-BC8C-98C7B751AD8B}"/>
              </a:ext>
            </a:extLst>
          </p:cNvPr>
          <p:cNvSpPr>
            <a:spLocks noGrp="1"/>
          </p:cNvSpPr>
          <p:nvPr>
            <p:ph type="title"/>
          </p:nvPr>
        </p:nvSpPr>
        <p:spPr/>
        <p:txBody>
          <a:bodyPr/>
          <a:lstStyle/>
          <a:p>
            <a:endParaRPr lang="en-US"/>
          </a:p>
        </p:txBody>
      </p:sp>
      <p:sp>
        <p:nvSpPr>
          <p:cNvPr id="32" name="Rectangle 3">
            <a:extLst>
              <a:ext uri="{FF2B5EF4-FFF2-40B4-BE49-F238E27FC236}">
                <a16:creationId xmlns:a16="http://schemas.microsoft.com/office/drawing/2014/main" id="{3D07A79A-4ACA-45A1-A96C-11C6D6E0B1DF}"/>
              </a:ext>
            </a:extLst>
          </p:cNvPr>
          <p:cNvSpPr txBox="1">
            <a:spLocks noChangeArrowheads="1"/>
          </p:cNvSpPr>
          <p:nvPr/>
        </p:nvSpPr>
        <p:spPr>
          <a:xfrm>
            <a:off x="1314450" y="857250"/>
            <a:ext cx="6800850" cy="51435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Calibri"/>
                <a:ea typeface="+mj-ea"/>
                <a:cs typeface="+mj-cs"/>
              </a:rPr>
              <a:t>Simplified shortwave radiation model (APRP, Taylor 2007)</a:t>
            </a:r>
            <a:endParaRPr kumimoji="0" lang="en-US" altLang="en-US" sz="24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1450720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304800"/>
            <a:ext cx="8229600" cy="1143000"/>
          </a:xfrm>
        </p:spPr>
        <p:txBody>
          <a:bodyPr/>
          <a:lstStyle/>
          <a:p>
            <a:r>
              <a:rPr lang="en-US" altLang="en-US" sz="3600" dirty="0">
                <a:solidFill>
                  <a:schemeClr val="bg1"/>
                </a:solidFill>
              </a:rPr>
              <a:t>Global mean energy balance</a:t>
            </a:r>
            <a:endParaRPr lang="en-US" altLang="en-US" sz="4000" dirty="0"/>
          </a:p>
        </p:txBody>
      </p:sp>
      <p:sp>
        <p:nvSpPr>
          <p:cNvPr id="5123" name="Rectangle 3"/>
          <p:cNvSpPr>
            <a:spLocks noGrp="1" noChangeArrowheads="1"/>
          </p:cNvSpPr>
          <p:nvPr>
            <p:ph type="body" idx="1"/>
          </p:nvPr>
        </p:nvSpPr>
        <p:spPr>
          <a:xfrm>
            <a:off x="457200" y="1066800"/>
            <a:ext cx="8229600" cy="1676400"/>
          </a:xfrm>
        </p:spPr>
        <p:txBody>
          <a:bodyPr/>
          <a:lstStyle/>
          <a:p>
            <a:r>
              <a:rPr lang="en-US" altLang="en-US" sz="2400" dirty="0">
                <a:solidFill>
                  <a:schemeClr val="bg1"/>
                </a:solidFill>
              </a:rPr>
              <a:t>The Earth receives energy from the sun (and reflects back some portion of it)</a:t>
            </a:r>
          </a:p>
          <a:p>
            <a:r>
              <a:rPr lang="en-US" altLang="en-US" sz="2400" dirty="0">
                <a:solidFill>
                  <a:schemeClr val="bg1"/>
                </a:solidFill>
              </a:rPr>
              <a:t>To come into energy balance (equilibrium) the Earth must emit the same amount of energy it receives</a:t>
            </a:r>
          </a:p>
        </p:txBody>
      </p:sp>
      <p:sp>
        <p:nvSpPr>
          <p:cNvPr id="5124" name="Line 4"/>
          <p:cNvSpPr>
            <a:spLocks noChangeShapeType="1"/>
          </p:cNvSpPr>
          <p:nvPr/>
        </p:nvSpPr>
        <p:spPr bwMode="auto">
          <a:xfrm>
            <a:off x="0" y="7620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5" name="Rectangle 5"/>
          <p:cNvSpPr>
            <a:spLocks noChangeArrowheads="1"/>
          </p:cNvSpPr>
          <p:nvPr/>
        </p:nvSpPr>
        <p:spPr bwMode="auto">
          <a:xfrm>
            <a:off x="1752600" y="4724400"/>
            <a:ext cx="2133600" cy="2057400"/>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126" name="Line 6"/>
          <p:cNvSpPr>
            <a:spLocks noChangeShapeType="1"/>
          </p:cNvSpPr>
          <p:nvPr/>
        </p:nvSpPr>
        <p:spPr bwMode="auto">
          <a:xfrm>
            <a:off x="1219200" y="3429000"/>
            <a:ext cx="762000" cy="12954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7" name="Line 7"/>
          <p:cNvSpPr>
            <a:spLocks noChangeShapeType="1"/>
          </p:cNvSpPr>
          <p:nvPr/>
        </p:nvSpPr>
        <p:spPr bwMode="auto">
          <a:xfrm flipV="1">
            <a:off x="2209800" y="4267200"/>
            <a:ext cx="228600" cy="45720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8" name="Line 8"/>
          <p:cNvSpPr>
            <a:spLocks noChangeShapeType="1"/>
          </p:cNvSpPr>
          <p:nvPr/>
        </p:nvSpPr>
        <p:spPr bwMode="auto">
          <a:xfrm flipV="1">
            <a:off x="3505200" y="3962400"/>
            <a:ext cx="304800" cy="762000"/>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9" name="Text Box 9"/>
          <p:cNvSpPr txBox="1">
            <a:spLocks noChangeArrowheads="1"/>
          </p:cNvSpPr>
          <p:nvPr/>
        </p:nvSpPr>
        <p:spPr bwMode="auto">
          <a:xfrm>
            <a:off x="0" y="3657600"/>
            <a:ext cx="129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400" dirty="0">
                <a:solidFill>
                  <a:srgbClr val="FF0000"/>
                </a:solidFill>
              </a:rPr>
              <a:t>Incident</a:t>
            </a:r>
          </a:p>
          <a:p>
            <a:pPr algn="ctr" fontAlgn="base">
              <a:spcBef>
                <a:spcPct val="0"/>
              </a:spcBef>
              <a:spcAft>
                <a:spcPct val="0"/>
              </a:spcAft>
            </a:pPr>
            <a:r>
              <a:rPr lang="en-US" altLang="en-US" sz="2400" dirty="0">
                <a:solidFill>
                  <a:srgbClr val="FF0000"/>
                </a:solidFill>
              </a:rPr>
              <a:t>Solar</a:t>
            </a:r>
          </a:p>
        </p:txBody>
      </p:sp>
      <p:sp>
        <p:nvSpPr>
          <p:cNvPr id="5130" name="Text Box 10"/>
          <p:cNvSpPr txBox="1">
            <a:spLocks noChangeArrowheads="1"/>
          </p:cNvSpPr>
          <p:nvPr/>
        </p:nvSpPr>
        <p:spPr bwMode="auto">
          <a:xfrm>
            <a:off x="1752600" y="3505200"/>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dirty="0">
                <a:solidFill>
                  <a:srgbClr val="333399"/>
                </a:solidFill>
              </a:rPr>
              <a:t>Reflected      solar</a:t>
            </a:r>
          </a:p>
        </p:txBody>
      </p:sp>
      <p:sp>
        <p:nvSpPr>
          <p:cNvPr id="5131" name="Text Box 11"/>
          <p:cNvSpPr txBox="1">
            <a:spLocks noChangeArrowheads="1"/>
          </p:cNvSpPr>
          <p:nvPr/>
        </p:nvSpPr>
        <p:spPr bwMode="auto">
          <a:xfrm>
            <a:off x="3276600" y="3155950"/>
            <a:ext cx="4038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dirty="0">
                <a:solidFill>
                  <a:srgbClr val="00FF00"/>
                </a:solidFill>
              </a:rPr>
              <a:t>Emitted   (outgoing longwave  radiation – OLR)</a:t>
            </a:r>
          </a:p>
        </p:txBody>
      </p:sp>
      <p:sp>
        <p:nvSpPr>
          <p:cNvPr id="5132" name="Text Box 12"/>
          <p:cNvSpPr txBox="1">
            <a:spLocks noChangeArrowheads="1"/>
          </p:cNvSpPr>
          <p:nvPr/>
        </p:nvSpPr>
        <p:spPr bwMode="auto">
          <a:xfrm>
            <a:off x="2133600" y="51816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Earth</a:t>
            </a:r>
          </a:p>
        </p:txBody>
      </p:sp>
      <p:sp>
        <p:nvSpPr>
          <p:cNvPr id="2" name="Flowchart: Process 1"/>
          <p:cNvSpPr/>
          <p:nvPr/>
        </p:nvSpPr>
        <p:spPr bwMode="auto">
          <a:xfrm>
            <a:off x="1752600" y="6172200"/>
            <a:ext cx="2133600" cy="609600"/>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3710865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AF1C465-5D3A-4F18-96E8-4C6851627A9E}"/>
              </a:ext>
            </a:extLst>
          </p:cNvPr>
          <p:cNvSpPr/>
          <p:nvPr/>
        </p:nvSpPr>
        <p:spPr>
          <a:xfrm>
            <a:off x="5429252" y="4386736"/>
            <a:ext cx="1211780" cy="108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C25D64F-77CD-4094-9DEA-F06BC0F989A3}"/>
              </a:ext>
            </a:extLst>
          </p:cNvPr>
          <p:cNvSpPr/>
          <p:nvPr/>
        </p:nvSpPr>
        <p:spPr>
          <a:xfrm>
            <a:off x="6114748" y="4857750"/>
            <a:ext cx="874207" cy="834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A133626-68F2-4F95-A1F7-806060C0EA89}"/>
              </a:ext>
            </a:extLst>
          </p:cNvPr>
          <p:cNvSpPr/>
          <p:nvPr/>
        </p:nvSpPr>
        <p:spPr>
          <a:xfrm>
            <a:off x="5169879" y="4744706"/>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F7F6B3F-CBA6-4AD0-9D79-9F2BB80D164C}"/>
              </a:ext>
            </a:extLst>
          </p:cNvPr>
          <p:cNvSpPr/>
          <p:nvPr/>
        </p:nvSpPr>
        <p:spPr>
          <a:xfrm>
            <a:off x="5284179" y="3020158"/>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17A4A86-5027-4940-AE78-DC6EBB54BFCA}"/>
              </a:ext>
            </a:extLst>
          </p:cNvPr>
          <p:cNvSpPr/>
          <p:nvPr/>
        </p:nvSpPr>
        <p:spPr>
          <a:xfrm>
            <a:off x="5481376" y="3488660"/>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C3D4001-763A-4C0F-A615-C74E8865F35E}"/>
              </a:ext>
            </a:extLst>
          </p:cNvPr>
          <p:cNvSpPr/>
          <p:nvPr/>
        </p:nvSpPr>
        <p:spPr>
          <a:xfrm>
            <a:off x="4706398" y="3391950"/>
            <a:ext cx="865490"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6B1B7A8-0AC6-4EE6-AE09-29885D51E76C}"/>
              </a:ext>
            </a:extLst>
          </p:cNvPr>
          <p:cNvSpPr/>
          <p:nvPr/>
        </p:nvSpPr>
        <p:spPr>
          <a:xfrm>
            <a:off x="4820698" y="3728520"/>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47C4281B-3083-41DC-8E81-3D190CA44AB0}"/>
              </a:ext>
            </a:extLst>
          </p:cNvPr>
          <p:cNvSpPr/>
          <p:nvPr/>
        </p:nvSpPr>
        <p:spPr>
          <a:xfrm>
            <a:off x="4761665" y="3963396"/>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F43B6607-FF8F-465C-AD00-3E9FFA386BC9}"/>
              </a:ext>
            </a:extLst>
          </p:cNvPr>
          <p:cNvSpPr/>
          <p:nvPr/>
        </p:nvSpPr>
        <p:spPr>
          <a:xfrm>
            <a:off x="4853357" y="4394222"/>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8C867594-4BB8-4823-AD6E-02A22A3EF093}"/>
              </a:ext>
            </a:extLst>
          </p:cNvPr>
          <p:cNvSpPr/>
          <p:nvPr/>
        </p:nvSpPr>
        <p:spPr>
          <a:xfrm>
            <a:off x="4673744" y="4742145"/>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012E7335-E528-46B1-BC8E-39F2C8768FCE}"/>
              </a:ext>
            </a:extLst>
          </p:cNvPr>
          <p:cNvSpPr/>
          <p:nvPr/>
        </p:nvSpPr>
        <p:spPr>
          <a:xfrm>
            <a:off x="4104678" y="5105139"/>
            <a:ext cx="1467209" cy="323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43C79819-DBFE-41E3-9C70-ED3204D7E270}"/>
              </a:ext>
            </a:extLst>
          </p:cNvPr>
          <p:cNvSpPr/>
          <p:nvPr/>
        </p:nvSpPr>
        <p:spPr>
          <a:xfrm>
            <a:off x="4381088" y="5383984"/>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3">
            <a:extLst>
              <a:ext uri="{FF2B5EF4-FFF2-40B4-BE49-F238E27FC236}">
                <a16:creationId xmlns:a16="http://schemas.microsoft.com/office/drawing/2014/main" id="{92FD953C-7DC8-4416-8A61-6EE5B250B975}"/>
              </a:ext>
            </a:extLst>
          </p:cNvPr>
          <p:cNvSpPr txBox="1">
            <a:spLocks noChangeArrowheads="1"/>
          </p:cNvSpPr>
          <p:nvPr/>
        </p:nvSpPr>
        <p:spPr>
          <a:xfrm>
            <a:off x="1466850" y="781050"/>
            <a:ext cx="6800850" cy="51435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a:ea typeface="+mj-ea"/>
                <a:cs typeface="+mj-cs"/>
              </a:rPr>
              <a:t>Simplified shortwave radiation model (APRP, Taylor 2007)</a:t>
            </a:r>
          </a:p>
        </p:txBody>
      </p:sp>
    </p:spTree>
    <p:extLst>
      <p:ext uri="{BB962C8B-B14F-4D97-AF65-F5344CB8AC3E}">
        <p14:creationId xmlns:p14="http://schemas.microsoft.com/office/powerpoint/2010/main" val="2474993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AF1C465-5D3A-4F18-96E8-4C6851627A9E}"/>
              </a:ext>
            </a:extLst>
          </p:cNvPr>
          <p:cNvSpPr/>
          <p:nvPr/>
        </p:nvSpPr>
        <p:spPr>
          <a:xfrm>
            <a:off x="5429252" y="4386736"/>
            <a:ext cx="1211780" cy="108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C25D64F-77CD-4094-9DEA-F06BC0F989A3}"/>
              </a:ext>
            </a:extLst>
          </p:cNvPr>
          <p:cNvSpPr/>
          <p:nvPr/>
        </p:nvSpPr>
        <p:spPr>
          <a:xfrm>
            <a:off x="6114748" y="4857750"/>
            <a:ext cx="874207" cy="834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A133626-68F2-4F95-A1F7-806060C0EA89}"/>
              </a:ext>
            </a:extLst>
          </p:cNvPr>
          <p:cNvSpPr/>
          <p:nvPr/>
        </p:nvSpPr>
        <p:spPr>
          <a:xfrm>
            <a:off x="5169879" y="4744706"/>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F7F6B3F-CBA6-4AD0-9D79-9F2BB80D164C}"/>
              </a:ext>
            </a:extLst>
          </p:cNvPr>
          <p:cNvSpPr/>
          <p:nvPr/>
        </p:nvSpPr>
        <p:spPr>
          <a:xfrm>
            <a:off x="5284179" y="3020158"/>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17A4A86-5027-4940-AE78-DC6EBB54BFCA}"/>
              </a:ext>
            </a:extLst>
          </p:cNvPr>
          <p:cNvSpPr/>
          <p:nvPr/>
        </p:nvSpPr>
        <p:spPr>
          <a:xfrm>
            <a:off x="5481376" y="3488660"/>
            <a:ext cx="619556"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C3D4001-763A-4C0F-A615-C74E8865F35E}"/>
              </a:ext>
            </a:extLst>
          </p:cNvPr>
          <p:cNvSpPr/>
          <p:nvPr/>
        </p:nvSpPr>
        <p:spPr>
          <a:xfrm>
            <a:off x="4706398" y="3391950"/>
            <a:ext cx="865490" cy="3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6B1B7A8-0AC6-4EE6-AE09-29885D51E76C}"/>
              </a:ext>
            </a:extLst>
          </p:cNvPr>
          <p:cNvSpPr/>
          <p:nvPr/>
        </p:nvSpPr>
        <p:spPr>
          <a:xfrm>
            <a:off x="4820698" y="3728520"/>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47C4281B-3083-41DC-8E81-3D190CA44AB0}"/>
              </a:ext>
            </a:extLst>
          </p:cNvPr>
          <p:cNvSpPr/>
          <p:nvPr/>
        </p:nvSpPr>
        <p:spPr>
          <a:xfrm>
            <a:off x="4761665" y="3963396"/>
            <a:ext cx="510278" cy="32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47A6586B-912F-4579-8926-4C60181AB200}"/>
              </a:ext>
            </a:extLst>
          </p:cNvPr>
          <p:cNvSpPr>
            <a:spLocks noGrp="1"/>
          </p:cNvSpPr>
          <p:nvPr>
            <p:ph type="title"/>
          </p:nvPr>
        </p:nvSpPr>
        <p:spPr/>
        <p:txBody>
          <a:bodyPr/>
          <a:lstStyle/>
          <a:p>
            <a:endParaRPr lang="en-US"/>
          </a:p>
        </p:txBody>
      </p:sp>
      <p:sp>
        <p:nvSpPr>
          <p:cNvPr id="22" name="Rectangle 3">
            <a:extLst>
              <a:ext uri="{FF2B5EF4-FFF2-40B4-BE49-F238E27FC236}">
                <a16:creationId xmlns:a16="http://schemas.microsoft.com/office/drawing/2014/main" id="{F1B2C850-E4CA-45CC-A98F-DB6813ADEB9A}"/>
              </a:ext>
            </a:extLst>
          </p:cNvPr>
          <p:cNvSpPr txBox="1">
            <a:spLocks noChangeArrowheads="1"/>
          </p:cNvSpPr>
          <p:nvPr/>
        </p:nvSpPr>
        <p:spPr>
          <a:xfrm>
            <a:off x="1314450" y="857250"/>
            <a:ext cx="6800850" cy="51435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Calibri"/>
                <a:ea typeface="+mj-ea"/>
                <a:cs typeface="+mj-cs"/>
              </a:rPr>
              <a:t>Simplified shortwave radiation model (APRP, Taylor 2007)</a:t>
            </a:r>
            <a:endParaRPr kumimoji="0" lang="en-US" altLang="en-US" sz="24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2251597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82734A2D-167F-4CE2-BDB2-5F89FB1E78FE}"/>
              </a:ext>
            </a:extLst>
          </p:cNvPr>
          <p:cNvSpPr>
            <a:spLocks noGrp="1"/>
          </p:cNvSpPr>
          <p:nvPr>
            <p:ph type="title"/>
          </p:nvPr>
        </p:nvSpPr>
        <p:spPr/>
        <p:txBody>
          <a:bodyPr/>
          <a:lstStyle/>
          <a:p>
            <a:endParaRPr lang="en-US"/>
          </a:p>
        </p:txBody>
      </p:sp>
      <p:sp>
        <p:nvSpPr>
          <p:cNvPr id="15" name="Rectangle 3">
            <a:extLst>
              <a:ext uri="{FF2B5EF4-FFF2-40B4-BE49-F238E27FC236}">
                <a16:creationId xmlns:a16="http://schemas.microsoft.com/office/drawing/2014/main" id="{AE8E2E18-04D8-4064-B1F5-1DE9B926CDDF}"/>
              </a:ext>
            </a:extLst>
          </p:cNvPr>
          <p:cNvSpPr txBox="1">
            <a:spLocks noChangeArrowheads="1"/>
          </p:cNvSpPr>
          <p:nvPr/>
        </p:nvSpPr>
        <p:spPr>
          <a:xfrm>
            <a:off x="1314450" y="857250"/>
            <a:ext cx="6800850" cy="51435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Calibri"/>
                <a:ea typeface="+mj-ea"/>
                <a:cs typeface="+mj-cs"/>
              </a:rPr>
              <a:t>Simplified shortwave radiation model (APRP, Taylor 2007)</a:t>
            </a:r>
            <a:endParaRPr kumimoji="0" lang="en-US" altLang="en-US" sz="24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4127096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11" name="Rectangle 3"/>
          <p:cNvSpPr>
            <a:spLocks noGrp="1" noChangeArrowheads="1"/>
          </p:cNvSpPr>
          <p:nvPr>
            <p:ph type="title"/>
          </p:nvPr>
        </p:nvSpPr>
        <p:spPr>
          <a:xfrm>
            <a:off x="1314450" y="857250"/>
            <a:ext cx="6800850" cy="514350"/>
          </a:xfrm>
        </p:spPr>
        <p:txBody>
          <a:bodyPr/>
          <a:lstStyle/>
          <a:p>
            <a:r>
              <a:rPr lang="en-US" altLang="en-US" sz="2400">
                <a:solidFill>
                  <a:schemeClr val="bg1"/>
                </a:solidFill>
              </a:rPr>
              <a:t>Simplified (isotropic) shortwave radiation model</a:t>
            </a: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Oval 1"/>
          <p:cNvSpPr/>
          <p:nvPr/>
        </p:nvSpPr>
        <p:spPr bwMode="auto">
          <a:xfrm rot="13286251">
            <a:off x="3911337" y="2545789"/>
            <a:ext cx="997923" cy="1362094"/>
          </a:xfrm>
          <a:prstGeom prst="ellipse">
            <a:avLst/>
          </a:prstGeom>
          <a:solidFill>
            <a:schemeClr val="accent1">
              <a:alpha val="0"/>
            </a:schemeClr>
          </a:solidFill>
          <a:ln w="31750" cap="flat" cmpd="sng" algn="ctr">
            <a:solidFill>
              <a:srgbClr val="003DB8"/>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 name="TextBox 2"/>
          <p:cNvSpPr txBox="1"/>
          <p:nvPr/>
        </p:nvSpPr>
        <p:spPr>
          <a:xfrm>
            <a:off x="3370170" y="2000251"/>
            <a:ext cx="11446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Atmospheric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To 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Albedo</a:t>
            </a:r>
          </a:p>
        </p:txBody>
      </p:sp>
      <p:sp>
        <p:nvSpPr>
          <p:cNvPr id="22" name="Oval 21"/>
          <p:cNvSpPr/>
          <p:nvPr/>
        </p:nvSpPr>
        <p:spPr bwMode="auto">
          <a:xfrm rot="18688287">
            <a:off x="4419713" y="3210420"/>
            <a:ext cx="1855945" cy="1224272"/>
          </a:xfrm>
          <a:prstGeom prst="ellipse">
            <a:avLst/>
          </a:prstGeom>
          <a:solidFill>
            <a:schemeClr val="accent1">
              <a:alpha val="0"/>
            </a:schemeClr>
          </a:solidFill>
          <a:ln w="31750" cap="flat" cmpd="sng" algn="ctr">
            <a:solidFill>
              <a:srgbClr val="FF0000"/>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3" name="TextBox 22"/>
          <p:cNvSpPr txBox="1"/>
          <p:nvPr/>
        </p:nvSpPr>
        <p:spPr>
          <a:xfrm>
            <a:off x="5429251" y="1828800"/>
            <a:ext cx="11446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To 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Albedo</a:t>
            </a:r>
          </a:p>
        </p:txBody>
      </p:sp>
      <p:sp>
        <p:nvSpPr>
          <p:cNvPr id="4" name="Rectangle 3">
            <a:extLst>
              <a:ext uri="{FF2B5EF4-FFF2-40B4-BE49-F238E27FC236}">
                <a16:creationId xmlns:a16="http://schemas.microsoft.com/office/drawing/2014/main" id="{7D09D92A-A5AA-4442-AC57-2840E85AAEDF}"/>
              </a:ext>
            </a:extLst>
          </p:cNvPr>
          <p:cNvSpPr/>
          <p:nvPr/>
        </p:nvSpPr>
        <p:spPr>
          <a:xfrm>
            <a:off x="6760030" y="3005087"/>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13CA99B7-ED45-4B7C-8ABC-D06A39B9D722}"/>
              </a:ext>
            </a:extLst>
          </p:cNvPr>
          <p:cNvSpPr/>
          <p:nvPr/>
        </p:nvSpPr>
        <p:spPr>
          <a:xfrm>
            <a:off x="6791431" y="4393016"/>
            <a:ext cx="1702643" cy="129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08E23F5-F186-4B6D-9157-4B66AA535EAF}"/>
              </a:ext>
            </a:extLst>
          </p:cNvPr>
          <p:cNvSpPr/>
          <p:nvPr/>
        </p:nvSpPr>
        <p:spPr>
          <a:xfrm>
            <a:off x="6255099" y="5200650"/>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89544F4-C782-443B-9FD0-6D1479CDA1B9}"/>
              </a:ext>
            </a:extLst>
          </p:cNvPr>
          <p:cNvSpPr/>
          <p:nvPr/>
        </p:nvSpPr>
        <p:spPr>
          <a:xfrm>
            <a:off x="6369399" y="5292342"/>
            <a:ext cx="874207" cy="419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58848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11" name="Rectangle 3"/>
          <p:cNvSpPr>
            <a:spLocks noGrp="1" noChangeArrowheads="1"/>
          </p:cNvSpPr>
          <p:nvPr>
            <p:ph type="title"/>
          </p:nvPr>
        </p:nvSpPr>
        <p:spPr>
          <a:xfrm>
            <a:off x="1314450" y="857250"/>
            <a:ext cx="6800850" cy="514350"/>
          </a:xfrm>
        </p:spPr>
        <p:txBody>
          <a:bodyPr/>
          <a:lstStyle/>
          <a:p>
            <a:r>
              <a:rPr lang="en-US" altLang="en-US" sz="2400">
                <a:solidFill>
                  <a:schemeClr val="bg1"/>
                </a:solidFill>
              </a:rPr>
              <a:t>Simplified (isotropic) shortwave radiation model</a:t>
            </a: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Oval 1"/>
          <p:cNvSpPr/>
          <p:nvPr/>
        </p:nvSpPr>
        <p:spPr bwMode="auto">
          <a:xfrm rot="13286251">
            <a:off x="3911337" y="2545789"/>
            <a:ext cx="997923" cy="1362094"/>
          </a:xfrm>
          <a:prstGeom prst="ellipse">
            <a:avLst/>
          </a:prstGeom>
          <a:solidFill>
            <a:schemeClr val="accent1">
              <a:alpha val="0"/>
            </a:schemeClr>
          </a:solidFill>
          <a:ln w="31750" cap="flat" cmpd="sng" algn="ctr">
            <a:solidFill>
              <a:srgbClr val="003DB8"/>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 name="TextBox 2"/>
          <p:cNvSpPr txBox="1"/>
          <p:nvPr/>
        </p:nvSpPr>
        <p:spPr>
          <a:xfrm>
            <a:off x="3370170" y="2000251"/>
            <a:ext cx="11446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Atmospheric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To 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Albedo</a:t>
            </a:r>
          </a:p>
        </p:txBody>
      </p:sp>
      <p:sp>
        <p:nvSpPr>
          <p:cNvPr id="22" name="Oval 21"/>
          <p:cNvSpPr/>
          <p:nvPr/>
        </p:nvSpPr>
        <p:spPr bwMode="auto">
          <a:xfrm rot="18688287">
            <a:off x="4419713" y="3210420"/>
            <a:ext cx="1855945" cy="1224272"/>
          </a:xfrm>
          <a:prstGeom prst="ellipse">
            <a:avLst/>
          </a:prstGeom>
          <a:solidFill>
            <a:schemeClr val="accent1">
              <a:alpha val="0"/>
            </a:schemeClr>
          </a:solidFill>
          <a:ln w="31750" cap="flat" cmpd="sng" algn="ctr">
            <a:solidFill>
              <a:srgbClr val="FF0000"/>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3" name="TextBox 22"/>
          <p:cNvSpPr txBox="1"/>
          <p:nvPr/>
        </p:nvSpPr>
        <p:spPr>
          <a:xfrm>
            <a:off x="5429251" y="2000251"/>
            <a:ext cx="11446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To 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Albedo</a:t>
            </a:r>
          </a:p>
        </p:txBody>
      </p:sp>
    </p:spTree>
    <p:extLst>
      <p:ext uri="{BB962C8B-B14F-4D97-AF65-F5344CB8AC3E}">
        <p14:creationId xmlns:p14="http://schemas.microsoft.com/office/powerpoint/2010/main" val="3025044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1143000"/>
          </a:xfrm>
          <a:prstGeom prst="rect">
            <a:avLst/>
          </a:prstGeom>
          <a:solidFill>
            <a:schemeClr val="tx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27651" name="Rectangle 3"/>
          <p:cNvSpPr>
            <a:spLocks noGrp="1" noChangeArrowheads="1"/>
          </p:cNvSpPr>
          <p:nvPr>
            <p:ph type="title"/>
          </p:nvPr>
        </p:nvSpPr>
        <p:spPr>
          <a:xfrm>
            <a:off x="-304800" y="0"/>
            <a:ext cx="9448800" cy="1249363"/>
          </a:xfrm>
        </p:spPr>
        <p:txBody>
          <a:bodyPr/>
          <a:lstStyle/>
          <a:p>
            <a:r>
              <a:rPr lang="en-US" altLang="en-US" sz="3200">
                <a:solidFill>
                  <a:schemeClr val="bg1"/>
                </a:solidFill>
              </a:rPr>
              <a:t>Observed (CERES) surface and atmospheric contribution to planetary albedo</a:t>
            </a:r>
          </a:p>
        </p:txBody>
      </p:sp>
      <p:pic>
        <p:nvPicPr>
          <p:cNvPr id="27652" name="Picture 4" descr="4-map-c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52613"/>
            <a:ext cx="9296400" cy="5005387"/>
          </a:xfrm>
          <a:prstGeom prst="rect">
            <a:avLst/>
          </a:prstGeom>
          <a:noFill/>
          <a:extLst>
            <a:ext uri="{909E8E84-426E-40DD-AFC4-6F175D3DCCD1}">
              <a14:hiddenFill xmlns:a14="http://schemas.microsoft.com/office/drawing/2010/main">
                <a:solidFill>
                  <a:srgbClr val="FFFFFF"/>
                </a:solidFill>
              </a14:hiddenFill>
            </a:ext>
          </a:extLst>
        </p:spPr>
      </p:pic>
      <p:sp>
        <p:nvSpPr>
          <p:cNvPr id="27653" name="Rectangle 5"/>
          <p:cNvSpPr>
            <a:spLocks noChangeArrowheads="1"/>
          </p:cNvSpPr>
          <p:nvPr/>
        </p:nvSpPr>
        <p:spPr bwMode="auto">
          <a:xfrm>
            <a:off x="4572000" y="1905000"/>
            <a:ext cx="4572000" cy="4953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Tree>
    <p:extLst>
      <p:ext uri="{BB962C8B-B14F-4D97-AF65-F5344CB8AC3E}">
        <p14:creationId xmlns:p14="http://schemas.microsoft.com/office/powerpoint/2010/main" val="563477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27653"/>
                                        </p:tgtEl>
                                      </p:cBhvr>
                                    </p:animEffect>
                                    <p:set>
                                      <p:cBhvr>
                                        <p:cTn id="7" dur="1" fill="hold">
                                          <p:stCondLst>
                                            <p:cond delay="499"/>
                                          </p:stCondLst>
                                        </p:cTn>
                                        <p:tgtEl>
                                          <p:spTgt spid="276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76200"/>
            <a:ext cx="9144000" cy="83820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7" name="Rectangle 3"/>
          <p:cNvSpPr>
            <a:spLocks noGrp="1" noChangeArrowheads="1"/>
          </p:cNvSpPr>
          <p:nvPr>
            <p:ph type="title"/>
          </p:nvPr>
        </p:nvSpPr>
        <p:spPr>
          <a:xfrm>
            <a:off x="304800" y="228600"/>
            <a:ext cx="8686800" cy="1143000"/>
          </a:xfrm>
        </p:spPr>
        <p:txBody>
          <a:bodyPr/>
          <a:lstStyle/>
          <a:p>
            <a:r>
              <a:rPr lang="en-US" altLang="en-US" sz="4000" dirty="0">
                <a:solidFill>
                  <a:schemeClr val="bg1"/>
                </a:solidFill>
              </a:rPr>
              <a:t>Planetary Albedo Partitioning:</a:t>
            </a:r>
            <a:br>
              <a:rPr lang="en-US" altLang="en-US" sz="4000" dirty="0">
                <a:solidFill>
                  <a:schemeClr val="bg1"/>
                </a:solidFill>
              </a:rPr>
            </a:br>
            <a:r>
              <a:rPr lang="en-US" altLang="en-US" sz="4000" dirty="0">
                <a:solidFill>
                  <a:schemeClr val="bg1"/>
                </a:solidFill>
              </a:rPr>
              <a:t>Comparison of models (CMIP3 pre-industrial) and observations (CERES)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2600"/>
            <a:ext cx="9144000" cy="5058383"/>
          </a:xfrm>
          <a:prstGeom prst="rect">
            <a:avLst/>
          </a:prstGeom>
        </p:spPr>
      </p:pic>
    </p:spTree>
    <p:extLst>
      <p:ext uri="{BB962C8B-B14F-4D97-AF65-F5344CB8AC3E}">
        <p14:creationId xmlns:p14="http://schemas.microsoft.com/office/powerpoint/2010/main" val="3502158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1143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31747" name="Rectangle 3"/>
          <p:cNvSpPr>
            <a:spLocks noGrp="1" noChangeArrowheads="1"/>
          </p:cNvSpPr>
          <p:nvPr>
            <p:ph type="title"/>
          </p:nvPr>
        </p:nvSpPr>
        <p:spPr>
          <a:xfrm>
            <a:off x="152400" y="-30163"/>
            <a:ext cx="8686800" cy="1249363"/>
          </a:xfrm>
        </p:spPr>
        <p:txBody>
          <a:bodyPr/>
          <a:lstStyle/>
          <a:p>
            <a:r>
              <a:rPr lang="en-US" altLang="en-US" sz="3600">
                <a:solidFill>
                  <a:schemeClr val="bg1"/>
                </a:solidFill>
              </a:rPr>
              <a:t>Observed Global Mean Planetary Albedo</a:t>
            </a:r>
            <a:br>
              <a:rPr lang="en-US" altLang="en-US" sz="3600">
                <a:solidFill>
                  <a:schemeClr val="bg1"/>
                </a:solidFill>
              </a:rPr>
            </a:br>
            <a:r>
              <a:rPr lang="en-US" altLang="en-US" sz="3600">
                <a:solidFill>
                  <a:schemeClr val="bg1"/>
                </a:solidFill>
              </a:rPr>
              <a:t>and it atmospheric/surface Partitioning</a:t>
            </a:r>
          </a:p>
        </p:txBody>
      </p:sp>
      <p:pic>
        <p:nvPicPr>
          <p:cNvPr id="31750" name="Picture 6" descr="global_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9296400" cy="491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809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0ED7B2A-E606-41C1-976E-0B2295F17A1D}"/>
              </a:ext>
            </a:extLst>
          </p:cNvPr>
          <p:cNvSpPr>
            <a:spLocks noGrp="1" noChangeArrowheads="1"/>
          </p:cNvSpPr>
          <p:nvPr>
            <p:ph type="title"/>
          </p:nvPr>
        </p:nvSpPr>
        <p:spPr>
          <a:xfrm>
            <a:off x="762000" y="111298"/>
            <a:ext cx="7810500" cy="533400"/>
          </a:xfrm>
        </p:spPr>
        <p:txBody>
          <a:bodyPr/>
          <a:lstStyle/>
          <a:p>
            <a:pPr eaLnBrk="1" hangingPunct="1"/>
            <a:br>
              <a:rPr lang="en-US" altLang="en-US" sz="3600" dirty="0">
                <a:solidFill>
                  <a:schemeClr val="bg1"/>
                </a:solidFill>
              </a:rPr>
            </a:br>
            <a:r>
              <a:rPr lang="en-US" altLang="en-US" sz="3600" dirty="0">
                <a:solidFill>
                  <a:schemeClr val="bg1"/>
                </a:solidFill>
              </a:rPr>
              <a:t>Global average energy balance and</a:t>
            </a:r>
            <a:br>
              <a:rPr lang="en-US" altLang="en-US" sz="3600" dirty="0">
                <a:solidFill>
                  <a:schemeClr val="bg1"/>
                </a:solidFill>
              </a:rPr>
            </a:br>
            <a:r>
              <a:rPr lang="en-US" altLang="en-US" sz="3600" dirty="0">
                <a:solidFill>
                  <a:schemeClr val="bg1"/>
                </a:solidFill>
              </a:rPr>
              <a:t>outgoing longwave radiation</a:t>
            </a:r>
            <a:r>
              <a:rPr lang="en-US" altLang="en-US" sz="4000" dirty="0"/>
              <a:t> </a:t>
            </a:r>
          </a:p>
        </p:txBody>
      </p:sp>
      <p:sp>
        <p:nvSpPr>
          <p:cNvPr id="34819" name="Line 4">
            <a:extLst>
              <a:ext uri="{FF2B5EF4-FFF2-40B4-BE49-F238E27FC236}">
                <a16:creationId xmlns:a16="http://schemas.microsoft.com/office/drawing/2014/main" id="{D9316CE3-3D38-439F-AB2C-7531D7B9AA91}"/>
              </a:ext>
            </a:extLst>
          </p:cNvPr>
          <p:cNvSpPr>
            <a:spLocks noChangeShapeType="1"/>
          </p:cNvSpPr>
          <p:nvPr/>
        </p:nvSpPr>
        <p:spPr bwMode="auto">
          <a:xfrm>
            <a:off x="0" y="12192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0" name="Rectangle 5">
            <a:extLst>
              <a:ext uri="{FF2B5EF4-FFF2-40B4-BE49-F238E27FC236}">
                <a16:creationId xmlns:a16="http://schemas.microsoft.com/office/drawing/2014/main" id="{F8C7CA88-3484-4D1D-B7AB-6E559B4DBB74}"/>
              </a:ext>
            </a:extLst>
          </p:cNvPr>
          <p:cNvSpPr>
            <a:spLocks noChangeArrowheads="1"/>
          </p:cNvSpPr>
          <p:nvPr/>
        </p:nvSpPr>
        <p:spPr bwMode="auto">
          <a:xfrm>
            <a:off x="1447800" y="2667000"/>
            <a:ext cx="2133600" cy="2057400"/>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3600">
              <a:solidFill>
                <a:schemeClr val="bg1"/>
              </a:solidFill>
            </a:endParaRPr>
          </a:p>
        </p:txBody>
      </p:sp>
      <p:sp>
        <p:nvSpPr>
          <p:cNvPr id="34821" name="Line 6">
            <a:extLst>
              <a:ext uri="{FF2B5EF4-FFF2-40B4-BE49-F238E27FC236}">
                <a16:creationId xmlns:a16="http://schemas.microsoft.com/office/drawing/2014/main" id="{34E586F0-4647-4291-A379-500091617F43}"/>
              </a:ext>
            </a:extLst>
          </p:cNvPr>
          <p:cNvSpPr>
            <a:spLocks noChangeShapeType="1"/>
          </p:cNvSpPr>
          <p:nvPr/>
        </p:nvSpPr>
        <p:spPr bwMode="auto">
          <a:xfrm>
            <a:off x="914400" y="1371600"/>
            <a:ext cx="762000" cy="12954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2" name="Line 7">
            <a:extLst>
              <a:ext uri="{FF2B5EF4-FFF2-40B4-BE49-F238E27FC236}">
                <a16:creationId xmlns:a16="http://schemas.microsoft.com/office/drawing/2014/main" id="{541A5EB2-DFC1-4F21-AD53-DEF2E107D292}"/>
              </a:ext>
            </a:extLst>
          </p:cNvPr>
          <p:cNvSpPr>
            <a:spLocks noChangeShapeType="1"/>
          </p:cNvSpPr>
          <p:nvPr/>
        </p:nvSpPr>
        <p:spPr bwMode="auto">
          <a:xfrm flipV="1">
            <a:off x="1905000" y="2209800"/>
            <a:ext cx="228600" cy="45720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3" name="Line 8">
            <a:extLst>
              <a:ext uri="{FF2B5EF4-FFF2-40B4-BE49-F238E27FC236}">
                <a16:creationId xmlns:a16="http://schemas.microsoft.com/office/drawing/2014/main" id="{962F889E-A685-45F9-84A9-3C36A038CA25}"/>
              </a:ext>
            </a:extLst>
          </p:cNvPr>
          <p:cNvSpPr>
            <a:spLocks noChangeShapeType="1"/>
          </p:cNvSpPr>
          <p:nvPr/>
        </p:nvSpPr>
        <p:spPr bwMode="auto">
          <a:xfrm flipV="1">
            <a:off x="3200400" y="1905000"/>
            <a:ext cx="304800" cy="762000"/>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4" name="Text Box 9">
            <a:extLst>
              <a:ext uri="{FF2B5EF4-FFF2-40B4-BE49-F238E27FC236}">
                <a16:creationId xmlns:a16="http://schemas.microsoft.com/office/drawing/2014/main" id="{A83663C3-0F9C-471D-8C77-43C46F827CF5}"/>
              </a:ext>
            </a:extLst>
          </p:cNvPr>
          <p:cNvSpPr txBox="1">
            <a:spLocks noChangeArrowheads="1"/>
          </p:cNvSpPr>
          <p:nvPr/>
        </p:nvSpPr>
        <p:spPr bwMode="auto">
          <a:xfrm>
            <a:off x="-76200" y="1752600"/>
            <a:ext cx="1295400"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a:solidFill>
                  <a:srgbClr val="FF0000"/>
                </a:solidFill>
              </a:rPr>
              <a:t>Incident</a:t>
            </a:r>
          </a:p>
          <a:p>
            <a:pPr algn="ctr" eaLnBrk="1" hangingPunct="1">
              <a:spcBef>
                <a:spcPct val="0"/>
              </a:spcBef>
              <a:buFontTx/>
              <a:buNone/>
            </a:pPr>
            <a:r>
              <a:rPr lang="en-US" altLang="en-US" sz="2400">
                <a:solidFill>
                  <a:srgbClr val="FF0000"/>
                </a:solidFill>
              </a:rPr>
              <a:t>Solar</a:t>
            </a:r>
          </a:p>
        </p:txBody>
      </p:sp>
      <p:sp>
        <p:nvSpPr>
          <p:cNvPr id="34825" name="Text Box 10">
            <a:extLst>
              <a:ext uri="{FF2B5EF4-FFF2-40B4-BE49-F238E27FC236}">
                <a16:creationId xmlns:a16="http://schemas.microsoft.com/office/drawing/2014/main" id="{5A7B1F7B-4FCF-436C-B5A4-2A51346A03AA}"/>
              </a:ext>
            </a:extLst>
          </p:cNvPr>
          <p:cNvSpPr txBox="1">
            <a:spLocks noChangeArrowheads="1"/>
          </p:cNvSpPr>
          <p:nvPr/>
        </p:nvSpPr>
        <p:spPr bwMode="auto">
          <a:xfrm>
            <a:off x="1447800" y="14478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a:solidFill>
                  <a:schemeClr val="accent2"/>
                </a:solidFill>
              </a:rPr>
              <a:t>Reflected</a:t>
            </a:r>
          </a:p>
        </p:txBody>
      </p:sp>
      <p:sp>
        <p:nvSpPr>
          <p:cNvPr id="34826" name="Text Box 11">
            <a:extLst>
              <a:ext uri="{FF2B5EF4-FFF2-40B4-BE49-F238E27FC236}">
                <a16:creationId xmlns:a16="http://schemas.microsoft.com/office/drawing/2014/main" id="{695367F6-69F7-475F-B7DB-1604A9146431}"/>
              </a:ext>
            </a:extLst>
          </p:cNvPr>
          <p:cNvSpPr txBox="1">
            <a:spLocks noChangeArrowheads="1"/>
          </p:cNvSpPr>
          <p:nvPr/>
        </p:nvSpPr>
        <p:spPr bwMode="auto">
          <a:xfrm>
            <a:off x="2895600" y="1371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a:solidFill>
                  <a:srgbClr val="00FF00"/>
                </a:solidFill>
              </a:rPr>
              <a:t>Emitted</a:t>
            </a:r>
          </a:p>
        </p:txBody>
      </p:sp>
      <p:sp>
        <p:nvSpPr>
          <p:cNvPr id="34827" name="Text Box 12">
            <a:extLst>
              <a:ext uri="{FF2B5EF4-FFF2-40B4-BE49-F238E27FC236}">
                <a16:creationId xmlns:a16="http://schemas.microsoft.com/office/drawing/2014/main" id="{89148A76-CB9E-49BF-8B90-B143ABF6911C}"/>
              </a:ext>
            </a:extLst>
          </p:cNvPr>
          <p:cNvSpPr txBox="1">
            <a:spLocks noChangeArrowheads="1"/>
          </p:cNvSpPr>
          <p:nvPr/>
        </p:nvSpPr>
        <p:spPr bwMode="auto">
          <a:xfrm>
            <a:off x="1828800" y="34290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a:solidFill>
                  <a:schemeClr val="bg1"/>
                </a:solidFill>
              </a:rPr>
              <a:t>Earth</a:t>
            </a:r>
          </a:p>
        </p:txBody>
      </p:sp>
      <p:sp>
        <p:nvSpPr>
          <p:cNvPr id="34828" name="Text Box 13">
            <a:extLst>
              <a:ext uri="{FF2B5EF4-FFF2-40B4-BE49-F238E27FC236}">
                <a16:creationId xmlns:a16="http://schemas.microsoft.com/office/drawing/2014/main" id="{CA5095B2-D2C9-4F32-B39C-C714A994F6E1}"/>
              </a:ext>
            </a:extLst>
          </p:cNvPr>
          <p:cNvSpPr txBox="1">
            <a:spLocks noChangeArrowheads="1"/>
          </p:cNvSpPr>
          <p:nvPr/>
        </p:nvSpPr>
        <p:spPr bwMode="auto">
          <a:xfrm>
            <a:off x="4732338" y="1828800"/>
            <a:ext cx="4259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solidFill>
                  <a:srgbClr val="FF0000"/>
                </a:solidFill>
              </a:rPr>
              <a:t>Incident</a:t>
            </a:r>
            <a:r>
              <a:rPr lang="en-US" altLang="en-US" sz="2400">
                <a:solidFill>
                  <a:schemeClr val="bg1"/>
                </a:solidFill>
              </a:rPr>
              <a:t> – </a:t>
            </a:r>
            <a:r>
              <a:rPr lang="en-US" altLang="en-US" sz="2400">
                <a:solidFill>
                  <a:schemeClr val="accent2"/>
                </a:solidFill>
              </a:rPr>
              <a:t>Reflected</a:t>
            </a:r>
            <a:r>
              <a:rPr lang="en-US" altLang="en-US" sz="2400">
                <a:solidFill>
                  <a:schemeClr val="bg1"/>
                </a:solidFill>
              </a:rPr>
              <a:t> = </a:t>
            </a:r>
            <a:r>
              <a:rPr lang="en-US" altLang="en-US" sz="2400">
                <a:solidFill>
                  <a:srgbClr val="00FF00"/>
                </a:solidFill>
              </a:rPr>
              <a:t>Emitted</a:t>
            </a:r>
          </a:p>
        </p:txBody>
      </p:sp>
      <p:sp>
        <p:nvSpPr>
          <p:cNvPr id="34829" name="Text Box 14">
            <a:extLst>
              <a:ext uri="{FF2B5EF4-FFF2-40B4-BE49-F238E27FC236}">
                <a16:creationId xmlns:a16="http://schemas.microsoft.com/office/drawing/2014/main" id="{99DF4EDB-58BB-494D-9915-6E690B6BF75C}"/>
              </a:ext>
            </a:extLst>
          </p:cNvPr>
          <p:cNvSpPr txBox="1">
            <a:spLocks noChangeArrowheads="1"/>
          </p:cNvSpPr>
          <p:nvPr/>
        </p:nvSpPr>
        <p:spPr bwMode="auto">
          <a:xfrm>
            <a:off x="4800600" y="2590800"/>
            <a:ext cx="35020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a:solidFill>
                  <a:srgbClr val="FF0000"/>
                </a:solidFill>
              </a:rPr>
              <a:t>S</a:t>
            </a:r>
            <a:r>
              <a:rPr lang="en-US" altLang="en-US" sz="3600">
                <a:solidFill>
                  <a:schemeClr val="bg1"/>
                </a:solidFill>
              </a:rPr>
              <a:t>(1-</a:t>
            </a:r>
            <a:r>
              <a:rPr lang="el-GR" altLang="en-US" sz="3600">
                <a:solidFill>
                  <a:schemeClr val="accent2"/>
                </a:solidFill>
              </a:rPr>
              <a:t>α</a:t>
            </a:r>
            <a:r>
              <a:rPr lang="en-US" altLang="en-US" sz="3600" baseline="-25000">
                <a:solidFill>
                  <a:schemeClr val="accent2"/>
                </a:solidFill>
              </a:rPr>
              <a:t>P</a:t>
            </a:r>
            <a:r>
              <a:rPr lang="en-US" altLang="en-US" sz="3600">
                <a:solidFill>
                  <a:schemeClr val="bg1"/>
                </a:solidFill>
              </a:rPr>
              <a:t>) = </a:t>
            </a:r>
            <a:r>
              <a:rPr lang="el-GR" altLang="en-US" sz="3600">
                <a:solidFill>
                  <a:srgbClr val="00FF00"/>
                </a:solidFill>
              </a:rPr>
              <a:t>σ</a:t>
            </a:r>
            <a:r>
              <a:rPr lang="en-US" altLang="en-US" sz="3600">
                <a:solidFill>
                  <a:srgbClr val="00FF00"/>
                </a:solidFill>
              </a:rPr>
              <a:t>T</a:t>
            </a:r>
            <a:r>
              <a:rPr lang="en-US" altLang="en-US" sz="3600" baseline="-25000">
                <a:solidFill>
                  <a:srgbClr val="00FF00"/>
                </a:solidFill>
              </a:rPr>
              <a:t>e</a:t>
            </a:r>
            <a:r>
              <a:rPr lang="en-US" altLang="en-US" sz="3600" baseline="40000">
                <a:solidFill>
                  <a:srgbClr val="00FF00"/>
                </a:solidFill>
              </a:rPr>
              <a:t>4</a:t>
            </a:r>
            <a:endParaRPr lang="el-GR" altLang="en-US" sz="3600" baseline="40000">
              <a:solidFill>
                <a:srgbClr val="00FF00"/>
              </a:solidFill>
            </a:endParaRPr>
          </a:p>
        </p:txBody>
      </p:sp>
      <p:sp>
        <p:nvSpPr>
          <p:cNvPr id="17" name="Text Box 14">
            <a:extLst>
              <a:ext uri="{FF2B5EF4-FFF2-40B4-BE49-F238E27FC236}">
                <a16:creationId xmlns:a16="http://schemas.microsoft.com/office/drawing/2014/main" id="{B2AAAC3A-111E-4F95-B42E-0B5472A08618}"/>
              </a:ext>
            </a:extLst>
          </p:cNvPr>
          <p:cNvSpPr txBox="1">
            <a:spLocks noChangeArrowheads="1"/>
          </p:cNvSpPr>
          <p:nvPr/>
        </p:nvSpPr>
        <p:spPr bwMode="auto">
          <a:xfrm>
            <a:off x="5638800" y="4724400"/>
            <a:ext cx="2286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n-US">
                <a:solidFill>
                  <a:schemeClr val="accent2"/>
                </a:solidFill>
              </a:rPr>
              <a:t>α</a:t>
            </a:r>
            <a:r>
              <a:rPr lang="en-US" altLang="en-US" baseline="-25000">
                <a:solidFill>
                  <a:schemeClr val="accent2"/>
                </a:solidFill>
              </a:rPr>
              <a:t>P </a:t>
            </a:r>
            <a:r>
              <a:rPr lang="en-US" altLang="en-US">
                <a:solidFill>
                  <a:schemeClr val="accent2"/>
                </a:solidFill>
              </a:rPr>
              <a:t>= 0.3</a:t>
            </a:r>
            <a:endParaRPr lang="el-GR" altLang="en-US" baseline="40000">
              <a:solidFill>
                <a:schemeClr val="accent2"/>
              </a:solidFill>
            </a:endParaRPr>
          </a:p>
        </p:txBody>
      </p:sp>
      <p:sp>
        <p:nvSpPr>
          <p:cNvPr id="18" name="Text Box 14">
            <a:extLst>
              <a:ext uri="{FF2B5EF4-FFF2-40B4-BE49-F238E27FC236}">
                <a16:creationId xmlns:a16="http://schemas.microsoft.com/office/drawing/2014/main" id="{EEA0CAC5-BFF9-42EA-87B1-300C6391B502}"/>
              </a:ext>
            </a:extLst>
          </p:cNvPr>
          <p:cNvSpPr txBox="1">
            <a:spLocks noChangeArrowheads="1"/>
          </p:cNvSpPr>
          <p:nvPr/>
        </p:nvSpPr>
        <p:spPr bwMode="auto">
          <a:xfrm>
            <a:off x="4800600" y="3544888"/>
            <a:ext cx="35020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a:solidFill>
                  <a:srgbClr val="FF0000"/>
                </a:solidFill>
              </a:rPr>
              <a:t>S</a:t>
            </a:r>
            <a:r>
              <a:rPr lang="en-US" altLang="en-US" sz="3600">
                <a:solidFill>
                  <a:schemeClr val="bg1"/>
                </a:solidFill>
              </a:rPr>
              <a:t>(1-</a:t>
            </a:r>
            <a:r>
              <a:rPr lang="el-GR" altLang="en-US" sz="3600">
                <a:solidFill>
                  <a:schemeClr val="accent2"/>
                </a:solidFill>
              </a:rPr>
              <a:t>α</a:t>
            </a:r>
            <a:r>
              <a:rPr lang="en-US" altLang="en-US" sz="3600" baseline="-25000">
                <a:solidFill>
                  <a:schemeClr val="accent2"/>
                </a:solidFill>
              </a:rPr>
              <a:t>P</a:t>
            </a:r>
            <a:r>
              <a:rPr lang="en-US" altLang="en-US" sz="3600">
                <a:solidFill>
                  <a:schemeClr val="bg1"/>
                </a:solidFill>
              </a:rPr>
              <a:t>)       =  </a:t>
            </a:r>
            <a:r>
              <a:rPr lang="en-US" altLang="en-US" sz="3600">
                <a:solidFill>
                  <a:srgbClr val="00FF00"/>
                </a:solidFill>
              </a:rPr>
              <a:t>T</a:t>
            </a:r>
            <a:r>
              <a:rPr lang="en-US" altLang="en-US" sz="3600" baseline="-25000">
                <a:solidFill>
                  <a:srgbClr val="00FF00"/>
                </a:solidFill>
              </a:rPr>
              <a:t>e</a:t>
            </a:r>
            <a:endParaRPr lang="el-GR" altLang="en-US" sz="3600" baseline="40000">
              <a:solidFill>
                <a:srgbClr val="00FF00"/>
              </a:solidFill>
            </a:endParaRPr>
          </a:p>
        </p:txBody>
      </p:sp>
      <p:cxnSp>
        <p:nvCxnSpPr>
          <p:cNvPr id="4" name="Straight Connector 3">
            <a:extLst>
              <a:ext uri="{FF2B5EF4-FFF2-40B4-BE49-F238E27FC236}">
                <a16:creationId xmlns:a16="http://schemas.microsoft.com/office/drawing/2014/main" id="{B5061BBE-2D38-4185-A08A-9B155894AD2D}"/>
              </a:ext>
            </a:extLst>
          </p:cNvPr>
          <p:cNvCxnSpPr>
            <a:endCxn id="18" idx="2"/>
          </p:cNvCxnSpPr>
          <p:nvPr/>
        </p:nvCxnSpPr>
        <p:spPr bwMode="auto">
          <a:xfrm>
            <a:off x="4876800" y="4191000"/>
            <a:ext cx="1674813" cy="0"/>
          </a:xfrm>
          <a:prstGeom prst="line">
            <a:avLst/>
          </a:prstGeom>
          <a:ln w="22225">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B3D75332-889D-4374-B2C4-BEBEE5DA3A1B}"/>
              </a:ext>
            </a:extLst>
          </p:cNvPr>
          <p:cNvSpPr txBox="1">
            <a:spLocks noChangeArrowheads="1"/>
          </p:cNvSpPr>
          <p:nvPr/>
        </p:nvSpPr>
        <p:spPr bwMode="auto">
          <a:xfrm>
            <a:off x="5562600" y="4038600"/>
            <a:ext cx="723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n-US" sz="3600">
                <a:solidFill>
                  <a:srgbClr val="00FF00"/>
                </a:solidFill>
              </a:rPr>
              <a:t>σ</a:t>
            </a:r>
            <a:endParaRPr lang="en-US" altLang="en-US" sz="3600">
              <a:solidFill>
                <a:schemeClr val="bg1"/>
              </a:solidFill>
            </a:endParaRPr>
          </a:p>
        </p:txBody>
      </p:sp>
      <p:sp>
        <p:nvSpPr>
          <p:cNvPr id="8" name="TextBox 7">
            <a:extLst>
              <a:ext uri="{FF2B5EF4-FFF2-40B4-BE49-F238E27FC236}">
                <a16:creationId xmlns:a16="http://schemas.microsoft.com/office/drawing/2014/main" id="{0EE6EE5A-AE70-4CFE-86DB-5E0291E51439}"/>
              </a:ext>
            </a:extLst>
          </p:cNvPr>
          <p:cNvSpPr txBox="1">
            <a:spLocks noChangeArrowheads="1"/>
          </p:cNvSpPr>
          <p:nvPr/>
        </p:nvSpPr>
        <p:spPr bwMode="auto">
          <a:xfrm>
            <a:off x="4497388" y="3632200"/>
            <a:ext cx="5318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6000">
                <a:solidFill>
                  <a:schemeClr val="bg1"/>
                </a:solidFill>
              </a:rPr>
              <a:t>(</a:t>
            </a:r>
          </a:p>
        </p:txBody>
      </p:sp>
      <p:sp>
        <p:nvSpPr>
          <p:cNvPr id="25" name="TextBox 24">
            <a:extLst>
              <a:ext uri="{FF2B5EF4-FFF2-40B4-BE49-F238E27FC236}">
                <a16:creationId xmlns:a16="http://schemas.microsoft.com/office/drawing/2014/main" id="{5B4A67C4-6DFE-46AF-872B-CADE1FA49BBD}"/>
              </a:ext>
            </a:extLst>
          </p:cNvPr>
          <p:cNvSpPr txBox="1">
            <a:spLocks noChangeArrowheads="1"/>
          </p:cNvSpPr>
          <p:nvPr/>
        </p:nvSpPr>
        <p:spPr bwMode="auto">
          <a:xfrm>
            <a:off x="6402388" y="3632200"/>
            <a:ext cx="2284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6000">
                <a:solidFill>
                  <a:schemeClr val="bg1"/>
                </a:solidFill>
              </a:rPr>
              <a:t>)</a:t>
            </a:r>
            <a:r>
              <a:rPr lang="en-US" altLang="en-US" sz="3000" baseline="30000">
                <a:solidFill>
                  <a:schemeClr val="bg1"/>
                </a:solidFill>
              </a:rPr>
              <a:t> </a:t>
            </a:r>
            <a:r>
              <a:rPr lang="en-US" altLang="en-US" sz="3000">
                <a:solidFill>
                  <a:schemeClr val="bg1"/>
                </a:solidFill>
              </a:rPr>
              <a:t> </a:t>
            </a:r>
            <a:endParaRPr lang="en-US" altLang="en-US" sz="3000" baseline="30000">
              <a:solidFill>
                <a:schemeClr val="bg1"/>
              </a:solidFill>
            </a:endParaRPr>
          </a:p>
        </p:txBody>
      </p:sp>
      <p:sp>
        <p:nvSpPr>
          <p:cNvPr id="9" name="TextBox 8">
            <a:extLst>
              <a:ext uri="{FF2B5EF4-FFF2-40B4-BE49-F238E27FC236}">
                <a16:creationId xmlns:a16="http://schemas.microsoft.com/office/drawing/2014/main" id="{8D14D096-F2F1-43D8-B27C-C13C546ACCCF}"/>
              </a:ext>
            </a:extLst>
          </p:cNvPr>
          <p:cNvSpPr txBox="1">
            <a:spLocks noChangeArrowheads="1"/>
          </p:cNvSpPr>
          <p:nvPr/>
        </p:nvSpPr>
        <p:spPr bwMode="auto">
          <a:xfrm>
            <a:off x="6629400" y="3638550"/>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solidFill>
                  <a:schemeClr val="bg1"/>
                </a:solidFill>
              </a:rPr>
              <a:t>0.25</a:t>
            </a:r>
          </a:p>
        </p:txBody>
      </p:sp>
      <p:sp>
        <p:nvSpPr>
          <p:cNvPr id="27" name="TextBox 26">
            <a:extLst>
              <a:ext uri="{FF2B5EF4-FFF2-40B4-BE49-F238E27FC236}">
                <a16:creationId xmlns:a16="http://schemas.microsoft.com/office/drawing/2014/main" id="{ACEE09E6-A1B2-47C4-84D3-DD0A03CAC26F}"/>
              </a:ext>
            </a:extLst>
          </p:cNvPr>
          <p:cNvSpPr txBox="1">
            <a:spLocks noChangeArrowheads="1"/>
          </p:cNvSpPr>
          <p:nvPr/>
        </p:nvSpPr>
        <p:spPr bwMode="auto">
          <a:xfrm>
            <a:off x="5638800" y="5405438"/>
            <a:ext cx="487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n-US" sz="2400">
                <a:solidFill>
                  <a:srgbClr val="00FF00"/>
                </a:solidFill>
              </a:rPr>
              <a:t>σ</a:t>
            </a:r>
            <a:r>
              <a:rPr lang="en-US" altLang="en-US" sz="2400">
                <a:solidFill>
                  <a:srgbClr val="00FF00"/>
                </a:solidFill>
              </a:rPr>
              <a:t> = 5.67*10</a:t>
            </a:r>
            <a:r>
              <a:rPr lang="en-US" altLang="en-US" sz="2400" baseline="30000">
                <a:solidFill>
                  <a:srgbClr val="00FF00"/>
                </a:solidFill>
              </a:rPr>
              <a:t>-8 </a:t>
            </a:r>
            <a:r>
              <a:rPr lang="en-US" altLang="en-US" sz="2400">
                <a:solidFill>
                  <a:srgbClr val="00FF00"/>
                </a:solidFill>
              </a:rPr>
              <a:t>W m </a:t>
            </a:r>
            <a:r>
              <a:rPr lang="en-US" altLang="en-US" sz="2400" baseline="30000">
                <a:solidFill>
                  <a:srgbClr val="00FF00"/>
                </a:solidFill>
              </a:rPr>
              <a:t>-2 </a:t>
            </a:r>
            <a:r>
              <a:rPr lang="en-US" altLang="en-US" sz="2400">
                <a:solidFill>
                  <a:srgbClr val="00FF00"/>
                </a:solidFill>
              </a:rPr>
              <a:t>K</a:t>
            </a:r>
            <a:r>
              <a:rPr lang="en-US" altLang="en-US" sz="2400" baseline="30000">
                <a:solidFill>
                  <a:srgbClr val="00FF00"/>
                </a:solidFill>
              </a:rPr>
              <a:t>-4</a:t>
            </a:r>
            <a:endParaRPr lang="en-US" altLang="en-US" sz="2400" baseline="30000">
              <a:solidFill>
                <a:schemeClr val="bg1"/>
              </a:solidFill>
            </a:endParaRPr>
          </a:p>
        </p:txBody>
      </p:sp>
      <p:sp>
        <p:nvSpPr>
          <p:cNvPr id="28" name="Text Box 14">
            <a:extLst>
              <a:ext uri="{FF2B5EF4-FFF2-40B4-BE49-F238E27FC236}">
                <a16:creationId xmlns:a16="http://schemas.microsoft.com/office/drawing/2014/main" id="{16E53404-7B5C-438B-87BC-91441CCB784A}"/>
              </a:ext>
            </a:extLst>
          </p:cNvPr>
          <p:cNvSpPr txBox="1">
            <a:spLocks noChangeArrowheads="1"/>
          </p:cNvSpPr>
          <p:nvPr/>
        </p:nvSpPr>
        <p:spPr bwMode="auto">
          <a:xfrm>
            <a:off x="152400" y="5213350"/>
            <a:ext cx="5026025" cy="2032000"/>
          </a:xfrm>
          <a:prstGeom prst="rect">
            <a:avLst/>
          </a:prstGeom>
          <a:noFill/>
          <a:ln w="222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a:solidFill>
                  <a:schemeClr val="bg1"/>
                </a:solidFill>
              </a:rPr>
              <a:t>         T</a:t>
            </a:r>
            <a:r>
              <a:rPr lang="en-US" altLang="en-US" sz="3600" baseline="-25000">
                <a:solidFill>
                  <a:schemeClr val="bg1"/>
                </a:solidFill>
              </a:rPr>
              <a:t>e</a:t>
            </a:r>
            <a:r>
              <a:rPr lang="en-US" altLang="en-US" sz="3600">
                <a:solidFill>
                  <a:schemeClr val="bg1"/>
                </a:solidFill>
              </a:rPr>
              <a:t>=255 K</a:t>
            </a:r>
          </a:p>
          <a:p>
            <a:pPr eaLnBrk="1" hangingPunct="1">
              <a:spcBef>
                <a:spcPct val="50000"/>
              </a:spcBef>
              <a:buFontTx/>
              <a:buNone/>
            </a:pPr>
            <a:r>
              <a:rPr lang="en-US" altLang="en-US" sz="3600">
                <a:solidFill>
                  <a:schemeClr val="bg1"/>
                </a:solidFill>
              </a:rPr>
              <a:t>Compare to T</a:t>
            </a:r>
            <a:r>
              <a:rPr lang="en-US" altLang="en-US" sz="3600" baseline="-25000">
                <a:solidFill>
                  <a:schemeClr val="bg1"/>
                </a:solidFill>
              </a:rPr>
              <a:t>S</a:t>
            </a:r>
            <a:r>
              <a:rPr lang="en-US" altLang="en-US" sz="3600">
                <a:solidFill>
                  <a:schemeClr val="bg1"/>
                </a:solidFill>
              </a:rPr>
              <a:t>=287 K</a:t>
            </a:r>
          </a:p>
          <a:p>
            <a:pPr eaLnBrk="1" hangingPunct="1">
              <a:spcBef>
                <a:spcPct val="50000"/>
              </a:spcBef>
              <a:buFontTx/>
              <a:buNone/>
            </a:pPr>
            <a:r>
              <a:rPr lang="en-US" altLang="en-US" sz="3600" baseline="40000">
                <a:solidFill>
                  <a:schemeClr val="bg1"/>
                </a:solidFill>
              </a:rPr>
              <a:t> </a:t>
            </a:r>
            <a:endParaRPr lang="el-GR" altLang="en-US" sz="3600" baseline="40000">
              <a:solidFill>
                <a:schemeClr val="bg1"/>
              </a:solidFill>
            </a:endParaRPr>
          </a:p>
        </p:txBody>
      </p:sp>
      <p:sp>
        <p:nvSpPr>
          <p:cNvPr id="23" name="TextBox 22">
            <a:extLst>
              <a:ext uri="{FF2B5EF4-FFF2-40B4-BE49-F238E27FC236}">
                <a16:creationId xmlns:a16="http://schemas.microsoft.com/office/drawing/2014/main" id="{34376FA1-A40E-45EB-A1B6-22D675FC87A0}"/>
              </a:ext>
            </a:extLst>
          </p:cNvPr>
          <p:cNvSpPr txBox="1">
            <a:spLocks noChangeArrowheads="1"/>
          </p:cNvSpPr>
          <p:nvPr/>
        </p:nvSpPr>
        <p:spPr bwMode="auto">
          <a:xfrm>
            <a:off x="5638800" y="58674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dirty="0">
                <a:solidFill>
                  <a:srgbClr val="FF0000"/>
                </a:solidFill>
              </a:rPr>
              <a:t>S =340 W m</a:t>
            </a:r>
            <a:r>
              <a:rPr lang="en-US" altLang="en-US" sz="3600" baseline="30000" dirty="0">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7" grpId="0"/>
      <p:bldP spid="8" grpId="0"/>
      <p:bldP spid="25" grpId="0"/>
      <p:bldP spid="9" grpId="0"/>
      <p:bldP spid="27" grpId="0"/>
      <p:bldP spid="28"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46094CF1-7913-4B60-9626-58A2295C5153}"/>
              </a:ext>
            </a:extLst>
          </p:cNvPr>
          <p:cNvSpPr>
            <a:spLocks noGrp="1"/>
          </p:cNvSpPr>
          <p:nvPr>
            <p:ph type="title"/>
          </p:nvPr>
        </p:nvSpPr>
        <p:spPr>
          <a:xfrm>
            <a:off x="457200" y="76200"/>
            <a:ext cx="8229600" cy="1143000"/>
          </a:xfrm>
        </p:spPr>
        <p:txBody>
          <a:bodyPr/>
          <a:lstStyle/>
          <a:p>
            <a:r>
              <a:rPr lang="en-US" altLang="en-US">
                <a:solidFill>
                  <a:schemeClr val="bg1"/>
                </a:solidFill>
              </a:rPr>
              <a:t>Emission Temperature (T</a:t>
            </a:r>
            <a:r>
              <a:rPr lang="en-US" altLang="en-US" baseline="-25000">
                <a:solidFill>
                  <a:schemeClr val="bg1"/>
                </a:solidFill>
              </a:rPr>
              <a:t>E</a:t>
            </a:r>
            <a:r>
              <a:rPr lang="en-US" altLang="en-US">
                <a:solidFill>
                  <a:schemeClr val="bg1"/>
                </a:solidFill>
              </a:rPr>
              <a:t>) Vs. Surface Temperature (T</a:t>
            </a:r>
            <a:r>
              <a:rPr lang="en-US" altLang="en-US" baseline="-25000">
                <a:solidFill>
                  <a:schemeClr val="bg1"/>
                </a:solidFill>
              </a:rPr>
              <a:t>S</a:t>
            </a:r>
            <a:r>
              <a:rPr lang="en-US" altLang="en-US">
                <a:solidFill>
                  <a:schemeClr val="bg1"/>
                </a:solidFill>
              </a:rPr>
              <a:t>)</a:t>
            </a:r>
          </a:p>
        </p:txBody>
      </p:sp>
      <p:pic>
        <p:nvPicPr>
          <p:cNvPr id="36867" name="Picture 3">
            <a:extLst>
              <a:ext uri="{FF2B5EF4-FFF2-40B4-BE49-F238E27FC236}">
                <a16:creationId xmlns:a16="http://schemas.microsoft.com/office/drawing/2014/main" id="{5C342B84-26F7-4917-8131-B93BAEEBEA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76200" y="1295510"/>
            <a:ext cx="5060950" cy="540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4">
            <a:extLst>
              <a:ext uri="{FF2B5EF4-FFF2-40B4-BE49-F238E27FC236}">
                <a16:creationId xmlns:a16="http://schemas.microsoft.com/office/drawing/2014/main" id="{CC358AFC-6169-408F-8068-781CC7E4C8EC}"/>
              </a:ext>
            </a:extLst>
          </p:cNvPr>
          <p:cNvSpPr txBox="1">
            <a:spLocks noChangeArrowheads="1"/>
          </p:cNvSpPr>
          <p:nvPr/>
        </p:nvSpPr>
        <p:spPr bwMode="auto">
          <a:xfrm>
            <a:off x="5410200" y="2057400"/>
            <a:ext cx="3429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Radiation is emitted from the upper troposphere where it is colder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304800"/>
            <a:ext cx="8229600" cy="1143000"/>
          </a:xfrm>
        </p:spPr>
        <p:txBody>
          <a:bodyPr/>
          <a:lstStyle/>
          <a:p>
            <a:r>
              <a:rPr lang="en-US" altLang="en-US" sz="3600" dirty="0">
                <a:solidFill>
                  <a:schemeClr val="bg1"/>
                </a:solidFill>
              </a:rPr>
              <a:t>Global mean energy balance</a:t>
            </a:r>
            <a:endParaRPr lang="en-US" altLang="en-US" sz="4000" dirty="0"/>
          </a:p>
        </p:txBody>
      </p:sp>
      <p:sp>
        <p:nvSpPr>
          <p:cNvPr id="5124" name="Line 4"/>
          <p:cNvSpPr>
            <a:spLocks noChangeShapeType="1"/>
          </p:cNvSpPr>
          <p:nvPr/>
        </p:nvSpPr>
        <p:spPr bwMode="auto">
          <a:xfrm>
            <a:off x="0" y="7620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5" name="Rectangle 5"/>
          <p:cNvSpPr>
            <a:spLocks noChangeArrowheads="1"/>
          </p:cNvSpPr>
          <p:nvPr/>
        </p:nvSpPr>
        <p:spPr bwMode="auto">
          <a:xfrm>
            <a:off x="1752600" y="3962400"/>
            <a:ext cx="3886200" cy="2819400"/>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126" name="Line 6"/>
          <p:cNvSpPr>
            <a:spLocks noChangeShapeType="1"/>
          </p:cNvSpPr>
          <p:nvPr/>
        </p:nvSpPr>
        <p:spPr bwMode="auto">
          <a:xfrm>
            <a:off x="1066800" y="2611152"/>
            <a:ext cx="762000" cy="12954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7" name="Line 7"/>
          <p:cNvSpPr>
            <a:spLocks noChangeShapeType="1"/>
          </p:cNvSpPr>
          <p:nvPr/>
        </p:nvSpPr>
        <p:spPr bwMode="auto">
          <a:xfrm flipV="1">
            <a:off x="2324792" y="3429000"/>
            <a:ext cx="266007" cy="53340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8" name="Line 8"/>
          <p:cNvSpPr>
            <a:spLocks noChangeShapeType="1"/>
          </p:cNvSpPr>
          <p:nvPr/>
        </p:nvSpPr>
        <p:spPr bwMode="auto">
          <a:xfrm flipV="1">
            <a:off x="5105400" y="3222830"/>
            <a:ext cx="304800" cy="762000"/>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9" name="Text Box 9"/>
          <p:cNvSpPr txBox="1">
            <a:spLocks noChangeArrowheads="1"/>
          </p:cNvSpPr>
          <p:nvPr/>
        </p:nvSpPr>
        <p:spPr bwMode="auto">
          <a:xfrm>
            <a:off x="-346364" y="1288473"/>
            <a:ext cx="25561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400" dirty="0">
                <a:solidFill>
                  <a:srgbClr val="FF0000"/>
                </a:solidFill>
              </a:rPr>
              <a:t>Incident</a:t>
            </a:r>
          </a:p>
          <a:p>
            <a:pPr algn="ctr" fontAlgn="base">
              <a:spcBef>
                <a:spcPct val="0"/>
              </a:spcBef>
              <a:spcAft>
                <a:spcPct val="0"/>
              </a:spcAft>
            </a:pPr>
            <a:r>
              <a:rPr lang="en-US" altLang="en-US" sz="2400" dirty="0">
                <a:solidFill>
                  <a:srgbClr val="FF0000"/>
                </a:solidFill>
              </a:rPr>
              <a:t>Solar</a:t>
            </a:r>
          </a:p>
          <a:p>
            <a:pPr algn="ctr" fontAlgn="base">
              <a:spcBef>
                <a:spcPct val="0"/>
              </a:spcBef>
              <a:spcAft>
                <a:spcPct val="0"/>
              </a:spcAft>
            </a:pPr>
            <a:r>
              <a:rPr lang="en-US" altLang="en-US" sz="2400" dirty="0">
                <a:solidFill>
                  <a:srgbClr val="FF0000"/>
                </a:solidFill>
              </a:rPr>
              <a:t>340.0 W m</a:t>
            </a:r>
            <a:r>
              <a:rPr lang="en-US" altLang="en-US" sz="2400" baseline="30000" dirty="0">
                <a:solidFill>
                  <a:srgbClr val="FF0000"/>
                </a:solidFill>
              </a:rPr>
              <a:t>-2</a:t>
            </a:r>
          </a:p>
        </p:txBody>
      </p:sp>
      <p:sp>
        <p:nvSpPr>
          <p:cNvPr id="5130" name="Text Box 10"/>
          <p:cNvSpPr txBox="1">
            <a:spLocks noChangeArrowheads="1"/>
          </p:cNvSpPr>
          <p:nvPr/>
        </p:nvSpPr>
        <p:spPr bwMode="auto">
          <a:xfrm>
            <a:off x="2209800" y="2031821"/>
            <a:ext cx="1676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dirty="0">
                <a:solidFill>
                  <a:srgbClr val="333399"/>
                </a:solidFill>
              </a:rPr>
              <a:t>Reflected       solar            99.1 W m</a:t>
            </a:r>
            <a:r>
              <a:rPr lang="en-US" altLang="en-US" sz="2400" baseline="30000" dirty="0">
                <a:solidFill>
                  <a:srgbClr val="333399"/>
                </a:solidFill>
              </a:rPr>
              <a:t>-2</a:t>
            </a:r>
            <a:r>
              <a:rPr lang="en-US" altLang="en-US" sz="2400" dirty="0">
                <a:solidFill>
                  <a:srgbClr val="333399"/>
                </a:solidFill>
              </a:rPr>
              <a:t> </a:t>
            </a:r>
          </a:p>
        </p:txBody>
      </p:sp>
      <p:sp>
        <p:nvSpPr>
          <p:cNvPr id="5131" name="Text Box 11"/>
          <p:cNvSpPr txBox="1">
            <a:spLocks noChangeArrowheads="1"/>
          </p:cNvSpPr>
          <p:nvPr/>
        </p:nvSpPr>
        <p:spPr bwMode="auto">
          <a:xfrm>
            <a:off x="4876800" y="1922617"/>
            <a:ext cx="205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dirty="0">
                <a:solidFill>
                  <a:srgbClr val="00FF00"/>
                </a:solidFill>
              </a:rPr>
              <a:t>     OLR       240.1 W m</a:t>
            </a:r>
            <a:r>
              <a:rPr lang="en-US" altLang="en-US" sz="2400" baseline="30000" dirty="0">
                <a:solidFill>
                  <a:srgbClr val="00FF00"/>
                </a:solidFill>
              </a:rPr>
              <a:t>-2</a:t>
            </a:r>
            <a:r>
              <a:rPr lang="en-US" altLang="en-US" sz="2400" dirty="0">
                <a:solidFill>
                  <a:srgbClr val="00FF00"/>
                </a:solidFill>
              </a:rPr>
              <a:t>        </a:t>
            </a:r>
          </a:p>
        </p:txBody>
      </p:sp>
      <p:sp>
        <p:nvSpPr>
          <p:cNvPr id="5132" name="Text Box 12"/>
          <p:cNvSpPr txBox="1">
            <a:spLocks noChangeArrowheads="1"/>
          </p:cNvSpPr>
          <p:nvPr/>
        </p:nvSpPr>
        <p:spPr bwMode="auto">
          <a:xfrm>
            <a:off x="2574174" y="5171186"/>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Earth</a:t>
            </a:r>
          </a:p>
        </p:txBody>
      </p:sp>
      <p:sp>
        <p:nvSpPr>
          <p:cNvPr id="2" name="Flowchart: Process 1"/>
          <p:cNvSpPr/>
          <p:nvPr/>
        </p:nvSpPr>
        <p:spPr bwMode="auto">
          <a:xfrm>
            <a:off x="1752600" y="6019800"/>
            <a:ext cx="3886200" cy="762000"/>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3" name="TextBox 2">
            <a:extLst>
              <a:ext uri="{FF2B5EF4-FFF2-40B4-BE49-F238E27FC236}">
                <a16:creationId xmlns:a16="http://schemas.microsoft.com/office/drawing/2014/main" id="{8EB0DF38-95EB-4C1C-A9B6-D4A425F91D95}"/>
              </a:ext>
            </a:extLst>
          </p:cNvPr>
          <p:cNvSpPr txBox="1"/>
          <p:nvPr/>
        </p:nvSpPr>
        <p:spPr>
          <a:xfrm>
            <a:off x="6248400" y="3695700"/>
            <a:ext cx="2892425" cy="3416320"/>
          </a:xfrm>
          <a:prstGeom prst="rect">
            <a:avLst/>
          </a:prstGeom>
          <a:noFill/>
        </p:spPr>
        <p:txBody>
          <a:bodyPr wrap="square" rtlCol="0">
            <a:spAutoFit/>
          </a:bodyPr>
          <a:lstStyle/>
          <a:p>
            <a:r>
              <a:rPr lang="en-US" dirty="0">
                <a:solidFill>
                  <a:schemeClr val="bg1"/>
                </a:solidFill>
              </a:rPr>
              <a:t>Net Energy Imbalance </a:t>
            </a:r>
          </a:p>
          <a:p>
            <a:r>
              <a:rPr lang="en-US" dirty="0">
                <a:solidFill>
                  <a:schemeClr val="bg1"/>
                </a:solidFill>
              </a:rPr>
              <a:t>=</a:t>
            </a:r>
            <a:r>
              <a:rPr lang="en-US" dirty="0">
                <a:solidFill>
                  <a:srgbClr val="FF0000"/>
                </a:solidFill>
              </a:rPr>
              <a:t>340.0</a:t>
            </a:r>
            <a:r>
              <a:rPr lang="en-US" dirty="0">
                <a:solidFill>
                  <a:schemeClr val="bg1"/>
                </a:solidFill>
              </a:rPr>
              <a:t> – </a:t>
            </a:r>
            <a:r>
              <a:rPr lang="en-US" dirty="0">
                <a:solidFill>
                  <a:schemeClr val="accent2"/>
                </a:solidFill>
              </a:rPr>
              <a:t>99.1</a:t>
            </a:r>
            <a:r>
              <a:rPr lang="en-US" dirty="0">
                <a:solidFill>
                  <a:schemeClr val="bg1"/>
                </a:solidFill>
              </a:rPr>
              <a:t> -</a:t>
            </a:r>
            <a:r>
              <a:rPr lang="en-US" dirty="0">
                <a:solidFill>
                  <a:srgbClr val="009900"/>
                </a:solidFill>
              </a:rPr>
              <a:t>240.1</a:t>
            </a:r>
            <a:r>
              <a:rPr lang="en-US" dirty="0">
                <a:solidFill>
                  <a:schemeClr val="bg1"/>
                </a:solidFill>
              </a:rPr>
              <a:t> </a:t>
            </a:r>
          </a:p>
          <a:p>
            <a:endParaRPr lang="en-US" dirty="0">
              <a:solidFill>
                <a:schemeClr val="bg1"/>
              </a:solidFill>
            </a:endParaRPr>
          </a:p>
          <a:p>
            <a:r>
              <a:rPr lang="en-US" dirty="0">
                <a:solidFill>
                  <a:schemeClr val="bg1"/>
                </a:solidFill>
              </a:rPr>
              <a:t>= +0.8 W m-2</a:t>
            </a:r>
          </a:p>
          <a:p>
            <a:r>
              <a:rPr lang="en-US" dirty="0">
                <a:solidFill>
                  <a:schemeClr val="bg1"/>
                </a:solidFill>
              </a:rPr>
              <a:t>Into the climate system</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(Loeb et al. 2018 – CERES EBAF)</a:t>
            </a:r>
          </a:p>
          <a:p>
            <a:endParaRPr lang="en-US" dirty="0">
              <a:solidFill>
                <a:schemeClr val="bg1"/>
              </a:solidFill>
            </a:endParaRPr>
          </a:p>
        </p:txBody>
      </p:sp>
    </p:spTree>
    <p:extLst>
      <p:ext uri="{BB962C8B-B14F-4D97-AF65-F5344CB8AC3E}">
        <p14:creationId xmlns:p14="http://schemas.microsoft.com/office/powerpoint/2010/main" val="3939957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829589A6-BB3B-AA48-6B34-25ADFD7695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152400" y="609600"/>
            <a:ext cx="3810000" cy="407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96272172-A418-F715-FFAF-E58E6EE4DB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4953000" y="609600"/>
            <a:ext cx="3809999" cy="407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03B78A54-AD22-7EFF-9E73-D9B89F300868}"/>
              </a:ext>
            </a:extLst>
          </p:cNvPr>
          <p:cNvSpPr>
            <a:spLocks noChangeArrowheads="1"/>
          </p:cNvSpPr>
          <p:nvPr/>
        </p:nvSpPr>
        <p:spPr bwMode="auto">
          <a:xfrm>
            <a:off x="2679595" y="5514023"/>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9" name="Line 6">
            <a:extLst>
              <a:ext uri="{FF2B5EF4-FFF2-40B4-BE49-F238E27FC236}">
                <a16:creationId xmlns:a16="http://schemas.microsoft.com/office/drawing/2014/main" id="{961E00CF-6FE1-5087-1785-E98D86DBF538}"/>
              </a:ext>
            </a:extLst>
          </p:cNvPr>
          <p:cNvSpPr>
            <a:spLocks noChangeShapeType="1"/>
          </p:cNvSpPr>
          <p:nvPr/>
        </p:nvSpPr>
        <p:spPr bwMode="auto">
          <a:xfrm>
            <a:off x="2689412" y="4821195"/>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0" name="Line 8">
            <a:extLst>
              <a:ext uri="{FF2B5EF4-FFF2-40B4-BE49-F238E27FC236}">
                <a16:creationId xmlns:a16="http://schemas.microsoft.com/office/drawing/2014/main" id="{AD3C4F6C-5839-BEF8-453E-E1D9F0C9DDD6}"/>
              </a:ext>
            </a:extLst>
          </p:cNvPr>
          <p:cNvSpPr>
            <a:spLocks noChangeShapeType="1"/>
          </p:cNvSpPr>
          <p:nvPr/>
        </p:nvSpPr>
        <p:spPr bwMode="auto">
          <a:xfrm flipV="1">
            <a:off x="3276600" y="4821194"/>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2" name="Text Box 11">
            <a:extLst>
              <a:ext uri="{FF2B5EF4-FFF2-40B4-BE49-F238E27FC236}">
                <a16:creationId xmlns:a16="http://schemas.microsoft.com/office/drawing/2014/main" id="{EB818489-4F08-9E45-81EA-77734AB2CDE9}"/>
              </a:ext>
            </a:extLst>
          </p:cNvPr>
          <p:cNvSpPr txBox="1">
            <a:spLocks noChangeArrowheads="1"/>
          </p:cNvSpPr>
          <p:nvPr/>
        </p:nvSpPr>
        <p:spPr bwMode="auto">
          <a:xfrm>
            <a:off x="3505200" y="4901625"/>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14" name="Flowchart: Process 13">
            <a:extLst>
              <a:ext uri="{FF2B5EF4-FFF2-40B4-BE49-F238E27FC236}">
                <a16:creationId xmlns:a16="http://schemas.microsoft.com/office/drawing/2014/main" id="{1A01EB08-D2BB-EA2F-FAE0-22E8EBDE381B}"/>
              </a:ext>
            </a:extLst>
          </p:cNvPr>
          <p:cNvSpPr/>
          <p:nvPr/>
        </p:nvSpPr>
        <p:spPr bwMode="auto">
          <a:xfrm>
            <a:off x="2679595" y="6439157"/>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5" name="Text Box 11">
            <a:extLst>
              <a:ext uri="{FF2B5EF4-FFF2-40B4-BE49-F238E27FC236}">
                <a16:creationId xmlns:a16="http://schemas.microsoft.com/office/drawing/2014/main" id="{D399D11E-E5A0-2AD5-DBE2-545807AA1E1B}"/>
              </a:ext>
            </a:extLst>
          </p:cNvPr>
          <p:cNvSpPr txBox="1">
            <a:spLocks noChangeArrowheads="1"/>
          </p:cNvSpPr>
          <p:nvPr/>
        </p:nvSpPr>
        <p:spPr bwMode="auto">
          <a:xfrm>
            <a:off x="1828800" y="4901625"/>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241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16" name="Text Box 11">
            <a:extLst>
              <a:ext uri="{FF2B5EF4-FFF2-40B4-BE49-F238E27FC236}">
                <a16:creationId xmlns:a16="http://schemas.microsoft.com/office/drawing/2014/main" id="{7A750DAC-BC97-C7C1-ED90-5E9850504148}"/>
              </a:ext>
            </a:extLst>
          </p:cNvPr>
          <p:cNvSpPr txBox="1">
            <a:spLocks noChangeArrowheads="1"/>
          </p:cNvSpPr>
          <p:nvPr/>
        </p:nvSpPr>
        <p:spPr bwMode="auto">
          <a:xfrm>
            <a:off x="0" y="5410200"/>
            <a:ext cx="1600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Absorbed Solar Radiation (net solar at top of atmosphere)</a:t>
            </a:r>
            <a:endParaRPr kumimoji="0" lang="en-US" altLang="en-US" sz="1600" b="0" i="0" u="none" strike="noStrike" kern="1200" cap="none" spc="0" normalizeH="0" baseline="30000" noProof="0" dirty="0">
              <a:ln>
                <a:noFill/>
              </a:ln>
              <a:solidFill>
                <a:srgbClr val="FF0000"/>
              </a:solidFill>
              <a:effectLst/>
              <a:uLnTx/>
              <a:uFillTx/>
              <a:latin typeface="Arial"/>
              <a:ea typeface="+mn-ea"/>
              <a:cs typeface="Arial"/>
            </a:endParaRPr>
          </a:p>
        </p:txBody>
      </p:sp>
      <p:sp>
        <p:nvSpPr>
          <p:cNvPr id="17" name="Rectangle 5">
            <a:extLst>
              <a:ext uri="{FF2B5EF4-FFF2-40B4-BE49-F238E27FC236}">
                <a16:creationId xmlns:a16="http://schemas.microsoft.com/office/drawing/2014/main" id="{791E54DB-63E1-F3D3-2E01-4E2053F827CE}"/>
              </a:ext>
            </a:extLst>
          </p:cNvPr>
          <p:cNvSpPr>
            <a:spLocks noChangeArrowheads="1"/>
          </p:cNvSpPr>
          <p:nvPr/>
        </p:nvSpPr>
        <p:spPr bwMode="auto">
          <a:xfrm>
            <a:off x="7099195" y="5493429"/>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8" name="Line 6">
            <a:extLst>
              <a:ext uri="{FF2B5EF4-FFF2-40B4-BE49-F238E27FC236}">
                <a16:creationId xmlns:a16="http://schemas.microsoft.com/office/drawing/2014/main" id="{2CC72317-FAAA-C052-9340-5562549D695C}"/>
              </a:ext>
            </a:extLst>
          </p:cNvPr>
          <p:cNvSpPr>
            <a:spLocks noChangeShapeType="1"/>
          </p:cNvSpPr>
          <p:nvPr/>
        </p:nvSpPr>
        <p:spPr bwMode="auto">
          <a:xfrm>
            <a:off x="7109012" y="4800601"/>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9" name="Line 8">
            <a:extLst>
              <a:ext uri="{FF2B5EF4-FFF2-40B4-BE49-F238E27FC236}">
                <a16:creationId xmlns:a16="http://schemas.microsoft.com/office/drawing/2014/main" id="{2D48E155-3F57-DAB3-02A7-F4C1563D5770}"/>
              </a:ext>
            </a:extLst>
          </p:cNvPr>
          <p:cNvSpPr>
            <a:spLocks noChangeShapeType="1"/>
          </p:cNvSpPr>
          <p:nvPr/>
        </p:nvSpPr>
        <p:spPr bwMode="auto">
          <a:xfrm flipV="1">
            <a:off x="7696200" y="4800600"/>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20" name="Text Box 11">
            <a:extLst>
              <a:ext uri="{FF2B5EF4-FFF2-40B4-BE49-F238E27FC236}">
                <a16:creationId xmlns:a16="http://schemas.microsoft.com/office/drawing/2014/main" id="{3F47F3F0-B0C0-A257-9D5C-BB3370A92AC9}"/>
              </a:ext>
            </a:extLst>
          </p:cNvPr>
          <p:cNvSpPr txBox="1">
            <a:spLocks noChangeArrowheads="1"/>
          </p:cNvSpPr>
          <p:nvPr/>
        </p:nvSpPr>
        <p:spPr bwMode="auto">
          <a:xfrm>
            <a:off x="7924800" y="4881031"/>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191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21" name="Flowchart: Process 20">
            <a:extLst>
              <a:ext uri="{FF2B5EF4-FFF2-40B4-BE49-F238E27FC236}">
                <a16:creationId xmlns:a16="http://schemas.microsoft.com/office/drawing/2014/main" id="{A0AEFF58-604B-9006-E4AF-84E7EE94F474}"/>
              </a:ext>
            </a:extLst>
          </p:cNvPr>
          <p:cNvSpPr/>
          <p:nvPr/>
        </p:nvSpPr>
        <p:spPr bwMode="auto">
          <a:xfrm>
            <a:off x="7099195" y="6418563"/>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2" name="Text Box 11">
            <a:extLst>
              <a:ext uri="{FF2B5EF4-FFF2-40B4-BE49-F238E27FC236}">
                <a16:creationId xmlns:a16="http://schemas.microsoft.com/office/drawing/2014/main" id="{2280C853-A0B6-120B-5272-00D9376EBB9F}"/>
              </a:ext>
            </a:extLst>
          </p:cNvPr>
          <p:cNvSpPr txBox="1">
            <a:spLocks noChangeArrowheads="1"/>
          </p:cNvSpPr>
          <p:nvPr/>
        </p:nvSpPr>
        <p:spPr bwMode="auto">
          <a:xfrm>
            <a:off x="6248400" y="4881031"/>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241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23" name="TextBox 22">
            <a:extLst>
              <a:ext uri="{FF2B5EF4-FFF2-40B4-BE49-F238E27FC236}">
                <a16:creationId xmlns:a16="http://schemas.microsoft.com/office/drawing/2014/main" id="{94628D8C-BB47-1887-9663-9BC4EEB4AA26}"/>
              </a:ext>
            </a:extLst>
          </p:cNvPr>
          <p:cNvSpPr txBox="1"/>
          <p:nvPr/>
        </p:nvSpPr>
        <p:spPr>
          <a:xfrm>
            <a:off x="381000" y="185834"/>
            <a:ext cx="3581400" cy="369332"/>
          </a:xfrm>
          <a:prstGeom prst="rect">
            <a:avLst/>
          </a:prstGeom>
          <a:noFill/>
        </p:spPr>
        <p:txBody>
          <a:bodyPr wrap="square" rtlCol="0">
            <a:spAutoFit/>
          </a:bodyPr>
          <a:lstStyle/>
          <a:p>
            <a:r>
              <a:rPr lang="en-US" dirty="0">
                <a:solidFill>
                  <a:schemeClr val="bg1"/>
                </a:solidFill>
              </a:rPr>
              <a:t>Equilibrium (pre-industrial) </a:t>
            </a:r>
          </a:p>
        </p:txBody>
      </p:sp>
      <p:sp>
        <p:nvSpPr>
          <p:cNvPr id="24" name="TextBox 23">
            <a:extLst>
              <a:ext uri="{FF2B5EF4-FFF2-40B4-BE49-F238E27FC236}">
                <a16:creationId xmlns:a16="http://schemas.microsoft.com/office/drawing/2014/main" id="{3DFC7B56-4883-E363-E6C8-DE73933B7911}"/>
              </a:ext>
            </a:extLst>
          </p:cNvPr>
          <p:cNvSpPr txBox="1"/>
          <p:nvPr/>
        </p:nvSpPr>
        <p:spPr>
          <a:xfrm>
            <a:off x="5257800" y="164068"/>
            <a:ext cx="3581400" cy="369332"/>
          </a:xfrm>
          <a:prstGeom prst="rect">
            <a:avLst/>
          </a:prstGeom>
          <a:noFill/>
        </p:spPr>
        <p:txBody>
          <a:bodyPr wrap="square" rtlCol="0">
            <a:spAutoFit/>
          </a:bodyPr>
          <a:lstStyle/>
          <a:p>
            <a:r>
              <a:rPr lang="en-US" dirty="0">
                <a:solidFill>
                  <a:schemeClr val="bg1"/>
                </a:solidFill>
              </a:rPr>
              <a:t>Add CO</a:t>
            </a:r>
            <a:r>
              <a:rPr lang="en-US" baseline="-25000" dirty="0">
                <a:solidFill>
                  <a:schemeClr val="bg1"/>
                </a:solidFill>
              </a:rPr>
              <a:t>2</a:t>
            </a:r>
            <a:r>
              <a:rPr lang="en-US" dirty="0">
                <a:solidFill>
                  <a:schemeClr val="bg1"/>
                </a:solidFill>
              </a:rPr>
              <a:t> instantaneously (X2</a:t>
            </a:r>
            <a:r>
              <a:rPr lang="en-US" baseline="30000" dirty="0">
                <a:solidFill>
                  <a:schemeClr val="bg1"/>
                </a:solidFill>
              </a:rPr>
              <a:t>10</a:t>
            </a:r>
            <a:r>
              <a:rPr lang="en-US" dirty="0">
                <a:solidFill>
                  <a:schemeClr val="bg1"/>
                </a:solidFill>
              </a:rPr>
              <a:t>) </a:t>
            </a:r>
          </a:p>
        </p:txBody>
      </p:sp>
      <p:sp>
        <p:nvSpPr>
          <p:cNvPr id="25" name="TextBox 24">
            <a:extLst>
              <a:ext uri="{FF2B5EF4-FFF2-40B4-BE49-F238E27FC236}">
                <a16:creationId xmlns:a16="http://schemas.microsoft.com/office/drawing/2014/main" id="{567F4C2E-37E8-8089-BEB0-F2BD2063B2F0}"/>
              </a:ext>
            </a:extLst>
          </p:cNvPr>
          <p:cNvSpPr txBox="1"/>
          <p:nvPr/>
        </p:nvSpPr>
        <p:spPr>
          <a:xfrm>
            <a:off x="7086600" y="5650469"/>
            <a:ext cx="1600200" cy="646331"/>
          </a:xfrm>
          <a:prstGeom prst="rect">
            <a:avLst/>
          </a:prstGeom>
          <a:noFill/>
        </p:spPr>
        <p:txBody>
          <a:bodyPr wrap="square" rtlCol="0">
            <a:spAutoFit/>
          </a:bodyPr>
          <a:lstStyle/>
          <a:p>
            <a:r>
              <a:rPr lang="en-US" dirty="0">
                <a:solidFill>
                  <a:schemeClr val="bg1"/>
                </a:solidFill>
              </a:rPr>
              <a:t>+40 W m</a:t>
            </a:r>
            <a:r>
              <a:rPr lang="en-US" baseline="30000" dirty="0">
                <a:solidFill>
                  <a:schemeClr val="bg1"/>
                </a:solidFill>
              </a:rPr>
              <a:t>-2</a:t>
            </a:r>
            <a:endParaRPr lang="en-US" dirty="0">
              <a:solidFill>
                <a:schemeClr val="bg1"/>
              </a:solidFill>
            </a:endParaRPr>
          </a:p>
          <a:p>
            <a:r>
              <a:rPr lang="en-US" dirty="0">
                <a:solidFill>
                  <a:schemeClr val="bg1"/>
                </a:solidFill>
              </a:rPr>
              <a:t>Into the Earth</a:t>
            </a:r>
          </a:p>
        </p:txBody>
      </p:sp>
    </p:spTree>
    <p:extLst>
      <p:ext uri="{BB962C8B-B14F-4D97-AF65-F5344CB8AC3E}">
        <p14:creationId xmlns:p14="http://schemas.microsoft.com/office/powerpoint/2010/main" val="853259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829589A6-BB3B-AA48-6B34-25ADFD7695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0" y="609600"/>
            <a:ext cx="292263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96272172-A418-F715-FFAF-E58E6EE4DB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3097162" y="609600"/>
            <a:ext cx="292263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03B78A54-AD22-7EFF-9E73-D9B89F300868}"/>
              </a:ext>
            </a:extLst>
          </p:cNvPr>
          <p:cNvSpPr>
            <a:spLocks noChangeArrowheads="1"/>
          </p:cNvSpPr>
          <p:nvPr/>
        </p:nvSpPr>
        <p:spPr bwMode="auto">
          <a:xfrm>
            <a:off x="698395" y="4883829"/>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9" name="Line 6">
            <a:extLst>
              <a:ext uri="{FF2B5EF4-FFF2-40B4-BE49-F238E27FC236}">
                <a16:creationId xmlns:a16="http://schemas.microsoft.com/office/drawing/2014/main" id="{961E00CF-6FE1-5087-1785-E98D86DBF538}"/>
              </a:ext>
            </a:extLst>
          </p:cNvPr>
          <p:cNvSpPr>
            <a:spLocks noChangeShapeType="1"/>
          </p:cNvSpPr>
          <p:nvPr/>
        </p:nvSpPr>
        <p:spPr bwMode="auto">
          <a:xfrm>
            <a:off x="860612" y="4191001"/>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0" name="Line 8">
            <a:extLst>
              <a:ext uri="{FF2B5EF4-FFF2-40B4-BE49-F238E27FC236}">
                <a16:creationId xmlns:a16="http://schemas.microsoft.com/office/drawing/2014/main" id="{AD3C4F6C-5839-BEF8-453E-E1D9F0C9DDD6}"/>
              </a:ext>
            </a:extLst>
          </p:cNvPr>
          <p:cNvSpPr>
            <a:spLocks noChangeShapeType="1"/>
          </p:cNvSpPr>
          <p:nvPr/>
        </p:nvSpPr>
        <p:spPr bwMode="auto">
          <a:xfrm flipV="1">
            <a:off x="1295400" y="4191000"/>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2" name="Text Box 11">
            <a:extLst>
              <a:ext uri="{FF2B5EF4-FFF2-40B4-BE49-F238E27FC236}">
                <a16:creationId xmlns:a16="http://schemas.microsoft.com/office/drawing/2014/main" id="{EB818489-4F08-9E45-81EA-77734AB2CDE9}"/>
              </a:ext>
            </a:extLst>
          </p:cNvPr>
          <p:cNvSpPr txBox="1">
            <a:spLocks noChangeArrowheads="1"/>
          </p:cNvSpPr>
          <p:nvPr/>
        </p:nvSpPr>
        <p:spPr bwMode="auto">
          <a:xfrm>
            <a:off x="1371600" y="4292025"/>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14" name="Flowchart: Process 13">
            <a:extLst>
              <a:ext uri="{FF2B5EF4-FFF2-40B4-BE49-F238E27FC236}">
                <a16:creationId xmlns:a16="http://schemas.microsoft.com/office/drawing/2014/main" id="{1A01EB08-D2BB-EA2F-FAE0-22E8EBDE381B}"/>
              </a:ext>
            </a:extLst>
          </p:cNvPr>
          <p:cNvSpPr/>
          <p:nvPr/>
        </p:nvSpPr>
        <p:spPr bwMode="auto">
          <a:xfrm>
            <a:off x="698395" y="5808963"/>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5" name="Text Box 11">
            <a:extLst>
              <a:ext uri="{FF2B5EF4-FFF2-40B4-BE49-F238E27FC236}">
                <a16:creationId xmlns:a16="http://schemas.microsoft.com/office/drawing/2014/main" id="{D399D11E-E5A0-2AD5-DBE2-545807AA1E1B}"/>
              </a:ext>
            </a:extLst>
          </p:cNvPr>
          <p:cNvSpPr txBox="1">
            <a:spLocks noChangeArrowheads="1"/>
          </p:cNvSpPr>
          <p:nvPr/>
        </p:nvSpPr>
        <p:spPr bwMode="auto">
          <a:xfrm>
            <a:off x="-76200" y="4271431"/>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241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17" name="Rectangle 5">
            <a:extLst>
              <a:ext uri="{FF2B5EF4-FFF2-40B4-BE49-F238E27FC236}">
                <a16:creationId xmlns:a16="http://schemas.microsoft.com/office/drawing/2014/main" id="{791E54DB-63E1-F3D3-2E01-4E2053F827CE}"/>
              </a:ext>
            </a:extLst>
          </p:cNvPr>
          <p:cNvSpPr>
            <a:spLocks noChangeArrowheads="1"/>
          </p:cNvSpPr>
          <p:nvPr/>
        </p:nvSpPr>
        <p:spPr bwMode="auto">
          <a:xfrm>
            <a:off x="3983979" y="4927083"/>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8" name="Line 6">
            <a:extLst>
              <a:ext uri="{FF2B5EF4-FFF2-40B4-BE49-F238E27FC236}">
                <a16:creationId xmlns:a16="http://schemas.microsoft.com/office/drawing/2014/main" id="{2CC72317-FAAA-C052-9340-5562549D695C}"/>
              </a:ext>
            </a:extLst>
          </p:cNvPr>
          <p:cNvSpPr>
            <a:spLocks noChangeShapeType="1"/>
          </p:cNvSpPr>
          <p:nvPr/>
        </p:nvSpPr>
        <p:spPr bwMode="auto">
          <a:xfrm>
            <a:off x="3993796" y="4234255"/>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9" name="Line 8">
            <a:extLst>
              <a:ext uri="{FF2B5EF4-FFF2-40B4-BE49-F238E27FC236}">
                <a16:creationId xmlns:a16="http://schemas.microsoft.com/office/drawing/2014/main" id="{2D48E155-3F57-DAB3-02A7-F4C1563D5770}"/>
              </a:ext>
            </a:extLst>
          </p:cNvPr>
          <p:cNvSpPr>
            <a:spLocks noChangeShapeType="1"/>
          </p:cNvSpPr>
          <p:nvPr/>
        </p:nvSpPr>
        <p:spPr bwMode="auto">
          <a:xfrm flipV="1">
            <a:off x="4580984" y="4234254"/>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20" name="Text Box 11">
            <a:extLst>
              <a:ext uri="{FF2B5EF4-FFF2-40B4-BE49-F238E27FC236}">
                <a16:creationId xmlns:a16="http://schemas.microsoft.com/office/drawing/2014/main" id="{3F47F3F0-B0C0-A257-9D5C-BB3370A92AC9}"/>
              </a:ext>
            </a:extLst>
          </p:cNvPr>
          <p:cNvSpPr txBox="1">
            <a:spLocks noChangeArrowheads="1"/>
          </p:cNvSpPr>
          <p:nvPr/>
        </p:nvSpPr>
        <p:spPr bwMode="auto">
          <a:xfrm>
            <a:off x="4657184" y="4342229"/>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221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21" name="Flowchart: Process 20">
            <a:extLst>
              <a:ext uri="{FF2B5EF4-FFF2-40B4-BE49-F238E27FC236}">
                <a16:creationId xmlns:a16="http://schemas.microsoft.com/office/drawing/2014/main" id="{A0AEFF58-604B-9006-E4AF-84E7EE94F474}"/>
              </a:ext>
            </a:extLst>
          </p:cNvPr>
          <p:cNvSpPr/>
          <p:nvPr/>
        </p:nvSpPr>
        <p:spPr bwMode="auto">
          <a:xfrm>
            <a:off x="3983979" y="5852217"/>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2" name="Text Box 11">
            <a:extLst>
              <a:ext uri="{FF2B5EF4-FFF2-40B4-BE49-F238E27FC236}">
                <a16:creationId xmlns:a16="http://schemas.microsoft.com/office/drawing/2014/main" id="{2280C853-A0B6-120B-5272-00D9376EBB9F}"/>
              </a:ext>
            </a:extLst>
          </p:cNvPr>
          <p:cNvSpPr txBox="1">
            <a:spLocks noChangeArrowheads="1"/>
          </p:cNvSpPr>
          <p:nvPr/>
        </p:nvSpPr>
        <p:spPr bwMode="auto">
          <a:xfrm>
            <a:off x="3133184" y="4314685"/>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241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23" name="TextBox 22">
            <a:extLst>
              <a:ext uri="{FF2B5EF4-FFF2-40B4-BE49-F238E27FC236}">
                <a16:creationId xmlns:a16="http://schemas.microsoft.com/office/drawing/2014/main" id="{94628D8C-BB47-1887-9663-9BC4EEB4AA26}"/>
              </a:ext>
            </a:extLst>
          </p:cNvPr>
          <p:cNvSpPr txBox="1"/>
          <p:nvPr/>
        </p:nvSpPr>
        <p:spPr>
          <a:xfrm>
            <a:off x="0" y="185834"/>
            <a:ext cx="2922639" cy="369332"/>
          </a:xfrm>
          <a:prstGeom prst="rect">
            <a:avLst/>
          </a:prstGeom>
          <a:noFill/>
        </p:spPr>
        <p:txBody>
          <a:bodyPr wrap="square" rtlCol="0">
            <a:spAutoFit/>
          </a:bodyPr>
          <a:lstStyle/>
          <a:p>
            <a:r>
              <a:rPr lang="en-US" dirty="0">
                <a:solidFill>
                  <a:schemeClr val="bg1"/>
                </a:solidFill>
              </a:rPr>
              <a:t>Equilibrium (pre-industrial) </a:t>
            </a:r>
          </a:p>
        </p:txBody>
      </p:sp>
      <p:sp>
        <p:nvSpPr>
          <p:cNvPr id="24" name="TextBox 23">
            <a:extLst>
              <a:ext uri="{FF2B5EF4-FFF2-40B4-BE49-F238E27FC236}">
                <a16:creationId xmlns:a16="http://schemas.microsoft.com/office/drawing/2014/main" id="{3DFC7B56-4883-E363-E6C8-DE73933B7911}"/>
              </a:ext>
            </a:extLst>
          </p:cNvPr>
          <p:cNvSpPr txBox="1"/>
          <p:nvPr/>
        </p:nvSpPr>
        <p:spPr>
          <a:xfrm>
            <a:off x="3276600" y="164068"/>
            <a:ext cx="3581400" cy="369332"/>
          </a:xfrm>
          <a:prstGeom prst="rect">
            <a:avLst/>
          </a:prstGeom>
          <a:noFill/>
        </p:spPr>
        <p:txBody>
          <a:bodyPr wrap="square" rtlCol="0">
            <a:spAutoFit/>
          </a:bodyPr>
          <a:lstStyle/>
          <a:p>
            <a:r>
              <a:rPr lang="en-US" dirty="0">
                <a:solidFill>
                  <a:schemeClr val="bg1"/>
                </a:solidFill>
              </a:rPr>
              <a:t>Add CO</a:t>
            </a:r>
            <a:r>
              <a:rPr lang="en-US" baseline="-25000" dirty="0">
                <a:solidFill>
                  <a:schemeClr val="bg1"/>
                </a:solidFill>
              </a:rPr>
              <a:t>2  </a:t>
            </a:r>
            <a:r>
              <a:rPr lang="en-US" dirty="0">
                <a:solidFill>
                  <a:schemeClr val="bg1"/>
                </a:solidFill>
              </a:rPr>
              <a:t>instantaneously</a:t>
            </a:r>
          </a:p>
        </p:txBody>
      </p:sp>
      <p:sp>
        <p:nvSpPr>
          <p:cNvPr id="25" name="TextBox 24">
            <a:extLst>
              <a:ext uri="{FF2B5EF4-FFF2-40B4-BE49-F238E27FC236}">
                <a16:creationId xmlns:a16="http://schemas.microsoft.com/office/drawing/2014/main" id="{567F4C2E-37E8-8089-BEB0-F2BD2063B2F0}"/>
              </a:ext>
            </a:extLst>
          </p:cNvPr>
          <p:cNvSpPr txBox="1"/>
          <p:nvPr/>
        </p:nvSpPr>
        <p:spPr>
          <a:xfrm>
            <a:off x="3971384" y="5084123"/>
            <a:ext cx="1600200" cy="646331"/>
          </a:xfrm>
          <a:prstGeom prst="rect">
            <a:avLst/>
          </a:prstGeom>
          <a:noFill/>
        </p:spPr>
        <p:txBody>
          <a:bodyPr wrap="square" rtlCol="0">
            <a:spAutoFit/>
          </a:bodyPr>
          <a:lstStyle/>
          <a:p>
            <a:r>
              <a:rPr lang="en-US" dirty="0">
                <a:solidFill>
                  <a:schemeClr val="bg1"/>
                </a:solidFill>
              </a:rPr>
              <a:t>+40 W m</a:t>
            </a:r>
            <a:r>
              <a:rPr lang="en-US" baseline="30000" dirty="0">
                <a:solidFill>
                  <a:schemeClr val="bg1"/>
                </a:solidFill>
              </a:rPr>
              <a:t>-2</a:t>
            </a:r>
            <a:endParaRPr lang="en-US" dirty="0">
              <a:solidFill>
                <a:schemeClr val="bg1"/>
              </a:solidFill>
            </a:endParaRPr>
          </a:p>
          <a:p>
            <a:r>
              <a:rPr lang="en-US" dirty="0">
                <a:solidFill>
                  <a:schemeClr val="bg1"/>
                </a:solidFill>
              </a:rPr>
              <a:t>Into the Earth</a:t>
            </a:r>
          </a:p>
        </p:txBody>
      </p:sp>
      <p:pic>
        <p:nvPicPr>
          <p:cNvPr id="2" name="Picture 3">
            <a:extLst>
              <a:ext uri="{FF2B5EF4-FFF2-40B4-BE49-F238E27FC236}">
                <a16:creationId xmlns:a16="http://schemas.microsoft.com/office/drawing/2014/main" id="{292D6D5B-9AD2-0924-C2DD-4C32CD9F99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6440978" y="635596"/>
            <a:ext cx="292263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id="{770C3D88-3373-1AD9-3FA4-05E790EA56FB}"/>
              </a:ext>
            </a:extLst>
          </p:cNvPr>
          <p:cNvSpPr>
            <a:spLocks noChangeArrowheads="1"/>
          </p:cNvSpPr>
          <p:nvPr/>
        </p:nvSpPr>
        <p:spPr bwMode="auto">
          <a:xfrm>
            <a:off x="7327795" y="4953079"/>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4" name="Line 6">
            <a:extLst>
              <a:ext uri="{FF2B5EF4-FFF2-40B4-BE49-F238E27FC236}">
                <a16:creationId xmlns:a16="http://schemas.microsoft.com/office/drawing/2014/main" id="{A3C6CEBB-31A0-8F02-2612-3F8D491B1BDA}"/>
              </a:ext>
            </a:extLst>
          </p:cNvPr>
          <p:cNvSpPr>
            <a:spLocks noChangeShapeType="1"/>
          </p:cNvSpPr>
          <p:nvPr/>
        </p:nvSpPr>
        <p:spPr bwMode="auto">
          <a:xfrm>
            <a:off x="7337612" y="4260251"/>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 name="Line 8">
            <a:extLst>
              <a:ext uri="{FF2B5EF4-FFF2-40B4-BE49-F238E27FC236}">
                <a16:creationId xmlns:a16="http://schemas.microsoft.com/office/drawing/2014/main" id="{2BB2AC0C-F9E7-ABC4-4F16-09A391B6F230}"/>
              </a:ext>
            </a:extLst>
          </p:cNvPr>
          <p:cNvSpPr>
            <a:spLocks noChangeShapeType="1"/>
          </p:cNvSpPr>
          <p:nvPr/>
        </p:nvSpPr>
        <p:spPr bwMode="auto">
          <a:xfrm flipV="1">
            <a:off x="7924800" y="4260250"/>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1" name="Text Box 11">
            <a:extLst>
              <a:ext uri="{FF2B5EF4-FFF2-40B4-BE49-F238E27FC236}">
                <a16:creationId xmlns:a16="http://schemas.microsoft.com/office/drawing/2014/main" id="{06298062-89DD-16F1-18FC-661DEEDD65FB}"/>
              </a:ext>
            </a:extLst>
          </p:cNvPr>
          <p:cNvSpPr txBox="1">
            <a:spLocks noChangeArrowheads="1"/>
          </p:cNvSpPr>
          <p:nvPr/>
        </p:nvSpPr>
        <p:spPr bwMode="auto">
          <a:xfrm>
            <a:off x="8001000" y="4368225"/>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13" name="Flowchart: Process 12">
            <a:extLst>
              <a:ext uri="{FF2B5EF4-FFF2-40B4-BE49-F238E27FC236}">
                <a16:creationId xmlns:a16="http://schemas.microsoft.com/office/drawing/2014/main" id="{99CA8E14-E836-2F12-4E90-73113B2B093D}"/>
              </a:ext>
            </a:extLst>
          </p:cNvPr>
          <p:cNvSpPr/>
          <p:nvPr/>
        </p:nvSpPr>
        <p:spPr bwMode="auto">
          <a:xfrm>
            <a:off x="7327795" y="5878213"/>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6" name="Text Box 11">
            <a:extLst>
              <a:ext uri="{FF2B5EF4-FFF2-40B4-BE49-F238E27FC236}">
                <a16:creationId xmlns:a16="http://schemas.microsoft.com/office/drawing/2014/main" id="{FD92DC3A-198E-16CE-8BBE-AF95585DFAC3}"/>
              </a:ext>
            </a:extLst>
          </p:cNvPr>
          <p:cNvSpPr txBox="1">
            <a:spLocks noChangeArrowheads="1"/>
          </p:cNvSpPr>
          <p:nvPr/>
        </p:nvSpPr>
        <p:spPr bwMode="auto">
          <a:xfrm>
            <a:off x="6477000" y="4340681"/>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241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27" name="TextBox 26">
            <a:extLst>
              <a:ext uri="{FF2B5EF4-FFF2-40B4-BE49-F238E27FC236}">
                <a16:creationId xmlns:a16="http://schemas.microsoft.com/office/drawing/2014/main" id="{0C3365B3-878C-C2BC-61E3-06872CE5F72F}"/>
              </a:ext>
            </a:extLst>
          </p:cNvPr>
          <p:cNvSpPr txBox="1"/>
          <p:nvPr/>
        </p:nvSpPr>
        <p:spPr>
          <a:xfrm>
            <a:off x="6705600" y="164068"/>
            <a:ext cx="2286000" cy="369332"/>
          </a:xfrm>
          <a:prstGeom prst="rect">
            <a:avLst/>
          </a:prstGeom>
          <a:noFill/>
        </p:spPr>
        <p:txBody>
          <a:bodyPr wrap="square" rtlCol="0">
            <a:spAutoFit/>
          </a:bodyPr>
          <a:lstStyle/>
          <a:p>
            <a:r>
              <a:rPr lang="en-US" dirty="0">
                <a:solidFill>
                  <a:schemeClr val="bg1"/>
                </a:solidFill>
              </a:rPr>
              <a:t>Temperature adjusts</a:t>
            </a:r>
          </a:p>
        </p:txBody>
      </p:sp>
      <p:sp>
        <p:nvSpPr>
          <p:cNvPr id="28" name="TextBox 27">
            <a:extLst>
              <a:ext uri="{FF2B5EF4-FFF2-40B4-BE49-F238E27FC236}">
                <a16:creationId xmlns:a16="http://schemas.microsoft.com/office/drawing/2014/main" id="{470BAEDB-C310-0D16-F532-57253ECB4E9B}"/>
              </a:ext>
            </a:extLst>
          </p:cNvPr>
          <p:cNvSpPr txBox="1"/>
          <p:nvPr/>
        </p:nvSpPr>
        <p:spPr>
          <a:xfrm>
            <a:off x="7315200" y="5110119"/>
            <a:ext cx="1600200" cy="369332"/>
          </a:xfrm>
          <a:prstGeom prst="rect">
            <a:avLst/>
          </a:prstGeom>
          <a:noFill/>
        </p:spPr>
        <p:txBody>
          <a:bodyPr wrap="square" rtlCol="0">
            <a:spAutoFit/>
          </a:bodyPr>
          <a:lstStyle/>
          <a:p>
            <a:r>
              <a:rPr lang="en-US" dirty="0">
                <a:solidFill>
                  <a:schemeClr val="bg1"/>
                </a:solidFill>
              </a:rPr>
              <a:t>New Balance</a:t>
            </a:r>
          </a:p>
        </p:txBody>
      </p:sp>
    </p:spTree>
    <p:extLst>
      <p:ext uri="{BB962C8B-B14F-4D97-AF65-F5344CB8AC3E}">
        <p14:creationId xmlns:p14="http://schemas.microsoft.com/office/powerpoint/2010/main" val="2814767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03B78A54-AD22-7EFF-9E73-D9B89F300868}"/>
              </a:ext>
            </a:extLst>
          </p:cNvPr>
          <p:cNvSpPr>
            <a:spLocks noChangeArrowheads="1"/>
          </p:cNvSpPr>
          <p:nvPr/>
        </p:nvSpPr>
        <p:spPr bwMode="auto">
          <a:xfrm>
            <a:off x="698395" y="5557961"/>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9" name="Line 6">
            <a:extLst>
              <a:ext uri="{FF2B5EF4-FFF2-40B4-BE49-F238E27FC236}">
                <a16:creationId xmlns:a16="http://schemas.microsoft.com/office/drawing/2014/main" id="{961E00CF-6FE1-5087-1785-E98D86DBF538}"/>
              </a:ext>
            </a:extLst>
          </p:cNvPr>
          <p:cNvSpPr>
            <a:spLocks noChangeShapeType="1"/>
          </p:cNvSpPr>
          <p:nvPr/>
        </p:nvSpPr>
        <p:spPr bwMode="auto">
          <a:xfrm>
            <a:off x="860612" y="4865133"/>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0" name="Line 8">
            <a:extLst>
              <a:ext uri="{FF2B5EF4-FFF2-40B4-BE49-F238E27FC236}">
                <a16:creationId xmlns:a16="http://schemas.microsoft.com/office/drawing/2014/main" id="{AD3C4F6C-5839-BEF8-453E-E1D9F0C9DDD6}"/>
              </a:ext>
            </a:extLst>
          </p:cNvPr>
          <p:cNvSpPr>
            <a:spLocks noChangeShapeType="1"/>
          </p:cNvSpPr>
          <p:nvPr/>
        </p:nvSpPr>
        <p:spPr bwMode="auto">
          <a:xfrm flipV="1">
            <a:off x="1295400" y="4865132"/>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2" name="Text Box 11">
            <a:extLst>
              <a:ext uri="{FF2B5EF4-FFF2-40B4-BE49-F238E27FC236}">
                <a16:creationId xmlns:a16="http://schemas.microsoft.com/office/drawing/2014/main" id="{EB818489-4F08-9E45-81EA-77734AB2CDE9}"/>
              </a:ext>
            </a:extLst>
          </p:cNvPr>
          <p:cNvSpPr txBox="1">
            <a:spLocks noChangeArrowheads="1"/>
          </p:cNvSpPr>
          <p:nvPr/>
        </p:nvSpPr>
        <p:spPr bwMode="auto">
          <a:xfrm>
            <a:off x="1371600" y="4966157"/>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14" name="Flowchart: Process 13">
            <a:extLst>
              <a:ext uri="{FF2B5EF4-FFF2-40B4-BE49-F238E27FC236}">
                <a16:creationId xmlns:a16="http://schemas.microsoft.com/office/drawing/2014/main" id="{1A01EB08-D2BB-EA2F-FAE0-22E8EBDE381B}"/>
              </a:ext>
            </a:extLst>
          </p:cNvPr>
          <p:cNvSpPr/>
          <p:nvPr/>
        </p:nvSpPr>
        <p:spPr bwMode="auto">
          <a:xfrm>
            <a:off x="698395" y="6483095"/>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5" name="Text Box 11">
            <a:extLst>
              <a:ext uri="{FF2B5EF4-FFF2-40B4-BE49-F238E27FC236}">
                <a16:creationId xmlns:a16="http://schemas.microsoft.com/office/drawing/2014/main" id="{D399D11E-E5A0-2AD5-DBE2-545807AA1E1B}"/>
              </a:ext>
            </a:extLst>
          </p:cNvPr>
          <p:cNvSpPr txBox="1">
            <a:spLocks noChangeArrowheads="1"/>
          </p:cNvSpPr>
          <p:nvPr/>
        </p:nvSpPr>
        <p:spPr bwMode="auto">
          <a:xfrm>
            <a:off x="-76200" y="4881031"/>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241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17" name="Rectangle 5">
            <a:extLst>
              <a:ext uri="{FF2B5EF4-FFF2-40B4-BE49-F238E27FC236}">
                <a16:creationId xmlns:a16="http://schemas.microsoft.com/office/drawing/2014/main" id="{791E54DB-63E1-F3D3-2E01-4E2053F827CE}"/>
              </a:ext>
            </a:extLst>
          </p:cNvPr>
          <p:cNvSpPr>
            <a:spLocks noChangeArrowheads="1"/>
          </p:cNvSpPr>
          <p:nvPr/>
        </p:nvSpPr>
        <p:spPr bwMode="auto">
          <a:xfrm>
            <a:off x="3983979" y="5601215"/>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8" name="Line 6">
            <a:extLst>
              <a:ext uri="{FF2B5EF4-FFF2-40B4-BE49-F238E27FC236}">
                <a16:creationId xmlns:a16="http://schemas.microsoft.com/office/drawing/2014/main" id="{2CC72317-FAAA-C052-9340-5562549D695C}"/>
              </a:ext>
            </a:extLst>
          </p:cNvPr>
          <p:cNvSpPr>
            <a:spLocks noChangeShapeType="1"/>
          </p:cNvSpPr>
          <p:nvPr/>
        </p:nvSpPr>
        <p:spPr bwMode="auto">
          <a:xfrm>
            <a:off x="3993796" y="4908387"/>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9" name="Line 8">
            <a:extLst>
              <a:ext uri="{FF2B5EF4-FFF2-40B4-BE49-F238E27FC236}">
                <a16:creationId xmlns:a16="http://schemas.microsoft.com/office/drawing/2014/main" id="{2D48E155-3F57-DAB3-02A7-F4C1563D5770}"/>
              </a:ext>
            </a:extLst>
          </p:cNvPr>
          <p:cNvSpPr>
            <a:spLocks noChangeShapeType="1"/>
          </p:cNvSpPr>
          <p:nvPr/>
        </p:nvSpPr>
        <p:spPr bwMode="auto">
          <a:xfrm flipV="1">
            <a:off x="4580984" y="4908386"/>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20" name="Text Box 11">
            <a:extLst>
              <a:ext uri="{FF2B5EF4-FFF2-40B4-BE49-F238E27FC236}">
                <a16:creationId xmlns:a16="http://schemas.microsoft.com/office/drawing/2014/main" id="{3F47F3F0-B0C0-A257-9D5C-BB3370A92AC9}"/>
              </a:ext>
            </a:extLst>
          </p:cNvPr>
          <p:cNvSpPr txBox="1">
            <a:spLocks noChangeArrowheads="1"/>
          </p:cNvSpPr>
          <p:nvPr/>
        </p:nvSpPr>
        <p:spPr bwMode="auto">
          <a:xfrm>
            <a:off x="4657184" y="5016361"/>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201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21" name="Flowchart: Process 20">
            <a:extLst>
              <a:ext uri="{FF2B5EF4-FFF2-40B4-BE49-F238E27FC236}">
                <a16:creationId xmlns:a16="http://schemas.microsoft.com/office/drawing/2014/main" id="{A0AEFF58-604B-9006-E4AF-84E7EE94F474}"/>
              </a:ext>
            </a:extLst>
          </p:cNvPr>
          <p:cNvSpPr/>
          <p:nvPr/>
        </p:nvSpPr>
        <p:spPr bwMode="auto">
          <a:xfrm>
            <a:off x="3983979" y="6526349"/>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2" name="Text Box 11">
            <a:extLst>
              <a:ext uri="{FF2B5EF4-FFF2-40B4-BE49-F238E27FC236}">
                <a16:creationId xmlns:a16="http://schemas.microsoft.com/office/drawing/2014/main" id="{2280C853-A0B6-120B-5272-00D9376EBB9F}"/>
              </a:ext>
            </a:extLst>
          </p:cNvPr>
          <p:cNvSpPr txBox="1">
            <a:spLocks noChangeArrowheads="1"/>
          </p:cNvSpPr>
          <p:nvPr/>
        </p:nvSpPr>
        <p:spPr bwMode="auto">
          <a:xfrm>
            <a:off x="3133184" y="4988817"/>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241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23" name="TextBox 22">
            <a:extLst>
              <a:ext uri="{FF2B5EF4-FFF2-40B4-BE49-F238E27FC236}">
                <a16:creationId xmlns:a16="http://schemas.microsoft.com/office/drawing/2014/main" id="{94628D8C-BB47-1887-9663-9BC4EEB4AA26}"/>
              </a:ext>
            </a:extLst>
          </p:cNvPr>
          <p:cNvSpPr txBox="1"/>
          <p:nvPr/>
        </p:nvSpPr>
        <p:spPr>
          <a:xfrm>
            <a:off x="0" y="4583668"/>
            <a:ext cx="2922639" cy="369332"/>
          </a:xfrm>
          <a:prstGeom prst="rect">
            <a:avLst/>
          </a:prstGeom>
          <a:noFill/>
        </p:spPr>
        <p:txBody>
          <a:bodyPr wrap="square" rtlCol="0">
            <a:spAutoFit/>
          </a:bodyPr>
          <a:lstStyle/>
          <a:p>
            <a:r>
              <a:rPr lang="en-US" dirty="0">
                <a:solidFill>
                  <a:schemeClr val="bg1"/>
                </a:solidFill>
              </a:rPr>
              <a:t>Equilibrium (pre-industrial) </a:t>
            </a:r>
          </a:p>
        </p:txBody>
      </p:sp>
      <p:sp>
        <p:nvSpPr>
          <p:cNvPr id="24" name="TextBox 23">
            <a:extLst>
              <a:ext uri="{FF2B5EF4-FFF2-40B4-BE49-F238E27FC236}">
                <a16:creationId xmlns:a16="http://schemas.microsoft.com/office/drawing/2014/main" id="{3DFC7B56-4883-E363-E6C8-DE73933B7911}"/>
              </a:ext>
            </a:extLst>
          </p:cNvPr>
          <p:cNvSpPr txBox="1"/>
          <p:nvPr/>
        </p:nvSpPr>
        <p:spPr>
          <a:xfrm>
            <a:off x="3276600" y="4560332"/>
            <a:ext cx="3581400" cy="369332"/>
          </a:xfrm>
          <a:prstGeom prst="rect">
            <a:avLst/>
          </a:prstGeom>
          <a:noFill/>
        </p:spPr>
        <p:txBody>
          <a:bodyPr wrap="square" rtlCol="0">
            <a:spAutoFit/>
          </a:bodyPr>
          <a:lstStyle/>
          <a:p>
            <a:r>
              <a:rPr lang="en-US" dirty="0">
                <a:solidFill>
                  <a:schemeClr val="bg1"/>
                </a:solidFill>
              </a:rPr>
              <a:t>Add CO</a:t>
            </a:r>
            <a:r>
              <a:rPr lang="en-US" baseline="-25000" dirty="0">
                <a:solidFill>
                  <a:schemeClr val="bg1"/>
                </a:solidFill>
              </a:rPr>
              <a:t>2  </a:t>
            </a:r>
            <a:r>
              <a:rPr lang="en-US" dirty="0">
                <a:solidFill>
                  <a:schemeClr val="bg1"/>
                </a:solidFill>
              </a:rPr>
              <a:t>instantaneously</a:t>
            </a:r>
          </a:p>
        </p:txBody>
      </p:sp>
      <p:sp>
        <p:nvSpPr>
          <p:cNvPr id="25" name="TextBox 24">
            <a:extLst>
              <a:ext uri="{FF2B5EF4-FFF2-40B4-BE49-F238E27FC236}">
                <a16:creationId xmlns:a16="http://schemas.microsoft.com/office/drawing/2014/main" id="{567F4C2E-37E8-8089-BEB0-F2BD2063B2F0}"/>
              </a:ext>
            </a:extLst>
          </p:cNvPr>
          <p:cNvSpPr txBox="1"/>
          <p:nvPr/>
        </p:nvSpPr>
        <p:spPr>
          <a:xfrm>
            <a:off x="3971384" y="5758255"/>
            <a:ext cx="1600200" cy="646331"/>
          </a:xfrm>
          <a:prstGeom prst="rect">
            <a:avLst/>
          </a:prstGeom>
          <a:noFill/>
        </p:spPr>
        <p:txBody>
          <a:bodyPr wrap="square" rtlCol="0">
            <a:spAutoFit/>
          </a:bodyPr>
          <a:lstStyle/>
          <a:p>
            <a:r>
              <a:rPr lang="en-US" dirty="0">
                <a:solidFill>
                  <a:schemeClr val="bg1"/>
                </a:solidFill>
              </a:rPr>
              <a:t>+40 W m</a:t>
            </a:r>
            <a:r>
              <a:rPr lang="en-US" baseline="30000" dirty="0">
                <a:solidFill>
                  <a:schemeClr val="bg1"/>
                </a:solidFill>
              </a:rPr>
              <a:t>-2</a:t>
            </a:r>
            <a:endParaRPr lang="en-US" dirty="0">
              <a:solidFill>
                <a:schemeClr val="bg1"/>
              </a:solidFill>
            </a:endParaRPr>
          </a:p>
          <a:p>
            <a:r>
              <a:rPr lang="en-US" dirty="0">
                <a:solidFill>
                  <a:schemeClr val="bg1"/>
                </a:solidFill>
              </a:rPr>
              <a:t>Into the Earth</a:t>
            </a:r>
          </a:p>
        </p:txBody>
      </p:sp>
      <p:sp>
        <p:nvSpPr>
          <p:cNvPr id="3" name="Rectangle 5">
            <a:extLst>
              <a:ext uri="{FF2B5EF4-FFF2-40B4-BE49-F238E27FC236}">
                <a16:creationId xmlns:a16="http://schemas.microsoft.com/office/drawing/2014/main" id="{770C3D88-3373-1AD9-3FA4-05E790EA56FB}"/>
              </a:ext>
            </a:extLst>
          </p:cNvPr>
          <p:cNvSpPr>
            <a:spLocks noChangeArrowheads="1"/>
          </p:cNvSpPr>
          <p:nvPr/>
        </p:nvSpPr>
        <p:spPr bwMode="auto">
          <a:xfrm>
            <a:off x="7327795" y="5627211"/>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4" name="Line 6">
            <a:extLst>
              <a:ext uri="{FF2B5EF4-FFF2-40B4-BE49-F238E27FC236}">
                <a16:creationId xmlns:a16="http://schemas.microsoft.com/office/drawing/2014/main" id="{A3C6CEBB-31A0-8F02-2612-3F8D491B1BDA}"/>
              </a:ext>
            </a:extLst>
          </p:cNvPr>
          <p:cNvSpPr>
            <a:spLocks noChangeShapeType="1"/>
          </p:cNvSpPr>
          <p:nvPr/>
        </p:nvSpPr>
        <p:spPr bwMode="auto">
          <a:xfrm>
            <a:off x="7337612" y="4934383"/>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 name="Line 8">
            <a:extLst>
              <a:ext uri="{FF2B5EF4-FFF2-40B4-BE49-F238E27FC236}">
                <a16:creationId xmlns:a16="http://schemas.microsoft.com/office/drawing/2014/main" id="{2BB2AC0C-F9E7-ABC4-4F16-09A391B6F230}"/>
              </a:ext>
            </a:extLst>
          </p:cNvPr>
          <p:cNvSpPr>
            <a:spLocks noChangeShapeType="1"/>
          </p:cNvSpPr>
          <p:nvPr/>
        </p:nvSpPr>
        <p:spPr bwMode="auto">
          <a:xfrm flipV="1">
            <a:off x="7924800" y="4934382"/>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1" name="Text Box 11">
            <a:extLst>
              <a:ext uri="{FF2B5EF4-FFF2-40B4-BE49-F238E27FC236}">
                <a16:creationId xmlns:a16="http://schemas.microsoft.com/office/drawing/2014/main" id="{06298062-89DD-16F1-18FC-661DEEDD65FB}"/>
              </a:ext>
            </a:extLst>
          </p:cNvPr>
          <p:cNvSpPr txBox="1">
            <a:spLocks noChangeArrowheads="1"/>
          </p:cNvSpPr>
          <p:nvPr/>
        </p:nvSpPr>
        <p:spPr bwMode="auto">
          <a:xfrm>
            <a:off x="8001000" y="487680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13" name="Flowchart: Process 12">
            <a:extLst>
              <a:ext uri="{FF2B5EF4-FFF2-40B4-BE49-F238E27FC236}">
                <a16:creationId xmlns:a16="http://schemas.microsoft.com/office/drawing/2014/main" id="{99CA8E14-E836-2F12-4E90-73113B2B093D}"/>
              </a:ext>
            </a:extLst>
          </p:cNvPr>
          <p:cNvSpPr/>
          <p:nvPr/>
        </p:nvSpPr>
        <p:spPr bwMode="auto">
          <a:xfrm>
            <a:off x="7327795" y="6552345"/>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6" name="Text Box 11">
            <a:extLst>
              <a:ext uri="{FF2B5EF4-FFF2-40B4-BE49-F238E27FC236}">
                <a16:creationId xmlns:a16="http://schemas.microsoft.com/office/drawing/2014/main" id="{FD92DC3A-198E-16CE-8BBE-AF95585DFAC3}"/>
              </a:ext>
            </a:extLst>
          </p:cNvPr>
          <p:cNvSpPr txBox="1">
            <a:spLocks noChangeArrowheads="1"/>
          </p:cNvSpPr>
          <p:nvPr/>
        </p:nvSpPr>
        <p:spPr bwMode="auto">
          <a:xfrm>
            <a:off x="6477000" y="5014813"/>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241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27" name="TextBox 26">
            <a:extLst>
              <a:ext uri="{FF2B5EF4-FFF2-40B4-BE49-F238E27FC236}">
                <a16:creationId xmlns:a16="http://schemas.microsoft.com/office/drawing/2014/main" id="{0C3365B3-878C-C2BC-61E3-06872CE5F72F}"/>
              </a:ext>
            </a:extLst>
          </p:cNvPr>
          <p:cNvSpPr txBox="1"/>
          <p:nvPr/>
        </p:nvSpPr>
        <p:spPr>
          <a:xfrm>
            <a:off x="6705600" y="4495800"/>
            <a:ext cx="2286000" cy="369332"/>
          </a:xfrm>
          <a:prstGeom prst="rect">
            <a:avLst/>
          </a:prstGeom>
          <a:noFill/>
        </p:spPr>
        <p:txBody>
          <a:bodyPr wrap="square" rtlCol="0">
            <a:spAutoFit/>
          </a:bodyPr>
          <a:lstStyle/>
          <a:p>
            <a:r>
              <a:rPr lang="en-US" dirty="0">
                <a:solidFill>
                  <a:schemeClr val="bg1"/>
                </a:solidFill>
              </a:rPr>
              <a:t>Temperature adjusts</a:t>
            </a:r>
          </a:p>
        </p:txBody>
      </p:sp>
      <p:sp>
        <p:nvSpPr>
          <p:cNvPr id="28" name="TextBox 27">
            <a:extLst>
              <a:ext uri="{FF2B5EF4-FFF2-40B4-BE49-F238E27FC236}">
                <a16:creationId xmlns:a16="http://schemas.microsoft.com/office/drawing/2014/main" id="{470BAEDB-C310-0D16-F532-57253ECB4E9B}"/>
              </a:ext>
            </a:extLst>
          </p:cNvPr>
          <p:cNvSpPr txBox="1"/>
          <p:nvPr/>
        </p:nvSpPr>
        <p:spPr>
          <a:xfrm>
            <a:off x="7315200" y="5784251"/>
            <a:ext cx="1600200" cy="369332"/>
          </a:xfrm>
          <a:prstGeom prst="rect">
            <a:avLst/>
          </a:prstGeom>
          <a:noFill/>
        </p:spPr>
        <p:txBody>
          <a:bodyPr wrap="square" rtlCol="0">
            <a:spAutoFit/>
          </a:bodyPr>
          <a:lstStyle/>
          <a:p>
            <a:r>
              <a:rPr lang="en-US" dirty="0">
                <a:solidFill>
                  <a:schemeClr val="bg1"/>
                </a:solidFill>
              </a:rPr>
              <a:t>New Balance</a:t>
            </a:r>
          </a:p>
        </p:txBody>
      </p:sp>
      <p:pic>
        <p:nvPicPr>
          <p:cNvPr id="30" name="Content Placeholder 3">
            <a:extLst>
              <a:ext uri="{FF2B5EF4-FFF2-40B4-BE49-F238E27FC236}">
                <a16:creationId xmlns:a16="http://schemas.microsoft.com/office/drawing/2014/main" id="{F23300F3-4176-5F2E-D8B7-DAE5474136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83" t="213" r="52016" b="48725"/>
          <a:stretch/>
        </p:blipFill>
        <p:spPr bwMode="auto">
          <a:xfrm>
            <a:off x="2667000" y="1828800"/>
            <a:ext cx="530352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extLst>
              <a:ext uri="{FF2B5EF4-FFF2-40B4-BE49-F238E27FC236}">
                <a16:creationId xmlns:a16="http://schemas.microsoft.com/office/drawing/2014/main" id="{23B62EDA-56D0-6C91-50A4-DCAF984CC1A1}"/>
              </a:ext>
            </a:extLst>
          </p:cNvPr>
          <p:cNvSpPr/>
          <p:nvPr/>
        </p:nvSpPr>
        <p:spPr bwMode="auto">
          <a:xfrm>
            <a:off x="3124199" y="1828800"/>
            <a:ext cx="457201" cy="2514600"/>
          </a:xfrm>
          <a:prstGeom prst="rect">
            <a:avLst/>
          </a:prstGeom>
          <a:solidFill>
            <a:schemeClr val="bg1"/>
          </a:solid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32" name="TextBox 31">
            <a:extLst>
              <a:ext uri="{FF2B5EF4-FFF2-40B4-BE49-F238E27FC236}">
                <a16:creationId xmlns:a16="http://schemas.microsoft.com/office/drawing/2014/main" id="{4C5A54C4-E2D4-058E-3E9F-FDBED9CB1B1C}"/>
              </a:ext>
            </a:extLst>
          </p:cNvPr>
          <p:cNvSpPr txBox="1"/>
          <p:nvPr/>
        </p:nvSpPr>
        <p:spPr>
          <a:xfrm rot="16200000">
            <a:off x="1922316" y="2649682"/>
            <a:ext cx="2403765" cy="304800"/>
          </a:xfrm>
          <a:prstGeom prst="rect">
            <a:avLst/>
          </a:prstGeom>
          <a:noFill/>
        </p:spPr>
        <p:txBody>
          <a:bodyPr wrap="square" rtlCol="0">
            <a:spAutoFit/>
          </a:bodyPr>
          <a:lstStyle/>
          <a:p>
            <a:r>
              <a:rPr lang="en-US" sz="1400" dirty="0"/>
              <a:t>Radiative anomaly (W m</a:t>
            </a:r>
            <a:r>
              <a:rPr lang="en-US" sz="1400" baseline="30000" dirty="0"/>
              <a:t>-2</a:t>
            </a:r>
            <a:r>
              <a:rPr lang="en-US" sz="1400" dirty="0"/>
              <a:t>)</a:t>
            </a:r>
          </a:p>
        </p:txBody>
      </p:sp>
      <p:sp>
        <p:nvSpPr>
          <p:cNvPr id="33" name="TextBox 32">
            <a:extLst>
              <a:ext uri="{FF2B5EF4-FFF2-40B4-BE49-F238E27FC236}">
                <a16:creationId xmlns:a16="http://schemas.microsoft.com/office/drawing/2014/main" id="{C61C5669-953C-96EE-8326-85F29C71F1F8}"/>
              </a:ext>
            </a:extLst>
          </p:cNvPr>
          <p:cNvSpPr txBox="1"/>
          <p:nvPr/>
        </p:nvSpPr>
        <p:spPr>
          <a:xfrm>
            <a:off x="3276600" y="3609201"/>
            <a:ext cx="457201" cy="276999"/>
          </a:xfrm>
          <a:prstGeom prst="rect">
            <a:avLst/>
          </a:prstGeom>
          <a:noFill/>
        </p:spPr>
        <p:txBody>
          <a:bodyPr wrap="square" rtlCol="0">
            <a:spAutoFit/>
          </a:bodyPr>
          <a:lstStyle/>
          <a:p>
            <a:r>
              <a:rPr lang="en-US" sz="1200" dirty="0"/>
              <a:t>-40</a:t>
            </a:r>
          </a:p>
        </p:txBody>
      </p:sp>
      <p:sp>
        <p:nvSpPr>
          <p:cNvPr id="34" name="TextBox 33">
            <a:extLst>
              <a:ext uri="{FF2B5EF4-FFF2-40B4-BE49-F238E27FC236}">
                <a16:creationId xmlns:a16="http://schemas.microsoft.com/office/drawing/2014/main" id="{629D44F2-655E-7FB8-3533-A3716144A651}"/>
              </a:ext>
            </a:extLst>
          </p:cNvPr>
          <p:cNvSpPr txBox="1"/>
          <p:nvPr/>
        </p:nvSpPr>
        <p:spPr>
          <a:xfrm>
            <a:off x="3276600" y="3276600"/>
            <a:ext cx="457201" cy="276999"/>
          </a:xfrm>
          <a:prstGeom prst="rect">
            <a:avLst/>
          </a:prstGeom>
          <a:noFill/>
        </p:spPr>
        <p:txBody>
          <a:bodyPr wrap="square" rtlCol="0">
            <a:spAutoFit/>
          </a:bodyPr>
          <a:lstStyle/>
          <a:p>
            <a:r>
              <a:rPr lang="en-US" sz="1200" dirty="0"/>
              <a:t>-20</a:t>
            </a:r>
          </a:p>
        </p:txBody>
      </p:sp>
      <p:sp>
        <p:nvSpPr>
          <p:cNvPr id="35" name="TextBox 34">
            <a:extLst>
              <a:ext uri="{FF2B5EF4-FFF2-40B4-BE49-F238E27FC236}">
                <a16:creationId xmlns:a16="http://schemas.microsoft.com/office/drawing/2014/main" id="{C12716A8-6ACF-40A8-359D-CD173B49FF58}"/>
              </a:ext>
            </a:extLst>
          </p:cNvPr>
          <p:cNvSpPr txBox="1"/>
          <p:nvPr/>
        </p:nvSpPr>
        <p:spPr>
          <a:xfrm>
            <a:off x="3276600" y="2971800"/>
            <a:ext cx="457201" cy="276999"/>
          </a:xfrm>
          <a:prstGeom prst="rect">
            <a:avLst/>
          </a:prstGeom>
          <a:noFill/>
        </p:spPr>
        <p:txBody>
          <a:bodyPr wrap="square" rtlCol="0">
            <a:spAutoFit/>
          </a:bodyPr>
          <a:lstStyle/>
          <a:p>
            <a:r>
              <a:rPr lang="en-US" sz="1200" dirty="0"/>
              <a:t>  0</a:t>
            </a:r>
          </a:p>
        </p:txBody>
      </p:sp>
      <p:sp>
        <p:nvSpPr>
          <p:cNvPr id="36" name="TextBox 35">
            <a:extLst>
              <a:ext uri="{FF2B5EF4-FFF2-40B4-BE49-F238E27FC236}">
                <a16:creationId xmlns:a16="http://schemas.microsoft.com/office/drawing/2014/main" id="{256F9B5B-E751-00DD-2788-63BE4365706C}"/>
              </a:ext>
            </a:extLst>
          </p:cNvPr>
          <p:cNvSpPr txBox="1"/>
          <p:nvPr/>
        </p:nvSpPr>
        <p:spPr>
          <a:xfrm>
            <a:off x="3276600" y="2590800"/>
            <a:ext cx="457201" cy="276999"/>
          </a:xfrm>
          <a:prstGeom prst="rect">
            <a:avLst/>
          </a:prstGeom>
          <a:noFill/>
        </p:spPr>
        <p:txBody>
          <a:bodyPr wrap="square" rtlCol="0">
            <a:spAutoFit/>
          </a:bodyPr>
          <a:lstStyle/>
          <a:p>
            <a:r>
              <a:rPr lang="en-US" sz="1200" dirty="0"/>
              <a:t> 20</a:t>
            </a:r>
          </a:p>
        </p:txBody>
      </p:sp>
      <p:sp>
        <p:nvSpPr>
          <p:cNvPr id="37" name="TextBox 36">
            <a:extLst>
              <a:ext uri="{FF2B5EF4-FFF2-40B4-BE49-F238E27FC236}">
                <a16:creationId xmlns:a16="http://schemas.microsoft.com/office/drawing/2014/main" id="{CA907B5C-6395-F249-8740-733DC7F43066}"/>
              </a:ext>
            </a:extLst>
          </p:cNvPr>
          <p:cNvSpPr txBox="1"/>
          <p:nvPr/>
        </p:nvSpPr>
        <p:spPr>
          <a:xfrm>
            <a:off x="3276600" y="2286000"/>
            <a:ext cx="457201" cy="276999"/>
          </a:xfrm>
          <a:prstGeom prst="rect">
            <a:avLst/>
          </a:prstGeom>
          <a:noFill/>
        </p:spPr>
        <p:txBody>
          <a:bodyPr wrap="square" rtlCol="0">
            <a:spAutoFit/>
          </a:bodyPr>
          <a:lstStyle/>
          <a:p>
            <a:r>
              <a:rPr lang="en-US" sz="1200" dirty="0"/>
              <a:t> 40</a:t>
            </a:r>
          </a:p>
        </p:txBody>
      </p:sp>
      <p:pic>
        <p:nvPicPr>
          <p:cNvPr id="39" name="Picture 38">
            <a:extLst>
              <a:ext uri="{FF2B5EF4-FFF2-40B4-BE49-F238E27FC236}">
                <a16:creationId xmlns:a16="http://schemas.microsoft.com/office/drawing/2014/main" id="{B569B266-4C07-AEE3-E2A8-A54A71CD09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01" t="1" r="7499" b="49851"/>
          <a:stretch/>
        </p:blipFill>
        <p:spPr>
          <a:xfrm>
            <a:off x="2971800" y="178715"/>
            <a:ext cx="4951636" cy="1514618"/>
          </a:xfrm>
          <a:prstGeom prst="rect">
            <a:avLst/>
          </a:prstGeom>
        </p:spPr>
      </p:pic>
      <p:sp>
        <p:nvSpPr>
          <p:cNvPr id="2" name="TextBox 1">
            <a:extLst>
              <a:ext uri="{FF2B5EF4-FFF2-40B4-BE49-F238E27FC236}">
                <a16:creationId xmlns:a16="http://schemas.microsoft.com/office/drawing/2014/main" id="{0A7BECFF-2F25-5772-C106-314F59638B32}"/>
              </a:ext>
            </a:extLst>
          </p:cNvPr>
          <p:cNvSpPr txBox="1"/>
          <p:nvPr/>
        </p:nvSpPr>
        <p:spPr>
          <a:xfrm>
            <a:off x="304799" y="1219200"/>
            <a:ext cx="2209800" cy="1323439"/>
          </a:xfrm>
          <a:prstGeom prst="rect">
            <a:avLst/>
          </a:prstGeom>
          <a:noFill/>
        </p:spPr>
        <p:txBody>
          <a:bodyPr wrap="square" rtlCol="0">
            <a:spAutoFit/>
          </a:bodyPr>
          <a:lstStyle/>
          <a:p>
            <a:r>
              <a:rPr lang="en-US" sz="2000" dirty="0">
                <a:solidFill>
                  <a:schemeClr val="bg1"/>
                </a:solidFill>
              </a:rPr>
              <a:t>Idealized response to instantaneous CO</a:t>
            </a:r>
            <a:r>
              <a:rPr lang="en-US" sz="2000" baseline="-25000" dirty="0">
                <a:solidFill>
                  <a:schemeClr val="bg1"/>
                </a:solidFill>
              </a:rPr>
              <a:t>2</a:t>
            </a:r>
            <a:r>
              <a:rPr lang="en-US" sz="2000" dirty="0">
                <a:solidFill>
                  <a:schemeClr val="bg1"/>
                </a:solidFill>
              </a:rPr>
              <a:t> addition</a:t>
            </a:r>
          </a:p>
        </p:txBody>
      </p:sp>
    </p:spTree>
    <p:extLst>
      <p:ext uri="{BB962C8B-B14F-4D97-AF65-F5344CB8AC3E}">
        <p14:creationId xmlns:p14="http://schemas.microsoft.com/office/powerpoint/2010/main" val="981938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829589A6-BB3B-AA48-6B34-25ADFD7695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0" y="609600"/>
            <a:ext cx="29226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96272172-A418-F715-FFAF-E58E6EE4DB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3097162" y="609600"/>
            <a:ext cx="292263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03B78A54-AD22-7EFF-9E73-D9B89F300868}"/>
              </a:ext>
            </a:extLst>
          </p:cNvPr>
          <p:cNvSpPr>
            <a:spLocks noChangeArrowheads="1"/>
          </p:cNvSpPr>
          <p:nvPr/>
        </p:nvSpPr>
        <p:spPr bwMode="auto">
          <a:xfrm>
            <a:off x="698395" y="4883829"/>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9" name="Line 6">
            <a:extLst>
              <a:ext uri="{FF2B5EF4-FFF2-40B4-BE49-F238E27FC236}">
                <a16:creationId xmlns:a16="http://schemas.microsoft.com/office/drawing/2014/main" id="{961E00CF-6FE1-5087-1785-E98D86DBF538}"/>
              </a:ext>
            </a:extLst>
          </p:cNvPr>
          <p:cNvSpPr>
            <a:spLocks noChangeShapeType="1"/>
          </p:cNvSpPr>
          <p:nvPr/>
        </p:nvSpPr>
        <p:spPr bwMode="auto">
          <a:xfrm>
            <a:off x="860612" y="4191001"/>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0" name="Line 8">
            <a:extLst>
              <a:ext uri="{FF2B5EF4-FFF2-40B4-BE49-F238E27FC236}">
                <a16:creationId xmlns:a16="http://schemas.microsoft.com/office/drawing/2014/main" id="{AD3C4F6C-5839-BEF8-453E-E1D9F0C9DDD6}"/>
              </a:ext>
            </a:extLst>
          </p:cNvPr>
          <p:cNvSpPr>
            <a:spLocks noChangeShapeType="1"/>
          </p:cNvSpPr>
          <p:nvPr/>
        </p:nvSpPr>
        <p:spPr bwMode="auto">
          <a:xfrm flipV="1">
            <a:off x="1295400" y="4191000"/>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2" name="Text Box 11">
            <a:extLst>
              <a:ext uri="{FF2B5EF4-FFF2-40B4-BE49-F238E27FC236}">
                <a16:creationId xmlns:a16="http://schemas.microsoft.com/office/drawing/2014/main" id="{EB818489-4F08-9E45-81EA-77734AB2CDE9}"/>
              </a:ext>
            </a:extLst>
          </p:cNvPr>
          <p:cNvSpPr txBox="1">
            <a:spLocks noChangeArrowheads="1"/>
          </p:cNvSpPr>
          <p:nvPr/>
        </p:nvSpPr>
        <p:spPr bwMode="auto">
          <a:xfrm>
            <a:off x="1371600" y="4292025"/>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14" name="Flowchart: Process 13">
            <a:extLst>
              <a:ext uri="{FF2B5EF4-FFF2-40B4-BE49-F238E27FC236}">
                <a16:creationId xmlns:a16="http://schemas.microsoft.com/office/drawing/2014/main" id="{1A01EB08-D2BB-EA2F-FAE0-22E8EBDE381B}"/>
              </a:ext>
            </a:extLst>
          </p:cNvPr>
          <p:cNvSpPr/>
          <p:nvPr/>
        </p:nvSpPr>
        <p:spPr bwMode="auto">
          <a:xfrm>
            <a:off x="698395" y="5808963"/>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5" name="Text Box 11">
            <a:extLst>
              <a:ext uri="{FF2B5EF4-FFF2-40B4-BE49-F238E27FC236}">
                <a16:creationId xmlns:a16="http://schemas.microsoft.com/office/drawing/2014/main" id="{D399D11E-E5A0-2AD5-DBE2-545807AA1E1B}"/>
              </a:ext>
            </a:extLst>
          </p:cNvPr>
          <p:cNvSpPr txBox="1">
            <a:spLocks noChangeArrowheads="1"/>
          </p:cNvSpPr>
          <p:nvPr/>
        </p:nvSpPr>
        <p:spPr bwMode="auto">
          <a:xfrm>
            <a:off x="-76200" y="4271431"/>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241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17" name="Rectangle 5">
            <a:extLst>
              <a:ext uri="{FF2B5EF4-FFF2-40B4-BE49-F238E27FC236}">
                <a16:creationId xmlns:a16="http://schemas.microsoft.com/office/drawing/2014/main" id="{791E54DB-63E1-F3D3-2E01-4E2053F827CE}"/>
              </a:ext>
            </a:extLst>
          </p:cNvPr>
          <p:cNvSpPr>
            <a:spLocks noChangeArrowheads="1"/>
          </p:cNvSpPr>
          <p:nvPr/>
        </p:nvSpPr>
        <p:spPr bwMode="auto">
          <a:xfrm>
            <a:off x="3983979" y="4927083"/>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8" name="Line 6">
            <a:extLst>
              <a:ext uri="{FF2B5EF4-FFF2-40B4-BE49-F238E27FC236}">
                <a16:creationId xmlns:a16="http://schemas.microsoft.com/office/drawing/2014/main" id="{2CC72317-FAAA-C052-9340-5562549D695C}"/>
              </a:ext>
            </a:extLst>
          </p:cNvPr>
          <p:cNvSpPr>
            <a:spLocks noChangeShapeType="1"/>
          </p:cNvSpPr>
          <p:nvPr/>
        </p:nvSpPr>
        <p:spPr bwMode="auto">
          <a:xfrm>
            <a:off x="3993796" y="4234255"/>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9" name="Line 8">
            <a:extLst>
              <a:ext uri="{FF2B5EF4-FFF2-40B4-BE49-F238E27FC236}">
                <a16:creationId xmlns:a16="http://schemas.microsoft.com/office/drawing/2014/main" id="{2D48E155-3F57-DAB3-02A7-F4C1563D5770}"/>
              </a:ext>
            </a:extLst>
          </p:cNvPr>
          <p:cNvSpPr>
            <a:spLocks noChangeShapeType="1"/>
          </p:cNvSpPr>
          <p:nvPr/>
        </p:nvSpPr>
        <p:spPr bwMode="auto">
          <a:xfrm flipV="1">
            <a:off x="4580984" y="4234254"/>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20" name="Text Box 11">
            <a:extLst>
              <a:ext uri="{FF2B5EF4-FFF2-40B4-BE49-F238E27FC236}">
                <a16:creationId xmlns:a16="http://schemas.microsoft.com/office/drawing/2014/main" id="{3F47F3F0-B0C0-A257-9D5C-BB3370A92AC9}"/>
              </a:ext>
            </a:extLst>
          </p:cNvPr>
          <p:cNvSpPr txBox="1">
            <a:spLocks noChangeArrowheads="1"/>
          </p:cNvSpPr>
          <p:nvPr/>
        </p:nvSpPr>
        <p:spPr bwMode="auto">
          <a:xfrm>
            <a:off x="4657184" y="4342229"/>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21" name="Flowchart: Process 20">
            <a:extLst>
              <a:ext uri="{FF2B5EF4-FFF2-40B4-BE49-F238E27FC236}">
                <a16:creationId xmlns:a16="http://schemas.microsoft.com/office/drawing/2014/main" id="{A0AEFF58-604B-9006-E4AF-84E7EE94F474}"/>
              </a:ext>
            </a:extLst>
          </p:cNvPr>
          <p:cNvSpPr/>
          <p:nvPr/>
        </p:nvSpPr>
        <p:spPr bwMode="auto">
          <a:xfrm>
            <a:off x="3983979" y="5852217"/>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2" name="Text Box 11">
            <a:extLst>
              <a:ext uri="{FF2B5EF4-FFF2-40B4-BE49-F238E27FC236}">
                <a16:creationId xmlns:a16="http://schemas.microsoft.com/office/drawing/2014/main" id="{2280C853-A0B6-120B-5272-00D9376EBB9F}"/>
              </a:ext>
            </a:extLst>
          </p:cNvPr>
          <p:cNvSpPr txBox="1">
            <a:spLocks noChangeArrowheads="1"/>
          </p:cNvSpPr>
          <p:nvPr/>
        </p:nvSpPr>
        <p:spPr bwMode="auto">
          <a:xfrm>
            <a:off x="3133184" y="4314685"/>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281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23" name="TextBox 22">
            <a:extLst>
              <a:ext uri="{FF2B5EF4-FFF2-40B4-BE49-F238E27FC236}">
                <a16:creationId xmlns:a16="http://schemas.microsoft.com/office/drawing/2014/main" id="{94628D8C-BB47-1887-9663-9BC4EEB4AA26}"/>
              </a:ext>
            </a:extLst>
          </p:cNvPr>
          <p:cNvSpPr txBox="1"/>
          <p:nvPr/>
        </p:nvSpPr>
        <p:spPr>
          <a:xfrm>
            <a:off x="0" y="185834"/>
            <a:ext cx="2922639" cy="369332"/>
          </a:xfrm>
          <a:prstGeom prst="rect">
            <a:avLst/>
          </a:prstGeom>
          <a:noFill/>
        </p:spPr>
        <p:txBody>
          <a:bodyPr wrap="square" rtlCol="0">
            <a:spAutoFit/>
          </a:bodyPr>
          <a:lstStyle/>
          <a:p>
            <a:r>
              <a:rPr lang="en-US" dirty="0">
                <a:solidFill>
                  <a:schemeClr val="bg1"/>
                </a:solidFill>
              </a:rPr>
              <a:t>Equilibrium (pre-industrial) </a:t>
            </a:r>
          </a:p>
        </p:txBody>
      </p:sp>
      <p:sp>
        <p:nvSpPr>
          <p:cNvPr id="24" name="TextBox 23">
            <a:extLst>
              <a:ext uri="{FF2B5EF4-FFF2-40B4-BE49-F238E27FC236}">
                <a16:creationId xmlns:a16="http://schemas.microsoft.com/office/drawing/2014/main" id="{3DFC7B56-4883-E363-E6C8-DE73933B7911}"/>
              </a:ext>
            </a:extLst>
          </p:cNvPr>
          <p:cNvSpPr txBox="1"/>
          <p:nvPr/>
        </p:nvSpPr>
        <p:spPr>
          <a:xfrm>
            <a:off x="3276600" y="-10775"/>
            <a:ext cx="3581400" cy="646331"/>
          </a:xfrm>
          <a:prstGeom prst="rect">
            <a:avLst/>
          </a:prstGeom>
          <a:noFill/>
        </p:spPr>
        <p:txBody>
          <a:bodyPr wrap="square" rtlCol="0">
            <a:spAutoFit/>
          </a:bodyPr>
          <a:lstStyle/>
          <a:p>
            <a:r>
              <a:rPr lang="en-US" dirty="0">
                <a:solidFill>
                  <a:schemeClr val="bg1"/>
                </a:solidFill>
              </a:rPr>
              <a:t>Increase insolation Instantaneously</a:t>
            </a:r>
          </a:p>
        </p:txBody>
      </p:sp>
      <p:sp>
        <p:nvSpPr>
          <p:cNvPr id="25" name="TextBox 24">
            <a:extLst>
              <a:ext uri="{FF2B5EF4-FFF2-40B4-BE49-F238E27FC236}">
                <a16:creationId xmlns:a16="http://schemas.microsoft.com/office/drawing/2014/main" id="{567F4C2E-37E8-8089-BEB0-F2BD2063B2F0}"/>
              </a:ext>
            </a:extLst>
          </p:cNvPr>
          <p:cNvSpPr txBox="1"/>
          <p:nvPr/>
        </p:nvSpPr>
        <p:spPr>
          <a:xfrm>
            <a:off x="3971384" y="5084123"/>
            <a:ext cx="1600200" cy="646331"/>
          </a:xfrm>
          <a:prstGeom prst="rect">
            <a:avLst/>
          </a:prstGeom>
          <a:noFill/>
        </p:spPr>
        <p:txBody>
          <a:bodyPr wrap="square" rtlCol="0">
            <a:spAutoFit/>
          </a:bodyPr>
          <a:lstStyle/>
          <a:p>
            <a:r>
              <a:rPr lang="en-US" dirty="0">
                <a:solidFill>
                  <a:schemeClr val="bg1"/>
                </a:solidFill>
              </a:rPr>
              <a:t>+40 W m</a:t>
            </a:r>
            <a:r>
              <a:rPr lang="en-US" baseline="30000" dirty="0">
                <a:solidFill>
                  <a:schemeClr val="bg1"/>
                </a:solidFill>
              </a:rPr>
              <a:t>-2</a:t>
            </a:r>
            <a:endParaRPr lang="en-US" dirty="0">
              <a:solidFill>
                <a:schemeClr val="bg1"/>
              </a:solidFill>
            </a:endParaRPr>
          </a:p>
          <a:p>
            <a:r>
              <a:rPr lang="en-US" dirty="0">
                <a:solidFill>
                  <a:schemeClr val="bg1"/>
                </a:solidFill>
              </a:rPr>
              <a:t>Into the Earth</a:t>
            </a:r>
          </a:p>
        </p:txBody>
      </p:sp>
      <p:pic>
        <p:nvPicPr>
          <p:cNvPr id="2" name="Picture 3">
            <a:extLst>
              <a:ext uri="{FF2B5EF4-FFF2-40B4-BE49-F238E27FC236}">
                <a16:creationId xmlns:a16="http://schemas.microsoft.com/office/drawing/2014/main" id="{292D6D5B-9AD2-0924-C2DD-4C32CD9F99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6440978" y="635596"/>
            <a:ext cx="2922637"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id="{770C3D88-3373-1AD9-3FA4-05E790EA56FB}"/>
              </a:ext>
            </a:extLst>
          </p:cNvPr>
          <p:cNvSpPr>
            <a:spLocks noChangeArrowheads="1"/>
          </p:cNvSpPr>
          <p:nvPr/>
        </p:nvSpPr>
        <p:spPr bwMode="auto">
          <a:xfrm>
            <a:off x="7327795" y="4953079"/>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4" name="Line 6">
            <a:extLst>
              <a:ext uri="{FF2B5EF4-FFF2-40B4-BE49-F238E27FC236}">
                <a16:creationId xmlns:a16="http://schemas.microsoft.com/office/drawing/2014/main" id="{A3C6CEBB-31A0-8F02-2612-3F8D491B1BDA}"/>
              </a:ext>
            </a:extLst>
          </p:cNvPr>
          <p:cNvSpPr>
            <a:spLocks noChangeShapeType="1"/>
          </p:cNvSpPr>
          <p:nvPr/>
        </p:nvSpPr>
        <p:spPr bwMode="auto">
          <a:xfrm>
            <a:off x="7337612" y="4260251"/>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 name="Line 8">
            <a:extLst>
              <a:ext uri="{FF2B5EF4-FFF2-40B4-BE49-F238E27FC236}">
                <a16:creationId xmlns:a16="http://schemas.microsoft.com/office/drawing/2014/main" id="{2BB2AC0C-F9E7-ABC4-4F16-09A391B6F230}"/>
              </a:ext>
            </a:extLst>
          </p:cNvPr>
          <p:cNvSpPr>
            <a:spLocks noChangeShapeType="1"/>
          </p:cNvSpPr>
          <p:nvPr/>
        </p:nvSpPr>
        <p:spPr bwMode="auto">
          <a:xfrm flipV="1">
            <a:off x="7924800" y="4260250"/>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1" name="Text Box 11">
            <a:extLst>
              <a:ext uri="{FF2B5EF4-FFF2-40B4-BE49-F238E27FC236}">
                <a16:creationId xmlns:a16="http://schemas.microsoft.com/office/drawing/2014/main" id="{06298062-89DD-16F1-18FC-661DEEDD65FB}"/>
              </a:ext>
            </a:extLst>
          </p:cNvPr>
          <p:cNvSpPr txBox="1">
            <a:spLocks noChangeArrowheads="1"/>
          </p:cNvSpPr>
          <p:nvPr/>
        </p:nvSpPr>
        <p:spPr bwMode="auto">
          <a:xfrm>
            <a:off x="8001000" y="4368225"/>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281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13" name="Flowchart: Process 12">
            <a:extLst>
              <a:ext uri="{FF2B5EF4-FFF2-40B4-BE49-F238E27FC236}">
                <a16:creationId xmlns:a16="http://schemas.microsoft.com/office/drawing/2014/main" id="{99CA8E14-E836-2F12-4E90-73113B2B093D}"/>
              </a:ext>
            </a:extLst>
          </p:cNvPr>
          <p:cNvSpPr/>
          <p:nvPr/>
        </p:nvSpPr>
        <p:spPr bwMode="auto">
          <a:xfrm>
            <a:off x="7327795" y="5878213"/>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6" name="Text Box 11">
            <a:extLst>
              <a:ext uri="{FF2B5EF4-FFF2-40B4-BE49-F238E27FC236}">
                <a16:creationId xmlns:a16="http://schemas.microsoft.com/office/drawing/2014/main" id="{FD92DC3A-198E-16CE-8BBE-AF95585DFAC3}"/>
              </a:ext>
            </a:extLst>
          </p:cNvPr>
          <p:cNvSpPr txBox="1">
            <a:spLocks noChangeArrowheads="1"/>
          </p:cNvSpPr>
          <p:nvPr/>
        </p:nvSpPr>
        <p:spPr bwMode="auto">
          <a:xfrm>
            <a:off x="6477000" y="4340681"/>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281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27" name="TextBox 26">
            <a:extLst>
              <a:ext uri="{FF2B5EF4-FFF2-40B4-BE49-F238E27FC236}">
                <a16:creationId xmlns:a16="http://schemas.microsoft.com/office/drawing/2014/main" id="{0C3365B3-878C-C2BC-61E3-06872CE5F72F}"/>
              </a:ext>
            </a:extLst>
          </p:cNvPr>
          <p:cNvSpPr txBox="1"/>
          <p:nvPr/>
        </p:nvSpPr>
        <p:spPr>
          <a:xfrm>
            <a:off x="6705600" y="164068"/>
            <a:ext cx="2286000" cy="369332"/>
          </a:xfrm>
          <a:prstGeom prst="rect">
            <a:avLst/>
          </a:prstGeom>
          <a:noFill/>
        </p:spPr>
        <p:txBody>
          <a:bodyPr wrap="square" rtlCol="0">
            <a:spAutoFit/>
          </a:bodyPr>
          <a:lstStyle/>
          <a:p>
            <a:r>
              <a:rPr lang="en-US" dirty="0">
                <a:solidFill>
                  <a:schemeClr val="bg1"/>
                </a:solidFill>
              </a:rPr>
              <a:t>Temperature adjusts</a:t>
            </a:r>
          </a:p>
        </p:txBody>
      </p:sp>
      <p:sp>
        <p:nvSpPr>
          <p:cNvPr id="28" name="TextBox 27">
            <a:extLst>
              <a:ext uri="{FF2B5EF4-FFF2-40B4-BE49-F238E27FC236}">
                <a16:creationId xmlns:a16="http://schemas.microsoft.com/office/drawing/2014/main" id="{470BAEDB-C310-0D16-F532-57253ECB4E9B}"/>
              </a:ext>
            </a:extLst>
          </p:cNvPr>
          <p:cNvSpPr txBox="1"/>
          <p:nvPr/>
        </p:nvSpPr>
        <p:spPr>
          <a:xfrm>
            <a:off x="7315200" y="5110119"/>
            <a:ext cx="1600200" cy="369332"/>
          </a:xfrm>
          <a:prstGeom prst="rect">
            <a:avLst/>
          </a:prstGeom>
          <a:noFill/>
        </p:spPr>
        <p:txBody>
          <a:bodyPr wrap="square" rtlCol="0">
            <a:spAutoFit/>
          </a:bodyPr>
          <a:lstStyle/>
          <a:p>
            <a:r>
              <a:rPr lang="en-US" dirty="0">
                <a:solidFill>
                  <a:schemeClr val="bg1"/>
                </a:solidFill>
              </a:rPr>
              <a:t>New Balance</a:t>
            </a:r>
          </a:p>
        </p:txBody>
      </p:sp>
    </p:spTree>
    <p:extLst>
      <p:ext uri="{BB962C8B-B14F-4D97-AF65-F5344CB8AC3E}">
        <p14:creationId xmlns:p14="http://schemas.microsoft.com/office/powerpoint/2010/main" val="4157585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03B78A54-AD22-7EFF-9E73-D9B89F300868}"/>
              </a:ext>
            </a:extLst>
          </p:cNvPr>
          <p:cNvSpPr>
            <a:spLocks noChangeArrowheads="1"/>
          </p:cNvSpPr>
          <p:nvPr/>
        </p:nvSpPr>
        <p:spPr bwMode="auto">
          <a:xfrm>
            <a:off x="698395" y="5557961"/>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9" name="Line 6">
            <a:extLst>
              <a:ext uri="{FF2B5EF4-FFF2-40B4-BE49-F238E27FC236}">
                <a16:creationId xmlns:a16="http://schemas.microsoft.com/office/drawing/2014/main" id="{961E00CF-6FE1-5087-1785-E98D86DBF538}"/>
              </a:ext>
            </a:extLst>
          </p:cNvPr>
          <p:cNvSpPr>
            <a:spLocks noChangeShapeType="1"/>
          </p:cNvSpPr>
          <p:nvPr/>
        </p:nvSpPr>
        <p:spPr bwMode="auto">
          <a:xfrm>
            <a:off x="860612" y="4865133"/>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0" name="Line 8">
            <a:extLst>
              <a:ext uri="{FF2B5EF4-FFF2-40B4-BE49-F238E27FC236}">
                <a16:creationId xmlns:a16="http://schemas.microsoft.com/office/drawing/2014/main" id="{AD3C4F6C-5839-BEF8-453E-E1D9F0C9DDD6}"/>
              </a:ext>
            </a:extLst>
          </p:cNvPr>
          <p:cNvSpPr>
            <a:spLocks noChangeShapeType="1"/>
          </p:cNvSpPr>
          <p:nvPr/>
        </p:nvSpPr>
        <p:spPr bwMode="auto">
          <a:xfrm flipV="1">
            <a:off x="1295400" y="4865132"/>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2" name="Text Box 11">
            <a:extLst>
              <a:ext uri="{FF2B5EF4-FFF2-40B4-BE49-F238E27FC236}">
                <a16:creationId xmlns:a16="http://schemas.microsoft.com/office/drawing/2014/main" id="{EB818489-4F08-9E45-81EA-77734AB2CDE9}"/>
              </a:ext>
            </a:extLst>
          </p:cNvPr>
          <p:cNvSpPr txBox="1">
            <a:spLocks noChangeArrowheads="1"/>
          </p:cNvSpPr>
          <p:nvPr/>
        </p:nvSpPr>
        <p:spPr bwMode="auto">
          <a:xfrm>
            <a:off x="1371600" y="4966157"/>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14" name="Flowchart: Process 13">
            <a:extLst>
              <a:ext uri="{FF2B5EF4-FFF2-40B4-BE49-F238E27FC236}">
                <a16:creationId xmlns:a16="http://schemas.microsoft.com/office/drawing/2014/main" id="{1A01EB08-D2BB-EA2F-FAE0-22E8EBDE381B}"/>
              </a:ext>
            </a:extLst>
          </p:cNvPr>
          <p:cNvSpPr/>
          <p:nvPr/>
        </p:nvSpPr>
        <p:spPr bwMode="auto">
          <a:xfrm>
            <a:off x="698395" y="6483095"/>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5" name="Text Box 11">
            <a:extLst>
              <a:ext uri="{FF2B5EF4-FFF2-40B4-BE49-F238E27FC236}">
                <a16:creationId xmlns:a16="http://schemas.microsoft.com/office/drawing/2014/main" id="{D399D11E-E5A0-2AD5-DBE2-545807AA1E1B}"/>
              </a:ext>
            </a:extLst>
          </p:cNvPr>
          <p:cNvSpPr txBox="1">
            <a:spLocks noChangeArrowheads="1"/>
          </p:cNvSpPr>
          <p:nvPr/>
        </p:nvSpPr>
        <p:spPr bwMode="auto">
          <a:xfrm>
            <a:off x="-76200" y="4881031"/>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241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17" name="Rectangle 5">
            <a:extLst>
              <a:ext uri="{FF2B5EF4-FFF2-40B4-BE49-F238E27FC236}">
                <a16:creationId xmlns:a16="http://schemas.microsoft.com/office/drawing/2014/main" id="{791E54DB-63E1-F3D3-2E01-4E2053F827CE}"/>
              </a:ext>
            </a:extLst>
          </p:cNvPr>
          <p:cNvSpPr>
            <a:spLocks noChangeArrowheads="1"/>
          </p:cNvSpPr>
          <p:nvPr/>
        </p:nvSpPr>
        <p:spPr bwMode="auto">
          <a:xfrm>
            <a:off x="3983979" y="5601215"/>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8" name="Line 6">
            <a:extLst>
              <a:ext uri="{FF2B5EF4-FFF2-40B4-BE49-F238E27FC236}">
                <a16:creationId xmlns:a16="http://schemas.microsoft.com/office/drawing/2014/main" id="{2CC72317-FAAA-C052-9340-5562549D695C}"/>
              </a:ext>
            </a:extLst>
          </p:cNvPr>
          <p:cNvSpPr>
            <a:spLocks noChangeShapeType="1"/>
          </p:cNvSpPr>
          <p:nvPr/>
        </p:nvSpPr>
        <p:spPr bwMode="auto">
          <a:xfrm>
            <a:off x="3993796" y="4908387"/>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9" name="Line 8">
            <a:extLst>
              <a:ext uri="{FF2B5EF4-FFF2-40B4-BE49-F238E27FC236}">
                <a16:creationId xmlns:a16="http://schemas.microsoft.com/office/drawing/2014/main" id="{2D48E155-3F57-DAB3-02A7-F4C1563D5770}"/>
              </a:ext>
            </a:extLst>
          </p:cNvPr>
          <p:cNvSpPr>
            <a:spLocks noChangeShapeType="1"/>
          </p:cNvSpPr>
          <p:nvPr/>
        </p:nvSpPr>
        <p:spPr bwMode="auto">
          <a:xfrm flipV="1">
            <a:off x="4580984" y="4908386"/>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20" name="Text Box 11">
            <a:extLst>
              <a:ext uri="{FF2B5EF4-FFF2-40B4-BE49-F238E27FC236}">
                <a16:creationId xmlns:a16="http://schemas.microsoft.com/office/drawing/2014/main" id="{3F47F3F0-B0C0-A257-9D5C-BB3370A92AC9}"/>
              </a:ext>
            </a:extLst>
          </p:cNvPr>
          <p:cNvSpPr txBox="1">
            <a:spLocks noChangeArrowheads="1"/>
          </p:cNvSpPr>
          <p:nvPr/>
        </p:nvSpPr>
        <p:spPr bwMode="auto">
          <a:xfrm>
            <a:off x="4657184" y="5016361"/>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21" name="Flowchart: Process 20">
            <a:extLst>
              <a:ext uri="{FF2B5EF4-FFF2-40B4-BE49-F238E27FC236}">
                <a16:creationId xmlns:a16="http://schemas.microsoft.com/office/drawing/2014/main" id="{A0AEFF58-604B-9006-E4AF-84E7EE94F474}"/>
              </a:ext>
            </a:extLst>
          </p:cNvPr>
          <p:cNvSpPr/>
          <p:nvPr/>
        </p:nvSpPr>
        <p:spPr bwMode="auto">
          <a:xfrm>
            <a:off x="3983979" y="6526349"/>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2" name="Text Box 11">
            <a:extLst>
              <a:ext uri="{FF2B5EF4-FFF2-40B4-BE49-F238E27FC236}">
                <a16:creationId xmlns:a16="http://schemas.microsoft.com/office/drawing/2014/main" id="{2280C853-A0B6-120B-5272-00D9376EBB9F}"/>
              </a:ext>
            </a:extLst>
          </p:cNvPr>
          <p:cNvSpPr txBox="1">
            <a:spLocks noChangeArrowheads="1"/>
          </p:cNvSpPr>
          <p:nvPr/>
        </p:nvSpPr>
        <p:spPr bwMode="auto">
          <a:xfrm>
            <a:off x="3133184" y="4988817"/>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281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23" name="TextBox 22">
            <a:extLst>
              <a:ext uri="{FF2B5EF4-FFF2-40B4-BE49-F238E27FC236}">
                <a16:creationId xmlns:a16="http://schemas.microsoft.com/office/drawing/2014/main" id="{94628D8C-BB47-1887-9663-9BC4EEB4AA26}"/>
              </a:ext>
            </a:extLst>
          </p:cNvPr>
          <p:cNvSpPr txBox="1"/>
          <p:nvPr/>
        </p:nvSpPr>
        <p:spPr>
          <a:xfrm>
            <a:off x="0" y="4583668"/>
            <a:ext cx="2922639" cy="369332"/>
          </a:xfrm>
          <a:prstGeom prst="rect">
            <a:avLst/>
          </a:prstGeom>
          <a:noFill/>
        </p:spPr>
        <p:txBody>
          <a:bodyPr wrap="square" rtlCol="0">
            <a:spAutoFit/>
          </a:bodyPr>
          <a:lstStyle/>
          <a:p>
            <a:r>
              <a:rPr lang="en-US" dirty="0">
                <a:solidFill>
                  <a:schemeClr val="bg1"/>
                </a:solidFill>
              </a:rPr>
              <a:t>Equilibrium (pre-industrial) </a:t>
            </a:r>
          </a:p>
        </p:txBody>
      </p:sp>
      <p:sp>
        <p:nvSpPr>
          <p:cNvPr id="24" name="TextBox 23">
            <a:extLst>
              <a:ext uri="{FF2B5EF4-FFF2-40B4-BE49-F238E27FC236}">
                <a16:creationId xmlns:a16="http://schemas.microsoft.com/office/drawing/2014/main" id="{3DFC7B56-4883-E363-E6C8-DE73933B7911}"/>
              </a:ext>
            </a:extLst>
          </p:cNvPr>
          <p:cNvSpPr txBox="1"/>
          <p:nvPr/>
        </p:nvSpPr>
        <p:spPr>
          <a:xfrm>
            <a:off x="3276600" y="4560332"/>
            <a:ext cx="3581400" cy="369332"/>
          </a:xfrm>
          <a:prstGeom prst="rect">
            <a:avLst/>
          </a:prstGeom>
          <a:noFill/>
        </p:spPr>
        <p:txBody>
          <a:bodyPr wrap="square" rtlCol="0">
            <a:spAutoFit/>
          </a:bodyPr>
          <a:lstStyle/>
          <a:p>
            <a:r>
              <a:rPr lang="en-US" dirty="0">
                <a:solidFill>
                  <a:schemeClr val="bg1"/>
                </a:solidFill>
              </a:rPr>
              <a:t>Increase insolation (ASR)</a:t>
            </a:r>
          </a:p>
        </p:txBody>
      </p:sp>
      <p:sp>
        <p:nvSpPr>
          <p:cNvPr id="25" name="TextBox 24">
            <a:extLst>
              <a:ext uri="{FF2B5EF4-FFF2-40B4-BE49-F238E27FC236}">
                <a16:creationId xmlns:a16="http://schemas.microsoft.com/office/drawing/2014/main" id="{567F4C2E-37E8-8089-BEB0-F2BD2063B2F0}"/>
              </a:ext>
            </a:extLst>
          </p:cNvPr>
          <p:cNvSpPr txBox="1"/>
          <p:nvPr/>
        </p:nvSpPr>
        <p:spPr>
          <a:xfrm>
            <a:off x="3971384" y="5758255"/>
            <a:ext cx="1600200" cy="646331"/>
          </a:xfrm>
          <a:prstGeom prst="rect">
            <a:avLst/>
          </a:prstGeom>
          <a:noFill/>
        </p:spPr>
        <p:txBody>
          <a:bodyPr wrap="square" rtlCol="0">
            <a:spAutoFit/>
          </a:bodyPr>
          <a:lstStyle/>
          <a:p>
            <a:r>
              <a:rPr lang="en-US" dirty="0">
                <a:solidFill>
                  <a:schemeClr val="bg1"/>
                </a:solidFill>
              </a:rPr>
              <a:t>+40 W m</a:t>
            </a:r>
            <a:r>
              <a:rPr lang="en-US" baseline="30000" dirty="0">
                <a:solidFill>
                  <a:schemeClr val="bg1"/>
                </a:solidFill>
              </a:rPr>
              <a:t>-2</a:t>
            </a:r>
            <a:endParaRPr lang="en-US" dirty="0">
              <a:solidFill>
                <a:schemeClr val="bg1"/>
              </a:solidFill>
            </a:endParaRPr>
          </a:p>
          <a:p>
            <a:r>
              <a:rPr lang="en-US" dirty="0">
                <a:solidFill>
                  <a:schemeClr val="bg1"/>
                </a:solidFill>
              </a:rPr>
              <a:t>Into the Earth</a:t>
            </a:r>
          </a:p>
        </p:txBody>
      </p:sp>
      <p:sp>
        <p:nvSpPr>
          <p:cNvPr id="3" name="Rectangle 5">
            <a:extLst>
              <a:ext uri="{FF2B5EF4-FFF2-40B4-BE49-F238E27FC236}">
                <a16:creationId xmlns:a16="http://schemas.microsoft.com/office/drawing/2014/main" id="{770C3D88-3373-1AD9-3FA4-05E790EA56FB}"/>
              </a:ext>
            </a:extLst>
          </p:cNvPr>
          <p:cNvSpPr>
            <a:spLocks noChangeArrowheads="1"/>
          </p:cNvSpPr>
          <p:nvPr/>
        </p:nvSpPr>
        <p:spPr bwMode="auto">
          <a:xfrm>
            <a:off x="7327795" y="5627211"/>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4" name="Line 6">
            <a:extLst>
              <a:ext uri="{FF2B5EF4-FFF2-40B4-BE49-F238E27FC236}">
                <a16:creationId xmlns:a16="http://schemas.microsoft.com/office/drawing/2014/main" id="{A3C6CEBB-31A0-8F02-2612-3F8D491B1BDA}"/>
              </a:ext>
            </a:extLst>
          </p:cNvPr>
          <p:cNvSpPr>
            <a:spLocks noChangeShapeType="1"/>
          </p:cNvSpPr>
          <p:nvPr/>
        </p:nvSpPr>
        <p:spPr bwMode="auto">
          <a:xfrm>
            <a:off x="7337612" y="4934383"/>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 name="Line 8">
            <a:extLst>
              <a:ext uri="{FF2B5EF4-FFF2-40B4-BE49-F238E27FC236}">
                <a16:creationId xmlns:a16="http://schemas.microsoft.com/office/drawing/2014/main" id="{2BB2AC0C-F9E7-ABC4-4F16-09A391B6F230}"/>
              </a:ext>
            </a:extLst>
          </p:cNvPr>
          <p:cNvSpPr>
            <a:spLocks noChangeShapeType="1"/>
          </p:cNvSpPr>
          <p:nvPr/>
        </p:nvSpPr>
        <p:spPr bwMode="auto">
          <a:xfrm flipV="1">
            <a:off x="7924800" y="4934382"/>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11" name="Text Box 11">
            <a:extLst>
              <a:ext uri="{FF2B5EF4-FFF2-40B4-BE49-F238E27FC236}">
                <a16:creationId xmlns:a16="http://schemas.microsoft.com/office/drawing/2014/main" id="{06298062-89DD-16F1-18FC-661DEEDD65FB}"/>
              </a:ext>
            </a:extLst>
          </p:cNvPr>
          <p:cNvSpPr txBox="1">
            <a:spLocks noChangeArrowheads="1"/>
          </p:cNvSpPr>
          <p:nvPr/>
        </p:nvSpPr>
        <p:spPr bwMode="auto">
          <a:xfrm>
            <a:off x="8001000" y="487680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281 W m</a:t>
            </a:r>
            <a:r>
              <a:rPr kumimoji="0" lang="en-US" altLang="en-US" sz="1600" b="0" i="0" u="none" strike="noStrike" kern="1200" cap="none" spc="0" normalizeH="0" baseline="30000" noProof="0" dirty="0">
                <a:ln>
                  <a:noFill/>
                </a:ln>
                <a:solidFill>
                  <a:srgbClr val="00FF00"/>
                </a:solidFill>
                <a:effectLst/>
                <a:uLnTx/>
                <a:uFillTx/>
                <a:latin typeface="Arial"/>
                <a:ea typeface="+mn-ea"/>
                <a:cs typeface="Arial"/>
              </a:rPr>
              <a:t>-2</a:t>
            </a:r>
          </a:p>
        </p:txBody>
      </p:sp>
      <p:sp>
        <p:nvSpPr>
          <p:cNvPr id="13" name="Flowchart: Process 12">
            <a:extLst>
              <a:ext uri="{FF2B5EF4-FFF2-40B4-BE49-F238E27FC236}">
                <a16:creationId xmlns:a16="http://schemas.microsoft.com/office/drawing/2014/main" id="{99CA8E14-E836-2F12-4E90-73113B2B093D}"/>
              </a:ext>
            </a:extLst>
          </p:cNvPr>
          <p:cNvSpPr/>
          <p:nvPr/>
        </p:nvSpPr>
        <p:spPr bwMode="auto">
          <a:xfrm>
            <a:off x="7327795" y="6552345"/>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6" name="Text Box 11">
            <a:extLst>
              <a:ext uri="{FF2B5EF4-FFF2-40B4-BE49-F238E27FC236}">
                <a16:creationId xmlns:a16="http://schemas.microsoft.com/office/drawing/2014/main" id="{FD92DC3A-198E-16CE-8BBE-AF95585DFAC3}"/>
              </a:ext>
            </a:extLst>
          </p:cNvPr>
          <p:cNvSpPr txBox="1">
            <a:spLocks noChangeArrowheads="1"/>
          </p:cNvSpPr>
          <p:nvPr/>
        </p:nvSpPr>
        <p:spPr bwMode="auto">
          <a:xfrm>
            <a:off x="6477000" y="5014813"/>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     ASR       281 W m</a:t>
            </a:r>
            <a:r>
              <a:rPr kumimoji="0" lang="en-US" altLang="en-US" sz="1600" b="0" i="0" u="none" strike="noStrike" kern="1200" cap="none" spc="0" normalizeH="0" baseline="30000" noProof="0" dirty="0">
                <a:ln>
                  <a:noFill/>
                </a:ln>
                <a:solidFill>
                  <a:srgbClr val="FF0000"/>
                </a:solidFill>
                <a:effectLst/>
                <a:uLnTx/>
                <a:uFillTx/>
                <a:latin typeface="Arial"/>
                <a:ea typeface="+mn-ea"/>
                <a:cs typeface="Arial"/>
              </a:rPr>
              <a:t>-2</a:t>
            </a:r>
          </a:p>
        </p:txBody>
      </p:sp>
      <p:sp>
        <p:nvSpPr>
          <p:cNvPr id="27" name="TextBox 26">
            <a:extLst>
              <a:ext uri="{FF2B5EF4-FFF2-40B4-BE49-F238E27FC236}">
                <a16:creationId xmlns:a16="http://schemas.microsoft.com/office/drawing/2014/main" id="{0C3365B3-878C-C2BC-61E3-06872CE5F72F}"/>
              </a:ext>
            </a:extLst>
          </p:cNvPr>
          <p:cNvSpPr txBox="1"/>
          <p:nvPr/>
        </p:nvSpPr>
        <p:spPr>
          <a:xfrm>
            <a:off x="6705600" y="4495800"/>
            <a:ext cx="2286000" cy="369332"/>
          </a:xfrm>
          <a:prstGeom prst="rect">
            <a:avLst/>
          </a:prstGeom>
          <a:noFill/>
        </p:spPr>
        <p:txBody>
          <a:bodyPr wrap="square" rtlCol="0">
            <a:spAutoFit/>
          </a:bodyPr>
          <a:lstStyle/>
          <a:p>
            <a:r>
              <a:rPr lang="en-US" dirty="0">
                <a:solidFill>
                  <a:schemeClr val="bg1"/>
                </a:solidFill>
              </a:rPr>
              <a:t>Temperature adjusts</a:t>
            </a:r>
          </a:p>
        </p:txBody>
      </p:sp>
      <p:sp>
        <p:nvSpPr>
          <p:cNvPr id="28" name="TextBox 27">
            <a:extLst>
              <a:ext uri="{FF2B5EF4-FFF2-40B4-BE49-F238E27FC236}">
                <a16:creationId xmlns:a16="http://schemas.microsoft.com/office/drawing/2014/main" id="{470BAEDB-C310-0D16-F532-57253ECB4E9B}"/>
              </a:ext>
            </a:extLst>
          </p:cNvPr>
          <p:cNvSpPr txBox="1"/>
          <p:nvPr/>
        </p:nvSpPr>
        <p:spPr>
          <a:xfrm>
            <a:off x="7315200" y="5784251"/>
            <a:ext cx="1600200" cy="369332"/>
          </a:xfrm>
          <a:prstGeom prst="rect">
            <a:avLst/>
          </a:prstGeom>
          <a:noFill/>
        </p:spPr>
        <p:txBody>
          <a:bodyPr wrap="square" rtlCol="0">
            <a:spAutoFit/>
          </a:bodyPr>
          <a:lstStyle/>
          <a:p>
            <a:r>
              <a:rPr lang="en-US" dirty="0">
                <a:solidFill>
                  <a:schemeClr val="bg1"/>
                </a:solidFill>
              </a:rPr>
              <a:t>New Balance</a:t>
            </a:r>
          </a:p>
        </p:txBody>
      </p:sp>
      <p:pic>
        <p:nvPicPr>
          <p:cNvPr id="30" name="Content Placeholder 3">
            <a:extLst>
              <a:ext uri="{FF2B5EF4-FFF2-40B4-BE49-F238E27FC236}">
                <a16:creationId xmlns:a16="http://schemas.microsoft.com/office/drawing/2014/main" id="{F23300F3-4176-5F2E-D8B7-DAE5474136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103" t="213" r="-12003" b="48725"/>
          <a:stretch/>
        </p:blipFill>
        <p:spPr bwMode="auto">
          <a:xfrm>
            <a:off x="3520440" y="1752600"/>
            <a:ext cx="585216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extLst>
              <a:ext uri="{FF2B5EF4-FFF2-40B4-BE49-F238E27FC236}">
                <a16:creationId xmlns:a16="http://schemas.microsoft.com/office/drawing/2014/main" id="{23B62EDA-56D0-6C91-50A4-DCAF984CC1A1}"/>
              </a:ext>
            </a:extLst>
          </p:cNvPr>
          <p:cNvSpPr/>
          <p:nvPr/>
        </p:nvSpPr>
        <p:spPr bwMode="auto">
          <a:xfrm>
            <a:off x="3124199" y="1828800"/>
            <a:ext cx="457201" cy="2514600"/>
          </a:xfrm>
          <a:prstGeom prst="rect">
            <a:avLst/>
          </a:prstGeom>
          <a:solidFill>
            <a:schemeClr val="bg1"/>
          </a:solid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32" name="TextBox 31">
            <a:extLst>
              <a:ext uri="{FF2B5EF4-FFF2-40B4-BE49-F238E27FC236}">
                <a16:creationId xmlns:a16="http://schemas.microsoft.com/office/drawing/2014/main" id="{4C5A54C4-E2D4-058E-3E9F-FDBED9CB1B1C}"/>
              </a:ext>
            </a:extLst>
          </p:cNvPr>
          <p:cNvSpPr txBox="1"/>
          <p:nvPr/>
        </p:nvSpPr>
        <p:spPr>
          <a:xfrm rot="16200000">
            <a:off x="1998517" y="2684317"/>
            <a:ext cx="2403765" cy="304800"/>
          </a:xfrm>
          <a:prstGeom prst="rect">
            <a:avLst/>
          </a:prstGeom>
          <a:noFill/>
        </p:spPr>
        <p:txBody>
          <a:bodyPr wrap="square" rtlCol="0">
            <a:spAutoFit/>
          </a:bodyPr>
          <a:lstStyle/>
          <a:p>
            <a:r>
              <a:rPr lang="en-US" sz="1400" dirty="0"/>
              <a:t>Radiative anomaly (W m</a:t>
            </a:r>
            <a:r>
              <a:rPr lang="en-US" sz="1400" baseline="30000" dirty="0"/>
              <a:t>-2</a:t>
            </a:r>
            <a:r>
              <a:rPr lang="en-US" sz="1400" dirty="0"/>
              <a:t>)</a:t>
            </a:r>
          </a:p>
        </p:txBody>
      </p:sp>
      <p:sp>
        <p:nvSpPr>
          <p:cNvPr id="33" name="TextBox 32">
            <a:extLst>
              <a:ext uri="{FF2B5EF4-FFF2-40B4-BE49-F238E27FC236}">
                <a16:creationId xmlns:a16="http://schemas.microsoft.com/office/drawing/2014/main" id="{C61C5669-953C-96EE-8326-85F29C71F1F8}"/>
              </a:ext>
            </a:extLst>
          </p:cNvPr>
          <p:cNvSpPr txBox="1"/>
          <p:nvPr/>
        </p:nvSpPr>
        <p:spPr>
          <a:xfrm>
            <a:off x="3276600" y="3533001"/>
            <a:ext cx="457201" cy="276999"/>
          </a:xfrm>
          <a:prstGeom prst="rect">
            <a:avLst/>
          </a:prstGeom>
          <a:noFill/>
        </p:spPr>
        <p:txBody>
          <a:bodyPr wrap="square" rtlCol="0">
            <a:spAutoFit/>
          </a:bodyPr>
          <a:lstStyle/>
          <a:p>
            <a:r>
              <a:rPr lang="en-US" sz="1200" dirty="0"/>
              <a:t>-40</a:t>
            </a:r>
          </a:p>
        </p:txBody>
      </p:sp>
      <p:sp>
        <p:nvSpPr>
          <p:cNvPr id="34" name="TextBox 33">
            <a:extLst>
              <a:ext uri="{FF2B5EF4-FFF2-40B4-BE49-F238E27FC236}">
                <a16:creationId xmlns:a16="http://schemas.microsoft.com/office/drawing/2014/main" id="{629D44F2-655E-7FB8-3533-A3716144A651}"/>
              </a:ext>
            </a:extLst>
          </p:cNvPr>
          <p:cNvSpPr txBox="1"/>
          <p:nvPr/>
        </p:nvSpPr>
        <p:spPr>
          <a:xfrm>
            <a:off x="3276600" y="3200400"/>
            <a:ext cx="457201" cy="276999"/>
          </a:xfrm>
          <a:prstGeom prst="rect">
            <a:avLst/>
          </a:prstGeom>
          <a:noFill/>
        </p:spPr>
        <p:txBody>
          <a:bodyPr wrap="square" rtlCol="0">
            <a:spAutoFit/>
          </a:bodyPr>
          <a:lstStyle/>
          <a:p>
            <a:r>
              <a:rPr lang="en-US" sz="1200" dirty="0"/>
              <a:t>-20</a:t>
            </a:r>
          </a:p>
        </p:txBody>
      </p:sp>
      <p:sp>
        <p:nvSpPr>
          <p:cNvPr id="35" name="TextBox 34">
            <a:extLst>
              <a:ext uri="{FF2B5EF4-FFF2-40B4-BE49-F238E27FC236}">
                <a16:creationId xmlns:a16="http://schemas.microsoft.com/office/drawing/2014/main" id="{C12716A8-6ACF-40A8-359D-CD173B49FF58}"/>
              </a:ext>
            </a:extLst>
          </p:cNvPr>
          <p:cNvSpPr txBox="1"/>
          <p:nvPr/>
        </p:nvSpPr>
        <p:spPr>
          <a:xfrm>
            <a:off x="3276600" y="2895600"/>
            <a:ext cx="457201" cy="276999"/>
          </a:xfrm>
          <a:prstGeom prst="rect">
            <a:avLst/>
          </a:prstGeom>
          <a:noFill/>
        </p:spPr>
        <p:txBody>
          <a:bodyPr wrap="square" rtlCol="0">
            <a:spAutoFit/>
          </a:bodyPr>
          <a:lstStyle/>
          <a:p>
            <a:r>
              <a:rPr lang="en-US" sz="1200" dirty="0"/>
              <a:t>  0</a:t>
            </a:r>
          </a:p>
        </p:txBody>
      </p:sp>
      <p:sp>
        <p:nvSpPr>
          <p:cNvPr id="36" name="TextBox 35">
            <a:extLst>
              <a:ext uri="{FF2B5EF4-FFF2-40B4-BE49-F238E27FC236}">
                <a16:creationId xmlns:a16="http://schemas.microsoft.com/office/drawing/2014/main" id="{256F9B5B-E751-00DD-2788-63BE4365706C}"/>
              </a:ext>
            </a:extLst>
          </p:cNvPr>
          <p:cNvSpPr txBox="1"/>
          <p:nvPr/>
        </p:nvSpPr>
        <p:spPr>
          <a:xfrm>
            <a:off x="3276600" y="2514600"/>
            <a:ext cx="457201" cy="276999"/>
          </a:xfrm>
          <a:prstGeom prst="rect">
            <a:avLst/>
          </a:prstGeom>
          <a:noFill/>
        </p:spPr>
        <p:txBody>
          <a:bodyPr wrap="square" rtlCol="0">
            <a:spAutoFit/>
          </a:bodyPr>
          <a:lstStyle/>
          <a:p>
            <a:r>
              <a:rPr lang="en-US" sz="1200" dirty="0"/>
              <a:t> 20</a:t>
            </a:r>
          </a:p>
        </p:txBody>
      </p:sp>
      <p:sp>
        <p:nvSpPr>
          <p:cNvPr id="37" name="TextBox 36">
            <a:extLst>
              <a:ext uri="{FF2B5EF4-FFF2-40B4-BE49-F238E27FC236}">
                <a16:creationId xmlns:a16="http://schemas.microsoft.com/office/drawing/2014/main" id="{CA907B5C-6395-F249-8740-733DC7F43066}"/>
              </a:ext>
            </a:extLst>
          </p:cNvPr>
          <p:cNvSpPr txBox="1"/>
          <p:nvPr/>
        </p:nvSpPr>
        <p:spPr>
          <a:xfrm>
            <a:off x="3276600" y="2209800"/>
            <a:ext cx="457201" cy="276999"/>
          </a:xfrm>
          <a:prstGeom prst="rect">
            <a:avLst/>
          </a:prstGeom>
          <a:noFill/>
        </p:spPr>
        <p:txBody>
          <a:bodyPr wrap="square" rtlCol="0">
            <a:spAutoFit/>
          </a:bodyPr>
          <a:lstStyle/>
          <a:p>
            <a:r>
              <a:rPr lang="en-US" sz="1200" dirty="0"/>
              <a:t> 40</a:t>
            </a:r>
          </a:p>
        </p:txBody>
      </p:sp>
      <p:pic>
        <p:nvPicPr>
          <p:cNvPr id="39" name="Picture 38">
            <a:extLst>
              <a:ext uri="{FF2B5EF4-FFF2-40B4-BE49-F238E27FC236}">
                <a16:creationId xmlns:a16="http://schemas.microsoft.com/office/drawing/2014/main" id="{B569B266-4C07-AEE3-E2A8-A54A71CD09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01" t="1" r="7499" b="49851"/>
          <a:stretch/>
        </p:blipFill>
        <p:spPr>
          <a:xfrm>
            <a:off x="2971800" y="178715"/>
            <a:ext cx="4951636" cy="1514618"/>
          </a:xfrm>
          <a:prstGeom prst="rect">
            <a:avLst/>
          </a:prstGeom>
        </p:spPr>
      </p:pic>
      <p:sp>
        <p:nvSpPr>
          <p:cNvPr id="2" name="TextBox 1">
            <a:extLst>
              <a:ext uri="{FF2B5EF4-FFF2-40B4-BE49-F238E27FC236}">
                <a16:creationId xmlns:a16="http://schemas.microsoft.com/office/drawing/2014/main" id="{0A7BECFF-2F25-5772-C106-314F59638B32}"/>
              </a:ext>
            </a:extLst>
          </p:cNvPr>
          <p:cNvSpPr txBox="1"/>
          <p:nvPr/>
        </p:nvSpPr>
        <p:spPr>
          <a:xfrm>
            <a:off x="304799" y="1219200"/>
            <a:ext cx="2209800" cy="1938992"/>
          </a:xfrm>
          <a:prstGeom prst="rect">
            <a:avLst/>
          </a:prstGeom>
          <a:noFill/>
        </p:spPr>
        <p:txBody>
          <a:bodyPr wrap="square" rtlCol="0">
            <a:spAutoFit/>
          </a:bodyPr>
          <a:lstStyle/>
          <a:p>
            <a:r>
              <a:rPr lang="en-US" sz="2000" dirty="0">
                <a:solidFill>
                  <a:schemeClr val="bg1"/>
                </a:solidFill>
              </a:rPr>
              <a:t>Idealized response to instantaneous increase in strength of the sun</a:t>
            </a:r>
          </a:p>
        </p:txBody>
      </p:sp>
    </p:spTree>
    <p:extLst>
      <p:ext uri="{BB962C8B-B14F-4D97-AF65-F5344CB8AC3E}">
        <p14:creationId xmlns:p14="http://schemas.microsoft.com/office/powerpoint/2010/main" val="4049558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a:extLst>
              <a:ext uri="{FF2B5EF4-FFF2-40B4-BE49-F238E27FC236}">
                <a16:creationId xmlns:a16="http://schemas.microsoft.com/office/drawing/2014/main" id="{F23300F3-4176-5F2E-D8B7-DAE5474136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83" t="213" r="52016" b="48725"/>
          <a:stretch/>
        </p:blipFill>
        <p:spPr bwMode="auto">
          <a:xfrm>
            <a:off x="1981203" y="533399"/>
            <a:ext cx="4724400" cy="251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extLst>
              <a:ext uri="{FF2B5EF4-FFF2-40B4-BE49-F238E27FC236}">
                <a16:creationId xmlns:a16="http://schemas.microsoft.com/office/drawing/2014/main" id="{23B62EDA-56D0-6C91-50A4-DCAF984CC1A1}"/>
              </a:ext>
            </a:extLst>
          </p:cNvPr>
          <p:cNvSpPr/>
          <p:nvPr/>
        </p:nvSpPr>
        <p:spPr bwMode="auto">
          <a:xfrm>
            <a:off x="2388475" y="600888"/>
            <a:ext cx="407277" cy="2370913"/>
          </a:xfrm>
          <a:prstGeom prst="rect">
            <a:avLst/>
          </a:prstGeom>
          <a:solidFill>
            <a:schemeClr val="bg1"/>
          </a:solid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32" name="TextBox 31">
            <a:extLst>
              <a:ext uri="{FF2B5EF4-FFF2-40B4-BE49-F238E27FC236}">
                <a16:creationId xmlns:a16="http://schemas.microsoft.com/office/drawing/2014/main" id="{4C5A54C4-E2D4-058E-3E9F-FDBED9CB1B1C}"/>
              </a:ext>
            </a:extLst>
          </p:cNvPr>
          <p:cNvSpPr txBox="1"/>
          <p:nvPr/>
        </p:nvSpPr>
        <p:spPr>
          <a:xfrm rot="16200000">
            <a:off x="1255274" y="1149845"/>
            <a:ext cx="2266407" cy="271517"/>
          </a:xfrm>
          <a:prstGeom prst="rect">
            <a:avLst/>
          </a:prstGeom>
          <a:noFill/>
        </p:spPr>
        <p:txBody>
          <a:bodyPr wrap="square" rtlCol="0">
            <a:spAutoFit/>
          </a:bodyPr>
          <a:lstStyle/>
          <a:p>
            <a:r>
              <a:rPr lang="en-US" sz="1100" dirty="0"/>
              <a:t>Radiative anomaly (W m</a:t>
            </a:r>
            <a:r>
              <a:rPr lang="en-US" sz="1100" baseline="30000" dirty="0"/>
              <a:t>-2</a:t>
            </a:r>
            <a:r>
              <a:rPr lang="en-US" sz="1100" dirty="0"/>
              <a:t>)</a:t>
            </a:r>
          </a:p>
        </p:txBody>
      </p:sp>
      <p:sp>
        <p:nvSpPr>
          <p:cNvPr id="33" name="TextBox 32">
            <a:extLst>
              <a:ext uri="{FF2B5EF4-FFF2-40B4-BE49-F238E27FC236}">
                <a16:creationId xmlns:a16="http://schemas.microsoft.com/office/drawing/2014/main" id="{C61C5669-953C-96EE-8326-85F29C71F1F8}"/>
              </a:ext>
            </a:extLst>
          </p:cNvPr>
          <p:cNvSpPr txBox="1"/>
          <p:nvPr/>
        </p:nvSpPr>
        <p:spPr>
          <a:xfrm>
            <a:off x="2438400" y="2237601"/>
            <a:ext cx="457201" cy="276999"/>
          </a:xfrm>
          <a:prstGeom prst="rect">
            <a:avLst/>
          </a:prstGeom>
          <a:noFill/>
        </p:spPr>
        <p:txBody>
          <a:bodyPr wrap="square" rtlCol="0">
            <a:spAutoFit/>
          </a:bodyPr>
          <a:lstStyle/>
          <a:p>
            <a:r>
              <a:rPr lang="en-US" sz="1200" dirty="0"/>
              <a:t>-40</a:t>
            </a:r>
          </a:p>
        </p:txBody>
      </p:sp>
      <p:sp>
        <p:nvSpPr>
          <p:cNvPr id="34" name="TextBox 33">
            <a:extLst>
              <a:ext uri="{FF2B5EF4-FFF2-40B4-BE49-F238E27FC236}">
                <a16:creationId xmlns:a16="http://schemas.microsoft.com/office/drawing/2014/main" id="{629D44F2-655E-7FB8-3533-A3716144A651}"/>
              </a:ext>
            </a:extLst>
          </p:cNvPr>
          <p:cNvSpPr txBox="1"/>
          <p:nvPr/>
        </p:nvSpPr>
        <p:spPr>
          <a:xfrm>
            <a:off x="2438400" y="1905000"/>
            <a:ext cx="457201" cy="276999"/>
          </a:xfrm>
          <a:prstGeom prst="rect">
            <a:avLst/>
          </a:prstGeom>
          <a:noFill/>
        </p:spPr>
        <p:txBody>
          <a:bodyPr wrap="square" rtlCol="0">
            <a:spAutoFit/>
          </a:bodyPr>
          <a:lstStyle/>
          <a:p>
            <a:r>
              <a:rPr lang="en-US" sz="1200" dirty="0"/>
              <a:t>-20</a:t>
            </a:r>
          </a:p>
        </p:txBody>
      </p:sp>
      <p:sp>
        <p:nvSpPr>
          <p:cNvPr id="35" name="TextBox 34">
            <a:extLst>
              <a:ext uri="{FF2B5EF4-FFF2-40B4-BE49-F238E27FC236}">
                <a16:creationId xmlns:a16="http://schemas.microsoft.com/office/drawing/2014/main" id="{C12716A8-6ACF-40A8-359D-CD173B49FF58}"/>
              </a:ext>
            </a:extLst>
          </p:cNvPr>
          <p:cNvSpPr txBox="1"/>
          <p:nvPr/>
        </p:nvSpPr>
        <p:spPr>
          <a:xfrm>
            <a:off x="2438400" y="1600200"/>
            <a:ext cx="457201" cy="276999"/>
          </a:xfrm>
          <a:prstGeom prst="rect">
            <a:avLst/>
          </a:prstGeom>
          <a:noFill/>
        </p:spPr>
        <p:txBody>
          <a:bodyPr wrap="square" rtlCol="0">
            <a:spAutoFit/>
          </a:bodyPr>
          <a:lstStyle/>
          <a:p>
            <a:r>
              <a:rPr lang="en-US" sz="1200" dirty="0"/>
              <a:t>  0</a:t>
            </a:r>
          </a:p>
        </p:txBody>
      </p:sp>
      <p:sp>
        <p:nvSpPr>
          <p:cNvPr id="36" name="TextBox 35">
            <a:extLst>
              <a:ext uri="{FF2B5EF4-FFF2-40B4-BE49-F238E27FC236}">
                <a16:creationId xmlns:a16="http://schemas.microsoft.com/office/drawing/2014/main" id="{256F9B5B-E751-00DD-2788-63BE4365706C}"/>
              </a:ext>
            </a:extLst>
          </p:cNvPr>
          <p:cNvSpPr txBox="1"/>
          <p:nvPr/>
        </p:nvSpPr>
        <p:spPr>
          <a:xfrm>
            <a:off x="2438400" y="1247001"/>
            <a:ext cx="457201" cy="276999"/>
          </a:xfrm>
          <a:prstGeom prst="rect">
            <a:avLst/>
          </a:prstGeom>
          <a:noFill/>
        </p:spPr>
        <p:txBody>
          <a:bodyPr wrap="square" rtlCol="0">
            <a:spAutoFit/>
          </a:bodyPr>
          <a:lstStyle/>
          <a:p>
            <a:r>
              <a:rPr lang="en-US" sz="1200" dirty="0"/>
              <a:t> 20</a:t>
            </a:r>
          </a:p>
        </p:txBody>
      </p:sp>
      <p:sp>
        <p:nvSpPr>
          <p:cNvPr id="37" name="TextBox 36">
            <a:extLst>
              <a:ext uri="{FF2B5EF4-FFF2-40B4-BE49-F238E27FC236}">
                <a16:creationId xmlns:a16="http://schemas.microsoft.com/office/drawing/2014/main" id="{CA907B5C-6395-F249-8740-733DC7F43066}"/>
              </a:ext>
            </a:extLst>
          </p:cNvPr>
          <p:cNvSpPr txBox="1"/>
          <p:nvPr/>
        </p:nvSpPr>
        <p:spPr>
          <a:xfrm>
            <a:off x="2438400" y="942201"/>
            <a:ext cx="457201" cy="276999"/>
          </a:xfrm>
          <a:prstGeom prst="rect">
            <a:avLst/>
          </a:prstGeom>
          <a:noFill/>
        </p:spPr>
        <p:txBody>
          <a:bodyPr wrap="square" rtlCol="0">
            <a:spAutoFit/>
          </a:bodyPr>
          <a:lstStyle/>
          <a:p>
            <a:r>
              <a:rPr lang="en-US" sz="1200" dirty="0"/>
              <a:t> 40</a:t>
            </a:r>
          </a:p>
        </p:txBody>
      </p:sp>
      <p:sp>
        <p:nvSpPr>
          <p:cNvPr id="16" name="Rectangle 5">
            <a:extLst>
              <a:ext uri="{FF2B5EF4-FFF2-40B4-BE49-F238E27FC236}">
                <a16:creationId xmlns:a16="http://schemas.microsoft.com/office/drawing/2014/main" id="{121715D5-26DC-3442-E927-E6D53D51EA9D}"/>
              </a:ext>
            </a:extLst>
          </p:cNvPr>
          <p:cNvSpPr>
            <a:spLocks noChangeArrowheads="1"/>
          </p:cNvSpPr>
          <p:nvPr/>
        </p:nvSpPr>
        <p:spPr bwMode="auto">
          <a:xfrm>
            <a:off x="545995" y="985961"/>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29" name="Line 6">
            <a:extLst>
              <a:ext uri="{FF2B5EF4-FFF2-40B4-BE49-F238E27FC236}">
                <a16:creationId xmlns:a16="http://schemas.microsoft.com/office/drawing/2014/main" id="{5AD87CED-7D23-F688-8824-FB855FF391DC}"/>
              </a:ext>
            </a:extLst>
          </p:cNvPr>
          <p:cNvSpPr>
            <a:spLocks noChangeShapeType="1"/>
          </p:cNvSpPr>
          <p:nvPr/>
        </p:nvSpPr>
        <p:spPr bwMode="auto">
          <a:xfrm>
            <a:off x="708212" y="293133"/>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38" name="Line 8">
            <a:extLst>
              <a:ext uri="{FF2B5EF4-FFF2-40B4-BE49-F238E27FC236}">
                <a16:creationId xmlns:a16="http://schemas.microsoft.com/office/drawing/2014/main" id="{01079E29-6EBD-9FBD-E74C-AF52A199A693}"/>
              </a:ext>
            </a:extLst>
          </p:cNvPr>
          <p:cNvSpPr>
            <a:spLocks noChangeShapeType="1"/>
          </p:cNvSpPr>
          <p:nvPr/>
        </p:nvSpPr>
        <p:spPr bwMode="auto">
          <a:xfrm flipV="1">
            <a:off x="1143000" y="293132"/>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40" name="Text Box 11">
            <a:extLst>
              <a:ext uri="{FF2B5EF4-FFF2-40B4-BE49-F238E27FC236}">
                <a16:creationId xmlns:a16="http://schemas.microsoft.com/office/drawing/2014/main" id="{391FAB6F-E41D-A6F4-C8F1-C74437805533}"/>
              </a:ext>
            </a:extLst>
          </p:cNvPr>
          <p:cNvSpPr txBox="1">
            <a:spLocks noChangeArrowheads="1"/>
          </p:cNvSpPr>
          <p:nvPr/>
        </p:nvSpPr>
        <p:spPr bwMode="auto">
          <a:xfrm>
            <a:off x="872796" y="360406"/>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a:t>
            </a:r>
            <a:endParaRPr kumimoji="0" lang="en-US" altLang="en-US" sz="1600" b="0" i="0" u="none" strike="noStrike" kern="1200" cap="none" spc="0" normalizeH="0" baseline="30000" noProof="0" dirty="0">
              <a:ln>
                <a:noFill/>
              </a:ln>
              <a:solidFill>
                <a:srgbClr val="00FF00"/>
              </a:solidFill>
              <a:effectLst/>
              <a:uLnTx/>
              <a:uFillTx/>
              <a:latin typeface="Arial"/>
              <a:ea typeface="+mn-ea"/>
              <a:cs typeface="Arial"/>
            </a:endParaRPr>
          </a:p>
        </p:txBody>
      </p:sp>
      <p:sp>
        <p:nvSpPr>
          <p:cNvPr id="41" name="Flowchart: Process 40">
            <a:extLst>
              <a:ext uri="{FF2B5EF4-FFF2-40B4-BE49-F238E27FC236}">
                <a16:creationId xmlns:a16="http://schemas.microsoft.com/office/drawing/2014/main" id="{DE1E4EB3-5DDC-617E-61E2-87DFC0DA91B5}"/>
              </a:ext>
            </a:extLst>
          </p:cNvPr>
          <p:cNvSpPr/>
          <p:nvPr/>
        </p:nvSpPr>
        <p:spPr bwMode="auto">
          <a:xfrm>
            <a:off x="545995" y="1911095"/>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42" name="Text Box 11">
            <a:extLst>
              <a:ext uri="{FF2B5EF4-FFF2-40B4-BE49-F238E27FC236}">
                <a16:creationId xmlns:a16="http://schemas.microsoft.com/office/drawing/2014/main" id="{88002256-C592-92E2-88DC-042E29B01588}"/>
              </a:ext>
            </a:extLst>
          </p:cNvPr>
          <p:cNvSpPr txBox="1">
            <a:spLocks noChangeArrowheads="1"/>
          </p:cNvSpPr>
          <p:nvPr/>
        </p:nvSpPr>
        <p:spPr bwMode="auto">
          <a:xfrm>
            <a:off x="-228600" y="297363"/>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1600" dirty="0">
                <a:solidFill>
                  <a:srgbClr val="FF0000"/>
                </a:solidFill>
                <a:latin typeface="Arial"/>
                <a:cs typeface="Arial"/>
              </a:rPr>
              <a:t>  </a:t>
            </a: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ASR        241</a:t>
            </a:r>
            <a:endParaRPr kumimoji="0" lang="en-US" altLang="en-US" sz="1600" b="0" i="0" u="none" strike="noStrike" kern="1200" cap="none" spc="0" normalizeH="0" baseline="30000" noProof="0" dirty="0">
              <a:ln>
                <a:noFill/>
              </a:ln>
              <a:solidFill>
                <a:srgbClr val="FF0000"/>
              </a:solidFill>
              <a:effectLst/>
              <a:uLnTx/>
              <a:uFillTx/>
              <a:latin typeface="Arial"/>
              <a:ea typeface="+mn-ea"/>
              <a:cs typeface="Arial"/>
            </a:endParaRPr>
          </a:p>
        </p:txBody>
      </p:sp>
      <p:sp>
        <p:nvSpPr>
          <p:cNvPr id="43" name="TextBox 42">
            <a:extLst>
              <a:ext uri="{FF2B5EF4-FFF2-40B4-BE49-F238E27FC236}">
                <a16:creationId xmlns:a16="http://schemas.microsoft.com/office/drawing/2014/main" id="{0AAE7CE9-7364-68FA-A907-5E68CAB84A21}"/>
              </a:ext>
            </a:extLst>
          </p:cNvPr>
          <p:cNvSpPr txBox="1"/>
          <p:nvPr/>
        </p:nvSpPr>
        <p:spPr>
          <a:xfrm>
            <a:off x="367480" y="2959"/>
            <a:ext cx="2922639" cy="369332"/>
          </a:xfrm>
          <a:prstGeom prst="rect">
            <a:avLst/>
          </a:prstGeom>
          <a:noFill/>
        </p:spPr>
        <p:txBody>
          <a:bodyPr wrap="square" rtlCol="0">
            <a:spAutoFit/>
          </a:bodyPr>
          <a:lstStyle/>
          <a:p>
            <a:r>
              <a:rPr lang="en-US" dirty="0">
                <a:solidFill>
                  <a:schemeClr val="bg1"/>
                </a:solidFill>
              </a:rPr>
              <a:t>  pre-industrial </a:t>
            </a:r>
          </a:p>
        </p:txBody>
      </p:sp>
      <p:sp>
        <p:nvSpPr>
          <p:cNvPr id="44" name="Rectangle 5">
            <a:extLst>
              <a:ext uri="{FF2B5EF4-FFF2-40B4-BE49-F238E27FC236}">
                <a16:creationId xmlns:a16="http://schemas.microsoft.com/office/drawing/2014/main" id="{4FC400B7-A246-60FE-2617-465A3CA1D7BF}"/>
              </a:ext>
            </a:extLst>
          </p:cNvPr>
          <p:cNvSpPr>
            <a:spLocks noChangeArrowheads="1"/>
          </p:cNvSpPr>
          <p:nvPr/>
        </p:nvSpPr>
        <p:spPr bwMode="auto">
          <a:xfrm>
            <a:off x="7556395" y="1055211"/>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45" name="Line 6">
            <a:extLst>
              <a:ext uri="{FF2B5EF4-FFF2-40B4-BE49-F238E27FC236}">
                <a16:creationId xmlns:a16="http://schemas.microsoft.com/office/drawing/2014/main" id="{B625FC1F-6897-A090-EE0E-9E5912D0D84D}"/>
              </a:ext>
            </a:extLst>
          </p:cNvPr>
          <p:cNvSpPr>
            <a:spLocks noChangeShapeType="1"/>
          </p:cNvSpPr>
          <p:nvPr/>
        </p:nvSpPr>
        <p:spPr bwMode="auto">
          <a:xfrm>
            <a:off x="7566212" y="362383"/>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46" name="Line 8">
            <a:extLst>
              <a:ext uri="{FF2B5EF4-FFF2-40B4-BE49-F238E27FC236}">
                <a16:creationId xmlns:a16="http://schemas.microsoft.com/office/drawing/2014/main" id="{B834AB24-13B2-9F8D-B0B7-56AF854CFF28}"/>
              </a:ext>
            </a:extLst>
          </p:cNvPr>
          <p:cNvSpPr>
            <a:spLocks noChangeShapeType="1"/>
          </p:cNvSpPr>
          <p:nvPr/>
        </p:nvSpPr>
        <p:spPr bwMode="auto">
          <a:xfrm flipV="1">
            <a:off x="8153400" y="362382"/>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47" name="Text Box 11">
            <a:extLst>
              <a:ext uri="{FF2B5EF4-FFF2-40B4-BE49-F238E27FC236}">
                <a16:creationId xmlns:a16="http://schemas.microsoft.com/office/drawing/2014/main" id="{E9ADB017-F531-7599-8792-7BC1D9E4CD23}"/>
              </a:ext>
            </a:extLst>
          </p:cNvPr>
          <p:cNvSpPr txBox="1">
            <a:spLocks noChangeArrowheads="1"/>
          </p:cNvSpPr>
          <p:nvPr/>
        </p:nvSpPr>
        <p:spPr bwMode="auto">
          <a:xfrm>
            <a:off x="8153400" y="30480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OLR       241</a:t>
            </a:r>
            <a:endParaRPr kumimoji="0" lang="en-US" altLang="en-US" sz="1600" b="0" i="0" u="none" strike="noStrike" kern="1200" cap="none" spc="0" normalizeH="0" baseline="30000" noProof="0" dirty="0">
              <a:ln>
                <a:noFill/>
              </a:ln>
              <a:solidFill>
                <a:srgbClr val="00FF00"/>
              </a:solidFill>
              <a:effectLst/>
              <a:uLnTx/>
              <a:uFillTx/>
              <a:latin typeface="Arial"/>
              <a:ea typeface="+mn-ea"/>
              <a:cs typeface="Arial"/>
            </a:endParaRPr>
          </a:p>
        </p:txBody>
      </p:sp>
      <p:sp>
        <p:nvSpPr>
          <p:cNvPr id="48" name="Flowchart: Process 47">
            <a:extLst>
              <a:ext uri="{FF2B5EF4-FFF2-40B4-BE49-F238E27FC236}">
                <a16:creationId xmlns:a16="http://schemas.microsoft.com/office/drawing/2014/main" id="{8D199927-6655-D1B3-1E3E-26D3EDC09936}"/>
              </a:ext>
            </a:extLst>
          </p:cNvPr>
          <p:cNvSpPr/>
          <p:nvPr/>
        </p:nvSpPr>
        <p:spPr bwMode="auto">
          <a:xfrm>
            <a:off x="7556395" y="1980345"/>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49" name="Text Box 11">
            <a:extLst>
              <a:ext uri="{FF2B5EF4-FFF2-40B4-BE49-F238E27FC236}">
                <a16:creationId xmlns:a16="http://schemas.microsoft.com/office/drawing/2014/main" id="{672E249A-A072-6438-C768-61B98F567868}"/>
              </a:ext>
            </a:extLst>
          </p:cNvPr>
          <p:cNvSpPr txBox="1">
            <a:spLocks noChangeArrowheads="1"/>
          </p:cNvSpPr>
          <p:nvPr/>
        </p:nvSpPr>
        <p:spPr bwMode="auto">
          <a:xfrm>
            <a:off x="6705600" y="442813"/>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ASR           241</a:t>
            </a:r>
            <a:endParaRPr kumimoji="0" lang="en-US" altLang="en-US" sz="1600" b="0" i="0" u="none" strike="noStrike" kern="1200" cap="none" spc="0" normalizeH="0" baseline="30000" noProof="0" dirty="0">
              <a:ln>
                <a:noFill/>
              </a:ln>
              <a:solidFill>
                <a:srgbClr val="FF0000"/>
              </a:solidFill>
              <a:effectLst/>
              <a:uLnTx/>
              <a:uFillTx/>
              <a:latin typeface="Arial"/>
              <a:ea typeface="+mn-ea"/>
              <a:cs typeface="Arial"/>
            </a:endParaRPr>
          </a:p>
        </p:txBody>
      </p:sp>
      <p:sp>
        <p:nvSpPr>
          <p:cNvPr id="50" name="TextBox 49">
            <a:extLst>
              <a:ext uri="{FF2B5EF4-FFF2-40B4-BE49-F238E27FC236}">
                <a16:creationId xmlns:a16="http://schemas.microsoft.com/office/drawing/2014/main" id="{557BC1C9-3228-04C9-7C1D-ECF1B7DB1F1F}"/>
              </a:ext>
            </a:extLst>
          </p:cNvPr>
          <p:cNvSpPr txBox="1"/>
          <p:nvPr/>
        </p:nvSpPr>
        <p:spPr>
          <a:xfrm>
            <a:off x="6934200" y="-76200"/>
            <a:ext cx="2286000" cy="369332"/>
          </a:xfrm>
          <a:prstGeom prst="rect">
            <a:avLst/>
          </a:prstGeom>
          <a:noFill/>
        </p:spPr>
        <p:txBody>
          <a:bodyPr wrap="square" rtlCol="0">
            <a:spAutoFit/>
          </a:bodyPr>
          <a:lstStyle/>
          <a:p>
            <a:r>
              <a:rPr lang="en-US" dirty="0">
                <a:solidFill>
                  <a:schemeClr val="bg1"/>
                </a:solidFill>
              </a:rPr>
              <a:t>Temperature adjusts</a:t>
            </a:r>
          </a:p>
        </p:txBody>
      </p:sp>
      <p:sp>
        <p:nvSpPr>
          <p:cNvPr id="51" name="TextBox 50">
            <a:extLst>
              <a:ext uri="{FF2B5EF4-FFF2-40B4-BE49-F238E27FC236}">
                <a16:creationId xmlns:a16="http://schemas.microsoft.com/office/drawing/2014/main" id="{DB66DC84-A372-5B6A-A168-E492345BB9B5}"/>
              </a:ext>
            </a:extLst>
          </p:cNvPr>
          <p:cNvSpPr txBox="1"/>
          <p:nvPr/>
        </p:nvSpPr>
        <p:spPr>
          <a:xfrm>
            <a:off x="7543800" y="1212251"/>
            <a:ext cx="1600200" cy="369332"/>
          </a:xfrm>
          <a:prstGeom prst="rect">
            <a:avLst/>
          </a:prstGeom>
          <a:noFill/>
        </p:spPr>
        <p:txBody>
          <a:bodyPr wrap="square" rtlCol="0">
            <a:spAutoFit/>
          </a:bodyPr>
          <a:lstStyle/>
          <a:p>
            <a:r>
              <a:rPr lang="en-US" dirty="0">
                <a:solidFill>
                  <a:schemeClr val="bg1"/>
                </a:solidFill>
              </a:rPr>
              <a:t>New Balance</a:t>
            </a:r>
          </a:p>
        </p:txBody>
      </p:sp>
      <p:sp>
        <p:nvSpPr>
          <p:cNvPr id="52" name="Rectangle 5">
            <a:extLst>
              <a:ext uri="{FF2B5EF4-FFF2-40B4-BE49-F238E27FC236}">
                <a16:creationId xmlns:a16="http://schemas.microsoft.com/office/drawing/2014/main" id="{14226CE6-14D1-FB11-A954-653E90434939}"/>
              </a:ext>
            </a:extLst>
          </p:cNvPr>
          <p:cNvSpPr>
            <a:spLocks noChangeArrowheads="1"/>
          </p:cNvSpPr>
          <p:nvPr/>
        </p:nvSpPr>
        <p:spPr bwMode="auto">
          <a:xfrm>
            <a:off x="7480195" y="5486479"/>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3" name="Line 6">
            <a:extLst>
              <a:ext uri="{FF2B5EF4-FFF2-40B4-BE49-F238E27FC236}">
                <a16:creationId xmlns:a16="http://schemas.microsoft.com/office/drawing/2014/main" id="{5C200BDE-042B-A76F-C0D7-3171E3D378F2}"/>
              </a:ext>
            </a:extLst>
          </p:cNvPr>
          <p:cNvSpPr>
            <a:spLocks noChangeShapeType="1"/>
          </p:cNvSpPr>
          <p:nvPr/>
        </p:nvSpPr>
        <p:spPr bwMode="auto">
          <a:xfrm>
            <a:off x="7490012" y="4793651"/>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4" name="Line 8">
            <a:extLst>
              <a:ext uri="{FF2B5EF4-FFF2-40B4-BE49-F238E27FC236}">
                <a16:creationId xmlns:a16="http://schemas.microsoft.com/office/drawing/2014/main" id="{2B9082D7-F726-4D40-318D-3D6868CB3087}"/>
              </a:ext>
            </a:extLst>
          </p:cNvPr>
          <p:cNvSpPr>
            <a:spLocks noChangeShapeType="1"/>
          </p:cNvSpPr>
          <p:nvPr/>
        </p:nvSpPr>
        <p:spPr bwMode="auto">
          <a:xfrm flipV="1">
            <a:off x="8077200" y="4793650"/>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55" name="Text Box 11">
            <a:extLst>
              <a:ext uri="{FF2B5EF4-FFF2-40B4-BE49-F238E27FC236}">
                <a16:creationId xmlns:a16="http://schemas.microsoft.com/office/drawing/2014/main" id="{6565D371-B005-1527-C493-B767C313B773}"/>
              </a:ext>
            </a:extLst>
          </p:cNvPr>
          <p:cNvSpPr txBox="1">
            <a:spLocks noChangeArrowheads="1"/>
          </p:cNvSpPr>
          <p:nvPr/>
        </p:nvSpPr>
        <p:spPr bwMode="auto">
          <a:xfrm>
            <a:off x="8077200" y="4736068"/>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OLR       281</a:t>
            </a:r>
            <a:endParaRPr kumimoji="0" lang="en-US" altLang="en-US" sz="1600" b="0" i="0" u="none" strike="noStrike" kern="1200" cap="none" spc="0" normalizeH="0" baseline="30000" noProof="0" dirty="0">
              <a:ln>
                <a:noFill/>
              </a:ln>
              <a:solidFill>
                <a:srgbClr val="00FF00"/>
              </a:solidFill>
              <a:effectLst/>
              <a:uLnTx/>
              <a:uFillTx/>
              <a:latin typeface="Arial"/>
              <a:ea typeface="+mn-ea"/>
              <a:cs typeface="Arial"/>
            </a:endParaRPr>
          </a:p>
        </p:txBody>
      </p:sp>
      <p:sp>
        <p:nvSpPr>
          <p:cNvPr id="56" name="Flowchart: Process 55">
            <a:extLst>
              <a:ext uri="{FF2B5EF4-FFF2-40B4-BE49-F238E27FC236}">
                <a16:creationId xmlns:a16="http://schemas.microsoft.com/office/drawing/2014/main" id="{D77815A4-C183-CDE0-71DB-D624CD830E00}"/>
              </a:ext>
            </a:extLst>
          </p:cNvPr>
          <p:cNvSpPr/>
          <p:nvPr/>
        </p:nvSpPr>
        <p:spPr bwMode="auto">
          <a:xfrm>
            <a:off x="7480195" y="6411613"/>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57" name="TextBox 56">
            <a:extLst>
              <a:ext uri="{FF2B5EF4-FFF2-40B4-BE49-F238E27FC236}">
                <a16:creationId xmlns:a16="http://schemas.microsoft.com/office/drawing/2014/main" id="{7ABC5D60-838C-78B6-D459-34A53ED3A4D1}"/>
              </a:ext>
            </a:extLst>
          </p:cNvPr>
          <p:cNvSpPr txBox="1"/>
          <p:nvPr/>
        </p:nvSpPr>
        <p:spPr>
          <a:xfrm>
            <a:off x="6858000" y="4355068"/>
            <a:ext cx="2286000" cy="369332"/>
          </a:xfrm>
          <a:prstGeom prst="rect">
            <a:avLst/>
          </a:prstGeom>
          <a:noFill/>
        </p:spPr>
        <p:txBody>
          <a:bodyPr wrap="square" rtlCol="0">
            <a:spAutoFit/>
          </a:bodyPr>
          <a:lstStyle/>
          <a:p>
            <a:r>
              <a:rPr lang="en-US" dirty="0">
                <a:solidFill>
                  <a:schemeClr val="bg1"/>
                </a:solidFill>
              </a:rPr>
              <a:t>Temperature adjusts</a:t>
            </a:r>
          </a:p>
        </p:txBody>
      </p:sp>
      <p:sp>
        <p:nvSpPr>
          <p:cNvPr id="58" name="TextBox 57">
            <a:extLst>
              <a:ext uri="{FF2B5EF4-FFF2-40B4-BE49-F238E27FC236}">
                <a16:creationId xmlns:a16="http://schemas.microsoft.com/office/drawing/2014/main" id="{519C0FD0-511A-8061-AA89-3486F88968AC}"/>
              </a:ext>
            </a:extLst>
          </p:cNvPr>
          <p:cNvSpPr txBox="1"/>
          <p:nvPr/>
        </p:nvSpPr>
        <p:spPr>
          <a:xfrm>
            <a:off x="7467600" y="5643519"/>
            <a:ext cx="1600200" cy="369332"/>
          </a:xfrm>
          <a:prstGeom prst="rect">
            <a:avLst/>
          </a:prstGeom>
          <a:noFill/>
        </p:spPr>
        <p:txBody>
          <a:bodyPr wrap="square" rtlCol="0">
            <a:spAutoFit/>
          </a:bodyPr>
          <a:lstStyle/>
          <a:p>
            <a:r>
              <a:rPr lang="en-US" dirty="0">
                <a:solidFill>
                  <a:schemeClr val="bg1"/>
                </a:solidFill>
              </a:rPr>
              <a:t>New Balance</a:t>
            </a:r>
          </a:p>
        </p:txBody>
      </p:sp>
      <p:sp>
        <p:nvSpPr>
          <p:cNvPr id="59" name="Text Box 11">
            <a:extLst>
              <a:ext uri="{FF2B5EF4-FFF2-40B4-BE49-F238E27FC236}">
                <a16:creationId xmlns:a16="http://schemas.microsoft.com/office/drawing/2014/main" id="{B5F7428A-F496-0CC7-819F-0F967CA4CB62}"/>
              </a:ext>
            </a:extLst>
          </p:cNvPr>
          <p:cNvSpPr txBox="1">
            <a:spLocks noChangeArrowheads="1"/>
          </p:cNvSpPr>
          <p:nvPr/>
        </p:nvSpPr>
        <p:spPr bwMode="auto">
          <a:xfrm>
            <a:off x="6553200" y="4800600"/>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ASR           281</a:t>
            </a:r>
            <a:endParaRPr kumimoji="0" lang="en-US" altLang="en-US" sz="1600" b="0" i="0" u="none" strike="noStrike" kern="1200" cap="none" spc="0" normalizeH="0" baseline="30000" noProof="0" dirty="0">
              <a:ln>
                <a:noFill/>
              </a:ln>
              <a:solidFill>
                <a:srgbClr val="FF0000"/>
              </a:solidFill>
              <a:effectLst/>
              <a:uLnTx/>
              <a:uFillTx/>
              <a:latin typeface="Arial"/>
              <a:ea typeface="+mn-ea"/>
              <a:cs typeface="Arial"/>
            </a:endParaRPr>
          </a:p>
        </p:txBody>
      </p:sp>
      <p:sp>
        <p:nvSpPr>
          <p:cNvPr id="60" name="Rectangle 5">
            <a:extLst>
              <a:ext uri="{FF2B5EF4-FFF2-40B4-BE49-F238E27FC236}">
                <a16:creationId xmlns:a16="http://schemas.microsoft.com/office/drawing/2014/main" id="{50A2DE64-6266-4CCA-04A4-1B702496A83E}"/>
              </a:ext>
            </a:extLst>
          </p:cNvPr>
          <p:cNvSpPr>
            <a:spLocks noChangeArrowheads="1"/>
          </p:cNvSpPr>
          <p:nvPr/>
        </p:nvSpPr>
        <p:spPr bwMode="auto">
          <a:xfrm>
            <a:off x="381000" y="5486479"/>
            <a:ext cx="1511405" cy="1087754"/>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61" name="Line 6">
            <a:extLst>
              <a:ext uri="{FF2B5EF4-FFF2-40B4-BE49-F238E27FC236}">
                <a16:creationId xmlns:a16="http://schemas.microsoft.com/office/drawing/2014/main" id="{80564B09-45B4-A4AA-1212-E19F86C6F9B1}"/>
              </a:ext>
            </a:extLst>
          </p:cNvPr>
          <p:cNvSpPr>
            <a:spLocks noChangeShapeType="1"/>
          </p:cNvSpPr>
          <p:nvPr/>
        </p:nvSpPr>
        <p:spPr bwMode="auto">
          <a:xfrm>
            <a:off x="543217" y="4793651"/>
            <a:ext cx="358588" cy="66520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62" name="Line 8">
            <a:extLst>
              <a:ext uri="{FF2B5EF4-FFF2-40B4-BE49-F238E27FC236}">
                <a16:creationId xmlns:a16="http://schemas.microsoft.com/office/drawing/2014/main" id="{3A0DF3CA-B6DF-3179-573A-C53380E25C91}"/>
              </a:ext>
            </a:extLst>
          </p:cNvPr>
          <p:cNvSpPr>
            <a:spLocks noChangeShapeType="1"/>
          </p:cNvSpPr>
          <p:nvPr/>
        </p:nvSpPr>
        <p:spPr bwMode="auto">
          <a:xfrm flipV="1">
            <a:off x="978005" y="4793650"/>
            <a:ext cx="228600" cy="665206"/>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Arial"/>
            </a:endParaRPr>
          </a:p>
        </p:txBody>
      </p:sp>
      <p:sp>
        <p:nvSpPr>
          <p:cNvPr id="63" name="Flowchart: Process 62">
            <a:extLst>
              <a:ext uri="{FF2B5EF4-FFF2-40B4-BE49-F238E27FC236}">
                <a16:creationId xmlns:a16="http://schemas.microsoft.com/office/drawing/2014/main" id="{6EBBF934-82A4-09C7-DE1C-3B409A6B2C80}"/>
              </a:ext>
            </a:extLst>
          </p:cNvPr>
          <p:cNvSpPr/>
          <p:nvPr/>
        </p:nvSpPr>
        <p:spPr bwMode="auto">
          <a:xfrm>
            <a:off x="381000" y="6411613"/>
            <a:ext cx="1511405" cy="293987"/>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64" name="Text Box 11">
            <a:extLst>
              <a:ext uri="{FF2B5EF4-FFF2-40B4-BE49-F238E27FC236}">
                <a16:creationId xmlns:a16="http://schemas.microsoft.com/office/drawing/2014/main" id="{810DFA52-2027-2053-3995-FCFB44E72D9A}"/>
              </a:ext>
            </a:extLst>
          </p:cNvPr>
          <p:cNvSpPr txBox="1">
            <a:spLocks noChangeArrowheads="1"/>
          </p:cNvSpPr>
          <p:nvPr/>
        </p:nvSpPr>
        <p:spPr bwMode="auto">
          <a:xfrm>
            <a:off x="644196" y="4825425"/>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FF00"/>
                </a:solidFill>
                <a:effectLst/>
                <a:uLnTx/>
                <a:uFillTx/>
                <a:latin typeface="Arial"/>
                <a:ea typeface="+mn-ea"/>
                <a:cs typeface="Arial"/>
              </a:rPr>
              <a:t>    OLR       241</a:t>
            </a:r>
            <a:endParaRPr kumimoji="0" lang="en-US" altLang="en-US" sz="1600" b="0" i="0" u="none" strike="noStrike" kern="1200" cap="none" spc="0" normalizeH="0" baseline="30000" noProof="0" dirty="0">
              <a:ln>
                <a:noFill/>
              </a:ln>
              <a:solidFill>
                <a:srgbClr val="00FF00"/>
              </a:solidFill>
              <a:effectLst/>
              <a:uLnTx/>
              <a:uFillTx/>
              <a:latin typeface="Arial"/>
              <a:ea typeface="+mn-ea"/>
              <a:cs typeface="Arial"/>
            </a:endParaRPr>
          </a:p>
        </p:txBody>
      </p:sp>
      <p:sp>
        <p:nvSpPr>
          <p:cNvPr id="65" name="Text Box 11">
            <a:extLst>
              <a:ext uri="{FF2B5EF4-FFF2-40B4-BE49-F238E27FC236}">
                <a16:creationId xmlns:a16="http://schemas.microsoft.com/office/drawing/2014/main" id="{BD158F53-1BD3-0D3A-A9AA-C22A4B1CF245}"/>
              </a:ext>
            </a:extLst>
          </p:cNvPr>
          <p:cNvSpPr txBox="1">
            <a:spLocks noChangeArrowheads="1"/>
          </p:cNvSpPr>
          <p:nvPr/>
        </p:nvSpPr>
        <p:spPr bwMode="auto">
          <a:xfrm>
            <a:off x="-457200" y="4762382"/>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1600" dirty="0">
                <a:solidFill>
                  <a:srgbClr val="FF0000"/>
                </a:solidFill>
                <a:latin typeface="Arial"/>
                <a:cs typeface="Arial"/>
              </a:rPr>
              <a:t>  </a:t>
            </a:r>
            <a:r>
              <a:rPr kumimoji="0" lang="en-US" altLang="en-US" sz="1600" b="0" i="0" u="none" strike="noStrike" kern="1200" cap="none" spc="0" normalizeH="0" baseline="0" noProof="0" dirty="0">
                <a:ln>
                  <a:noFill/>
                </a:ln>
                <a:solidFill>
                  <a:srgbClr val="FF0000"/>
                </a:solidFill>
                <a:effectLst/>
                <a:uLnTx/>
                <a:uFillTx/>
                <a:latin typeface="Arial"/>
                <a:ea typeface="+mn-ea"/>
                <a:cs typeface="Arial"/>
              </a:rPr>
              <a:t>ASR        241</a:t>
            </a:r>
            <a:endParaRPr kumimoji="0" lang="en-US" altLang="en-US" sz="1600" b="0" i="0" u="none" strike="noStrike" kern="1200" cap="none" spc="0" normalizeH="0" baseline="30000" noProof="0" dirty="0">
              <a:ln>
                <a:noFill/>
              </a:ln>
              <a:solidFill>
                <a:srgbClr val="FF0000"/>
              </a:solidFill>
              <a:effectLst/>
              <a:uLnTx/>
              <a:uFillTx/>
              <a:latin typeface="Arial"/>
              <a:ea typeface="+mn-ea"/>
              <a:cs typeface="Arial"/>
            </a:endParaRPr>
          </a:p>
        </p:txBody>
      </p:sp>
      <p:pic>
        <p:nvPicPr>
          <p:cNvPr id="66" name="Content Placeholder 3">
            <a:extLst>
              <a:ext uri="{FF2B5EF4-FFF2-40B4-BE49-F238E27FC236}">
                <a16:creationId xmlns:a16="http://schemas.microsoft.com/office/drawing/2014/main" id="{CCBEF6D7-6964-8531-8CB7-58D775ED14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103" t="213" r="-12003" b="48725"/>
          <a:stretch/>
        </p:blipFill>
        <p:spPr bwMode="auto">
          <a:xfrm>
            <a:off x="2624693" y="3675476"/>
            <a:ext cx="5300107" cy="241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Rectangle 71">
            <a:extLst>
              <a:ext uri="{FF2B5EF4-FFF2-40B4-BE49-F238E27FC236}">
                <a16:creationId xmlns:a16="http://schemas.microsoft.com/office/drawing/2014/main" id="{87D56969-962A-A085-1400-8901513CA6D6}"/>
              </a:ext>
            </a:extLst>
          </p:cNvPr>
          <p:cNvSpPr/>
          <p:nvPr/>
        </p:nvSpPr>
        <p:spPr bwMode="auto">
          <a:xfrm>
            <a:off x="2202089" y="3680587"/>
            <a:ext cx="477095" cy="2415413"/>
          </a:xfrm>
          <a:prstGeom prst="rect">
            <a:avLst/>
          </a:prstGeom>
          <a:solidFill>
            <a:schemeClr val="bg1"/>
          </a:solidFill>
          <a:ln w="317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73" name="TextBox 72">
            <a:extLst>
              <a:ext uri="{FF2B5EF4-FFF2-40B4-BE49-F238E27FC236}">
                <a16:creationId xmlns:a16="http://schemas.microsoft.com/office/drawing/2014/main" id="{5616A8A8-541E-4E4D-CF24-0137BBF2A7CE}"/>
              </a:ext>
            </a:extLst>
          </p:cNvPr>
          <p:cNvSpPr txBox="1"/>
          <p:nvPr/>
        </p:nvSpPr>
        <p:spPr>
          <a:xfrm>
            <a:off x="2362200" y="5257800"/>
            <a:ext cx="457201" cy="276999"/>
          </a:xfrm>
          <a:prstGeom prst="rect">
            <a:avLst/>
          </a:prstGeom>
          <a:noFill/>
        </p:spPr>
        <p:txBody>
          <a:bodyPr wrap="square" rtlCol="0">
            <a:spAutoFit/>
          </a:bodyPr>
          <a:lstStyle/>
          <a:p>
            <a:r>
              <a:rPr lang="en-US" sz="1200" dirty="0"/>
              <a:t>-40</a:t>
            </a:r>
          </a:p>
        </p:txBody>
      </p:sp>
      <p:sp>
        <p:nvSpPr>
          <p:cNvPr id="74" name="TextBox 73">
            <a:extLst>
              <a:ext uri="{FF2B5EF4-FFF2-40B4-BE49-F238E27FC236}">
                <a16:creationId xmlns:a16="http://schemas.microsoft.com/office/drawing/2014/main" id="{CC746C7B-49EA-1AF0-FF25-90254765094D}"/>
              </a:ext>
            </a:extLst>
          </p:cNvPr>
          <p:cNvSpPr txBox="1"/>
          <p:nvPr/>
        </p:nvSpPr>
        <p:spPr>
          <a:xfrm>
            <a:off x="2362200" y="4980801"/>
            <a:ext cx="457201" cy="276999"/>
          </a:xfrm>
          <a:prstGeom prst="rect">
            <a:avLst/>
          </a:prstGeom>
          <a:noFill/>
        </p:spPr>
        <p:txBody>
          <a:bodyPr wrap="square" rtlCol="0">
            <a:spAutoFit/>
          </a:bodyPr>
          <a:lstStyle/>
          <a:p>
            <a:r>
              <a:rPr lang="en-US" sz="1200" dirty="0"/>
              <a:t>-20</a:t>
            </a:r>
          </a:p>
        </p:txBody>
      </p:sp>
      <p:sp>
        <p:nvSpPr>
          <p:cNvPr id="75" name="TextBox 74">
            <a:extLst>
              <a:ext uri="{FF2B5EF4-FFF2-40B4-BE49-F238E27FC236}">
                <a16:creationId xmlns:a16="http://schemas.microsoft.com/office/drawing/2014/main" id="{45BE3C57-8AFA-3DB3-8131-24E14274D292}"/>
              </a:ext>
            </a:extLst>
          </p:cNvPr>
          <p:cNvSpPr txBox="1"/>
          <p:nvPr/>
        </p:nvSpPr>
        <p:spPr>
          <a:xfrm>
            <a:off x="2362200" y="4724400"/>
            <a:ext cx="457201" cy="276999"/>
          </a:xfrm>
          <a:prstGeom prst="rect">
            <a:avLst/>
          </a:prstGeom>
          <a:noFill/>
        </p:spPr>
        <p:txBody>
          <a:bodyPr wrap="square" rtlCol="0">
            <a:spAutoFit/>
          </a:bodyPr>
          <a:lstStyle/>
          <a:p>
            <a:r>
              <a:rPr lang="en-US" sz="1200" dirty="0"/>
              <a:t>  0</a:t>
            </a:r>
          </a:p>
        </p:txBody>
      </p:sp>
      <p:sp>
        <p:nvSpPr>
          <p:cNvPr id="76" name="TextBox 75">
            <a:extLst>
              <a:ext uri="{FF2B5EF4-FFF2-40B4-BE49-F238E27FC236}">
                <a16:creationId xmlns:a16="http://schemas.microsoft.com/office/drawing/2014/main" id="{66BA1051-5B5E-C141-2C3F-F81E06DEC008}"/>
              </a:ext>
            </a:extLst>
          </p:cNvPr>
          <p:cNvSpPr txBox="1"/>
          <p:nvPr/>
        </p:nvSpPr>
        <p:spPr>
          <a:xfrm>
            <a:off x="2362200" y="4343400"/>
            <a:ext cx="457201" cy="276999"/>
          </a:xfrm>
          <a:prstGeom prst="rect">
            <a:avLst/>
          </a:prstGeom>
          <a:noFill/>
        </p:spPr>
        <p:txBody>
          <a:bodyPr wrap="square" rtlCol="0">
            <a:spAutoFit/>
          </a:bodyPr>
          <a:lstStyle/>
          <a:p>
            <a:r>
              <a:rPr lang="en-US" sz="1200" dirty="0"/>
              <a:t> 20</a:t>
            </a:r>
          </a:p>
        </p:txBody>
      </p:sp>
      <p:sp>
        <p:nvSpPr>
          <p:cNvPr id="77" name="TextBox 76">
            <a:extLst>
              <a:ext uri="{FF2B5EF4-FFF2-40B4-BE49-F238E27FC236}">
                <a16:creationId xmlns:a16="http://schemas.microsoft.com/office/drawing/2014/main" id="{FBD38E83-F63C-36BE-E294-9E5446241A59}"/>
              </a:ext>
            </a:extLst>
          </p:cNvPr>
          <p:cNvSpPr txBox="1"/>
          <p:nvPr/>
        </p:nvSpPr>
        <p:spPr>
          <a:xfrm>
            <a:off x="2362200" y="4066401"/>
            <a:ext cx="457201" cy="276999"/>
          </a:xfrm>
          <a:prstGeom prst="rect">
            <a:avLst/>
          </a:prstGeom>
          <a:noFill/>
        </p:spPr>
        <p:txBody>
          <a:bodyPr wrap="square" rtlCol="0">
            <a:spAutoFit/>
          </a:bodyPr>
          <a:lstStyle/>
          <a:p>
            <a:r>
              <a:rPr lang="en-US" sz="1200" dirty="0"/>
              <a:t> 40</a:t>
            </a:r>
          </a:p>
        </p:txBody>
      </p:sp>
      <p:sp>
        <p:nvSpPr>
          <p:cNvPr id="83" name="TextBox 82">
            <a:extLst>
              <a:ext uri="{FF2B5EF4-FFF2-40B4-BE49-F238E27FC236}">
                <a16:creationId xmlns:a16="http://schemas.microsoft.com/office/drawing/2014/main" id="{703D2347-DB5C-3C73-DF37-5653C831B828}"/>
              </a:ext>
            </a:extLst>
          </p:cNvPr>
          <p:cNvSpPr txBox="1"/>
          <p:nvPr/>
        </p:nvSpPr>
        <p:spPr>
          <a:xfrm rot="16200000">
            <a:off x="1169437" y="4545226"/>
            <a:ext cx="2266407" cy="271517"/>
          </a:xfrm>
          <a:prstGeom prst="rect">
            <a:avLst/>
          </a:prstGeom>
          <a:noFill/>
        </p:spPr>
        <p:txBody>
          <a:bodyPr wrap="square" rtlCol="0">
            <a:spAutoFit/>
          </a:bodyPr>
          <a:lstStyle/>
          <a:p>
            <a:r>
              <a:rPr lang="en-US" sz="1100" dirty="0"/>
              <a:t>Radiative anomaly (W m</a:t>
            </a:r>
            <a:r>
              <a:rPr lang="en-US" sz="1100" baseline="30000" dirty="0"/>
              <a:t>-2</a:t>
            </a:r>
            <a:r>
              <a:rPr lang="en-US" sz="1100" dirty="0"/>
              <a:t>)</a:t>
            </a:r>
          </a:p>
        </p:txBody>
      </p:sp>
      <p:sp>
        <p:nvSpPr>
          <p:cNvPr id="84" name="TextBox 83">
            <a:extLst>
              <a:ext uri="{FF2B5EF4-FFF2-40B4-BE49-F238E27FC236}">
                <a16:creationId xmlns:a16="http://schemas.microsoft.com/office/drawing/2014/main" id="{9289C818-C4C3-7A5E-AC0C-23E92F3EB97D}"/>
              </a:ext>
            </a:extLst>
          </p:cNvPr>
          <p:cNvSpPr txBox="1"/>
          <p:nvPr/>
        </p:nvSpPr>
        <p:spPr>
          <a:xfrm>
            <a:off x="2993583" y="-59718"/>
            <a:ext cx="4114800" cy="646331"/>
          </a:xfrm>
          <a:prstGeom prst="rect">
            <a:avLst/>
          </a:prstGeom>
          <a:noFill/>
        </p:spPr>
        <p:txBody>
          <a:bodyPr wrap="square" rtlCol="0">
            <a:spAutoFit/>
          </a:bodyPr>
          <a:lstStyle/>
          <a:p>
            <a:r>
              <a:rPr lang="en-US" sz="3600" dirty="0">
                <a:solidFill>
                  <a:srgbClr val="009900"/>
                </a:solidFill>
              </a:rPr>
              <a:t>Adding CO</a:t>
            </a:r>
            <a:r>
              <a:rPr lang="en-US" sz="3600" baseline="-25000" dirty="0">
                <a:solidFill>
                  <a:srgbClr val="009900"/>
                </a:solidFill>
              </a:rPr>
              <a:t>2</a:t>
            </a:r>
          </a:p>
        </p:txBody>
      </p:sp>
      <p:sp>
        <p:nvSpPr>
          <p:cNvPr id="85" name="TextBox 84">
            <a:extLst>
              <a:ext uri="{FF2B5EF4-FFF2-40B4-BE49-F238E27FC236}">
                <a16:creationId xmlns:a16="http://schemas.microsoft.com/office/drawing/2014/main" id="{CF813382-4D47-1EE2-D1F7-78B8853409C8}"/>
              </a:ext>
            </a:extLst>
          </p:cNvPr>
          <p:cNvSpPr txBox="1"/>
          <p:nvPr/>
        </p:nvSpPr>
        <p:spPr>
          <a:xfrm>
            <a:off x="2536383" y="3087469"/>
            <a:ext cx="4778817" cy="646331"/>
          </a:xfrm>
          <a:prstGeom prst="rect">
            <a:avLst/>
          </a:prstGeom>
          <a:noFill/>
        </p:spPr>
        <p:txBody>
          <a:bodyPr wrap="square" rtlCol="0">
            <a:spAutoFit/>
          </a:bodyPr>
          <a:lstStyle/>
          <a:p>
            <a:r>
              <a:rPr lang="en-US" sz="3600" dirty="0">
                <a:solidFill>
                  <a:srgbClr val="FF0000"/>
                </a:solidFill>
              </a:rPr>
              <a:t>Increased Insolation</a:t>
            </a:r>
            <a:endParaRPr lang="en-US" sz="3600" baseline="-25000" dirty="0">
              <a:solidFill>
                <a:srgbClr val="FF0000"/>
              </a:solidFill>
            </a:endParaRPr>
          </a:p>
        </p:txBody>
      </p:sp>
    </p:spTree>
    <p:extLst>
      <p:ext uri="{BB962C8B-B14F-4D97-AF65-F5344CB8AC3E}">
        <p14:creationId xmlns:p14="http://schemas.microsoft.com/office/powerpoint/2010/main" val="715524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747"/>
            <a:ext cx="8229600" cy="1143000"/>
          </a:xfrm>
        </p:spPr>
        <p:txBody>
          <a:bodyPr>
            <a:normAutofit/>
          </a:bodyPr>
          <a:lstStyle/>
          <a:p>
            <a:r>
              <a:rPr lang="en-US" sz="3000" dirty="0">
                <a:solidFill>
                  <a:schemeClr val="bg1"/>
                </a:solidFill>
              </a:rPr>
              <a:t>Top of Atmosphere Radiative response to greenhouse and shortwave forcing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401422"/>
            <a:ext cx="7288009" cy="5075578"/>
          </a:xfrm>
        </p:spPr>
      </p:pic>
      <p:sp>
        <p:nvSpPr>
          <p:cNvPr id="3" name="TextBox 2"/>
          <p:cNvSpPr txBox="1"/>
          <p:nvPr/>
        </p:nvSpPr>
        <p:spPr>
          <a:xfrm>
            <a:off x="533400" y="6477034"/>
            <a:ext cx="541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OLR returns to unperturbed value in 20 years</a:t>
            </a:r>
          </a:p>
        </p:txBody>
      </p:sp>
      <p:sp>
        <p:nvSpPr>
          <p:cNvPr id="6" name="Rectangle 5"/>
          <p:cNvSpPr/>
          <p:nvPr/>
        </p:nvSpPr>
        <p:spPr>
          <a:xfrm>
            <a:off x="4686300" y="3962400"/>
            <a:ext cx="4229100" cy="25146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5881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0"/>
            <a:ext cx="6629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60000" lnSpcReduction="20000"/>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kern="0" dirty="0">
                <a:solidFill>
                  <a:schemeClr val="bg1"/>
                </a:solidFill>
              </a:rPr>
              <a:t>Mechanisms leading to changes in absorbed solar radiation with global warming (in models)</a:t>
            </a: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60108"/>
            <a:ext cx="2841220" cy="286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19829" y="1524000"/>
            <a:ext cx="4456971" cy="1477328"/>
          </a:xfrm>
          <a:prstGeom prst="rect">
            <a:avLst/>
          </a:prstGeom>
          <a:noFill/>
        </p:spPr>
        <p:txBody>
          <a:bodyPr wrap="square" rtlCol="0">
            <a:spAutoFit/>
          </a:bodyPr>
          <a:lstStyle/>
          <a:p>
            <a:pPr algn="ctr"/>
            <a:r>
              <a:rPr lang="en-US" dirty="0">
                <a:solidFill>
                  <a:srgbClr val="00B0F0"/>
                </a:solidFill>
              </a:rPr>
              <a:t>Moistening of the atmosphere</a:t>
            </a:r>
          </a:p>
          <a:p>
            <a:pPr algn="ctr"/>
            <a:endParaRPr lang="en-US" dirty="0">
              <a:solidFill>
                <a:srgbClr val="00B0F0"/>
              </a:solidFill>
            </a:endParaRPr>
          </a:p>
          <a:p>
            <a:pPr algn="ctr"/>
            <a:r>
              <a:rPr lang="en-US" dirty="0">
                <a:solidFill>
                  <a:srgbClr val="00B0F0"/>
                </a:solidFill>
              </a:rPr>
              <a:t>         </a:t>
            </a:r>
          </a:p>
          <a:p>
            <a:pPr algn="ctr"/>
            <a:r>
              <a:rPr lang="en-US" dirty="0">
                <a:solidFill>
                  <a:srgbClr val="00B0F0"/>
                </a:solidFill>
              </a:rPr>
              <a:t>Enhanced atmospheric solar absorption (water vapor)</a:t>
            </a:r>
          </a:p>
        </p:txBody>
      </p:sp>
      <p:cxnSp>
        <p:nvCxnSpPr>
          <p:cNvPr id="9" name="Straight Arrow Connector 8"/>
          <p:cNvCxnSpPr>
            <a:cxnSpLocks/>
          </p:cNvCxnSpPr>
          <p:nvPr/>
        </p:nvCxnSpPr>
        <p:spPr bwMode="auto">
          <a:xfrm>
            <a:off x="2667000" y="1905000"/>
            <a:ext cx="0" cy="457200"/>
          </a:xfrm>
          <a:prstGeom prst="straightConnector1">
            <a:avLst/>
          </a:prstGeom>
          <a:solidFill>
            <a:schemeClr val="accent1"/>
          </a:solidFill>
          <a:ln w="698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151599" y="1197114"/>
            <a:ext cx="914400" cy="707886"/>
          </a:xfrm>
          <a:prstGeom prst="rect">
            <a:avLst/>
          </a:prstGeom>
          <a:noFill/>
        </p:spPr>
        <p:txBody>
          <a:bodyPr wrap="square" rtlCol="0">
            <a:spAutoFit/>
          </a:bodyPr>
          <a:lstStyle/>
          <a:p>
            <a:r>
              <a:rPr lang="en-US" sz="4000" dirty="0">
                <a:solidFill>
                  <a:schemeClr val="bg1"/>
                </a:solidFill>
              </a:rPr>
              <a:t>1</a:t>
            </a:r>
          </a:p>
        </p:txBody>
      </p:sp>
      <p:sp>
        <p:nvSpPr>
          <p:cNvPr id="13" name="Oval 12"/>
          <p:cNvSpPr/>
          <p:nvPr/>
        </p:nvSpPr>
        <p:spPr bwMode="auto">
          <a:xfrm>
            <a:off x="151599" y="1219200"/>
            <a:ext cx="534201" cy="639128"/>
          </a:xfrm>
          <a:prstGeom prst="ellipse">
            <a:avLst/>
          </a:prstGeom>
          <a:no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14" name="TextBox 13"/>
          <p:cNvSpPr txBox="1"/>
          <p:nvPr/>
        </p:nvSpPr>
        <p:spPr>
          <a:xfrm>
            <a:off x="3505200" y="3330714"/>
            <a:ext cx="914400" cy="707886"/>
          </a:xfrm>
          <a:prstGeom prst="rect">
            <a:avLst/>
          </a:prstGeom>
          <a:noFill/>
        </p:spPr>
        <p:txBody>
          <a:bodyPr wrap="square" rtlCol="0">
            <a:spAutoFit/>
          </a:bodyPr>
          <a:lstStyle/>
          <a:p>
            <a:r>
              <a:rPr lang="en-US" sz="4000" dirty="0">
                <a:solidFill>
                  <a:schemeClr val="bg1"/>
                </a:solidFill>
              </a:rPr>
              <a:t>2</a:t>
            </a:r>
          </a:p>
        </p:txBody>
      </p:sp>
      <p:sp>
        <p:nvSpPr>
          <p:cNvPr id="15" name="Oval 14"/>
          <p:cNvSpPr/>
          <p:nvPr/>
        </p:nvSpPr>
        <p:spPr bwMode="auto">
          <a:xfrm>
            <a:off x="3505200" y="3374886"/>
            <a:ext cx="534201" cy="639128"/>
          </a:xfrm>
          <a:prstGeom prst="ellipse">
            <a:avLst/>
          </a:prstGeom>
          <a:no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19989"/>
            <a:ext cx="2895600" cy="1628775"/>
          </a:xfrm>
          <a:prstGeom prst="rect">
            <a:avLst/>
          </a:prstGeom>
        </p:spPr>
      </p:pic>
      <p:sp>
        <p:nvSpPr>
          <p:cNvPr id="19" name="TextBox 18"/>
          <p:cNvSpPr txBox="1"/>
          <p:nvPr/>
        </p:nvSpPr>
        <p:spPr>
          <a:xfrm>
            <a:off x="4153629" y="3170872"/>
            <a:ext cx="4456971" cy="1200329"/>
          </a:xfrm>
          <a:prstGeom prst="rect">
            <a:avLst/>
          </a:prstGeom>
          <a:noFill/>
        </p:spPr>
        <p:txBody>
          <a:bodyPr wrap="square" rtlCol="0">
            <a:spAutoFit/>
          </a:bodyPr>
          <a:lstStyle/>
          <a:p>
            <a:pPr algn="ctr"/>
            <a:r>
              <a:rPr lang="en-US" dirty="0">
                <a:solidFill>
                  <a:srgbClr val="E82ADF"/>
                </a:solidFill>
              </a:rPr>
              <a:t>Sea ice (and snow) loss</a:t>
            </a:r>
          </a:p>
          <a:p>
            <a:pPr algn="ctr"/>
            <a:endParaRPr lang="en-US" dirty="0">
              <a:solidFill>
                <a:srgbClr val="00B0F0"/>
              </a:solidFill>
            </a:endParaRPr>
          </a:p>
          <a:p>
            <a:pPr algn="ctr"/>
            <a:r>
              <a:rPr lang="en-US" dirty="0">
                <a:solidFill>
                  <a:srgbClr val="00B0F0"/>
                </a:solidFill>
              </a:rPr>
              <a:t>         </a:t>
            </a:r>
          </a:p>
          <a:p>
            <a:pPr algn="ctr"/>
            <a:r>
              <a:rPr lang="en-US" dirty="0">
                <a:solidFill>
                  <a:srgbClr val="E82ADF"/>
                </a:solidFill>
              </a:rPr>
              <a:t>More solar radiation absorbed by surface</a:t>
            </a:r>
          </a:p>
        </p:txBody>
      </p:sp>
      <p:cxnSp>
        <p:nvCxnSpPr>
          <p:cNvPr id="20" name="Straight Arrow Connector 19"/>
          <p:cNvCxnSpPr>
            <a:cxnSpLocks/>
          </p:cNvCxnSpPr>
          <p:nvPr/>
        </p:nvCxnSpPr>
        <p:spPr bwMode="auto">
          <a:xfrm>
            <a:off x="6400800" y="3551872"/>
            <a:ext cx="0" cy="457200"/>
          </a:xfrm>
          <a:prstGeom prst="straightConnector1">
            <a:avLst/>
          </a:prstGeom>
          <a:solidFill>
            <a:schemeClr val="accent1"/>
          </a:solidFill>
          <a:ln w="698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350" y="4589461"/>
            <a:ext cx="4165850" cy="2344739"/>
          </a:xfrm>
          <a:prstGeom prst="rect">
            <a:avLst/>
          </a:prstGeom>
        </p:spPr>
      </p:pic>
      <p:sp>
        <p:nvSpPr>
          <p:cNvPr id="22" name="TextBox 21"/>
          <p:cNvSpPr txBox="1"/>
          <p:nvPr/>
        </p:nvSpPr>
        <p:spPr>
          <a:xfrm>
            <a:off x="303999" y="5159514"/>
            <a:ext cx="914400" cy="707886"/>
          </a:xfrm>
          <a:prstGeom prst="rect">
            <a:avLst/>
          </a:prstGeom>
          <a:noFill/>
        </p:spPr>
        <p:txBody>
          <a:bodyPr wrap="square" rtlCol="0">
            <a:spAutoFit/>
          </a:bodyPr>
          <a:lstStyle/>
          <a:p>
            <a:r>
              <a:rPr lang="en-US" sz="4000" dirty="0">
                <a:solidFill>
                  <a:schemeClr val="bg1"/>
                </a:solidFill>
              </a:rPr>
              <a:t>3</a:t>
            </a:r>
          </a:p>
        </p:txBody>
      </p:sp>
      <p:sp>
        <p:nvSpPr>
          <p:cNvPr id="23" name="Oval 22"/>
          <p:cNvSpPr/>
          <p:nvPr/>
        </p:nvSpPr>
        <p:spPr bwMode="auto">
          <a:xfrm>
            <a:off x="303999" y="5181600"/>
            <a:ext cx="534201" cy="639128"/>
          </a:xfrm>
          <a:prstGeom prst="ellipse">
            <a:avLst/>
          </a:prstGeom>
          <a:noFill/>
          <a:ln w="317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24" name="TextBox 23"/>
          <p:cNvSpPr txBox="1"/>
          <p:nvPr/>
        </p:nvSpPr>
        <p:spPr>
          <a:xfrm>
            <a:off x="609600" y="5048071"/>
            <a:ext cx="4456971" cy="1754326"/>
          </a:xfrm>
          <a:prstGeom prst="rect">
            <a:avLst/>
          </a:prstGeom>
          <a:noFill/>
        </p:spPr>
        <p:txBody>
          <a:bodyPr wrap="square" rtlCol="0">
            <a:spAutoFit/>
          </a:bodyPr>
          <a:lstStyle/>
          <a:p>
            <a:pPr algn="ctr"/>
            <a:r>
              <a:rPr lang="en-US" sz="2400" dirty="0">
                <a:solidFill>
                  <a:srgbClr val="009900"/>
                </a:solidFill>
              </a:rPr>
              <a:t>Cloud Changes</a:t>
            </a:r>
          </a:p>
          <a:p>
            <a:pPr algn="ctr"/>
            <a:endParaRPr lang="en-US" sz="2400" dirty="0">
              <a:solidFill>
                <a:srgbClr val="009900"/>
              </a:solidFill>
            </a:endParaRPr>
          </a:p>
          <a:p>
            <a:pPr algn="ctr"/>
            <a:r>
              <a:rPr lang="en-US" sz="2400" dirty="0">
                <a:solidFill>
                  <a:srgbClr val="009900"/>
                </a:solidFill>
              </a:rPr>
              <a:t>Highly Uncertain</a:t>
            </a:r>
          </a:p>
          <a:p>
            <a:pPr algn="ctr"/>
            <a:endParaRPr lang="en-US" dirty="0">
              <a:solidFill>
                <a:srgbClr val="00B0F0"/>
              </a:solidFill>
            </a:endParaRPr>
          </a:p>
          <a:p>
            <a:pPr algn="ctr"/>
            <a:r>
              <a:rPr lang="en-US" dirty="0">
                <a:solidFill>
                  <a:srgbClr val="00B0F0"/>
                </a:solidFill>
              </a:rPr>
              <a:t>         </a:t>
            </a:r>
          </a:p>
        </p:txBody>
      </p:sp>
      <p:sp>
        <p:nvSpPr>
          <p:cNvPr id="3" name="Rectangle 2"/>
          <p:cNvSpPr/>
          <p:nvPr/>
        </p:nvSpPr>
        <p:spPr bwMode="auto">
          <a:xfrm>
            <a:off x="6934200" y="609600"/>
            <a:ext cx="381000" cy="1676400"/>
          </a:xfrm>
          <a:prstGeom prst="rect">
            <a:avLst/>
          </a:prstGeom>
          <a:noFill/>
          <a:ln w="31750" cap="flat" cmpd="sng" algn="ctr">
            <a:solidFill>
              <a:srgbClr val="E82AD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895216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82781" y="946896"/>
            <a:ext cx="3922948" cy="17133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082781" y="2660201"/>
            <a:ext cx="3922948" cy="565703"/>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604480" y="2766792"/>
            <a:ext cx="2536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ocean</a:t>
            </a:r>
          </a:p>
        </p:txBody>
      </p:sp>
      <p:sp>
        <p:nvSpPr>
          <p:cNvPr id="19" name="Rectangle 18"/>
          <p:cNvSpPr/>
          <p:nvPr/>
        </p:nvSpPr>
        <p:spPr>
          <a:xfrm>
            <a:off x="2545223" y="2593475"/>
            <a:ext cx="1913206" cy="36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Arrow Connector 19"/>
          <p:cNvCxnSpPr>
            <a:cxnSpLocks/>
          </p:cNvCxnSpPr>
          <p:nvPr/>
        </p:nvCxnSpPr>
        <p:spPr>
          <a:xfrm flipV="1">
            <a:off x="4015129" y="1551256"/>
            <a:ext cx="530469" cy="1028620"/>
          </a:xfrm>
          <a:prstGeom prst="straightConnector1">
            <a:avLst/>
          </a:prstGeom>
          <a:ln w="34925">
            <a:solidFill>
              <a:srgbClr val="AD15A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713439" y="2595461"/>
            <a:ext cx="1292290" cy="36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3" name="Straight Arrow Connector 22"/>
          <p:cNvCxnSpPr>
            <a:cxnSpLocks/>
          </p:cNvCxnSpPr>
          <p:nvPr/>
        </p:nvCxnSpPr>
        <p:spPr>
          <a:xfrm>
            <a:off x="410941" y="54323"/>
            <a:ext cx="1219882" cy="1513155"/>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V="1">
            <a:off x="4341207" y="1892558"/>
            <a:ext cx="328271" cy="661308"/>
          </a:xfrm>
          <a:prstGeom prst="straightConnector1">
            <a:avLst/>
          </a:prstGeom>
          <a:ln w="34925">
            <a:solidFill>
              <a:srgbClr val="AD15A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153695" y="1322815"/>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1691784" y="1322815"/>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2144462" y="1322815"/>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2773823" y="2538192"/>
            <a:ext cx="2536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ice</a:t>
            </a:r>
          </a:p>
        </p:txBody>
      </p:sp>
      <p:pic>
        <p:nvPicPr>
          <p:cNvPr id="8198" name="Picture 81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755" y="1537412"/>
            <a:ext cx="1019174" cy="781575"/>
          </a:xfrm>
          <a:prstGeom prst="rect">
            <a:avLst/>
          </a:prstGeom>
        </p:spPr>
      </p:pic>
      <p:sp>
        <p:nvSpPr>
          <p:cNvPr id="27" name="Oval 26"/>
          <p:cNvSpPr/>
          <p:nvPr/>
        </p:nvSpPr>
        <p:spPr>
          <a:xfrm>
            <a:off x="1392846" y="1551256"/>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871147" y="1551256"/>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349448" y="1494145"/>
            <a:ext cx="119575" cy="114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Straight Arrow Connector 41"/>
          <p:cNvCxnSpPr/>
          <p:nvPr/>
        </p:nvCxnSpPr>
        <p:spPr>
          <a:xfrm>
            <a:off x="1576729" y="998766"/>
            <a:ext cx="515982" cy="480811"/>
          </a:xfrm>
          <a:prstGeom prst="straightConnector1">
            <a:avLst/>
          </a:prstGeom>
          <a:ln w="6032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956302"/>
            <a:ext cx="2110129" cy="1618197"/>
          </a:xfrm>
          <a:prstGeom prst="rect">
            <a:avLst/>
          </a:prstGeom>
        </p:spPr>
      </p:pic>
      <p:sp>
        <p:nvSpPr>
          <p:cNvPr id="8203" name="TextBox 8202"/>
          <p:cNvSpPr txBox="1"/>
          <p:nvPr/>
        </p:nvSpPr>
        <p:spPr>
          <a:xfrm>
            <a:off x="1524000" y="557736"/>
            <a:ext cx="188152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B0F0"/>
                </a:solidFill>
                <a:effectLst/>
                <a:uLnTx/>
                <a:uFillTx/>
                <a:latin typeface="Calibri"/>
                <a:ea typeface="+mn-ea"/>
                <a:cs typeface="+mn-cs"/>
              </a:rPr>
              <a:t>absorbed</a:t>
            </a:r>
          </a:p>
        </p:txBody>
      </p:sp>
      <p:sp>
        <p:nvSpPr>
          <p:cNvPr id="46" name="TextBox 45"/>
          <p:cNvSpPr txBox="1"/>
          <p:nvPr/>
        </p:nvSpPr>
        <p:spPr>
          <a:xfrm>
            <a:off x="663694" y="-76200"/>
            <a:ext cx="188152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0000"/>
                </a:solidFill>
                <a:effectLst/>
                <a:uLnTx/>
                <a:uFillTx/>
                <a:latin typeface="Calibri"/>
                <a:ea typeface="+mn-ea"/>
                <a:cs typeface="+mn-cs"/>
              </a:rPr>
              <a:t>incident</a:t>
            </a:r>
            <a:endParaRPr kumimoji="0" lang="en-US" sz="2300" b="0" i="0" u="none" strike="noStrike" kern="1200" cap="none" spc="0" normalizeH="0" baseline="0" noProof="0" dirty="0">
              <a:ln>
                <a:noFill/>
              </a:ln>
              <a:solidFill>
                <a:srgbClr val="00B0F0"/>
              </a:solidFill>
              <a:effectLst/>
              <a:uLnTx/>
              <a:uFillTx/>
              <a:latin typeface="Calibri"/>
              <a:ea typeface="+mn-ea"/>
              <a:cs typeface="+mn-cs"/>
            </a:endParaRPr>
          </a:p>
        </p:txBody>
      </p:sp>
      <p:sp>
        <p:nvSpPr>
          <p:cNvPr id="8204" name="TextBox 8203"/>
          <p:cNvSpPr txBox="1"/>
          <p:nvPr/>
        </p:nvSpPr>
        <p:spPr>
          <a:xfrm>
            <a:off x="94991" y="1156412"/>
            <a:ext cx="1100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rPr>
              <a:t>  H</a:t>
            </a:r>
            <a:r>
              <a:rPr kumimoji="0" lang="en-US" sz="1800" b="0" i="0" u="none" strike="noStrike" kern="1200" cap="none" spc="0" normalizeH="0" baseline="-25000" noProof="0" dirty="0">
                <a:ln>
                  <a:noFill/>
                </a:ln>
                <a:solidFill>
                  <a:srgbClr val="00B0F0"/>
                </a:solidFill>
                <a:effectLst/>
                <a:uLnTx/>
                <a:uFillTx/>
                <a:latin typeface="Calibri"/>
                <a:ea typeface="+mn-ea"/>
                <a:cs typeface="+mn-cs"/>
              </a:rPr>
              <a:t>2</a:t>
            </a:r>
            <a:r>
              <a:rPr kumimoji="0" lang="en-US" sz="1800" b="0" i="0" u="none" strike="noStrike" kern="1200" cap="none" spc="0" normalizeH="0" baseline="0" noProof="0" dirty="0">
                <a:ln>
                  <a:noFill/>
                </a:ln>
                <a:solidFill>
                  <a:srgbClr val="00B0F0"/>
                </a:solidFill>
                <a:effectLst/>
                <a:uLnTx/>
                <a:uFillTx/>
                <a:latin typeface="Calibri"/>
                <a:ea typeface="+mn-ea"/>
                <a:cs typeface="+mn-cs"/>
              </a:rPr>
              <a:t>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rPr>
              <a:t>(vapor)</a:t>
            </a:r>
          </a:p>
        </p:txBody>
      </p:sp>
      <p:cxnSp>
        <p:nvCxnSpPr>
          <p:cNvPr id="48" name="Straight Arrow Connector 47"/>
          <p:cNvCxnSpPr/>
          <p:nvPr/>
        </p:nvCxnSpPr>
        <p:spPr>
          <a:xfrm flipV="1">
            <a:off x="2810915" y="587777"/>
            <a:ext cx="507947" cy="1132027"/>
          </a:xfrm>
          <a:prstGeom prst="straightConnector1">
            <a:avLst/>
          </a:prstGeom>
          <a:ln w="60325">
            <a:solidFill>
              <a:srgbClr val="0099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276600" y="141476"/>
            <a:ext cx="188152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9900"/>
                </a:solidFill>
                <a:effectLst/>
                <a:uLnTx/>
                <a:uFillTx/>
                <a:latin typeface="Calibri"/>
                <a:ea typeface="+mn-ea"/>
                <a:cs typeface="+mn-cs"/>
              </a:rPr>
              <a:t>Reflected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9900"/>
                </a:solidFill>
                <a:effectLst/>
                <a:uLnTx/>
                <a:uFillTx/>
                <a:latin typeface="Calibri"/>
                <a:ea typeface="+mn-ea"/>
                <a:cs typeface="+mn-cs"/>
              </a:rPr>
              <a:t>  cloud</a:t>
            </a:r>
          </a:p>
        </p:txBody>
      </p:sp>
      <p:cxnSp>
        <p:nvCxnSpPr>
          <p:cNvPr id="52" name="Straight Arrow Connector 51"/>
          <p:cNvCxnSpPr>
            <a:cxnSpLocks/>
          </p:cNvCxnSpPr>
          <p:nvPr/>
        </p:nvCxnSpPr>
        <p:spPr>
          <a:xfrm>
            <a:off x="1630823" y="1665476"/>
            <a:ext cx="771377" cy="1086837"/>
          </a:xfrm>
          <a:prstGeom prst="straightConnector1">
            <a:avLst/>
          </a:prstGeom>
          <a:ln w="6032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2209800"/>
            <a:ext cx="188152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0000"/>
                </a:solidFill>
                <a:effectLst/>
                <a:uLnTx/>
                <a:uFillTx/>
                <a:latin typeface="Calibri"/>
                <a:ea typeface="+mn-ea"/>
                <a:cs typeface="+mn-cs"/>
              </a:rPr>
              <a:t>transmitted</a:t>
            </a:r>
            <a:endParaRPr kumimoji="0" lang="en-US" sz="2300" b="0" i="0" u="none" strike="noStrike" kern="1200" cap="none" spc="0" normalizeH="0" baseline="0" noProof="0" dirty="0">
              <a:ln>
                <a:noFill/>
              </a:ln>
              <a:solidFill>
                <a:srgbClr val="00B0F0"/>
              </a:solidFill>
              <a:effectLst/>
              <a:uLnTx/>
              <a:uFillTx/>
              <a:latin typeface="Calibri"/>
              <a:ea typeface="+mn-ea"/>
              <a:cs typeface="+mn-cs"/>
            </a:endParaRPr>
          </a:p>
        </p:txBody>
      </p:sp>
      <p:cxnSp>
        <p:nvCxnSpPr>
          <p:cNvPr id="57" name="Straight Arrow Connector 56"/>
          <p:cNvCxnSpPr/>
          <p:nvPr/>
        </p:nvCxnSpPr>
        <p:spPr>
          <a:xfrm>
            <a:off x="1576729" y="1004012"/>
            <a:ext cx="668382" cy="627965"/>
          </a:xfrm>
          <a:prstGeom prst="straightConnector1">
            <a:avLst/>
          </a:prstGeom>
          <a:ln w="603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2795929" y="1004012"/>
            <a:ext cx="313285" cy="715793"/>
          </a:xfrm>
          <a:prstGeom prst="straightConnector1">
            <a:avLst/>
          </a:prstGeom>
          <a:ln w="60325">
            <a:solidFill>
              <a:srgbClr val="0099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083334" y="2318987"/>
            <a:ext cx="331595" cy="457662"/>
          </a:xfrm>
          <a:prstGeom prst="straightConnector1">
            <a:avLst/>
          </a:prstGeom>
          <a:ln w="6032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976471" y="1676400"/>
            <a:ext cx="188152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AD15A2"/>
                </a:solidFill>
                <a:effectLst/>
                <a:uLnTx/>
                <a:uFillTx/>
                <a:latin typeface="Calibri"/>
                <a:ea typeface="+mn-ea"/>
                <a:cs typeface="+mn-cs"/>
              </a:rPr>
              <a:t>Reflected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AD15A2"/>
                </a:solidFill>
                <a:effectLst/>
                <a:uLnTx/>
                <a:uFillTx/>
                <a:latin typeface="Calibri"/>
                <a:ea typeface="+mn-ea"/>
                <a:cs typeface="+mn-cs"/>
              </a:rPr>
              <a:t>  surface</a:t>
            </a:r>
          </a:p>
        </p:txBody>
      </p:sp>
      <p:sp>
        <p:nvSpPr>
          <p:cNvPr id="40" name="Title 1"/>
          <p:cNvSpPr>
            <a:spLocks noGrp="1"/>
          </p:cNvSpPr>
          <p:nvPr>
            <p:ph type="title"/>
          </p:nvPr>
        </p:nvSpPr>
        <p:spPr>
          <a:xfrm>
            <a:off x="4876800" y="305430"/>
            <a:ext cx="4267200" cy="1218569"/>
          </a:xfrm>
        </p:spPr>
        <p:txBody>
          <a:bodyPr>
            <a:normAutofit fontScale="90000"/>
          </a:bodyPr>
          <a:lstStyle/>
          <a:p>
            <a:r>
              <a:rPr lang="en-US" sz="3200" dirty="0">
                <a:solidFill>
                  <a:schemeClr val="bg1"/>
                </a:solidFill>
              </a:rPr>
              <a:t>Changes in absorbed solar </a:t>
            </a:r>
            <a:br>
              <a:rPr lang="en-US" sz="3200" dirty="0">
                <a:solidFill>
                  <a:schemeClr val="bg1"/>
                </a:solidFill>
              </a:rPr>
            </a:br>
            <a:r>
              <a:rPr lang="en-US" sz="3200" dirty="0">
                <a:solidFill>
                  <a:schemeClr val="bg1"/>
                </a:solidFill>
              </a:rPr>
              <a:t>radiation with global warming</a:t>
            </a:r>
          </a:p>
        </p:txBody>
      </p:sp>
      <p:cxnSp>
        <p:nvCxnSpPr>
          <p:cNvPr id="45" name="Straight Arrow Connector 44"/>
          <p:cNvCxnSpPr>
            <a:cxnSpLocks/>
          </p:cNvCxnSpPr>
          <p:nvPr/>
        </p:nvCxnSpPr>
        <p:spPr>
          <a:xfrm flipV="1">
            <a:off x="4700929" y="2234292"/>
            <a:ext cx="175871" cy="356508"/>
          </a:xfrm>
          <a:prstGeom prst="straightConnector1">
            <a:avLst/>
          </a:prstGeom>
          <a:ln w="34925">
            <a:solidFill>
              <a:srgbClr val="AD15A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p:cNvCxnSpPr>
          <p:nvPr/>
        </p:nvCxnSpPr>
        <p:spPr>
          <a:xfrm flipV="1">
            <a:off x="2773425" y="293876"/>
            <a:ext cx="503175" cy="1183942"/>
          </a:xfrm>
          <a:prstGeom prst="straightConnector1">
            <a:avLst/>
          </a:prstGeom>
          <a:ln w="60325">
            <a:solidFill>
              <a:srgbClr val="0099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209943" y="682701"/>
            <a:ext cx="1295400" cy="1323439"/>
          </a:xfrm>
          <a:prstGeom prst="rect">
            <a:avLst/>
          </a:prstGeom>
          <a:noFill/>
        </p:spPr>
        <p:txBody>
          <a:bodyPr wrap="square" rtlCol="0">
            <a:spAutoFit/>
          </a:bodyPr>
          <a:lstStyle/>
          <a:p>
            <a:r>
              <a:rPr lang="en-US" sz="8000" dirty="0">
                <a:solidFill>
                  <a:srgbClr val="009900"/>
                </a:solidFill>
              </a:rPr>
              <a:t>?</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660" y="3359214"/>
            <a:ext cx="5092140" cy="3422586"/>
          </a:xfrm>
          <a:prstGeom prst="rect">
            <a:avLst/>
          </a:prstGeom>
        </p:spPr>
      </p:pic>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660" y="3352800"/>
            <a:ext cx="5092140" cy="3422585"/>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1" y="3352800"/>
            <a:ext cx="5092138" cy="3422585"/>
          </a:xfrm>
          <a:prstGeom prst="rect">
            <a:avLst/>
          </a:prstGeom>
        </p:spPr>
      </p:pic>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00" y="3352800"/>
            <a:ext cx="5092138" cy="3422584"/>
          </a:xfrm>
          <a:prstGeom prst="rect">
            <a:avLst/>
          </a:prstGeom>
        </p:spPr>
      </p:pic>
      <p:sp>
        <p:nvSpPr>
          <p:cNvPr id="34" name="Rectangle 33"/>
          <p:cNvSpPr/>
          <p:nvPr/>
        </p:nvSpPr>
        <p:spPr>
          <a:xfrm>
            <a:off x="4289306" y="1802743"/>
            <a:ext cx="380172" cy="761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977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xit" presetSubtype="0" fill="hold" nodeType="withEffect">
                                  <p:stCondLst>
                                    <p:cond delay="0"/>
                                  </p:stCondLst>
                                  <p:childTnLst>
                                    <p:animEffect transition="out" filter="fade">
                                      <p:cBhvr>
                                        <p:cTn id="12" dur="500"/>
                                        <p:tgtEl>
                                          <p:spTgt spid="48"/>
                                        </p:tgtEl>
                                      </p:cBhvr>
                                    </p:animEffect>
                                    <p:set>
                                      <p:cBhvr>
                                        <p:cTn id="13" dur="1" fill="hold">
                                          <p:stCondLst>
                                            <p:cond delay="499"/>
                                          </p:stCondLst>
                                        </p:cTn>
                                        <p:tgtEl>
                                          <p:spTgt spid="4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2"/>
                                        </p:tgtEl>
                                      </p:cBhvr>
                                    </p:animEffect>
                                    <p:set>
                                      <p:cBhvr>
                                        <p:cTn id="30" dur="1" fill="hold">
                                          <p:stCondLst>
                                            <p:cond delay="499"/>
                                          </p:stCondLst>
                                        </p:cTn>
                                        <p:tgtEl>
                                          <p:spTgt spid="5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P spid="28" grpId="0" animBg="1"/>
      <p:bldP spid="30" grpId="0" animBg="1"/>
      <p:bldP spid="31" grpId="0"/>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981200"/>
            <a:ext cx="4648199" cy="3124200"/>
          </a:xfrm>
        </p:spPr>
      </p:pic>
      <p:sp>
        <p:nvSpPr>
          <p:cNvPr id="4" name="Title 1"/>
          <p:cNvSpPr>
            <a:spLocks noGrp="1"/>
          </p:cNvSpPr>
          <p:nvPr>
            <p:ph type="title"/>
          </p:nvPr>
        </p:nvSpPr>
        <p:spPr>
          <a:xfrm>
            <a:off x="457200" y="0"/>
            <a:ext cx="8229600" cy="1143000"/>
          </a:xfrm>
        </p:spPr>
        <p:txBody>
          <a:bodyPr>
            <a:normAutofit/>
          </a:bodyPr>
          <a:lstStyle/>
          <a:p>
            <a:r>
              <a:rPr lang="en-US" sz="3200" dirty="0">
                <a:solidFill>
                  <a:schemeClr val="bg1"/>
                </a:solidFill>
              </a:rPr>
              <a:t>Changes in global mean absorbed solar </a:t>
            </a:r>
            <a:br>
              <a:rPr lang="en-US" sz="3200" dirty="0">
                <a:solidFill>
                  <a:schemeClr val="bg1"/>
                </a:solidFill>
              </a:rPr>
            </a:br>
            <a:r>
              <a:rPr lang="en-US" sz="3200" dirty="0">
                <a:solidFill>
                  <a:schemeClr val="bg1"/>
                </a:solidFill>
              </a:rPr>
              <a:t>radiation with increased CO</a:t>
            </a:r>
            <a:r>
              <a:rPr lang="en-US" sz="3200" baseline="-25000" dirty="0">
                <a:solidFill>
                  <a:schemeClr val="bg1"/>
                </a:solidFill>
              </a:rPr>
              <a:t>2</a:t>
            </a:r>
          </a:p>
        </p:txBody>
      </p:sp>
      <p:sp>
        <p:nvSpPr>
          <p:cNvPr id="6" name="TextBox 5"/>
          <p:cNvSpPr txBox="1"/>
          <p:nvPr/>
        </p:nvSpPr>
        <p:spPr>
          <a:xfrm>
            <a:off x="5105400" y="1371600"/>
            <a:ext cx="3581400" cy="4524315"/>
          </a:xfrm>
          <a:prstGeom prst="rect">
            <a:avLst/>
          </a:prstGeom>
          <a:noFill/>
        </p:spPr>
        <p:txBody>
          <a:bodyPr wrap="square" rtlCol="0">
            <a:spAutoFit/>
          </a:bodyPr>
          <a:lstStyle/>
          <a:p>
            <a:r>
              <a:rPr lang="en-US" sz="2400" dirty="0">
                <a:solidFill>
                  <a:srgbClr val="FF0000"/>
                </a:solidFill>
              </a:rPr>
              <a:t>Despite uncertainties in clouds, it is highly likely that the climate system will absorb more solar radiation as it warms due to two robust processes:</a:t>
            </a:r>
          </a:p>
          <a:p>
            <a:endParaRPr lang="en-US" sz="2400" dirty="0">
              <a:solidFill>
                <a:srgbClr val="FF0000"/>
              </a:solidFill>
            </a:endParaRPr>
          </a:p>
          <a:p>
            <a:pPr marL="400050" indent="-400050">
              <a:buAutoNum type="romanLcParenR"/>
            </a:pPr>
            <a:r>
              <a:rPr lang="en-US" sz="2400" dirty="0">
                <a:solidFill>
                  <a:srgbClr val="00B0F0"/>
                </a:solidFill>
              </a:rPr>
              <a:t>Moistening of the atmosphere</a:t>
            </a:r>
          </a:p>
          <a:p>
            <a:pPr marL="400050" indent="-400050">
              <a:buAutoNum type="romanLcParenR"/>
            </a:pPr>
            <a:endParaRPr lang="en-US" sz="2400" dirty="0">
              <a:solidFill>
                <a:srgbClr val="00B0F0"/>
              </a:solidFill>
            </a:endParaRPr>
          </a:p>
          <a:p>
            <a:pPr marL="400050" indent="-400050">
              <a:buAutoNum type="romanLcParenR"/>
            </a:pPr>
            <a:r>
              <a:rPr lang="en-US" sz="2400" dirty="0">
                <a:solidFill>
                  <a:srgbClr val="E82ADF"/>
                </a:solidFill>
              </a:rPr>
              <a:t>Melting of sea ice and snow</a:t>
            </a:r>
          </a:p>
        </p:txBody>
      </p:sp>
    </p:spTree>
    <p:extLst>
      <p:ext uri="{BB962C8B-B14F-4D97-AF65-F5344CB8AC3E}">
        <p14:creationId xmlns:p14="http://schemas.microsoft.com/office/powerpoint/2010/main" val="2319374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DE4778-1F20-4B42-84A6-7BFAE90250EC}"/>
              </a:ext>
            </a:extLst>
          </p:cNvPr>
          <p:cNvSpPr txBox="1"/>
          <p:nvPr/>
        </p:nvSpPr>
        <p:spPr>
          <a:xfrm>
            <a:off x="1143000" y="171489"/>
            <a:ext cx="7086600" cy="553998"/>
          </a:xfrm>
          <a:prstGeom prst="rect">
            <a:avLst/>
          </a:prstGeom>
          <a:noFill/>
        </p:spPr>
        <p:txBody>
          <a:bodyPr wrap="square" rtlCol="0">
            <a:spAutoFit/>
          </a:bodyPr>
          <a:lstStyle/>
          <a:p>
            <a:r>
              <a:rPr lang="en-US" sz="3000" dirty="0">
                <a:solidFill>
                  <a:schemeClr val="bg1"/>
                </a:solidFill>
              </a:rPr>
              <a:t>Where does the energy imbalance  go?</a:t>
            </a:r>
          </a:p>
        </p:txBody>
      </p:sp>
      <p:sp>
        <p:nvSpPr>
          <p:cNvPr id="12" name="TextBox 11">
            <a:extLst>
              <a:ext uri="{FF2B5EF4-FFF2-40B4-BE49-F238E27FC236}">
                <a16:creationId xmlns:a16="http://schemas.microsoft.com/office/drawing/2014/main" id="{EB568646-71BF-49BD-9C41-F7648B9DC57F}"/>
              </a:ext>
            </a:extLst>
          </p:cNvPr>
          <p:cNvSpPr txBox="1"/>
          <p:nvPr/>
        </p:nvSpPr>
        <p:spPr>
          <a:xfrm>
            <a:off x="144788" y="725269"/>
            <a:ext cx="3346102" cy="646331"/>
          </a:xfrm>
          <a:prstGeom prst="rect">
            <a:avLst/>
          </a:prstGeom>
          <a:noFill/>
        </p:spPr>
        <p:txBody>
          <a:bodyPr wrap="square" rtlCol="0">
            <a:spAutoFit/>
          </a:bodyPr>
          <a:lstStyle/>
          <a:p>
            <a:r>
              <a:rPr lang="en-US" dirty="0">
                <a:solidFill>
                  <a:schemeClr val="bg1">
                    <a:lumMod val="65000"/>
                  </a:schemeClr>
                </a:solidFill>
              </a:rPr>
              <a:t>Changes in Earth </a:t>
            </a:r>
          </a:p>
          <a:p>
            <a:r>
              <a:rPr lang="en-US" dirty="0">
                <a:solidFill>
                  <a:schemeClr val="bg1">
                    <a:lumMod val="65000"/>
                  </a:schemeClr>
                </a:solidFill>
              </a:rPr>
              <a:t> Energy Content</a:t>
            </a:r>
          </a:p>
        </p:txBody>
      </p:sp>
      <p:pic>
        <p:nvPicPr>
          <p:cNvPr id="3" name="Picture 2">
            <a:extLst>
              <a:ext uri="{FF2B5EF4-FFF2-40B4-BE49-F238E27FC236}">
                <a16:creationId xmlns:a16="http://schemas.microsoft.com/office/drawing/2014/main" id="{ED2E16EF-3523-41D2-A921-72485259C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571711"/>
            <a:ext cx="4635407" cy="4114800"/>
          </a:xfrm>
          <a:prstGeom prst="rect">
            <a:avLst/>
          </a:prstGeom>
        </p:spPr>
      </p:pic>
      <p:sp>
        <p:nvSpPr>
          <p:cNvPr id="6" name="Rectangle 5">
            <a:extLst>
              <a:ext uri="{FF2B5EF4-FFF2-40B4-BE49-F238E27FC236}">
                <a16:creationId xmlns:a16="http://schemas.microsoft.com/office/drawing/2014/main" id="{B5499614-E55F-4B40-89AE-96241B4D8A13}"/>
              </a:ext>
            </a:extLst>
          </p:cNvPr>
          <p:cNvSpPr/>
          <p:nvPr/>
        </p:nvSpPr>
        <p:spPr>
          <a:xfrm>
            <a:off x="3250153" y="4637067"/>
            <a:ext cx="6003694" cy="28305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0572F124-675A-445E-9610-58168783519B}"/>
              </a:ext>
            </a:extLst>
          </p:cNvPr>
          <p:cNvSpPr txBox="1"/>
          <p:nvPr/>
        </p:nvSpPr>
        <p:spPr>
          <a:xfrm>
            <a:off x="6705600" y="4736167"/>
            <a:ext cx="2965862" cy="300082"/>
          </a:xfrm>
          <a:prstGeom prst="rect">
            <a:avLst/>
          </a:prstGeom>
          <a:noFill/>
        </p:spPr>
        <p:txBody>
          <a:bodyPr wrap="square" rtlCol="0">
            <a:spAutoFit/>
          </a:bodyPr>
          <a:lstStyle/>
          <a:p>
            <a:r>
              <a:rPr lang="en-US" sz="1350" dirty="0">
                <a:solidFill>
                  <a:schemeClr val="bg1"/>
                </a:solidFill>
              </a:rPr>
              <a:t>von </a:t>
            </a:r>
            <a:r>
              <a:rPr lang="en-US" sz="1350" dirty="0" err="1">
                <a:solidFill>
                  <a:schemeClr val="bg1"/>
                </a:solidFill>
              </a:rPr>
              <a:t>Schuckmann</a:t>
            </a:r>
            <a:r>
              <a:rPr lang="en-US" sz="1350" dirty="0">
                <a:solidFill>
                  <a:schemeClr val="bg1"/>
                </a:solidFill>
              </a:rPr>
              <a:t> et. al , 2020</a:t>
            </a:r>
          </a:p>
        </p:txBody>
      </p:sp>
      <p:pic>
        <p:nvPicPr>
          <p:cNvPr id="17" name="Picture 16" descr="A picture containing text, screenshot, diagram, plot&#10;&#10;Description automatically generated">
            <a:extLst>
              <a:ext uri="{FF2B5EF4-FFF2-40B4-BE49-F238E27FC236}">
                <a16:creationId xmlns:a16="http://schemas.microsoft.com/office/drawing/2014/main" id="{3823EA27-5A37-87FB-839A-CF190AA5B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8" y="1792069"/>
            <a:ext cx="4143071" cy="2944098"/>
          </a:xfrm>
          <a:prstGeom prst="rect">
            <a:avLst/>
          </a:prstGeom>
        </p:spPr>
      </p:pic>
    </p:spTree>
    <p:extLst>
      <p:ext uri="{BB962C8B-B14F-4D97-AF65-F5344CB8AC3E}">
        <p14:creationId xmlns:p14="http://schemas.microsoft.com/office/powerpoint/2010/main" val="3602414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677400" cy="1143000"/>
          </a:xfrm>
        </p:spPr>
        <p:txBody>
          <a:bodyPr/>
          <a:lstStyle/>
          <a:p>
            <a:r>
              <a:rPr lang="en-US" sz="4000" dirty="0">
                <a:solidFill>
                  <a:schemeClr val="bg1"/>
                </a:solidFill>
              </a:rPr>
              <a:t>Energetic response to increased CO</a:t>
            </a:r>
            <a:r>
              <a:rPr lang="en-US" sz="4000" baseline="-25000" dirty="0">
                <a:solidFill>
                  <a:schemeClr val="bg1"/>
                </a:solidFill>
              </a:rPr>
              <a:t>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90600"/>
            <a:ext cx="2720340" cy="5867400"/>
          </a:xfrm>
          <a:prstGeom prst="rect">
            <a:avLst/>
          </a:prstGeom>
        </p:spPr>
      </p:pic>
      <p:sp>
        <p:nvSpPr>
          <p:cNvPr id="5" name="TextBox 4"/>
          <p:cNvSpPr txBox="1"/>
          <p:nvPr/>
        </p:nvSpPr>
        <p:spPr>
          <a:xfrm>
            <a:off x="327660" y="939225"/>
            <a:ext cx="3253740" cy="584775"/>
          </a:xfrm>
          <a:prstGeom prst="rect">
            <a:avLst/>
          </a:prstGeom>
          <a:noFill/>
        </p:spPr>
        <p:txBody>
          <a:bodyPr wrap="square" rtlCol="0">
            <a:spAutoFit/>
          </a:bodyPr>
          <a:lstStyle/>
          <a:p>
            <a:r>
              <a:rPr lang="en-US" sz="3200" dirty="0">
                <a:solidFill>
                  <a:srgbClr val="00B0F0"/>
                </a:solidFill>
              </a:rPr>
              <a:t>Unperturbed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143000"/>
            <a:ext cx="2627783" cy="5667768"/>
          </a:xfrm>
          <a:prstGeom prst="rect">
            <a:avLst/>
          </a:prstGeom>
        </p:spPr>
      </p:pic>
      <p:sp>
        <p:nvSpPr>
          <p:cNvPr id="8" name="TextBox 7"/>
          <p:cNvSpPr txBox="1"/>
          <p:nvPr/>
        </p:nvSpPr>
        <p:spPr>
          <a:xfrm>
            <a:off x="2971800" y="845403"/>
            <a:ext cx="3200400" cy="830997"/>
          </a:xfrm>
          <a:prstGeom prst="rect">
            <a:avLst/>
          </a:prstGeom>
          <a:noFill/>
        </p:spPr>
        <p:txBody>
          <a:bodyPr wrap="square" rtlCol="0">
            <a:spAutoFit/>
          </a:bodyPr>
          <a:lstStyle/>
          <a:p>
            <a:r>
              <a:rPr lang="en-US" sz="2400" dirty="0">
                <a:solidFill>
                  <a:srgbClr val="00B0F0"/>
                </a:solidFill>
              </a:rPr>
              <a:t>Balanced Initial System</a:t>
            </a:r>
          </a:p>
        </p:txBody>
      </p:sp>
      <p:sp>
        <p:nvSpPr>
          <p:cNvPr id="9" name="TextBox 8"/>
          <p:cNvSpPr txBox="1"/>
          <p:nvPr/>
        </p:nvSpPr>
        <p:spPr>
          <a:xfrm>
            <a:off x="6781800" y="909935"/>
            <a:ext cx="2246783" cy="461665"/>
          </a:xfrm>
          <a:prstGeom prst="rect">
            <a:avLst/>
          </a:prstGeom>
          <a:noFill/>
        </p:spPr>
        <p:txBody>
          <a:bodyPr wrap="square" rtlCol="0">
            <a:spAutoFit/>
          </a:bodyPr>
          <a:lstStyle/>
          <a:p>
            <a:r>
              <a:rPr lang="en-US" sz="2400" dirty="0">
                <a:solidFill>
                  <a:srgbClr val="E82ADF"/>
                </a:solidFill>
              </a:rPr>
              <a:t>CO</a:t>
            </a:r>
            <a:r>
              <a:rPr lang="en-US" sz="2400" baseline="-25000" dirty="0">
                <a:solidFill>
                  <a:srgbClr val="E82ADF"/>
                </a:solidFill>
              </a:rPr>
              <a:t>2</a:t>
            </a:r>
            <a:r>
              <a:rPr lang="en-US" sz="2400" dirty="0">
                <a:solidFill>
                  <a:srgbClr val="E82ADF"/>
                </a:solidFill>
              </a:rPr>
              <a:t> added</a:t>
            </a:r>
          </a:p>
        </p:txBody>
      </p:sp>
      <p:sp>
        <p:nvSpPr>
          <p:cNvPr id="11" name="TextBox 10"/>
          <p:cNvSpPr txBox="1"/>
          <p:nvPr/>
        </p:nvSpPr>
        <p:spPr>
          <a:xfrm>
            <a:off x="2895600" y="1912203"/>
            <a:ext cx="3124200" cy="830997"/>
          </a:xfrm>
          <a:prstGeom prst="rect">
            <a:avLst/>
          </a:prstGeom>
          <a:noFill/>
        </p:spPr>
        <p:txBody>
          <a:bodyPr wrap="square" rtlCol="0">
            <a:spAutoFit/>
          </a:bodyPr>
          <a:lstStyle/>
          <a:p>
            <a:r>
              <a:rPr lang="en-US" sz="2400" dirty="0">
                <a:solidFill>
                  <a:srgbClr val="E82ADF"/>
                </a:solidFill>
              </a:rPr>
              <a:t>CO</a:t>
            </a:r>
            <a:r>
              <a:rPr lang="en-US" sz="2400" baseline="-25000" dirty="0">
                <a:solidFill>
                  <a:srgbClr val="E82ADF"/>
                </a:solidFill>
              </a:rPr>
              <a:t>2</a:t>
            </a:r>
            <a:r>
              <a:rPr lang="en-US" sz="2400" dirty="0">
                <a:solidFill>
                  <a:srgbClr val="E82ADF"/>
                </a:solidFill>
              </a:rPr>
              <a:t> reduces OLR </a:t>
            </a:r>
            <a:r>
              <a:rPr lang="en-US" sz="2400" dirty="0">
                <a:solidFill>
                  <a:srgbClr val="E82ADF"/>
                </a:solidFill>
                <a:sym typeface="Wingdings" panose="05000000000000000000" pitchFamily="2" charset="2"/>
              </a:rPr>
              <a:t> energy imbalance</a:t>
            </a:r>
            <a:endParaRPr lang="en-US" sz="2400" dirty="0">
              <a:solidFill>
                <a:srgbClr val="E82ADF"/>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015426"/>
            <a:ext cx="2627783" cy="5842574"/>
          </a:xfrm>
          <a:prstGeom prst="rect">
            <a:avLst/>
          </a:prstGeom>
        </p:spPr>
      </p:pic>
      <p:sp>
        <p:nvSpPr>
          <p:cNvPr id="13" name="TextBox 12"/>
          <p:cNvSpPr txBox="1"/>
          <p:nvPr/>
        </p:nvSpPr>
        <p:spPr>
          <a:xfrm>
            <a:off x="2895600" y="2826603"/>
            <a:ext cx="3124200" cy="830997"/>
          </a:xfrm>
          <a:prstGeom prst="rect">
            <a:avLst/>
          </a:prstGeom>
          <a:noFill/>
        </p:spPr>
        <p:txBody>
          <a:bodyPr wrap="square" rtlCol="0">
            <a:spAutoFit/>
          </a:bodyPr>
          <a:lstStyle/>
          <a:p>
            <a:r>
              <a:rPr lang="en-US" sz="2400" dirty="0">
                <a:solidFill>
                  <a:srgbClr val="009900"/>
                </a:solidFill>
              </a:rPr>
              <a:t>Warming  </a:t>
            </a:r>
            <a:r>
              <a:rPr lang="en-US" sz="2400" dirty="0">
                <a:solidFill>
                  <a:srgbClr val="009900"/>
                </a:solidFill>
                <a:sym typeface="Wingdings" panose="05000000000000000000" pitchFamily="2" charset="2"/>
              </a:rPr>
              <a:t></a:t>
            </a:r>
          </a:p>
          <a:p>
            <a:r>
              <a:rPr lang="en-US" sz="2400" dirty="0">
                <a:solidFill>
                  <a:srgbClr val="009900"/>
                </a:solidFill>
                <a:sym typeface="Wingdings" panose="05000000000000000000" pitchFamily="2" charset="2"/>
              </a:rPr>
              <a:t>OLR increases</a:t>
            </a:r>
            <a:endParaRPr lang="en-US" sz="2400" dirty="0">
              <a:solidFill>
                <a:srgbClr val="009900"/>
              </a:solidFill>
            </a:endParaRPr>
          </a:p>
        </p:txBody>
      </p:sp>
      <p:sp>
        <p:nvSpPr>
          <p:cNvPr id="14" name="TextBox 13"/>
          <p:cNvSpPr txBox="1"/>
          <p:nvPr/>
        </p:nvSpPr>
        <p:spPr>
          <a:xfrm>
            <a:off x="6858000" y="990600"/>
            <a:ext cx="3124200" cy="461665"/>
          </a:xfrm>
          <a:prstGeom prst="rect">
            <a:avLst/>
          </a:prstGeom>
          <a:noFill/>
        </p:spPr>
        <p:txBody>
          <a:bodyPr wrap="square" rtlCol="0">
            <a:spAutoFit/>
          </a:bodyPr>
          <a:lstStyle/>
          <a:p>
            <a:r>
              <a:rPr lang="en-US" sz="2400" dirty="0">
                <a:solidFill>
                  <a:srgbClr val="009900"/>
                </a:solidFill>
              </a:rPr>
              <a:t>Warming</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0061" y="909934"/>
            <a:ext cx="2757739" cy="5948065"/>
          </a:xfrm>
          <a:prstGeom prst="rect">
            <a:avLst/>
          </a:prstGeom>
        </p:spPr>
      </p:pic>
      <p:sp>
        <p:nvSpPr>
          <p:cNvPr id="16" name="TextBox 15"/>
          <p:cNvSpPr txBox="1"/>
          <p:nvPr/>
        </p:nvSpPr>
        <p:spPr>
          <a:xfrm>
            <a:off x="2895600" y="3817203"/>
            <a:ext cx="3810000" cy="830997"/>
          </a:xfrm>
          <a:prstGeom prst="rect">
            <a:avLst/>
          </a:prstGeom>
          <a:noFill/>
        </p:spPr>
        <p:txBody>
          <a:bodyPr wrap="square" rtlCol="0">
            <a:spAutoFit/>
          </a:bodyPr>
          <a:lstStyle/>
          <a:p>
            <a:r>
              <a:rPr lang="en-US" sz="2400" dirty="0">
                <a:solidFill>
                  <a:srgbClr val="FF0000"/>
                </a:solidFill>
              </a:rPr>
              <a:t>Moistening and darkening </a:t>
            </a:r>
            <a:r>
              <a:rPr lang="en-US" sz="2400" dirty="0">
                <a:solidFill>
                  <a:srgbClr val="FF0000"/>
                </a:solidFill>
                <a:sym typeface="Wingdings" panose="05000000000000000000" pitchFamily="2" charset="2"/>
              </a:rPr>
              <a:t> ASR increases</a:t>
            </a:r>
            <a:endParaRPr lang="en-US" sz="2400" dirty="0">
              <a:solidFill>
                <a:srgbClr val="FF0000"/>
              </a:solidFill>
            </a:endParaRPr>
          </a:p>
        </p:txBody>
      </p:sp>
      <p:sp>
        <p:nvSpPr>
          <p:cNvPr id="17" name="TextBox 16"/>
          <p:cNvSpPr txBox="1"/>
          <p:nvPr/>
        </p:nvSpPr>
        <p:spPr>
          <a:xfrm>
            <a:off x="6553200" y="609600"/>
            <a:ext cx="3810000" cy="461665"/>
          </a:xfrm>
          <a:prstGeom prst="rect">
            <a:avLst/>
          </a:prstGeom>
          <a:noFill/>
        </p:spPr>
        <p:txBody>
          <a:bodyPr wrap="square" rtlCol="0">
            <a:spAutoFit/>
          </a:bodyPr>
          <a:lstStyle/>
          <a:p>
            <a:r>
              <a:rPr lang="en-US" sz="2400" dirty="0">
                <a:solidFill>
                  <a:srgbClr val="FF0000"/>
                </a:solidFill>
              </a:rPr>
              <a:t>Increased ASR</a:t>
            </a:r>
          </a:p>
        </p:txBody>
      </p:sp>
      <p:sp>
        <p:nvSpPr>
          <p:cNvPr id="18" name="TextBox 17"/>
          <p:cNvSpPr txBox="1"/>
          <p:nvPr/>
        </p:nvSpPr>
        <p:spPr>
          <a:xfrm>
            <a:off x="2971800" y="4743271"/>
            <a:ext cx="3810000" cy="1200329"/>
          </a:xfrm>
          <a:prstGeom prst="rect">
            <a:avLst/>
          </a:prstGeom>
          <a:noFill/>
        </p:spPr>
        <p:txBody>
          <a:bodyPr wrap="square" rtlCol="0">
            <a:spAutoFit/>
          </a:bodyPr>
          <a:lstStyle/>
          <a:p>
            <a:r>
              <a:rPr lang="en-US" sz="2400" dirty="0">
                <a:solidFill>
                  <a:schemeClr val="bg1">
                    <a:lumMod val="85000"/>
                  </a:schemeClr>
                </a:solidFill>
              </a:rPr>
              <a:t>Additional warming</a:t>
            </a:r>
          </a:p>
          <a:p>
            <a:r>
              <a:rPr lang="en-US" sz="2400" dirty="0">
                <a:solidFill>
                  <a:schemeClr val="bg1">
                    <a:lumMod val="85000"/>
                  </a:schemeClr>
                </a:solidFill>
                <a:sym typeface="Wingdings" panose="05000000000000000000" pitchFamily="2" charset="2"/>
              </a:rPr>
              <a:t> OLR balances increased ASR</a:t>
            </a:r>
            <a:endParaRPr lang="en-US" sz="2400" dirty="0">
              <a:solidFill>
                <a:schemeClr val="bg1">
                  <a:lumMod val="85000"/>
                </a:schemeClr>
              </a:solidFill>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7673" y="685800"/>
            <a:ext cx="2826327" cy="6096000"/>
          </a:xfrm>
          <a:prstGeom prst="rect">
            <a:avLst/>
          </a:prstGeom>
        </p:spPr>
      </p:pic>
    </p:spTree>
    <p:extLst>
      <p:ext uri="{BB962C8B-B14F-4D97-AF65-F5344CB8AC3E}">
        <p14:creationId xmlns:p14="http://schemas.microsoft.com/office/powerpoint/2010/main" val="230680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747"/>
            <a:ext cx="8229600" cy="1143000"/>
          </a:xfrm>
        </p:spPr>
        <p:txBody>
          <a:bodyPr>
            <a:normAutofit/>
          </a:bodyPr>
          <a:lstStyle/>
          <a:p>
            <a:r>
              <a:rPr lang="en-US" sz="3000" dirty="0">
                <a:solidFill>
                  <a:schemeClr val="bg1"/>
                </a:solidFill>
              </a:rPr>
              <a:t>In models, long-term trends in radiation show increases in ASR and OLR in response to CO2 </a:t>
            </a:r>
          </a:p>
        </p:txBody>
      </p:sp>
      <p:sp>
        <p:nvSpPr>
          <p:cNvPr id="3" name="TextBox 2"/>
          <p:cNvSpPr txBox="1"/>
          <p:nvPr/>
        </p:nvSpPr>
        <p:spPr>
          <a:xfrm>
            <a:off x="1219200" y="6400800"/>
            <a:ext cx="541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OLR returns to unperturbed value in 20 years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149916"/>
            <a:ext cx="7266354" cy="5152506"/>
          </a:xfrm>
          <a:prstGeom prst="rect">
            <a:avLst/>
          </a:prstGeom>
        </p:spPr>
      </p:pic>
    </p:spTree>
    <p:extLst>
      <p:ext uri="{BB962C8B-B14F-4D97-AF65-F5344CB8AC3E}">
        <p14:creationId xmlns:p14="http://schemas.microsoft.com/office/powerpoint/2010/main" val="1177084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0D1004-B65D-A5CC-FA37-2625FEBB90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86200" y="2209800"/>
            <a:ext cx="5181600" cy="4178710"/>
          </a:xfrm>
        </p:spPr>
      </p:pic>
      <p:pic>
        <p:nvPicPr>
          <p:cNvPr id="9" name="Picture 8">
            <a:extLst>
              <a:ext uri="{FF2B5EF4-FFF2-40B4-BE49-F238E27FC236}">
                <a16:creationId xmlns:a16="http://schemas.microsoft.com/office/drawing/2014/main" id="{7200FBCB-570E-8B84-19EA-E23D2C93869C}"/>
              </a:ext>
            </a:extLst>
          </p:cNvPr>
          <p:cNvPicPr>
            <a:picLocks noChangeAspect="1"/>
          </p:cNvPicPr>
          <p:nvPr/>
        </p:nvPicPr>
        <p:blipFill>
          <a:blip r:embed="rId3"/>
          <a:stretch>
            <a:fillRect/>
          </a:stretch>
        </p:blipFill>
        <p:spPr>
          <a:xfrm>
            <a:off x="762000" y="76200"/>
            <a:ext cx="7467600" cy="1825029"/>
          </a:xfrm>
          <a:prstGeom prst="rect">
            <a:avLst/>
          </a:prstGeom>
        </p:spPr>
      </p:pic>
      <p:sp>
        <p:nvSpPr>
          <p:cNvPr id="10" name="TextBox 9">
            <a:extLst>
              <a:ext uri="{FF2B5EF4-FFF2-40B4-BE49-F238E27FC236}">
                <a16:creationId xmlns:a16="http://schemas.microsoft.com/office/drawing/2014/main" id="{CC6B6D1D-B9D8-FE1B-D57F-65BE306833E8}"/>
              </a:ext>
            </a:extLst>
          </p:cNvPr>
          <p:cNvSpPr txBox="1"/>
          <p:nvPr/>
        </p:nvSpPr>
        <p:spPr>
          <a:xfrm>
            <a:off x="228600" y="2286000"/>
            <a:ext cx="2667000" cy="3416320"/>
          </a:xfrm>
          <a:prstGeom prst="rect">
            <a:avLst/>
          </a:prstGeom>
          <a:noFill/>
        </p:spPr>
        <p:txBody>
          <a:bodyPr wrap="square" rtlCol="0">
            <a:spAutoFit/>
          </a:bodyPr>
          <a:lstStyle/>
          <a:p>
            <a:pPr algn="l"/>
            <a:r>
              <a:rPr lang="en-US" sz="1800" b="0" i="0" u="none" strike="noStrike" baseline="0" dirty="0">
                <a:solidFill>
                  <a:schemeClr val="bg1"/>
                </a:solidFill>
                <a:latin typeface="AdvOT6c1def61.B"/>
              </a:rPr>
              <a:t>“Observational constraints of radiative feedbacks</a:t>
            </a:r>
            <a:r>
              <a:rPr lang="en-US" dirty="0">
                <a:solidFill>
                  <a:schemeClr val="bg1"/>
                </a:solidFill>
                <a:latin typeface="AdvOT6c1def61.B+20"/>
              </a:rPr>
              <a:t> suggest </a:t>
            </a:r>
            <a:r>
              <a:rPr lang="en-US" sz="1800" b="0" i="0" u="none" strike="noStrike" baseline="0" dirty="0">
                <a:solidFill>
                  <a:schemeClr val="bg1"/>
                </a:solidFill>
                <a:latin typeface="AdvOT88ac8687"/>
              </a:rPr>
              <a:t>a transition to a regime of global energy accumulation dominated by enhanced ASR could occur with only 0.5 K</a:t>
            </a:r>
          </a:p>
          <a:p>
            <a:pPr algn="l"/>
            <a:r>
              <a:rPr lang="en-US" sz="1800" b="0" i="0" u="none" strike="noStrike" baseline="0" dirty="0">
                <a:solidFill>
                  <a:schemeClr val="bg1"/>
                </a:solidFill>
                <a:latin typeface="AdvOT88ac8687"/>
              </a:rPr>
              <a:t>global warming above present</a:t>
            </a:r>
            <a:r>
              <a:rPr lang="en-US" sz="1800" b="0" i="0" u="none" strike="noStrike" baseline="0" dirty="0">
                <a:solidFill>
                  <a:schemeClr val="bg1"/>
                </a:solidFill>
                <a:latin typeface="AdvOT88ac8687+20"/>
              </a:rPr>
              <a:t>—</a:t>
            </a:r>
            <a:r>
              <a:rPr lang="en-US" sz="1800" b="0" i="0" u="none" strike="noStrike" baseline="0" dirty="0">
                <a:solidFill>
                  <a:schemeClr val="bg1"/>
                </a:solidFill>
                <a:latin typeface="AdvOT88ac8687"/>
              </a:rPr>
              <a:t>by the middle of the 21st century</a:t>
            </a:r>
          </a:p>
          <a:p>
            <a:pPr algn="l"/>
            <a:r>
              <a:rPr lang="en-US" sz="1800" b="0" i="0" u="none" strike="noStrike" baseline="0" dirty="0">
                <a:solidFill>
                  <a:schemeClr val="bg1"/>
                </a:solidFill>
                <a:latin typeface="AdvOT88ac8687"/>
              </a:rPr>
              <a:t>if warming trends continue as projected”</a:t>
            </a:r>
            <a:r>
              <a:rPr lang="en-US" sz="1800" b="0" i="0" u="none" strike="noStrike" baseline="0" dirty="0">
                <a:latin typeface="AdvOT88ac8687"/>
              </a:rPr>
              <a:t>.</a:t>
            </a:r>
            <a:endParaRPr lang="en-US" dirty="0">
              <a:solidFill>
                <a:schemeClr val="bg1"/>
              </a:solidFill>
            </a:endParaRPr>
          </a:p>
        </p:txBody>
      </p:sp>
    </p:spTree>
    <p:extLst>
      <p:ext uri="{BB962C8B-B14F-4D97-AF65-F5344CB8AC3E}">
        <p14:creationId xmlns:p14="http://schemas.microsoft.com/office/powerpoint/2010/main" val="1244768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0D1004-B65D-A5CC-FA37-2625FEBB90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86200" y="2209800"/>
            <a:ext cx="5181600" cy="4178710"/>
          </a:xfrm>
        </p:spPr>
      </p:pic>
      <p:pic>
        <p:nvPicPr>
          <p:cNvPr id="9" name="Picture 8">
            <a:extLst>
              <a:ext uri="{FF2B5EF4-FFF2-40B4-BE49-F238E27FC236}">
                <a16:creationId xmlns:a16="http://schemas.microsoft.com/office/drawing/2014/main" id="{7200FBCB-570E-8B84-19EA-E23D2C93869C}"/>
              </a:ext>
            </a:extLst>
          </p:cNvPr>
          <p:cNvPicPr>
            <a:picLocks noChangeAspect="1"/>
          </p:cNvPicPr>
          <p:nvPr/>
        </p:nvPicPr>
        <p:blipFill>
          <a:blip r:embed="rId3"/>
          <a:stretch>
            <a:fillRect/>
          </a:stretch>
        </p:blipFill>
        <p:spPr>
          <a:xfrm>
            <a:off x="762000" y="76200"/>
            <a:ext cx="7467600" cy="1825029"/>
          </a:xfrm>
          <a:prstGeom prst="rect">
            <a:avLst/>
          </a:prstGeom>
        </p:spPr>
      </p:pic>
      <p:sp>
        <p:nvSpPr>
          <p:cNvPr id="10" name="TextBox 9">
            <a:extLst>
              <a:ext uri="{FF2B5EF4-FFF2-40B4-BE49-F238E27FC236}">
                <a16:creationId xmlns:a16="http://schemas.microsoft.com/office/drawing/2014/main" id="{CC6B6D1D-B9D8-FE1B-D57F-65BE306833E8}"/>
              </a:ext>
            </a:extLst>
          </p:cNvPr>
          <p:cNvSpPr txBox="1"/>
          <p:nvPr/>
        </p:nvSpPr>
        <p:spPr>
          <a:xfrm>
            <a:off x="228600" y="2286000"/>
            <a:ext cx="2667000" cy="3416320"/>
          </a:xfrm>
          <a:prstGeom prst="rect">
            <a:avLst/>
          </a:prstGeom>
          <a:noFill/>
        </p:spPr>
        <p:txBody>
          <a:bodyPr wrap="square" rtlCol="0">
            <a:spAutoFit/>
          </a:bodyPr>
          <a:lstStyle/>
          <a:p>
            <a:pPr algn="l"/>
            <a:r>
              <a:rPr lang="en-US" sz="1800" b="0" i="0" u="none" strike="noStrike" baseline="0" dirty="0">
                <a:solidFill>
                  <a:schemeClr val="bg1"/>
                </a:solidFill>
                <a:latin typeface="AdvOT6c1def61.B"/>
              </a:rPr>
              <a:t>“Observational constraints of radiative feedbacks</a:t>
            </a:r>
            <a:r>
              <a:rPr lang="en-US" dirty="0">
                <a:solidFill>
                  <a:schemeClr val="bg1"/>
                </a:solidFill>
                <a:latin typeface="AdvOT6c1def61.B+20"/>
              </a:rPr>
              <a:t> suggest </a:t>
            </a:r>
            <a:r>
              <a:rPr lang="en-US" sz="1800" b="0" i="0" u="none" strike="noStrike" baseline="0" dirty="0">
                <a:solidFill>
                  <a:schemeClr val="bg1"/>
                </a:solidFill>
                <a:latin typeface="AdvOT88ac8687"/>
              </a:rPr>
              <a:t>a transition to a regime of global energy accumulation dominated by enhanced ASR could occur with only 0.5 K</a:t>
            </a:r>
          </a:p>
          <a:p>
            <a:pPr algn="l"/>
            <a:r>
              <a:rPr lang="en-US" sz="1800" b="0" i="0" u="none" strike="noStrike" baseline="0" dirty="0">
                <a:solidFill>
                  <a:schemeClr val="bg1"/>
                </a:solidFill>
                <a:latin typeface="AdvOT88ac8687"/>
              </a:rPr>
              <a:t>global warming above present</a:t>
            </a:r>
            <a:r>
              <a:rPr lang="en-US" sz="1800" b="0" i="0" u="none" strike="noStrike" baseline="0" dirty="0">
                <a:solidFill>
                  <a:schemeClr val="bg1"/>
                </a:solidFill>
                <a:latin typeface="AdvOT88ac8687+20"/>
              </a:rPr>
              <a:t>—</a:t>
            </a:r>
            <a:r>
              <a:rPr lang="en-US" sz="1800" b="0" i="0" u="none" strike="noStrike" baseline="0" dirty="0">
                <a:solidFill>
                  <a:schemeClr val="bg1"/>
                </a:solidFill>
                <a:latin typeface="AdvOT88ac8687"/>
              </a:rPr>
              <a:t>by the middle of the 21st century</a:t>
            </a:r>
          </a:p>
          <a:p>
            <a:pPr algn="l"/>
            <a:r>
              <a:rPr lang="en-US" sz="1800" b="0" i="0" u="none" strike="noStrike" baseline="0" dirty="0">
                <a:solidFill>
                  <a:schemeClr val="bg1"/>
                </a:solidFill>
                <a:latin typeface="AdvOT88ac8687"/>
              </a:rPr>
              <a:t>if warming trends continue as projected”</a:t>
            </a:r>
            <a:r>
              <a:rPr lang="en-US" sz="1800" b="0" i="0" u="none" strike="noStrike" baseline="0" dirty="0">
                <a:latin typeface="AdvOT88ac8687"/>
              </a:rPr>
              <a:t>.</a:t>
            </a:r>
            <a:endParaRPr lang="en-US" dirty="0">
              <a:solidFill>
                <a:schemeClr val="bg1"/>
              </a:solidFill>
            </a:endParaRPr>
          </a:p>
        </p:txBody>
      </p:sp>
    </p:spTree>
    <p:extLst>
      <p:ext uri="{BB962C8B-B14F-4D97-AF65-F5344CB8AC3E}">
        <p14:creationId xmlns:p14="http://schemas.microsoft.com/office/powerpoint/2010/main" val="177525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descr="A picture containing text, diagram, line, plot&#10;&#10;Description automatically generated">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304800"/>
            <a:ext cx="8297332" cy="6096000"/>
          </a:xfrm>
        </p:spPr>
      </p:pic>
    </p:spTree>
    <p:extLst>
      <p:ext uri="{BB962C8B-B14F-4D97-AF65-F5344CB8AC3E}">
        <p14:creationId xmlns:p14="http://schemas.microsoft.com/office/powerpoint/2010/main" val="4074552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00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11" name="Rectangle 3"/>
          <p:cNvSpPr>
            <a:spLocks noGrp="1" noChangeArrowheads="1"/>
          </p:cNvSpPr>
          <p:nvPr>
            <p:ph type="title"/>
          </p:nvPr>
        </p:nvSpPr>
        <p:spPr>
          <a:xfrm>
            <a:off x="1314450" y="76200"/>
            <a:ext cx="6800850" cy="514350"/>
          </a:xfrm>
        </p:spPr>
        <p:txBody>
          <a:bodyPr/>
          <a:lstStyle/>
          <a:p>
            <a:r>
              <a:rPr lang="en-US" altLang="en-US" sz="2400" dirty="0">
                <a:solidFill>
                  <a:schemeClr val="bg1"/>
                </a:solidFill>
              </a:rPr>
              <a:t>Attributing observed ASR changes to processes</a:t>
            </a: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0351" y="103368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1143001" y="59055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sp>
        <p:nvSpPr>
          <p:cNvPr id="17427" name="Text Box 19"/>
          <p:cNvSpPr txBox="1">
            <a:spLocks noChangeArrowheads="1"/>
          </p:cNvSpPr>
          <p:nvPr/>
        </p:nvSpPr>
        <p:spPr bwMode="auto">
          <a:xfrm>
            <a:off x="1143000" y="151685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S = incident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R =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        reflection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A = absorption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srgbClr val="FFFFFF"/>
                </a:solidFill>
                <a:effectLst/>
                <a:uLnTx/>
                <a:uFillTx/>
                <a:latin typeface="Calibri"/>
                <a:ea typeface="+mn-ea"/>
                <a:cs typeface="+mn-cs"/>
              </a:rPr>
              <a:t>α</a:t>
            </a:r>
            <a:r>
              <a:rPr kumimoji="0" lang="en-US" altLang="en-US" sz="1800" b="0" i="0" u="none" strike="noStrike" kern="1200" cap="none" spc="0" normalizeH="0" baseline="0" noProof="0">
                <a:ln>
                  <a:noFill/>
                </a:ln>
                <a:solidFill>
                  <a:srgbClr val="FFFFFF"/>
                </a:solidFill>
                <a:effectLst/>
                <a:uLnTx/>
                <a:uFillTx/>
                <a:latin typeface="Calibri"/>
                <a:ea typeface="+mn-ea"/>
                <a:cs typeface="+mn-cs"/>
              </a:rPr>
              <a:t> =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a:ea typeface="+mn-ea"/>
                <a:cs typeface="+mn-cs"/>
              </a:rPr>
              <a:t>      albedo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alibri"/>
                <a:ea typeface="+mn-ea"/>
                <a:cs typeface="+mn-cs"/>
              </a:rPr>
              <a:t>(UNKNOWNS)</a:t>
            </a:r>
            <a:endParaRPr kumimoji="0" lang="el-GR" altLang="en-US" sz="1800" b="0" i="0" u="none" strike="noStrike" kern="1200" cap="none" spc="0" normalizeH="0" baseline="0" noProof="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Oval 1"/>
          <p:cNvSpPr/>
          <p:nvPr/>
        </p:nvSpPr>
        <p:spPr bwMode="auto">
          <a:xfrm rot="13286251">
            <a:off x="3911337" y="1764739"/>
            <a:ext cx="997923" cy="1362094"/>
          </a:xfrm>
          <a:prstGeom prst="ellipse">
            <a:avLst/>
          </a:prstGeom>
          <a:solidFill>
            <a:schemeClr val="accent1">
              <a:alpha val="0"/>
            </a:schemeClr>
          </a:solidFill>
          <a:ln w="31750" cap="flat" cmpd="sng" algn="ctr">
            <a:solidFill>
              <a:srgbClr val="003DB8"/>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 name="TextBox 2"/>
          <p:cNvSpPr txBox="1"/>
          <p:nvPr/>
        </p:nvSpPr>
        <p:spPr>
          <a:xfrm>
            <a:off x="3370170" y="1219201"/>
            <a:ext cx="11446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Atmospheric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To 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3DB8"/>
                </a:solidFill>
                <a:effectLst/>
                <a:uLnTx/>
                <a:uFillTx/>
                <a:latin typeface="Calibri"/>
                <a:ea typeface="+mn-ea"/>
                <a:cs typeface="+mn-cs"/>
              </a:rPr>
              <a:t>Albedo</a:t>
            </a:r>
          </a:p>
        </p:txBody>
      </p:sp>
      <p:sp>
        <p:nvSpPr>
          <p:cNvPr id="22" name="Oval 21"/>
          <p:cNvSpPr/>
          <p:nvPr/>
        </p:nvSpPr>
        <p:spPr bwMode="auto">
          <a:xfrm rot="18688287">
            <a:off x="4419713" y="2429370"/>
            <a:ext cx="1855945" cy="1224272"/>
          </a:xfrm>
          <a:prstGeom prst="ellipse">
            <a:avLst/>
          </a:prstGeom>
          <a:solidFill>
            <a:schemeClr val="accent1">
              <a:alpha val="0"/>
            </a:schemeClr>
          </a:solidFill>
          <a:ln w="31750" cap="flat" cmpd="sng" algn="ctr">
            <a:solidFill>
              <a:srgbClr val="FF0000"/>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3" name="TextBox 22"/>
          <p:cNvSpPr txBox="1"/>
          <p:nvPr/>
        </p:nvSpPr>
        <p:spPr>
          <a:xfrm>
            <a:off x="5429251" y="1219201"/>
            <a:ext cx="11446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To 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uLnTx/>
                <a:uFillTx/>
                <a:latin typeface="Calibri"/>
                <a:ea typeface="+mn-ea"/>
                <a:cs typeface="+mn-cs"/>
              </a:rPr>
              <a:t>Albedo</a:t>
            </a:r>
          </a:p>
        </p:txBody>
      </p:sp>
    </p:spTree>
    <p:extLst>
      <p:ext uri="{BB962C8B-B14F-4D97-AF65-F5344CB8AC3E}">
        <p14:creationId xmlns:p14="http://schemas.microsoft.com/office/powerpoint/2010/main" val="2690288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94D3D3-7EB5-4B5E-8316-852957089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4268" y="3429000"/>
            <a:ext cx="3392132" cy="791497"/>
          </a:xfrm>
          <a:prstGeom prst="rect">
            <a:avLst/>
          </a:prstGeom>
        </p:spPr>
      </p:pic>
      <p:sp>
        <p:nvSpPr>
          <p:cNvPr id="25607" name="Text Box 7"/>
          <p:cNvSpPr txBox="1">
            <a:spLocks noChangeArrowheads="1"/>
          </p:cNvSpPr>
          <p:nvPr/>
        </p:nvSpPr>
        <p:spPr bwMode="auto">
          <a:xfrm>
            <a:off x="5257800" y="5456238"/>
            <a:ext cx="20574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000000"/>
                </a:solidFill>
              </a:rPr>
              <a:t>Atmosphere</a:t>
            </a:r>
          </a:p>
        </p:txBody>
      </p:sp>
      <p:sp>
        <p:nvSpPr>
          <p:cNvPr id="25617" name="Text Box 17"/>
          <p:cNvSpPr txBox="1">
            <a:spLocks noChangeArrowheads="1"/>
          </p:cNvSpPr>
          <p:nvPr/>
        </p:nvSpPr>
        <p:spPr bwMode="auto">
          <a:xfrm>
            <a:off x="136525" y="149066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3600">
              <a:solidFill>
                <a:srgbClr val="FFFFFF"/>
              </a:solidFill>
            </a:endParaRPr>
          </a:p>
        </p:txBody>
      </p:sp>
      <p:sp>
        <p:nvSpPr>
          <p:cNvPr id="25621" name="Text Box 21"/>
          <p:cNvSpPr txBox="1">
            <a:spLocks noChangeArrowheads="1"/>
          </p:cNvSpPr>
          <p:nvPr/>
        </p:nvSpPr>
        <p:spPr bwMode="auto">
          <a:xfrm>
            <a:off x="-76200" y="1720850"/>
            <a:ext cx="4800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0000"/>
                </a:solidFill>
              </a:rPr>
              <a:t>Surface contribution:</a:t>
            </a:r>
          </a:p>
          <a:p>
            <a:pPr fontAlgn="base">
              <a:spcBef>
                <a:spcPct val="50000"/>
              </a:spcBef>
              <a:spcAft>
                <a:spcPct val="0"/>
              </a:spcAft>
            </a:pPr>
            <a:r>
              <a:rPr lang="en-US" altLang="en-US" sz="3600" baseline="-25000" dirty="0">
                <a:solidFill>
                  <a:srgbClr val="FF0000"/>
                </a:solidFill>
              </a:rPr>
              <a:t>         </a:t>
            </a:r>
            <a:r>
              <a:rPr lang="en-US" altLang="en-US" sz="3600" dirty="0">
                <a:solidFill>
                  <a:srgbClr val="FF0000"/>
                </a:solidFill>
              </a:rPr>
              <a:t>= </a:t>
            </a:r>
            <a:r>
              <a:rPr lang="el-GR" altLang="en-US" sz="3600" dirty="0">
                <a:solidFill>
                  <a:srgbClr val="FF0000"/>
                </a:solidFill>
              </a:rPr>
              <a:t>α</a:t>
            </a:r>
            <a:r>
              <a:rPr lang="en-US" altLang="en-US" sz="3600" dirty="0">
                <a:solidFill>
                  <a:srgbClr val="FF0000"/>
                </a:solidFill>
              </a:rPr>
              <a:t>(1-A)(1-R)</a:t>
            </a:r>
            <a:r>
              <a:rPr lang="en-US" altLang="en-US" sz="3600" baseline="30000" dirty="0">
                <a:solidFill>
                  <a:srgbClr val="FF0000"/>
                </a:solidFill>
              </a:rPr>
              <a:t>2</a:t>
            </a:r>
            <a:r>
              <a:rPr lang="en-US" altLang="en-US" sz="3600" dirty="0">
                <a:solidFill>
                  <a:srgbClr val="FF0000"/>
                </a:solidFill>
              </a:rPr>
              <a:t> </a:t>
            </a:r>
            <a:endParaRPr lang="el-GR" altLang="en-US" sz="3600" dirty="0">
              <a:solidFill>
                <a:srgbClr val="FF0000"/>
              </a:solidFill>
            </a:endParaRPr>
          </a:p>
        </p:txBody>
      </p:sp>
      <p:sp>
        <p:nvSpPr>
          <p:cNvPr id="25622" name="Line 22"/>
          <p:cNvSpPr>
            <a:spLocks noChangeShapeType="1"/>
          </p:cNvSpPr>
          <p:nvPr/>
        </p:nvSpPr>
        <p:spPr bwMode="auto">
          <a:xfrm>
            <a:off x="990600" y="3198178"/>
            <a:ext cx="18288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25623" name="Text Box 23"/>
          <p:cNvSpPr txBox="1">
            <a:spLocks noChangeArrowheads="1"/>
          </p:cNvSpPr>
          <p:nvPr/>
        </p:nvSpPr>
        <p:spPr bwMode="auto">
          <a:xfrm>
            <a:off x="1371600" y="3152279"/>
            <a:ext cx="198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0000"/>
                </a:solidFill>
              </a:rPr>
              <a:t>(1-</a:t>
            </a:r>
            <a:r>
              <a:rPr lang="el-GR" altLang="en-US" sz="3600" dirty="0">
                <a:solidFill>
                  <a:srgbClr val="FF0000"/>
                </a:solidFill>
              </a:rPr>
              <a:t>α</a:t>
            </a:r>
            <a:r>
              <a:rPr lang="en-US" altLang="en-US" sz="3600" dirty="0">
                <a:solidFill>
                  <a:srgbClr val="FF0000"/>
                </a:solidFill>
              </a:rPr>
              <a:t>R)</a:t>
            </a:r>
            <a:endParaRPr lang="el-GR" altLang="en-US" sz="3600" dirty="0">
              <a:solidFill>
                <a:srgbClr val="FF0000"/>
              </a:solidFill>
            </a:endParaRPr>
          </a:p>
        </p:txBody>
      </p:sp>
      <p:pic>
        <p:nvPicPr>
          <p:cNvPr id="2" name="Picture 1">
            <a:extLst>
              <a:ext uri="{FF2B5EF4-FFF2-40B4-BE49-F238E27FC236}">
                <a16:creationId xmlns:a16="http://schemas.microsoft.com/office/drawing/2014/main" id="{0FDDF3E9-B505-4E12-BB56-66E6F1393803}"/>
              </a:ext>
            </a:extLst>
          </p:cNvPr>
          <p:cNvPicPr>
            <a:picLocks noChangeAspect="1"/>
          </p:cNvPicPr>
          <p:nvPr/>
        </p:nvPicPr>
        <p:blipFill>
          <a:blip r:embed="rId4"/>
          <a:stretch>
            <a:fillRect/>
          </a:stretch>
        </p:blipFill>
        <p:spPr>
          <a:xfrm>
            <a:off x="-2456" y="5293161"/>
            <a:ext cx="5186511" cy="879039"/>
          </a:xfrm>
          <a:prstGeom prst="rect">
            <a:avLst/>
          </a:prstGeom>
        </p:spPr>
      </p:pic>
      <p:sp>
        <p:nvSpPr>
          <p:cNvPr id="3" name="TextBox 2">
            <a:extLst>
              <a:ext uri="{FF2B5EF4-FFF2-40B4-BE49-F238E27FC236}">
                <a16:creationId xmlns:a16="http://schemas.microsoft.com/office/drawing/2014/main" id="{D448A0A1-2810-4705-9594-6798132286C7}"/>
              </a:ext>
            </a:extLst>
          </p:cNvPr>
          <p:cNvSpPr txBox="1"/>
          <p:nvPr/>
        </p:nvSpPr>
        <p:spPr>
          <a:xfrm>
            <a:off x="-197106" y="85635"/>
            <a:ext cx="3926644" cy="1200329"/>
          </a:xfrm>
          <a:prstGeom prst="rect">
            <a:avLst/>
          </a:prstGeom>
          <a:noFill/>
        </p:spPr>
        <p:txBody>
          <a:bodyPr wrap="square" rtlCol="0">
            <a:spAutoFit/>
          </a:bodyPr>
          <a:lstStyle/>
          <a:p>
            <a:pPr algn="ctr"/>
            <a:r>
              <a:rPr lang="en-US" sz="3600" dirty="0">
                <a:solidFill>
                  <a:schemeClr val="bg1"/>
                </a:solidFill>
              </a:rPr>
              <a:t>Climatological</a:t>
            </a:r>
          </a:p>
          <a:p>
            <a:pPr algn="ctr"/>
            <a:r>
              <a:rPr lang="en-US" sz="3600" dirty="0">
                <a:solidFill>
                  <a:schemeClr val="bg1"/>
                </a:solidFill>
              </a:rPr>
              <a:t>planetary albedo</a:t>
            </a:r>
            <a:r>
              <a:rPr lang="en-US" dirty="0">
                <a:solidFill>
                  <a:schemeClr val="bg1"/>
                </a:solidFill>
              </a:rPr>
              <a:t> </a:t>
            </a:r>
          </a:p>
        </p:txBody>
      </p:sp>
      <p:sp>
        <p:nvSpPr>
          <p:cNvPr id="25" name="TextBox 24">
            <a:extLst>
              <a:ext uri="{FF2B5EF4-FFF2-40B4-BE49-F238E27FC236}">
                <a16:creationId xmlns:a16="http://schemas.microsoft.com/office/drawing/2014/main" id="{6A6DA333-5B3D-45AE-824E-727777797D13}"/>
              </a:ext>
            </a:extLst>
          </p:cNvPr>
          <p:cNvSpPr txBox="1"/>
          <p:nvPr/>
        </p:nvSpPr>
        <p:spPr>
          <a:xfrm>
            <a:off x="110836" y="4238575"/>
            <a:ext cx="6248400" cy="1200329"/>
          </a:xfrm>
          <a:prstGeom prst="rect">
            <a:avLst/>
          </a:prstGeom>
          <a:noFill/>
        </p:spPr>
        <p:txBody>
          <a:bodyPr wrap="square" rtlCol="0">
            <a:spAutoFit/>
          </a:bodyPr>
          <a:lstStyle/>
          <a:p>
            <a:r>
              <a:rPr lang="en-US" sz="3600" dirty="0">
                <a:solidFill>
                  <a:schemeClr val="bg1"/>
                </a:solidFill>
              </a:rPr>
              <a:t>Impact of surface changes </a:t>
            </a:r>
          </a:p>
          <a:p>
            <a:r>
              <a:rPr lang="en-US" sz="3600" dirty="0">
                <a:solidFill>
                  <a:schemeClr val="bg1"/>
                </a:solidFill>
              </a:rPr>
              <a:t>                on ASR</a:t>
            </a:r>
            <a:endParaRPr lang="en-US" dirty="0">
              <a:solidFill>
                <a:schemeClr val="bg1"/>
              </a:solidFill>
            </a:endParaRPr>
          </a:p>
        </p:txBody>
      </p:sp>
      <p:pic>
        <p:nvPicPr>
          <p:cNvPr id="6" name="Picture 5">
            <a:extLst>
              <a:ext uri="{FF2B5EF4-FFF2-40B4-BE49-F238E27FC236}">
                <a16:creationId xmlns:a16="http://schemas.microsoft.com/office/drawing/2014/main" id="{1BE221FE-7D30-475B-B277-0D7D4DD1B3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00" t="7615" r="30000" b="11786"/>
          <a:stretch/>
        </p:blipFill>
        <p:spPr>
          <a:xfrm>
            <a:off x="6324600" y="4419600"/>
            <a:ext cx="2334541" cy="2359440"/>
          </a:xfrm>
          <a:prstGeom prst="rect">
            <a:avLst/>
          </a:prstGeom>
        </p:spPr>
      </p:pic>
      <p:pic>
        <p:nvPicPr>
          <p:cNvPr id="8" name="Picture 7">
            <a:extLst>
              <a:ext uri="{FF2B5EF4-FFF2-40B4-BE49-F238E27FC236}">
                <a16:creationId xmlns:a16="http://schemas.microsoft.com/office/drawing/2014/main" id="{DA124B35-5975-4C12-965D-B47E33EB1D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57" t="8351" r="34014" b="11788"/>
          <a:stretch/>
        </p:blipFill>
        <p:spPr>
          <a:xfrm>
            <a:off x="6268822" y="533400"/>
            <a:ext cx="2410741" cy="2672814"/>
          </a:xfrm>
          <a:prstGeom prst="rect">
            <a:avLst/>
          </a:prstGeom>
        </p:spPr>
      </p:pic>
      <p:sp>
        <p:nvSpPr>
          <p:cNvPr id="9" name="TextBox 8">
            <a:extLst>
              <a:ext uri="{FF2B5EF4-FFF2-40B4-BE49-F238E27FC236}">
                <a16:creationId xmlns:a16="http://schemas.microsoft.com/office/drawing/2014/main" id="{AE836D47-C03E-40A8-A421-FE27EC9552CA}"/>
              </a:ext>
            </a:extLst>
          </p:cNvPr>
          <p:cNvSpPr txBox="1"/>
          <p:nvPr/>
        </p:nvSpPr>
        <p:spPr>
          <a:xfrm>
            <a:off x="6096000" y="4038600"/>
            <a:ext cx="3421763" cy="461665"/>
          </a:xfrm>
          <a:prstGeom prst="rect">
            <a:avLst/>
          </a:prstGeom>
          <a:noFill/>
        </p:spPr>
        <p:txBody>
          <a:bodyPr wrap="square" rtlCol="0">
            <a:spAutoFit/>
          </a:bodyPr>
          <a:lstStyle/>
          <a:p>
            <a:r>
              <a:rPr lang="en-US" sz="2400" dirty="0">
                <a:solidFill>
                  <a:srgbClr val="003DB8"/>
                </a:solidFill>
              </a:rPr>
              <a:t>Atmospheric reflection</a:t>
            </a:r>
          </a:p>
        </p:txBody>
      </p:sp>
      <p:sp>
        <p:nvSpPr>
          <p:cNvPr id="31" name="TextBox 30">
            <a:extLst>
              <a:ext uri="{FF2B5EF4-FFF2-40B4-BE49-F238E27FC236}">
                <a16:creationId xmlns:a16="http://schemas.microsoft.com/office/drawing/2014/main" id="{35C49BF9-9418-48FC-BDC2-A83D3BD9B60E}"/>
              </a:ext>
            </a:extLst>
          </p:cNvPr>
          <p:cNvSpPr txBox="1"/>
          <p:nvPr/>
        </p:nvSpPr>
        <p:spPr>
          <a:xfrm>
            <a:off x="5884847" y="76200"/>
            <a:ext cx="3421763" cy="461665"/>
          </a:xfrm>
          <a:prstGeom prst="rect">
            <a:avLst/>
          </a:prstGeom>
          <a:noFill/>
        </p:spPr>
        <p:txBody>
          <a:bodyPr wrap="square" rtlCol="0">
            <a:spAutoFit/>
          </a:bodyPr>
          <a:lstStyle/>
          <a:p>
            <a:r>
              <a:rPr lang="en-US" sz="2400" dirty="0">
                <a:solidFill>
                  <a:schemeClr val="tx2"/>
                </a:solidFill>
              </a:rPr>
              <a:t>    </a:t>
            </a:r>
            <a:r>
              <a:rPr lang="en-US" sz="2400" dirty="0">
                <a:solidFill>
                  <a:srgbClr val="FF0000"/>
                </a:solidFill>
              </a:rPr>
              <a:t>Surface reflection</a:t>
            </a:r>
          </a:p>
        </p:txBody>
      </p:sp>
    </p:spTree>
    <p:extLst>
      <p:ext uri="{BB962C8B-B14F-4D97-AF65-F5344CB8AC3E}">
        <p14:creationId xmlns:p14="http://schemas.microsoft.com/office/powerpoint/2010/main" val="42894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7678-7734-46FB-9460-826FB53BCF62}"/>
              </a:ext>
            </a:extLst>
          </p:cNvPr>
          <p:cNvSpPr>
            <a:spLocks noGrp="1"/>
          </p:cNvSpPr>
          <p:nvPr>
            <p:ph type="title"/>
          </p:nvPr>
        </p:nvSpPr>
        <p:spPr>
          <a:xfrm>
            <a:off x="140563" y="-38470"/>
            <a:ext cx="8686800" cy="1143000"/>
          </a:xfrm>
        </p:spPr>
        <p:txBody>
          <a:bodyPr>
            <a:noAutofit/>
          </a:bodyPr>
          <a:lstStyle/>
          <a:p>
            <a:r>
              <a:rPr lang="en-US" sz="3600" dirty="0">
                <a:solidFill>
                  <a:schemeClr val="bg1"/>
                </a:solidFill>
              </a:rPr>
              <a:t>Radiative sensitivity from isotropic model</a:t>
            </a:r>
          </a:p>
        </p:txBody>
      </p:sp>
      <p:pic>
        <p:nvPicPr>
          <p:cNvPr id="4" name="Picture 3">
            <a:extLst>
              <a:ext uri="{FF2B5EF4-FFF2-40B4-BE49-F238E27FC236}">
                <a16:creationId xmlns:a16="http://schemas.microsoft.com/office/drawing/2014/main" id="{E22CB26A-E155-4C03-899E-C6F6ED69F4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062270"/>
            <a:ext cx="9166099" cy="3204929"/>
          </a:xfrm>
          <a:prstGeom prst="rect">
            <a:avLst/>
          </a:prstGeom>
        </p:spPr>
      </p:pic>
      <p:sp>
        <p:nvSpPr>
          <p:cNvPr id="3" name="TextBox 2">
            <a:extLst>
              <a:ext uri="{FF2B5EF4-FFF2-40B4-BE49-F238E27FC236}">
                <a16:creationId xmlns:a16="http://schemas.microsoft.com/office/drawing/2014/main" id="{6FFF9B07-5B3C-42D7-ACC4-B43687D5ABB8}"/>
              </a:ext>
            </a:extLst>
          </p:cNvPr>
          <p:cNvSpPr txBox="1"/>
          <p:nvPr/>
        </p:nvSpPr>
        <p:spPr>
          <a:xfrm>
            <a:off x="762000" y="4495800"/>
            <a:ext cx="7912963" cy="2308324"/>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sym typeface="Wingdings" panose="05000000000000000000" pitchFamily="2" charset="2"/>
              </a:rPr>
              <a:t> Isotropic model matches kernel calculations </a:t>
            </a:r>
            <a:endParaRPr lang="en-US" sz="2400" dirty="0">
              <a:solidFill>
                <a:schemeClr val="bg1"/>
              </a:solidFill>
            </a:endParaRPr>
          </a:p>
          <a:p>
            <a:pPr marL="285750" indent="-285750">
              <a:buFont typeface="Wingdings" panose="05000000000000000000" pitchFamily="2" charset="2"/>
              <a:buChar char="à"/>
            </a:pPr>
            <a:r>
              <a:rPr lang="en-US" sz="2400" dirty="0">
                <a:solidFill>
                  <a:schemeClr val="bg1"/>
                </a:solidFill>
                <a:sym typeface="Wingdings" panose="05000000000000000000" pitchFamily="2" charset="2"/>
              </a:rPr>
              <a:t>Satellite observations provide an estimate of Radiative sensitivity</a:t>
            </a:r>
          </a:p>
          <a:p>
            <a:r>
              <a:rPr lang="en-US" sz="2400" dirty="0">
                <a:solidFill>
                  <a:schemeClr val="bg1"/>
                </a:solidFill>
                <a:sym typeface="Wingdings" panose="05000000000000000000" pitchFamily="2" charset="2"/>
              </a:rPr>
              <a:t>The model average radiative sensitivity is close to the observational estimate  </a:t>
            </a:r>
            <a:endParaRPr lang="en-US" sz="2400" dirty="0">
              <a:solidFill>
                <a:schemeClr val="bg1"/>
              </a:solidFill>
            </a:endParaRPr>
          </a:p>
        </p:txBody>
      </p:sp>
    </p:spTree>
    <p:extLst>
      <p:ext uri="{BB962C8B-B14F-4D97-AF65-F5344CB8AC3E}">
        <p14:creationId xmlns:p14="http://schemas.microsoft.com/office/powerpoint/2010/main" val="2839736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descr="A picture containing text, diagram, line, plot&#10;&#10;Description automatically generated">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304800"/>
            <a:ext cx="8297332" cy="6096000"/>
          </a:xfrm>
        </p:spPr>
      </p:pic>
    </p:spTree>
    <p:extLst>
      <p:ext uri="{BB962C8B-B14F-4D97-AF65-F5344CB8AC3E}">
        <p14:creationId xmlns:p14="http://schemas.microsoft.com/office/powerpoint/2010/main" val="608435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33400" y="304800"/>
            <a:ext cx="8297332" cy="6096000"/>
          </a:xfrm>
        </p:spPr>
      </p:pic>
      <p:pic>
        <p:nvPicPr>
          <p:cNvPr id="4" name="Picture 3">
            <a:extLst>
              <a:ext uri="{FF2B5EF4-FFF2-40B4-BE49-F238E27FC236}">
                <a16:creationId xmlns:a16="http://schemas.microsoft.com/office/drawing/2014/main" id="{D5188021-5D7F-7783-ECDC-9891E03352AB}"/>
              </a:ext>
            </a:extLst>
          </p:cNvPr>
          <p:cNvPicPr>
            <a:picLocks noChangeAspect="1"/>
          </p:cNvPicPr>
          <p:nvPr/>
        </p:nvPicPr>
        <p:blipFill>
          <a:blip r:embed="rId3"/>
          <a:stretch>
            <a:fillRect/>
          </a:stretch>
        </p:blipFill>
        <p:spPr>
          <a:xfrm>
            <a:off x="5867400" y="4572000"/>
            <a:ext cx="2341236" cy="1477962"/>
          </a:xfrm>
          <a:prstGeom prst="rect">
            <a:avLst/>
          </a:prstGeom>
        </p:spPr>
      </p:pic>
    </p:spTree>
    <p:extLst>
      <p:ext uri="{BB962C8B-B14F-4D97-AF65-F5344CB8AC3E}">
        <p14:creationId xmlns:p14="http://schemas.microsoft.com/office/powerpoint/2010/main" val="64033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219652"/>
            <a:ext cx="9140825" cy="1143000"/>
          </a:xfrm>
        </p:spPr>
        <p:txBody>
          <a:bodyPr/>
          <a:lstStyle/>
          <a:p>
            <a:r>
              <a:rPr lang="en-US" altLang="en-US" sz="3200" dirty="0">
                <a:solidFill>
                  <a:schemeClr val="bg1"/>
                </a:solidFill>
              </a:rPr>
              <a:t>Three estimates of Earth’s energy imbalance</a:t>
            </a:r>
            <a:endParaRPr lang="en-US" altLang="en-US" sz="3200" dirty="0"/>
          </a:p>
        </p:txBody>
      </p:sp>
      <p:sp>
        <p:nvSpPr>
          <p:cNvPr id="5124" name="Line 4"/>
          <p:cNvSpPr>
            <a:spLocks noChangeShapeType="1"/>
          </p:cNvSpPr>
          <p:nvPr/>
        </p:nvSpPr>
        <p:spPr bwMode="auto">
          <a:xfrm>
            <a:off x="0" y="7620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5" name="Rectangle 5"/>
          <p:cNvSpPr>
            <a:spLocks noChangeArrowheads="1"/>
          </p:cNvSpPr>
          <p:nvPr/>
        </p:nvSpPr>
        <p:spPr bwMode="auto">
          <a:xfrm>
            <a:off x="609600" y="3124200"/>
            <a:ext cx="3886200" cy="2819400"/>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2" name="Flowchart: Process 1"/>
          <p:cNvSpPr/>
          <p:nvPr/>
        </p:nvSpPr>
        <p:spPr bwMode="auto">
          <a:xfrm>
            <a:off x="609600" y="5181600"/>
            <a:ext cx="3886200" cy="762000"/>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4" name="TextBox 3">
            <a:extLst>
              <a:ext uri="{FF2B5EF4-FFF2-40B4-BE49-F238E27FC236}">
                <a16:creationId xmlns:a16="http://schemas.microsoft.com/office/drawing/2014/main" id="{8BC699C4-3E5F-043D-E64B-130CEA7C68D6}"/>
              </a:ext>
            </a:extLst>
          </p:cNvPr>
          <p:cNvSpPr txBox="1"/>
          <p:nvPr/>
        </p:nvSpPr>
        <p:spPr>
          <a:xfrm>
            <a:off x="762000" y="5270212"/>
            <a:ext cx="2209800" cy="584775"/>
          </a:xfrm>
          <a:prstGeom prst="rect">
            <a:avLst/>
          </a:prstGeom>
          <a:noFill/>
        </p:spPr>
        <p:txBody>
          <a:bodyPr wrap="square" rtlCol="0">
            <a:spAutoFit/>
          </a:bodyPr>
          <a:lstStyle/>
          <a:p>
            <a:r>
              <a:rPr lang="en-US" sz="3200" dirty="0"/>
              <a:t>Ocean</a:t>
            </a:r>
          </a:p>
        </p:txBody>
      </p:sp>
      <p:sp>
        <p:nvSpPr>
          <p:cNvPr id="5" name="TextBox 4">
            <a:extLst>
              <a:ext uri="{FF2B5EF4-FFF2-40B4-BE49-F238E27FC236}">
                <a16:creationId xmlns:a16="http://schemas.microsoft.com/office/drawing/2014/main" id="{6649E7E6-D5A9-D762-42AE-23D094DBDF87}"/>
              </a:ext>
            </a:extLst>
          </p:cNvPr>
          <p:cNvSpPr txBox="1"/>
          <p:nvPr/>
        </p:nvSpPr>
        <p:spPr>
          <a:xfrm>
            <a:off x="1066800" y="925312"/>
            <a:ext cx="7620000" cy="1200329"/>
          </a:xfrm>
          <a:prstGeom prst="rect">
            <a:avLst/>
          </a:prstGeom>
          <a:noFill/>
        </p:spPr>
        <p:txBody>
          <a:bodyPr wrap="square" rtlCol="0">
            <a:spAutoFit/>
          </a:bodyPr>
          <a:lstStyle/>
          <a:p>
            <a:r>
              <a:rPr lang="en-US" sz="2400" dirty="0">
                <a:solidFill>
                  <a:schemeClr val="bg1"/>
                </a:solidFill>
              </a:rPr>
              <a:t>If we assume that all the energy imbalance goes into the ocean, we should have 3 independent estimates of Earth’s energy imbalance</a:t>
            </a:r>
          </a:p>
        </p:txBody>
      </p:sp>
      <p:cxnSp>
        <p:nvCxnSpPr>
          <p:cNvPr id="7" name="Straight Arrow Connector 6">
            <a:extLst>
              <a:ext uri="{FF2B5EF4-FFF2-40B4-BE49-F238E27FC236}">
                <a16:creationId xmlns:a16="http://schemas.microsoft.com/office/drawing/2014/main" id="{5DE26DB3-84A6-D88D-7015-EBB921DE2CC0}"/>
              </a:ext>
            </a:extLst>
          </p:cNvPr>
          <p:cNvCxnSpPr/>
          <p:nvPr/>
        </p:nvCxnSpPr>
        <p:spPr bwMode="auto">
          <a:xfrm>
            <a:off x="2133600" y="2590800"/>
            <a:ext cx="228600" cy="533400"/>
          </a:xfrm>
          <a:prstGeom prst="straightConnector1">
            <a:avLst/>
          </a:prstGeom>
          <a:solidFill>
            <a:schemeClr val="accent1"/>
          </a:solidFill>
          <a:ln w="317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EB32835A-1128-A8DF-A39F-15998DA43D21}"/>
              </a:ext>
            </a:extLst>
          </p:cNvPr>
          <p:cNvCxnSpPr/>
          <p:nvPr/>
        </p:nvCxnSpPr>
        <p:spPr bwMode="auto">
          <a:xfrm>
            <a:off x="2438400" y="2590800"/>
            <a:ext cx="228600" cy="533400"/>
          </a:xfrm>
          <a:prstGeom prst="straightConnector1">
            <a:avLst/>
          </a:prstGeom>
          <a:solidFill>
            <a:schemeClr val="accent1"/>
          </a:solidFill>
          <a:ln w="317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4448475B-CC81-5A2F-4C91-C357283DE144}"/>
              </a:ext>
            </a:extLst>
          </p:cNvPr>
          <p:cNvSpPr txBox="1"/>
          <p:nvPr/>
        </p:nvSpPr>
        <p:spPr>
          <a:xfrm>
            <a:off x="4953002" y="2362200"/>
            <a:ext cx="3048000" cy="646331"/>
          </a:xfrm>
          <a:prstGeom prst="rect">
            <a:avLst/>
          </a:prstGeom>
          <a:noFill/>
        </p:spPr>
        <p:txBody>
          <a:bodyPr wrap="square" rtlCol="0">
            <a:spAutoFit/>
          </a:bodyPr>
          <a:lstStyle/>
          <a:p>
            <a:r>
              <a:rPr lang="en-US" dirty="0">
                <a:solidFill>
                  <a:srgbClr val="FF0000"/>
                </a:solidFill>
              </a:rPr>
              <a:t>1) Net radiation at the top of atmosphere (satellites)</a:t>
            </a:r>
          </a:p>
        </p:txBody>
      </p:sp>
      <p:cxnSp>
        <p:nvCxnSpPr>
          <p:cNvPr id="10" name="Straight Arrow Connector 9">
            <a:extLst>
              <a:ext uri="{FF2B5EF4-FFF2-40B4-BE49-F238E27FC236}">
                <a16:creationId xmlns:a16="http://schemas.microsoft.com/office/drawing/2014/main" id="{A8723300-5A3B-E518-B1F4-659CD9EF94CF}"/>
              </a:ext>
            </a:extLst>
          </p:cNvPr>
          <p:cNvCxnSpPr/>
          <p:nvPr/>
        </p:nvCxnSpPr>
        <p:spPr bwMode="auto">
          <a:xfrm>
            <a:off x="2286000" y="4648200"/>
            <a:ext cx="228600" cy="533400"/>
          </a:xfrm>
          <a:prstGeom prst="straightConnector1">
            <a:avLst/>
          </a:prstGeom>
          <a:solidFill>
            <a:schemeClr val="accent1"/>
          </a:solidFill>
          <a:ln w="31750" cap="flat" cmpd="sng" algn="ctr">
            <a:solidFill>
              <a:srgbClr val="0099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A7AD19B7-57D3-34B1-013D-B404B559E84F}"/>
              </a:ext>
            </a:extLst>
          </p:cNvPr>
          <p:cNvCxnSpPr/>
          <p:nvPr/>
        </p:nvCxnSpPr>
        <p:spPr bwMode="auto">
          <a:xfrm>
            <a:off x="2590800" y="4648200"/>
            <a:ext cx="228600" cy="533400"/>
          </a:xfrm>
          <a:prstGeom prst="straightConnector1">
            <a:avLst/>
          </a:prstGeom>
          <a:solidFill>
            <a:schemeClr val="accent1"/>
          </a:solidFill>
          <a:ln w="31750" cap="flat" cmpd="sng" algn="ctr">
            <a:solidFill>
              <a:srgbClr val="0099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92B647F7-1BA3-C7C2-4299-CB5F080A7CBB}"/>
              </a:ext>
            </a:extLst>
          </p:cNvPr>
          <p:cNvSpPr txBox="1"/>
          <p:nvPr/>
        </p:nvSpPr>
        <p:spPr>
          <a:xfrm>
            <a:off x="4876800" y="4346882"/>
            <a:ext cx="3962400" cy="646331"/>
          </a:xfrm>
          <a:prstGeom prst="rect">
            <a:avLst/>
          </a:prstGeom>
          <a:noFill/>
        </p:spPr>
        <p:txBody>
          <a:bodyPr wrap="square" rtlCol="0">
            <a:spAutoFit/>
          </a:bodyPr>
          <a:lstStyle/>
          <a:p>
            <a:r>
              <a:rPr lang="en-US" dirty="0">
                <a:solidFill>
                  <a:srgbClr val="009900"/>
                </a:solidFill>
              </a:rPr>
              <a:t>2) Net energy flux into the surface (surface radiation + turbulent fluxes)</a:t>
            </a:r>
          </a:p>
        </p:txBody>
      </p:sp>
      <p:sp>
        <p:nvSpPr>
          <p:cNvPr id="13" name="TextBox 12">
            <a:extLst>
              <a:ext uri="{FF2B5EF4-FFF2-40B4-BE49-F238E27FC236}">
                <a16:creationId xmlns:a16="http://schemas.microsoft.com/office/drawing/2014/main" id="{7BE0022A-6162-C313-CA84-76A9BADFF381}"/>
              </a:ext>
            </a:extLst>
          </p:cNvPr>
          <p:cNvSpPr txBox="1"/>
          <p:nvPr/>
        </p:nvSpPr>
        <p:spPr>
          <a:xfrm>
            <a:off x="4799012" y="5449669"/>
            <a:ext cx="3962400" cy="646331"/>
          </a:xfrm>
          <a:prstGeom prst="rect">
            <a:avLst/>
          </a:prstGeom>
          <a:noFill/>
        </p:spPr>
        <p:txBody>
          <a:bodyPr wrap="square" rtlCol="0">
            <a:spAutoFit/>
          </a:bodyPr>
          <a:lstStyle/>
          <a:p>
            <a:r>
              <a:rPr lang="en-US" dirty="0">
                <a:solidFill>
                  <a:srgbClr val="003DB8"/>
                </a:solidFill>
              </a:rPr>
              <a:t>3) Energy accumulation in the ocean</a:t>
            </a:r>
          </a:p>
          <a:p>
            <a:r>
              <a:rPr lang="en-US" dirty="0">
                <a:solidFill>
                  <a:srgbClr val="003DB8"/>
                </a:solidFill>
              </a:rPr>
              <a:t>      d(ocean heat content)/dt</a:t>
            </a:r>
          </a:p>
        </p:txBody>
      </p:sp>
    </p:spTree>
    <p:extLst>
      <p:ext uri="{BB962C8B-B14F-4D97-AF65-F5344CB8AC3E}">
        <p14:creationId xmlns:p14="http://schemas.microsoft.com/office/powerpoint/2010/main" val="973961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33400" y="304800"/>
            <a:ext cx="8297332" cy="6096000"/>
          </a:xfrm>
        </p:spPr>
      </p:pic>
    </p:spTree>
    <p:extLst>
      <p:ext uri="{BB962C8B-B14F-4D97-AF65-F5344CB8AC3E}">
        <p14:creationId xmlns:p14="http://schemas.microsoft.com/office/powerpoint/2010/main" val="4100822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33400" y="304800"/>
            <a:ext cx="8297332" cy="6096000"/>
          </a:xfrm>
        </p:spPr>
      </p:pic>
      <p:pic>
        <p:nvPicPr>
          <p:cNvPr id="3" name="Picture 2">
            <a:extLst>
              <a:ext uri="{FF2B5EF4-FFF2-40B4-BE49-F238E27FC236}">
                <a16:creationId xmlns:a16="http://schemas.microsoft.com/office/drawing/2014/main" id="{A6FBBFDD-4694-0D6F-4CE8-E368FF7D3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340" y="4724400"/>
            <a:ext cx="2707660" cy="1524000"/>
          </a:xfrm>
          <a:prstGeom prst="rect">
            <a:avLst/>
          </a:prstGeom>
        </p:spPr>
      </p:pic>
    </p:spTree>
    <p:extLst>
      <p:ext uri="{BB962C8B-B14F-4D97-AF65-F5344CB8AC3E}">
        <p14:creationId xmlns:p14="http://schemas.microsoft.com/office/powerpoint/2010/main" val="2695692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33400" y="304800"/>
            <a:ext cx="8297332" cy="6096000"/>
          </a:xfrm>
        </p:spPr>
      </p:pic>
    </p:spTree>
    <p:extLst>
      <p:ext uri="{BB962C8B-B14F-4D97-AF65-F5344CB8AC3E}">
        <p14:creationId xmlns:p14="http://schemas.microsoft.com/office/powerpoint/2010/main" val="3228771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C491-B456-AE73-227C-7BCF9E5579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03AC4-1F0A-D808-67AD-AC4E7F476D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533400" y="304800"/>
            <a:ext cx="8297332" cy="6096000"/>
          </a:xfrm>
        </p:spPr>
      </p:pic>
      <p:pic>
        <p:nvPicPr>
          <p:cNvPr id="4" name="Picture 3">
            <a:extLst>
              <a:ext uri="{FF2B5EF4-FFF2-40B4-BE49-F238E27FC236}">
                <a16:creationId xmlns:a16="http://schemas.microsoft.com/office/drawing/2014/main" id="{60A62BF3-43B4-AF65-C47C-AD1D7819B650}"/>
              </a:ext>
            </a:extLst>
          </p:cNvPr>
          <p:cNvPicPr>
            <a:picLocks noChangeAspect="1"/>
          </p:cNvPicPr>
          <p:nvPr/>
        </p:nvPicPr>
        <p:blipFill>
          <a:blip r:embed="rId3"/>
          <a:stretch>
            <a:fillRect/>
          </a:stretch>
        </p:blipFill>
        <p:spPr>
          <a:xfrm>
            <a:off x="5791200" y="4724400"/>
            <a:ext cx="2286000" cy="1611975"/>
          </a:xfrm>
          <a:prstGeom prst="rect">
            <a:avLst/>
          </a:prstGeom>
        </p:spPr>
      </p:pic>
    </p:spTree>
    <p:extLst>
      <p:ext uri="{BB962C8B-B14F-4D97-AF65-F5344CB8AC3E}">
        <p14:creationId xmlns:p14="http://schemas.microsoft.com/office/powerpoint/2010/main" val="4283089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ne, plot, diagram, text&#10;&#10;Description automatically generated">
            <a:extLst>
              <a:ext uri="{FF2B5EF4-FFF2-40B4-BE49-F238E27FC236}">
                <a16:creationId xmlns:a16="http://schemas.microsoft.com/office/drawing/2014/main" id="{AA6B85C6-AC9F-9FFF-01D1-75545F9B1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1246909"/>
            <a:ext cx="1843746" cy="1039091"/>
          </a:xfrm>
          <a:prstGeom prst="rect">
            <a:avLst/>
          </a:prstGeom>
        </p:spPr>
      </p:pic>
      <p:pic>
        <p:nvPicPr>
          <p:cNvPr id="6" name="Picture 5" descr="A picture containing text, font, graphics, logo&#10;&#10;Description automatically generated">
            <a:extLst>
              <a:ext uri="{FF2B5EF4-FFF2-40B4-BE49-F238E27FC236}">
                <a16:creationId xmlns:a16="http://schemas.microsoft.com/office/drawing/2014/main" id="{C292220E-F008-B544-4749-C249423BA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768" y="1267931"/>
            <a:ext cx="434332" cy="434332"/>
          </a:xfrm>
          <a:prstGeom prst="rect">
            <a:avLst/>
          </a:prstGeom>
        </p:spPr>
      </p:pic>
      <p:pic>
        <p:nvPicPr>
          <p:cNvPr id="11" name="Picture 10" descr="A picture containing text, screenshot, diagram, number&#10;&#10;Description automatically generated">
            <a:extLst>
              <a:ext uri="{FF2B5EF4-FFF2-40B4-BE49-F238E27FC236}">
                <a16:creationId xmlns:a16="http://schemas.microsoft.com/office/drawing/2014/main" id="{169B8AEC-D50B-A33F-B419-F2FEF0FA65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304800"/>
            <a:ext cx="5867400" cy="6093069"/>
          </a:xfrm>
          <a:prstGeom prst="rect">
            <a:avLst/>
          </a:prstGeom>
        </p:spPr>
      </p:pic>
      <p:pic>
        <p:nvPicPr>
          <p:cNvPr id="12" name="Content Placeholder 4">
            <a:extLst>
              <a:ext uri="{FF2B5EF4-FFF2-40B4-BE49-F238E27FC236}">
                <a16:creationId xmlns:a16="http://schemas.microsoft.com/office/drawing/2014/main" id="{1C781A73-68F7-B764-D721-CCA59C0F9AC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p:blipFill>
        <p:spPr>
          <a:xfrm>
            <a:off x="7391400" y="0"/>
            <a:ext cx="1524000" cy="1229032"/>
          </a:xfrm>
        </p:spPr>
      </p:pic>
    </p:spTree>
    <p:extLst>
      <p:ext uri="{BB962C8B-B14F-4D97-AF65-F5344CB8AC3E}">
        <p14:creationId xmlns:p14="http://schemas.microsoft.com/office/powerpoint/2010/main" val="2630606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4183BA5-0AD7-E80C-CA8A-BC6A4E47FB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3478967"/>
            <a:ext cx="4687228" cy="3150433"/>
          </a:xfrm>
          <a:prstGeom prst="rect">
            <a:avLst/>
          </a:prstGeom>
        </p:spPr>
      </p:pic>
      <p:pic>
        <p:nvPicPr>
          <p:cNvPr id="5" name="Picture 4" descr="A picture containing line, plot, diagram, text&#10;&#10;Description automatically generated">
            <a:extLst>
              <a:ext uri="{FF2B5EF4-FFF2-40B4-BE49-F238E27FC236}">
                <a16:creationId xmlns:a16="http://schemas.microsoft.com/office/drawing/2014/main" id="{761570B7-DFD6-E887-9259-4865B281D8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260465"/>
            <a:ext cx="5257800" cy="2963168"/>
          </a:xfrm>
          <a:prstGeom prst="rect">
            <a:avLst/>
          </a:prstGeom>
        </p:spPr>
      </p:pic>
      <p:pic>
        <p:nvPicPr>
          <p:cNvPr id="7" name="Picture 6" descr="A picture containing text, font, graphics, logo&#10;&#10;Description automatically generated">
            <a:extLst>
              <a:ext uri="{FF2B5EF4-FFF2-40B4-BE49-F238E27FC236}">
                <a16:creationId xmlns:a16="http://schemas.microsoft.com/office/drawing/2014/main" id="{3F5B4B83-6BB6-87EA-45E2-24C06ECCF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533400"/>
            <a:ext cx="1009187" cy="1009187"/>
          </a:xfrm>
          <a:prstGeom prst="rect">
            <a:avLst/>
          </a:prstGeom>
        </p:spPr>
      </p:pic>
      <p:sp>
        <p:nvSpPr>
          <p:cNvPr id="8" name="TextBox 7">
            <a:extLst>
              <a:ext uri="{FF2B5EF4-FFF2-40B4-BE49-F238E27FC236}">
                <a16:creationId xmlns:a16="http://schemas.microsoft.com/office/drawing/2014/main" id="{6824021C-ACEC-5C24-7EC0-757DAD157053}"/>
              </a:ext>
            </a:extLst>
          </p:cNvPr>
          <p:cNvSpPr txBox="1"/>
          <p:nvPr/>
        </p:nvSpPr>
        <p:spPr>
          <a:xfrm>
            <a:off x="533400" y="381000"/>
            <a:ext cx="2590800" cy="923330"/>
          </a:xfrm>
          <a:prstGeom prst="rect">
            <a:avLst/>
          </a:prstGeom>
          <a:noFill/>
        </p:spPr>
        <p:txBody>
          <a:bodyPr wrap="square" rtlCol="0">
            <a:spAutoFit/>
          </a:bodyPr>
          <a:lstStyle/>
          <a:p>
            <a:r>
              <a:rPr lang="en-US" dirty="0">
                <a:solidFill>
                  <a:schemeClr val="bg1"/>
                </a:solidFill>
              </a:rPr>
              <a:t>Observational trends in Absorbed Solar from CERES (2000-2023)</a:t>
            </a:r>
          </a:p>
        </p:txBody>
      </p:sp>
      <p:pic>
        <p:nvPicPr>
          <p:cNvPr id="9" name="Picture 8">
            <a:extLst>
              <a:ext uri="{FF2B5EF4-FFF2-40B4-BE49-F238E27FC236}">
                <a16:creationId xmlns:a16="http://schemas.microsoft.com/office/drawing/2014/main" id="{8834D9C8-F04A-7706-D5B7-7A2B207587D0}"/>
              </a:ext>
            </a:extLst>
          </p:cNvPr>
          <p:cNvPicPr>
            <a:picLocks noChangeAspect="1"/>
          </p:cNvPicPr>
          <p:nvPr/>
        </p:nvPicPr>
        <p:blipFill>
          <a:blip r:embed="rId5"/>
          <a:stretch>
            <a:fillRect/>
          </a:stretch>
        </p:blipFill>
        <p:spPr>
          <a:xfrm>
            <a:off x="533400" y="1542587"/>
            <a:ext cx="2286000" cy="1611975"/>
          </a:xfrm>
          <a:prstGeom prst="rect">
            <a:avLst/>
          </a:prstGeom>
        </p:spPr>
      </p:pic>
      <p:sp>
        <p:nvSpPr>
          <p:cNvPr id="11" name="TextBox 10">
            <a:extLst>
              <a:ext uri="{FF2B5EF4-FFF2-40B4-BE49-F238E27FC236}">
                <a16:creationId xmlns:a16="http://schemas.microsoft.com/office/drawing/2014/main" id="{4B395485-FE6D-5F27-8B48-E81DABB01BB5}"/>
              </a:ext>
            </a:extLst>
          </p:cNvPr>
          <p:cNvSpPr txBox="1"/>
          <p:nvPr/>
        </p:nvSpPr>
        <p:spPr>
          <a:xfrm>
            <a:off x="457200" y="3657600"/>
            <a:ext cx="2590800" cy="1200329"/>
          </a:xfrm>
          <a:prstGeom prst="rect">
            <a:avLst/>
          </a:prstGeom>
          <a:noFill/>
        </p:spPr>
        <p:txBody>
          <a:bodyPr wrap="square" rtlCol="0">
            <a:spAutoFit/>
          </a:bodyPr>
          <a:lstStyle/>
          <a:p>
            <a:r>
              <a:rPr lang="en-US" dirty="0">
                <a:solidFill>
                  <a:schemeClr val="bg1"/>
                </a:solidFill>
              </a:rPr>
              <a:t>Model (ensemble mean) change in absorbed solar from radiative kernels</a:t>
            </a:r>
          </a:p>
        </p:txBody>
      </p:sp>
    </p:spTree>
    <p:extLst>
      <p:ext uri="{BB962C8B-B14F-4D97-AF65-F5344CB8AC3E}">
        <p14:creationId xmlns:p14="http://schemas.microsoft.com/office/powerpoint/2010/main" val="365832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76200"/>
            <a:ext cx="8229600" cy="1143000"/>
          </a:xfrm>
        </p:spPr>
        <p:txBody>
          <a:bodyPr/>
          <a:lstStyle/>
          <a:p>
            <a:r>
              <a:rPr lang="en-US" altLang="en-US" sz="4000" dirty="0">
                <a:solidFill>
                  <a:schemeClr val="bg1"/>
                </a:solidFill>
              </a:rPr>
              <a:t>Poleward energy transport in the climate system</a:t>
            </a:r>
          </a:p>
        </p:txBody>
      </p:sp>
      <p:sp>
        <p:nvSpPr>
          <p:cNvPr id="44036" name="Rectangle 4"/>
          <p:cNvSpPr>
            <a:spLocks noChangeArrowheads="1"/>
          </p:cNvSpPr>
          <p:nvPr/>
        </p:nvSpPr>
        <p:spPr bwMode="auto">
          <a:xfrm>
            <a:off x="2895600" y="3505200"/>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44037" name="Rectangle 5"/>
          <p:cNvSpPr>
            <a:spLocks noChangeArrowheads="1"/>
          </p:cNvSpPr>
          <p:nvPr/>
        </p:nvSpPr>
        <p:spPr bwMode="auto">
          <a:xfrm>
            <a:off x="5486400" y="3490913"/>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44038" name="Line 6"/>
          <p:cNvSpPr>
            <a:spLocks noChangeShapeType="1"/>
          </p:cNvSpPr>
          <p:nvPr/>
        </p:nvSpPr>
        <p:spPr bwMode="auto">
          <a:xfrm>
            <a:off x="5715000" y="2667000"/>
            <a:ext cx="381000" cy="7620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44039" name="Line 7"/>
          <p:cNvSpPr>
            <a:spLocks noChangeShapeType="1"/>
          </p:cNvSpPr>
          <p:nvPr/>
        </p:nvSpPr>
        <p:spPr bwMode="auto">
          <a:xfrm flipV="1">
            <a:off x="3352800" y="3048000"/>
            <a:ext cx="152400" cy="38100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44040" name="Line 8"/>
          <p:cNvSpPr>
            <a:spLocks noChangeShapeType="1"/>
          </p:cNvSpPr>
          <p:nvPr/>
        </p:nvSpPr>
        <p:spPr bwMode="auto">
          <a:xfrm flipV="1">
            <a:off x="6248400" y="3048000"/>
            <a:ext cx="152400" cy="38100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44041" name="Line 9"/>
          <p:cNvSpPr>
            <a:spLocks noChangeShapeType="1"/>
          </p:cNvSpPr>
          <p:nvPr/>
        </p:nvSpPr>
        <p:spPr bwMode="auto">
          <a:xfrm flipV="1">
            <a:off x="3810000" y="2667000"/>
            <a:ext cx="304800" cy="762000"/>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44042" name="Line 10"/>
          <p:cNvSpPr>
            <a:spLocks noChangeShapeType="1"/>
          </p:cNvSpPr>
          <p:nvPr/>
        </p:nvSpPr>
        <p:spPr bwMode="auto">
          <a:xfrm flipV="1">
            <a:off x="6629400" y="2895600"/>
            <a:ext cx="228600" cy="533400"/>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44043" name="Text Box 11"/>
          <p:cNvSpPr txBox="1">
            <a:spLocks noChangeArrowheads="1"/>
          </p:cNvSpPr>
          <p:nvPr/>
        </p:nvSpPr>
        <p:spPr bwMode="auto">
          <a:xfrm>
            <a:off x="3429000" y="4905375"/>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solidFill>
                  <a:srgbClr val="FFFFFF"/>
                </a:solidFill>
              </a:rPr>
              <a:t>Tropics</a:t>
            </a:r>
          </a:p>
        </p:txBody>
      </p:sp>
      <p:sp>
        <p:nvSpPr>
          <p:cNvPr id="44044" name="Text Box 12"/>
          <p:cNvSpPr txBox="1">
            <a:spLocks noChangeArrowheads="1"/>
          </p:cNvSpPr>
          <p:nvPr/>
        </p:nvSpPr>
        <p:spPr bwMode="auto">
          <a:xfrm>
            <a:off x="5715000" y="4876800"/>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solidFill>
                  <a:srgbClr val="FFFFFF"/>
                </a:solidFill>
              </a:rPr>
              <a:t>Extratropics</a:t>
            </a:r>
          </a:p>
        </p:txBody>
      </p:sp>
      <p:sp>
        <p:nvSpPr>
          <p:cNvPr id="44045" name="Text Box 13"/>
          <p:cNvSpPr txBox="1">
            <a:spLocks noChangeArrowheads="1"/>
          </p:cNvSpPr>
          <p:nvPr/>
        </p:nvSpPr>
        <p:spPr bwMode="auto">
          <a:xfrm>
            <a:off x="652463" y="3505200"/>
            <a:ext cx="1557337" cy="167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FF0000"/>
                </a:solidFill>
              </a:rPr>
              <a:t>Incident</a:t>
            </a:r>
            <a:r>
              <a:rPr lang="en-US" altLang="en-US" sz="2400">
                <a:solidFill>
                  <a:srgbClr val="FFFFFF"/>
                </a:solidFill>
              </a:rPr>
              <a:t> </a:t>
            </a:r>
          </a:p>
          <a:p>
            <a:pPr algn="ctr" fontAlgn="base">
              <a:spcBef>
                <a:spcPct val="0"/>
              </a:spcBef>
              <a:spcAft>
                <a:spcPct val="0"/>
              </a:spcAft>
            </a:pPr>
            <a:r>
              <a:rPr lang="en-US" altLang="en-US" sz="2400">
                <a:solidFill>
                  <a:srgbClr val="333399"/>
                </a:solidFill>
              </a:rPr>
              <a:t>Reflected</a:t>
            </a:r>
            <a:r>
              <a:rPr lang="en-US" altLang="en-US" sz="2400">
                <a:solidFill>
                  <a:srgbClr val="FFFFFF"/>
                </a:solidFill>
              </a:rPr>
              <a:t> </a:t>
            </a:r>
          </a:p>
          <a:p>
            <a:pPr algn="ctr" fontAlgn="base">
              <a:spcBef>
                <a:spcPct val="0"/>
              </a:spcBef>
              <a:spcAft>
                <a:spcPct val="0"/>
              </a:spcAft>
            </a:pPr>
            <a:r>
              <a:rPr lang="en-US" altLang="en-US" sz="2400">
                <a:solidFill>
                  <a:srgbClr val="00FF00"/>
                </a:solidFill>
              </a:rPr>
              <a:t>Emitted</a:t>
            </a:r>
          </a:p>
          <a:p>
            <a:pPr algn="ctr" fontAlgn="base">
              <a:spcBef>
                <a:spcPct val="0"/>
              </a:spcBef>
              <a:spcAft>
                <a:spcPct val="0"/>
              </a:spcAft>
            </a:pPr>
            <a:r>
              <a:rPr lang="en-US" altLang="en-US" sz="3200">
                <a:solidFill>
                  <a:srgbClr val="D60093"/>
                </a:solidFill>
              </a:rPr>
              <a:t>Net</a:t>
            </a:r>
          </a:p>
        </p:txBody>
      </p:sp>
      <p:sp>
        <p:nvSpPr>
          <p:cNvPr id="44046" name="Line 14"/>
          <p:cNvSpPr>
            <a:spLocks noChangeShapeType="1"/>
          </p:cNvSpPr>
          <p:nvPr/>
        </p:nvSpPr>
        <p:spPr bwMode="auto">
          <a:xfrm>
            <a:off x="4800600" y="2895600"/>
            <a:ext cx="0" cy="533400"/>
          </a:xfrm>
          <a:prstGeom prst="line">
            <a:avLst/>
          </a:prstGeom>
          <a:noFill/>
          <a:ln w="76200" cmpd="tri">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44047" name="Line 15"/>
          <p:cNvSpPr>
            <a:spLocks noChangeShapeType="1"/>
          </p:cNvSpPr>
          <p:nvPr/>
        </p:nvSpPr>
        <p:spPr bwMode="auto">
          <a:xfrm>
            <a:off x="7620000" y="2895600"/>
            <a:ext cx="0" cy="533400"/>
          </a:xfrm>
          <a:prstGeom prst="line">
            <a:avLst/>
          </a:prstGeom>
          <a:noFill/>
          <a:ln w="76200" cmpd="tri">
            <a:solidFill>
              <a:srgbClr val="D6009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44048" name="Line 16"/>
          <p:cNvSpPr>
            <a:spLocks noChangeShapeType="1"/>
          </p:cNvSpPr>
          <p:nvPr/>
        </p:nvSpPr>
        <p:spPr bwMode="auto">
          <a:xfrm>
            <a:off x="5257800" y="4419600"/>
            <a:ext cx="533400" cy="0"/>
          </a:xfrm>
          <a:prstGeom prst="line">
            <a:avLst/>
          </a:prstGeom>
          <a:noFill/>
          <a:ln w="76200" cmpd="tri">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44050" name="Line 18"/>
          <p:cNvSpPr>
            <a:spLocks noChangeShapeType="1"/>
          </p:cNvSpPr>
          <p:nvPr/>
        </p:nvSpPr>
        <p:spPr bwMode="auto">
          <a:xfrm>
            <a:off x="2362200" y="1984375"/>
            <a:ext cx="765175" cy="14446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Tree>
    <p:extLst>
      <p:ext uri="{BB962C8B-B14F-4D97-AF65-F5344CB8AC3E}">
        <p14:creationId xmlns:p14="http://schemas.microsoft.com/office/powerpoint/2010/main" val="369614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4_r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974850"/>
            <a:ext cx="4724400" cy="3435350"/>
          </a:xfrm>
          <a:prstGeom prst="rect">
            <a:avLst/>
          </a:prstGeom>
          <a:noFill/>
          <a:extLst>
            <a:ext uri="{909E8E84-426E-40DD-AFC4-6F175D3DCCD1}">
              <a14:hiddenFill xmlns:a14="http://schemas.microsoft.com/office/drawing/2010/main">
                <a:solidFill>
                  <a:srgbClr val="FFFFFF"/>
                </a:solidFill>
              </a14:hiddenFill>
            </a:ext>
          </a:extLst>
        </p:spPr>
      </p:pic>
      <p:sp>
        <p:nvSpPr>
          <p:cNvPr id="56323" name="Rectangle 3"/>
          <p:cNvSpPr>
            <a:spLocks noChangeArrowheads="1"/>
          </p:cNvSpPr>
          <p:nvPr/>
        </p:nvSpPr>
        <p:spPr bwMode="auto">
          <a:xfrm>
            <a:off x="0" y="-476250"/>
            <a:ext cx="9144000" cy="95250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6324" name="Rectangle 4"/>
          <p:cNvSpPr>
            <a:spLocks noGrp="1" noChangeArrowheads="1"/>
          </p:cNvSpPr>
          <p:nvPr>
            <p:ph type="title"/>
          </p:nvPr>
        </p:nvSpPr>
        <p:spPr>
          <a:xfrm>
            <a:off x="244298" y="152400"/>
            <a:ext cx="8839200" cy="914400"/>
          </a:xfrm>
        </p:spPr>
        <p:txBody>
          <a:bodyPr>
            <a:normAutofit fontScale="90000"/>
          </a:bodyPr>
          <a:lstStyle/>
          <a:p>
            <a:r>
              <a:rPr lang="en-US" altLang="en-US" dirty="0">
                <a:solidFill>
                  <a:schemeClr val="bg1"/>
                </a:solidFill>
              </a:rPr>
              <a:t>Radiative constraints on</a:t>
            </a:r>
            <a:br>
              <a:rPr lang="en-US" altLang="en-US" dirty="0">
                <a:solidFill>
                  <a:schemeClr val="bg1"/>
                </a:solidFill>
              </a:rPr>
            </a:br>
            <a:r>
              <a:rPr lang="en-US" altLang="en-US" dirty="0">
                <a:solidFill>
                  <a:schemeClr val="bg1"/>
                </a:solidFill>
              </a:rPr>
              <a:t>poleward energy transport</a:t>
            </a:r>
          </a:p>
        </p:txBody>
      </p:sp>
      <p:pic>
        <p:nvPicPr>
          <p:cNvPr id="56325" name="Picture 5" descr="4_rad_shad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974850"/>
            <a:ext cx="4724400" cy="3435350"/>
          </a:xfrm>
          <a:prstGeom prst="rect">
            <a:avLst/>
          </a:prstGeom>
          <a:noFill/>
          <a:extLst>
            <a:ext uri="{909E8E84-426E-40DD-AFC4-6F175D3DCCD1}">
              <a14:hiddenFill xmlns:a14="http://schemas.microsoft.com/office/drawing/2010/main">
                <a:solidFill>
                  <a:srgbClr val="FFFFFF"/>
                </a:solidFill>
              </a14:hiddenFill>
            </a:ext>
          </a:extLst>
        </p:spPr>
      </p:pic>
      <p:sp>
        <p:nvSpPr>
          <p:cNvPr id="56326" name="Line 6"/>
          <p:cNvSpPr>
            <a:spLocks noChangeShapeType="1"/>
          </p:cNvSpPr>
          <p:nvPr/>
        </p:nvSpPr>
        <p:spPr bwMode="auto">
          <a:xfrm>
            <a:off x="5029200" y="3422650"/>
            <a:ext cx="9906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6327" name="Line 7"/>
          <p:cNvSpPr>
            <a:spLocks noChangeShapeType="1"/>
          </p:cNvSpPr>
          <p:nvPr/>
        </p:nvSpPr>
        <p:spPr bwMode="auto">
          <a:xfrm flipH="1">
            <a:off x="2971800" y="3422650"/>
            <a:ext cx="9144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6328" name="Text Box 8"/>
          <p:cNvSpPr txBox="1">
            <a:spLocks noChangeArrowheads="1"/>
          </p:cNvSpPr>
          <p:nvPr/>
        </p:nvSpPr>
        <p:spPr bwMode="auto">
          <a:xfrm>
            <a:off x="5410200" y="288925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33CC"/>
                </a:solidFill>
              </a:rPr>
              <a:t>5.8 PW</a:t>
            </a:r>
          </a:p>
        </p:txBody>
      </p:sp>
    </p:spTree>
    <p:extLst>
      <p:ext uri="{BB962C8B-B14F-4D97-AF65-F5344CB8AC3E}">
        <p14:creationId xmlns:p14="http://schemas.microsoft.com/office/powerpoint/2010/main" val="1169214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blinds(horizontal)">
                                      <p:cBhvr>
                                        <p:cTn id="7" dur="500"/>
                                        <p:tgtEl>
                                          <p:spTgt spid="563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6326"/>
                                        </p:tgtEl>
                                        <p:attrNameLst>
                                          <p:attrName>style.visibility</p:attrName>
                                        </p:attrNameLst>
                                      </p:cBhvr>
                                      <p:to>
                                        <p:strVal val="visible"/>
                                      </p:to>
                                    </p:set>
                                    <p:animEffect transition="in" filter="blinds(horizontal)">
                                      <p:cBhvr>
                                        <p:cTn id="10" dur="500"/>
                                        <p:tgtEl>
                                          <p:spTgt spid="5632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6327"/>
                                        </p:tgtEl>
                                        <p:attrNameLst>
                                          <p:attrName>style.visibility</p:attrName>
                                        </p:attrNameLst>
                                      </p:cBhvr>
                                      <p:to>
                                        <p:strVal val="visible"/>
                                      </p:to>
                                    </p:set>
                                    <p:animEffect transition="in" filter="blinds(horizontal)">
                                      <p:cBhvr>
                                        <p:cTn id="13" dur="500"/>
                                        <p:tgtEl>
                                          <p:spTgt spid="56327"/>
                                        </p:tgtEl>
                                      </p:cBhvr>
                                    </p:animEffect>
                                  </p:childTnLst>
                                </p:cTn>
                              </p:par>
                              <p:par>
                                <p:cTn id="14" presetID="3" presetClass="entr" presetSubtype="10" fill="hold" nodeType="withEffect">
                                  <p:stCondLst>
                                    <p:cond delay="0"/>
                                  </p:stCondLst>
                                  <p:childTnLst>
                                    <p:set>
                                      <p:cBhvr>
                                        <p:cTn id="15" dur="1" fill="hold">
                                          <p:stCondLst>
                                            <p:cond delay="0"/>
                                          </p:stCondLst>
                                        </p:cTn>
                                        <p:tgtEl>
                                          <p:spTgt spid="56328">
                                            <p:txEl>
                                              <p:pRg st="0" end="0"/>
                                            </p:txEl>
                                          </p:spTgt>
                                        </p:tgtEl>
                                        <p:attrNameLst>
                                          <p:attrName>style.visibility</p:attrName>
                                        </p:attrNameLst>
                                      </p:cBhvr>
                                      <p:to>
                                        <p:strVal val="visible"/>
                                      </p:to>
                                    </p:set>
                                    <p:animEffect transition="in" filter="blinds(horizontal)">
                                      <p:cBhvr>
                                        <p:cTn id="16" dur="500"/>
                                        <p:tgtEl>
                                          <p:spTgt spid="56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P spid="563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Box 5">
            <a:extLst>
              <a:ext uri="{FF2B5EF4-FFF2-40B4-BE49-F238E27FC236}">
                <a16:creationId xmlns:a16="http://schemas.microsoft.com/office/drawing/2014/main" id="{E8EF0C96-1FFB-4B73-B220-A40FDF9B7FEA}"/>
              </a:ext>
            </a:extLst>
          </p:cNvPr>
          <p:cNvSpPr txBox="1"/>
          <p:nvPr/>
        </p:nvSpPr>
        <p:spPr>
          <a:xfrm>
            <a:off x="5410200" y="482769"/>
            <a:ext cx="2610998" cy="1754326"/>
          </a:xfrm>
          <a:prstGeom prst="rect">
            <a:avLst/>
          </a:prstGeom>
          <a:noFill/>
        </p:spPr>
        <p:txBody>
          <a:bodyPr wrap="square" rtlCol="0">
            <a:spAutoFit/>
          </a:bodyPr>
          <a:lstStyle/>
          <a:p>
            <a:r>
              <a:rPr lang="en-US" dirty="0">
                <a:solidFill>
                  <a:schemeClr val="bg1"/>
                </a:solidFill>
              </a:rPr>
              <a:t>Total (atmosphere plus ocean) energy transport  from satellite top of atmosphere (TOA) radiation (CERES EBAF ).</a:t>
            </a:r>
          </a:p>
          <a:p>
            <a:endParaRPr lang="en-US" dirty="0">
              <a:solidFill>
                <a:schemeClr val="bg1"/>
              </a:solidFill>
            </a:endParaRPr>
          </a:p>
        </p:txBody>
      </p:sp>
      <p:pic>
        <p:nvPicPr>
          <p:cNvPr id="8" name="Picture 7" descr="Chart, line chart, histogram&#10;&#10;Description automatically generated">
            <a:extLst>
              <a:ext uri="{FF2B5EF4-FFF2-40B4-BE49-F238E27FC236}">
                <a16:creationId xmlns:a16="http://schemas.microsoft.com/office/drawing/2014/main" id="{81A66DC9-F80B-4D6E-97A7-3B092355B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3468181"/>
            <a:ext cx="6019800" cy="3121203"/>
          </a:xfrm>
          <a:prstGeom prst="rect">
            <a:avLst/>
          </a:prstGeom>
        </p:spPr>
      </p:pic>
      <p:sp>
        <p:nvSpPr>
          <p:cNvPr id="11" name="TextBox 10">
            <a:extLst>
              <a:ext uri="{FF2B5EF4-FFF2-40B4-BE49-F238E27FC236}">
                <a16:creationId xmlns:a16="http://schemas.microsoft.com/office/drawing/2014/main" id="{ED572AE6-6A56-4238-89AF-D5A265270B78}"/>
              </a:ext>
            </a:extLst>
          </p:cNvPr>
          <p:cNvSpPr txBox="1"/>
          <p:nvPr/>
        </p:nvSpPr>
        <p:spPr>
          <a:xfrm>
            <a:off x="3048000" y="3781235"/>
            <a:ext cx="914400" cy="461665"/>
          </a:xfrm>
          <a:prstGeom prst="rect">
            <a:avLst/>
          </a:prstGeom>
          <a:noFill/>
        </p:spPr>
        <p:txBody>
          <a:bodyPr wrap="square" rtlCol="0">
            <a:spAutoFit/>
          </a:bodyPr>
          <a:lstStyle/>
          <a:p>
            <a:r>
              <a:rPr lang="en-US" sz="2400" b="1" dirty="0"/>
              <a:t>Total</a:t>
            </a:r>
            <a:r>
              <a:rPr lang="en-US" dirty="0"/>
              <a:t> </a:t>
            </a:r>
          </a:p>
        </p:txBody>
      </p:sp>
      <p:pic>
        <p:nvPicPr>
          <p:cNvPr id="21" name="Picture 5" descr="4_rad_shaded">
            <a:extLst>
              <a:ext uri="{FF2B5EF4-FFF2-40B4-BE49-F238E27FC236}">
                <a16:creationId xmlns:a16="http://schemas.microsoft.com/office/drawing/2014/main" id="{FD7BB07F-7A5C-49F6-AB5D-072FAD2729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937" y="304800"/>
            <a:ext cx="3904463" cy="2839132"/>
          </a:xfrm>
          <a:prstGeom prst="rect">
            <a:avLst/>
          </a:prstGeom>
          <a:solidFill>
            <a:schemeClr val="tx1">
              <a:lumMod val="75000"/>
              <a:lumOff val="25000"/>
            </a:schemeClr>
          </a:solidFill>
          <a:ln>
            <a:solidFill>
              <a:schemeClr val="tx1">
                <a:lumMod val="75000"/>
                <a:lumOff val="25000"/>
              </a:schemeClr>
            </a:solidFill>
          </a:ln>
        </p:spPr>
      </p:pic>
      <p:sp>
        <p:nvSpPr>
          <p:cNvPr id="32" name="Line 6">
            <a:extLst>
              <a:ext uri="{FF2B5EF4-FFF2-40B4-BE49-F238E27FC236}">
                <a16:creationId xmlns:a16="http://schemas.microsoft.com/office/drawing/2014/main" id="{15C67F7F-B2BF-42C2-8AFC-FFF767C6ABCB}"/>
              </a:ext>
            </a:extLst>
          </p:cNvPr>
          <p:cNvSpPr>
            <a:spLocks noChangeShapeType="1"/>
          </p:cNvSpPr>
          <p:nvPr/>
        </p:nvSpPr>
        <p:spPr bwMode="auto">
          <a:xfrm>
            <a:off x="3323444" y="1495766"/>
            <a:ext cx="990600" cy="0"/>
          </a:xfrm>
          <a:prstGeom prst="line">
            <a:avLst/>
          </a:prstGeom>
          <a:noFill/>
          <a:ln w="38100">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7">
            <a:extLst>
              <a:ext uri="{FF2B5EF4-FFF2-40B4-BE49-F238E27FC236}">
                <a16:creationId xmlns:a16="http://schemas.microsoft.com/office/drawing/2014/main" id="{9C68E069-5FCE-41E9-B995-D2DDF1484EC8}"/>
              </a:ext>
            </a:extLst>
          </p:cNvPr>
          <p:cNvSpPr>
            <a:spLocks noChangeShapeType="1"/>
          </p:cNvSpPr>
          <p:nvPr/>
        </p:nvSpPr>
        <p:spPr bwMode="auto">
          <a:xfrm flipH="1">
            <a:off x="1456544" y="1437055"/>
            <a:ext cx="914400" cy="0"/>
          </a:xfrm>
          <a:prstGeom prst="line">
            <a:avLst/>
          </a:prstGeom>
          <a:noFill/>
          <a:ln w="38100">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a:extLst>
              <a:ext uri="{FF2B5EF4-FFF2-40B4-BE49-F238E27FC236}">
                <a16:creationId xmlns:a16="http://schemas.microsoft.com/office/drawing/2014/main" id="{922A3FE1-3697-4C35-87B0-86EF1EA9BA4C}"/>
              </a:ext>
            </a:extLst>
          </p:cNvPr>
          <p:cNvSpPr txBox="1"/>
          <p:nvPr/>
        </p:nvSpPr>
        <p:spPr>
          <a:xfrm>
            <a:off x="3429000" y="990600"/>
            <a:ext cx="1143000" cy="369332"/>
          </a:xfrm>
          <a:prstGeom prst="rect">
            <a:avLst/>
          </a:prstGeom>
          <a:noFill/>
        </p:spPr>
        <p:txBody>
          <a:bodyPr wrap="square" rtlCol="0">
            <a:spAutoFit/>
          </a:bodyPr>
          <a:lstStyle/>
          <a:p>
            <a:r>
              <a:rPr lang="en-US" dirty="0">
                <a:solidFill>
                  <a:schemeClr val="tx1">
                    <a:lumMod val="75000"/>
                    <a:lumOff val="25000"/>
                  </a:schemeClr>
                </a:solidFill>
              </a:rPr>
              <a:t>5.8 PW</a:t>
            </a:r>
          </a:p>
        </p:txBody>
      </p:sp>
      <p:sp>
        <p:nvSpPr>
          <p:cNvPr id="35" name="TextBox 34">
            <a:extLst>
              <a:ext uri="{FF2B5EF4-FFF2-40B4-BE49-F238E27FC236}">
                <a16:creationId xmlns:a16="http://schemas.microsoft.com/office/drawing/2014/main" id="{0F700B3C-AA57-44A5-B1D0-DFBBB209EAB3}"/>
              </a:ext>
            </a:extLst>
          </p:cNvPr>
          <p:cNvSpPr txBox="1"/>
          <p:nvPr/>
        </p:nvSpPr>
        <p:spPr>
          <a:xfrm>
            <a:off x="1371600" y="914400"/>
            <a:ext cx="1143000" cy="369332"/>
          </a:xfrm>
          <a:prstGeom prst="rect">
            <a:avLst/>
          </a:prstGeom>
          <a:noFill/>
        </p:spPr>
        <p:txBody>
          <a:bodyPr wrap="square" rtlCol="0">
            <a:spAutoFit/>
          </a:bodyPr>
          <a:lstStyle/>
          <a:p>
            <a:r>
              <a:rPr lang="en-US" dirty="0">
                <a:solidFill>
                  <a:schemeClr val="tx1">
                    <a:lumMod val="75000"/>
                    <a:lumOff val="25000"/>
                  </a:schemeClr>
                </a:solidFill>
              </a:rPr>
              <a:t>5.8 PW</a:t>
            </a:r>
          </a:p>
        </p:txBody>
      </p:sp>
    </p:spTree>
    <p:extLst>
      <p:ext uri="{BB962C8B-B14F-4D97-AF65-F5344CB8AC3E}">
        <p14:creationId xmlns:p14="http://schemas.microsoft.com/office/powerpoint/2010/main" val="1383129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764B-8C3B-4209-8363-66C0AD355DD3}"/>
              </a:ext>
            </a:extLst>
          </p:cNvPr>
          <p:cNvSpPr>
            <a:spLocks noGrp="1"/>
          </p:cNvSpPr>
          <p:nvPr>
            <p:ph type="title"/>
          </p:nvPr>
        </p:nvSpPr>
        <p:spPr/>
        <p:txBody>
          <a:bodyPr>
            <a:normAutofit fontScale="90000"/>
          </a:bodyPr>
          <a:lstStyle/>
          <a:p>
            <a:r>
              <a:rPr lang="en-US" dirty="0">
                <a:solidFill>
                  <a:schemeClr val="bg1"/>
                </a:solidFill>
              </a:rPr>
              <a:t>The equator-to-pole temperature gradient in the absence of poleward energy transport</a:t>
            </a:r>
          </a:p>
        </p:txBody>
      </p:sp>
      <p:pic>
        <p:nvPicPr>
          <p:cNvPr id="4" name="Picture 3">
            <a:extLst>
              <a:ext uri="{FF2B5EF4-FFF2-40B4-BE49-F238E27FC236}">
                <a16:creationId xmlns:a16="http://schemas.microsoft.com/office/drawing/2014/main" id="{1A854BD6-838C-447A-82BE-6FD53B58C4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057400"/>
            <a:ext cx="4470400" cy="252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8078FD8-B259-45AD-8A2C-3A4F3227D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0" y="2057400"/>
            <a:ext cx="4418298" cy="2494497"/>
          </a:xfrm>
          <a:prstGeom prst="rect">
            <a:avLst/>
          </a:prstGeom>
        </p:spPr>
      </p:pic>
      <p:sp>
        <p:nvSpPr>
          <p:cNvPr id="6" name="Title 1">
            <a:extLst>
              <a:ext uri="{FF2B5EF4-FFF2-40B4-BE49-F238E27FC236}">
                <a16:creationId xmlns:a16="http://schemas.microsoft.com/office/drawing/2014/main" id="{8B7DABD0-44A8-4977-893F-04CBB32B8545}"/>
              </a:ext>
            </a:extLst>
          </p:cNvPr>
          <p:cNvSpPr txBox="1">
            <a:spLocks/>
          </p:cNvSpPr>
          <p:nvPr/>
        </p:nvSpPr>
        <p:spPr>
          <a:xfrm>
            <a:off x="457200" y="5029200"/>
            <a:ext cx="8229600" cy="1143000"/>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 Equator-to-pole temperature gradient of 100K needed for OLR to balance ASR are each latitude</a:t>
            </a:r>
          </a:p>
          <a:p>
            <a:endParaRPr lang="en-US" dirty="0">
              <a:solidFill>
                <a:schemeClr val="bg1"/>
              </a:solidFill>
            </a:endParaRPr>
          </a:p>
          <a:p>
            <a:r>
              <a:rPr lang="en-US" dirty="0">
                <a:solidFill>
                  <a:schemeClr val="bg1"/>
                </a:solidFill>
                <a:sym typeface="Wingdings" panose="05000000000000000000" pitchFamily="2" charset="2"/>
              </a:rPr>
              <a:t>Poleward heat transport is responsible for Earth being habitable </a:t>
            </a:r>
            <a:endParaRPr lang="en-US" dirty="0">
              <a:solidFill>
                <a:schemeClr val="bg1"/>
              </a:solidFill>
            </a:endParaRPr>
          </a:p>
        </p:txBody>
      </p:sp>
    </p:spTree>
    <p:extLst>
      <p:ext uri="{BB962C8B-B14F-4D97-AF65-F5344CB8AC3E}">
        <p14:creationId xmlns:p14="http://schemas.microsoft.com/office/powerpoint/2010/main" val="1959392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4154"/>
            <a:ext cx="8229600" cy="1143000"/>
          </a:xfrm>
        </p:spPr>
        <p:txBody>
          <a:bodyPr/>
          <a:lstStyle/>
          <a:p>
            <a:r>
              <a:rPr lang="en-US" altLang="en-US" sz="3600" dirty="0">
                <a:solidFill>
                  <a:schemeClr val="bg1"/>
                </a:solidFill>
              </a:rPr>
              <a:t>Unadjusted satellite radiation</a:t>
            </a:r>
            <a:br>
              <a:rPr lang="en-US" altLang="en-US" sz="3600" dirty="0">
                <a:solidFill>
                  <a:schemeClr val="bg1"/>
                </a:solidFill>
              </a:rPr>
            </a:br>
            <a:endParaRPr lang="en-US" altLang="en-US" sz="4000" dirty="0"/>
          </a:p>
        </p:txBody>
      </p:sp>
      <p:sp>
        <p:nvSpPr>
          <p:cNvPr id="5124" name="Line 4"/>
          <p:cNvSpPr>
            <a:spLocks noChangeShapeType="1"/>
          </p:cNvSpPr>
          <p:nvPr/>
        </p:nvSpPr>
        <p:spPr bwMode="auto">
          <a:xfrm>
            <a:off x="3175" y="6858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5" name="Rectangle 5"/>
          <p:cNvSpPr>
            <a:spLocks noChangeArrowheads="1"/>
          </p:cNvSpPr>
          <p:nvPr/>
        </p:nvSpPr>
        <p:spPr bwMode="auto">
          <a:xfrm>
            <a:off x="1752600" y="3962400"/>
            <a:ext cx="3886200" cy="2819400"/>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126" name="Line 6"/>
          <p:cNvSpPr>
            <a:spLocks noChangeShapeType="1"/>
          </p:cNvSpPr>
          <p:nvPr/>
        </p:nvSpPr>
        <p:spPr bwMode="auto">
          <a:xfrm>
            <a:off x="1066800" y="2611152"/>
            <a:ext cx="762000" cy="12954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7" name="Line 7"/>
          <p:cNvSpPr>
            <a:spLocks noChangeShapeType="1"/>
          </p:cNvSpPr>
          <p:nvPr/>
        </p:nvSpPr>
        <p:spPr bwMode="auto">
          <a:xfrm flipV="1">
            <a:off x="2324792" y="3429000"/>
            <a:ext cx="266007" cy="53340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8" name="Line 8"/>
          <p:cNvSpPr>
            <a:spLocks noChangeShapeType="1"/>
          </p:cNvSpPr>
          <p:nvPr/>
        </p:nvSpPr>
        <p:spPr bwMode="auto">
          <a:xfrm flipV="1">
            <a:off x="5105400" y="3222830"/>
            <a:ext cx="304800" cy="762000"/>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9" name="Text Box 9"/>
          <p:cNvSpPr txBox="1">
            <a:spLocks noChangeArrowheads="1"/>
          </p:cNvSpPr>
          <p:nvPr/>
        </p:nvSpPr>
        <p:spPr bwMode="auto">
          <a:xfrm>
            <a:off x="-346364" y="1288473"/>
            <a:ext cx="255616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400" dirty="0">
                <a:solidFill>
                  <a:srgbClr val="FF0000"/>
                </a:solidFill>
              </a:rPr>
              <a:t>Incident</a:t>
            </a:r>
          </a:p>
          <a:p>
            <a:pPr algn="ctr" fontAlgn="base">
              <a:spcBef>
                <a:spcPct val="0"/>
              </a:spcBef>
              <a:spcAft>
                <a:spcPct val="0"/>
              </a:spcAft>
            </a:pPr>
            <a:r>
              <a:rPr lang="en-US" altLang="en-US" sz="2400" dirty="0">
                <a:solidFill>
                  <a:srgbClr val="FF0000"/>
                </a:solidFill>
              </a:rPr>
              <a:t>Solar</a:t>
            </a:r>
          </a:p>
          <a:p>
            <a:pPr algn="ctr" fontAlgn="base">
              <a:spcBef>
                <a:spcPct val="0"/>
              </a:spcBef>
              <a:spcAft>
                <a:spcPct val="0"/>
              </a:spcAft>
            </a:pPr>
            <a:r>
              <a:rPr lang="en-US" altLang="en-US" sz="2400" dirty="0">
                <a:solidFill>
                  <a:srgbClr val="FF0000"/>
                </a:solidFill>
              </a:rPr>
              <a:t>340.0 W m</a:t>
            </a:r>
            <a:r>
              <a:rPr lang="en-US" altLang="en-US" sz="2400" baseline="30000" dirty="0">
                <a:solidFill>
                  <a:srgbClr val="FF0000"/>
                </a:solidFill>
              </a:rPr>
              <a:t>-2</a:t>
            </a:r>
          </a:p>
          <a:p>
            <a:pPr algn="ctr" fontAlgn="base">
              <a:spcBef>
                <a:spcPct val="0"/>
              </a:spcBef>
              <a:spcAft>
                <a:spcPct val="0"/>
              </a:spcAft>
            </a:pPr>
            <a:r>
              <a:rPr lang="en-US" altLang="en-US" sz="2400" baseline="30000" dirty="0">
                <a:solidFill>
                  <a:srgbClr val="FF0000"/>
                </a:solidFill>
              </a:rPr>
              <a:t>(+/- 0.2) </a:t>
            </a:r>
          </a:p>
        </p:txBody>
      </p:sp>
      <p:sp>
        <p:nvSpPr>
          <p:cNvPr id="5130" name="Text Box 10"/>
          <p:cNvSpPr txBox="1">
            <a:spLocks noChangeArrowheads="1"/>
          </p:cNvSpPr>
          <p:nvPr/>
        </p:nvSpPr>
        <p:spPr bwMode="auto">
          <a:xfrm>
            <a:off x="2209800" y="2031821"/>
            <a:ext cx="1676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dirty="0">
                <a:solidFill>
                  <a:srgbClr val="333399"/>
                </a:solidFill>
              </a:rPr>
              <a:t>Reflected       solar            97.1 W m</a:t>
            </a:r>
            <a:r>
              <a:rPr lang="en-US" altLang="en-US" sz="2400" baseline="30000" dirty="0">
                <a:solidFill>
                  <a:srgbClr val="333399"/>
                </a:solidFill>
              </a:rPr>
              <a:t>-2   (+/-3.0)</a:t>
            </a:r>
            <a:r>
              <a:rPr lang="en-US" altLang="en-US" sz="2400" dirty="0">
                <a:solidFill>
                  <a:srgbClr val="333399"/>
                </a:solidFill>
              </a:rPr>
              <a:t> </a:t>
            </a:r>
          </a:p>
        </p:txBody>
      </p:sp>
      <p:sp>
        <p:nvSpPr>
          <p:cNvPr id="5131" name="Text Box 11"/>
          <p:cNvSpPr txBox="1">
            <a:spLocks noChangeArrowheads="1"/>
          </p:cNvSpPr>
          <p:nvPr/>
        </p:nvSpPr>
        <p:spPr bwMode="auto">
          <a:xfrm>
            <a:off x="4876800" y="1922617"/>
            <a:ext cx="205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400" dirty="0">
                <a:solidFill>
                  <a:srgbClr val="00FF00"/>
                </a:solidFill>
              </a:rPr>
              <a:t>     OLR       238.6 W m</a:t>
            </a:r>
            <a:r>
              <a:rPr lang="en-US" altLang="en-US" sz="2400" baseline="30000" dirty="0">
                <a:solidFill>
                  <a:srgbClr val="00FF00"/>
                </a:solidFill>
              </a:rPr>
              <a:t>-2        (+/- 5.5)</a:t>
            </a:r>
            <a:r>
              <a:rPr lang="en-US" altLang="en-US" sz="2400" dirty="0">
                <a:solidFill>
                  <a:srgbClr val="00FF00"/>
                </a:solidFill>
              </a:rPr>
              <a:t>        </a:t>
            </a:r>
          </a:p>
        </p:txBody>
      </p:sp>
      <p:sp>
        <p:nvSpPr>
          <p:cNvPr id="5132" name="Text Box 12"/>
          <p:cNvSpPr txBox="1">
            <a:spLocks noChangeArrowheads="1"/>
          </p:cNvSpPr>
          <p:nvPr/>
        </p:nvSpPr>
        <p:spPr bwMode="auto">
          <a:xfrm>
            <a:off x="2574174" y="5171186"/>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Earth</a:t>
            </a:r>
          </a:p>
        </p:txBody>
      </p:sp>
      <p:sp>
        <p:nvSpPr>
          <p:cNvPr id="2" name="Flowchart: Process 1"/>
          <p:cNvSpPr/>
          <p:nvPr/>
        </p:nvSpPr>
        <p:spPr bwMode="auto">
          <a:xfrm>
            <a:off x="1752600" y="6019800"/>
            <a:ext cx="3886200" cy="762000"/>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3" name="TextBox 2">
            <a:extLst>
              <a:ext uri="{FF2B5EF4-FFF2-40B4-BE49-F238E27FC236}">
                <a16:creationId xmlns:a16="http://schemas.microsoft.com/office/drawing/2014/main" id="{8EB0DF38-95EB-4C1C-A9B6-D4A425F91D95}"/>
              </a:ext>
            </a:extLst>
          </p:cNvPr>
          <p:cNvSpPr txBox="1"/>
          <p:nvPr/>
        </p:nvSpPr>
        <p:spPr>
          <a:xfrm>
            <a:off x="6248400" y="3695700"/>
            <a:ext cx="2892425" cy="3139321"/>
          </a:xfrm>
          <a:prstGeom prst="rect">
            <a:avLst/>
          </a:prstGeom>
          <a:noFill/>
        </p:spPr>
        <p:txBody>
          <a:bodyPr wrap="square" rtlCol="0">
            <a:spAutoFit/>
          </a:bodyPr>
          <a:lstStyle/>
          <a:p>
            <a:r>
              <a:rPr lang="en-US" dirty="0">
                <a:solidFill>
                  <a:schemeClr val="bg1"/>
                </a:solidFill>
              </a:rPr>
              <a:t>Net Energy Imbalance </a:t>
            </a:r>
          </a:p>
          <a:p>
            <a:r>
              <a:rPr lang="en-US" dirty="0">
                <a:solidFill>
                  <a:schemeClr val="bg1"/>
                </a:solidFill>
              </a:rPr>
              <a:t>=</a:t>
            </a:r>
            <a:r>
              <a:rPr lang="en-US" dirty="0">
                <a:solidFill>
                  <a:srgbClr val="FF0000"/>
                </a:solidFill>
              </a:rPr>
              <a:t>340.0</a:t>
            </a:r>
            <a:r>
              <a:rPr lang="en-US" dirty="0">
                <a:solidFill>
                  <a:schemeClr val="bg1"/>
                </a:solidFill>
              </a:rPr>
              <a:t> – </a:t>
            </a:r>
            <a:r>
              <a:rPr lang="en-US" dirty="0">
                <a:solidFill>
                  <a:schemeClr val="accent2"/>
                </a:solidFill>
              </a:rPr>
              <a:t>97.1</a:t>
            </a:r>
            <a:r>
              <a:rPr lang="en-US" dirty="0">
                <a:solidFill>
                  <a:schemeClr val="bg1"/>
                </a:solidFill>
              </a:rPr>
              <a:t> -</a:t>
            </a:r>
            <a:r>
              <a:rPr lang="en-US" dirty="0">
                <a:solidFill>
                  <a:srgbClr val="009900"/>
                </a:solidFill>
              </a:rPr>
              <a:t>238.6</a:t>
            </a:r>
            <a:r>
              <a:rPr lang="en-US" dirty="0">
                <a:solidFill>
                  <a:schemeClr val="bg1"/>
                </a:solidFill>
              </a:rPr>
              <a:t> </a:t>
            </a:r>
          </a:p>
          <a:p>
            <a:endParaRPr lang="en-US" dirty="0">
              <a:solidFill>
                <a:schemeClr val="bg1"/>
              </a:solidFill>
            </a:endParaRPr>
          </a:p>
          <a:p>
            <a:r>
              <a:rPr lang="en-US" dirty="0">
                <a:solidFill>
                  <a:schemeClr val="bg1"/>
                </a:solidFill>
              </a:rPr>
              <a:t>= +4.3 (+/-5.5) W m </a:t>
            </a:r>
            <a:r>
              <a:rPr lang="en-US" baseline="30000" dirty="0">
                <a:solidFill>
                  <a:schemeClr val="bg1"/>
                </a:solidFill>
              </a:rPr>
              <a:t>-2</a:t>
            </a:r>
          </a:p>
          <a:p>
            <a:r>
              <a:rPr lang="en-US" dirty="0">
                <a:solidFill>
                  <a:schemeClr val="bg1"/>
                </a:solidFill>
              </a:rPr>
              <a:t>Into the climate system</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(Loeb et al. 2012 – CERES EBAF)</a:t>
            </a:r>
          </a:p>
          <a:p>
            <a:endParaRPr lang="en-US" dirty="0">
              <a:solidFill>
                <a:schemeClr val="bg1"/>
              </a:solidFill>
            </a:endParaRPr>
          </a:p>
        </p:txBody>
      </p:sp>
    </p:spTree>
    <p:extLst>
      <p:ext uri="{BB962C8B-B14F-4D97-AF65-F5344CB8AC3E}">
        <p14:creationId xmlns:p14="http://schemas.microsoft.com/office/powerpoint/2010/main" val="1703534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6D8-F410-E649-FFBA-057A8B14ECA8}"/>
              </a:ext>
            </a:extLst>
          </p:cNvPr>
          <p:cNvSpPr>
            <a:spLocks noGrp="1"/>
          </p:cNvSpPr>
          <p:nvPr>
            <p:ph type="title"/>
          </p:nvPr>
        </p:nvSpPr>
        <p:spPr>
          <a:xfrm>
            <a:off x="-457200" y="274638"/>
            <a:ext cx="9906000" cy="1143000"/>
          </a:xfrm>
        </p:spPr>
        <p:txBody>
          <a:bodyPr/>
          <a:lstStyle/>
          <a:p>
            <a:r>
              <a:rPr lang="en-US" sz="3600" dirty="0">
                <a:solidFill>
                  <a:schemeClr val="bg1"/>
                </a:solidFill>
              </a:rPr>
              <a:t>Poleward Energy Transport is unchanged </a:t>
            </a:r>
            <a:br>
              <a:rPr lang="en-US" sz="3600" dirty="0">
                <a:solidFill>
                  <a:schemeClr val="bg1"/>
                </a:solidFill>
              </a:rPr>
            </a:br>
            <a:r>
              <a:rPr lang="en-US" sz="3600" dirty="0">
                <a:solidFill>
                  <a:schemeClr val="bg1"/>
                </a:solidFill>
              </a:rPr>
              <a:t>with climate state in models</a:t>
            </a:r>
          </a:p>
        </p:txBody>
      </p:sp>
      <p:sp>
        <p:nvSpPr>
          <p:cNvPr id="3" name="Content Placeholder 2">
            <a:extLst>
              <a:ext uri="{FF2B5EF4-FFF2-40B4-BE49-F238E27FC236}">
                <a16:creationId xmlns:a16="http://schemas.microsoft.com/office/drawing/2014/main" id="{E739CA3C-72F0-FBE6-03E1-C1D136BFA3E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DB42E0F-CCB0-83E4-93EB-681DF4204D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487806"/>
            <a:ext cx="5562600" cy="4820919"/>
          </a:xfrm>
          <a:prstGeom prst="rect">
            <a:avLst/>
          </a:prstGeom>
        </p:spPr>
      </p:pic>
    </p:spTree>
    <p:extLst>
      <p:ext uri="{BB962C8B-B14F-4D97-AF65-F5344CB8AC3E}">
        <p14:creationId xmlns:p14="http://schemas.microsoft.com/office/powerpoint/2010/main" val="3179178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0" y="381000"/>
            <a:ext cx="8230059" cy="4267200"/>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2438400" y="1295400"/>
            <a:ext cx="1981200" cy="369332"/>
          </a:xfrm>
          <a:prstGeom prst="rect">
            <a:avLst/>
          </a:prstGeom>
          <a:noFill/>
        </p:spPr>
        <p:txBody>
          <a:bodyPr wrap="square" rtlCol="0">
            <a:spAutoFit/>
          </a:bodyPr>
          <a:lstStyle/>
          <a:p>
            <a:r>
              <a:rPr lang="en-US" dirty="0">
                <a:solidFill>
                  <a:srgbClr val="00B050"/>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38400" y="1600200"/>
            <a:ext cx="1981200" cy="369332"/>
          </a:xfrm>
          <a:prstGeom prst="rect">
            <a:avLst/>
          </a:prstGeom>
          <a:noFill/>
        </p:spPr>
        <p:txBody>
          <a:bodyPr wrap="square" rtlCol="0">
            <a:spAutoFit/>
          </a:bodyPr>
          <a:lstStyle/>
          <a:p>
            <a:r>
              <a:rPr lang="en-US" dirty="0">
                <a:solidFill>
                  <a:srgbClr val="00B050"/>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2133600" y="1447800"/>
            <a:ext cx="152400" cy="152400"/>
          </a:xfrm>
          <a:prstGeom prst="line">
            <a:avLst/>
          </a:prstGeom>
          <a:ln w="12700" cap="sq">
            <a:solidFill>
              <a:srgbClr val="0099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3B8BED1-9B66-42ED-9213-362B718C8456}"/>
              </a:ext>
            </a:extLst>
          </p:cNvPr>
          <p:cNvSpPr txBox="1"/>
          <p:nvPr/>
        </p:nvSpPr>
        <p:spPr>
          <a:xfrm>
            <a:off x="609600" y="5257800"/>
            <a:ext cx="7848600" cy="923330"/>
          </a:xfrm>
          <a:prstGeom prst="rect">
            <a:avLst/>
          </a:prstGeom>
          <a:noFill/>
        </p:spPr>
        <p:txBody>
          <a:bodyPr wrap="square" rtlCol="0">
            <a:spAutoFit/>
          </a:bodyPr>
          <a:lstStyle/>
          <a:p>
            <a:r>
              <a:rPr lang="en-US" dirty="0">
                <a:solidFill>
                  <a:schemeClr val="bg1"/>
                </a:solidFill>
              </a:rPr>
              <a:t>Total (atmosphere plus ocean) meridional heat transport  varies by about 20% between models. </a:t>
            </a:r>
          </a:p>
          <a:p>
            <a:r>
              <a:rPr lang="en-US" dirty="0">
                <a:solidFill>
                  <a:schemeClr val="bg1"/>
                </a:solidFill>
                <a:sym typeface="Wingdings" panose="05000000000000000000" pitchFamily="2" charset="2"/>
              </a:rPr>
              <a:t> Also biased low relative to observations especially in the SH</a:t>
            </a:r>
            <a:endParaRPr lang="en-US" dirty="0">
              <a:solidFill>
                <a:schemeClr val="bg1"/>
              </a:solidFill>
            </a:endParaRPr>
          </a:p>
        </p:txBody>
      </p:sp>
      <p:sp>
        <p:nvSpPr>
          <p:cNvPr id="16" name="TextBox 15">
            <a:extLst>
              <a:ext uri="{FF2B5EF4-FFF2-40B4-BE49-F238E27FC236}">
                <a16:creationId xmlns:a16="http://schemas.microsoft.com/office/drawing/2014/main" id="{8F8E22F5-34CC-40B4-9C07-6FE816CCF14F}"/>
              </a:ext>
            </a:extLst>
          </p:cNvPr>
          <p:cNvSpPr txBox="1"/>
          <p:nvPr/>
        </p:nvSpPr>
        <p:spPr>
          <a:xfrm>
            <a:off x="2590800" y="6558108"/>
            <a:ext cx="8153400" cy="276999"/>
          </a:xfrm>
          <a:prstGeom prst="rect">
            <a:avLst/>
          </a:prstGeom>
          <a:noFill/>
        </p:spPr>
        <p:txBody>
          <a:bodyPr wrap="square" rtlCol="0">
            <a:spAutoFit/>
          </a:bodyPr>
          <a:lstStyle/>
          <a:p>
            <a:r>
              <a:rPr lang="en-US" sz="1200" dirty="0">
                <a:solidFill>
                  <a:schemeClr val="bg1">
                    <a:lumMod val="75000"/>
                  </a:schemeClr>
                </a:solidFill>
              </a:rPr>
              <a:t>Donohoe and Battisti (2012). What determined meridional heat transport in climate models. J. Climate.</a:t>
            </a:r>
          </a:p>
        </p:txBody>
      </p:sp>
    </p:spTree>
    <p:extLst>
      <p:ext uri="{BB962C8B-B14F-4D97-AF65-F5344CB8AC3E}">
        <p14:creationId xmlns:p14="http://schemas.microsoft.com/office/powerpoint/2010/main" val="681038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0" y="381000"/>
            <a:ext cx="8230059" cy="4267199"/>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2438400" y="1295400"/>
            <a:ext cx="1981200" cy="369332"/>
          </a:xfrm>
          <a:prstGeom prst="rect">
            <a:avLst/>
          </a:prstGeom>
          <a:noFill/>
        </p:spPr>
        <p:txBody>
          <a:bodyPr wrap="square" rtlCol="0">
            <a:spAutoFit/>
          </a:bodyPr>
          <a:lstStyle/>
          <a:p>
            <a:r>
              <a:rPr lang="en-US" dirty="0">
                <a:solidFill>
                  <a:srgbClr val="FF0000"/>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74440" y="1586428"/>
            <a:ext cx="1981200" cy="369332"/>
          </a:xfrm>
          <a:prstGeom prst="rect">
            <a:avLst/>
          </a:prstGeom>
          <a:noFill/>
        </p:spPr>
        <p:txBody>
          <a:bodyPr wrap="square" rtlCol="0">
            <a:spAutoFit/>
          </a:bodyPr>
          <a:lstStyle/>
          <a:p>
            <a:r>
              <a:rPr lang="en-US" dirty="0">
                <a:solidFill>
                  <a:srgbClr val="FF0000"/>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2133600" y="1447800"/>
            <a:ext cx="152400" cy="152400"/>
          </a:xfrm>
          <a:prstGeom prst="line">
            <a:avLst/>
          </a:prstGeom>
          <a:ln w="12700" cap="sq">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0196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1" y="381000"/>
            <a:ext cx="8230057" cy="4267199"/>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2438400" y="1295400"/>
            <a:ext cx="1981200" cy="369332"/>
          </a:xfrm>
          <a:prstGeom prst="rect">
            <a:avLst/>
          </a:prstGeom>
          <a:noFill/>
        </p:spPr>
        <p:txBody>
          <a:bodyPr wrap="square" rtlCol="0">
            <a:spAutoFit/>
          </a:bodyPr>
          <a:lstStyle/>
          <a:p>
            <a:r>
              <a:rPr lang="en-US" dirty="0">
                <a:solidFill>
                  <a:srgbClr val="003DB8"/>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74440" y="1586428"/>
            <a:ext cx="1981200" cy="369332"/>
          </a:xfrm>
          <a:prstGeom prst="rect">
            <a:avLst/>
          </a:prstGeom>
          <a:noFill/>
        </p:spPr>
        <p:txBody>
          <a:bodyPr wrap="square" rtlCol="0">
            <a:spAutoFit/>
          </a:bodyPr>
          <a:lstStyle/>
          <a:p>
            <a:r>
              <a:rPr lang="en-US" dirty="0">
                <a:solidFill>
                  <a:srgbClr val="003DB8"/>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2133600" y="1447800"/>
            <a:ext cx="152400" cy="152400"/>
          </a:xfrm>
          <a:prstGeom prst="line">
            <a:avLst/>
          </a:prstGeom>
          <a:ln w="12700" cap="sq">
            <a:solidFill>
              <a:srgbClr val="003DB8"/>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003D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629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1" y="381000"/>
            <a:ext cx="8230057" cy="4267198"/>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74440" y="1586428"/>
            <a:ext cx="1981200" cy="369332"/>
          </a:xfrm>
          <a:prstGeom prst="rect">
            <a:avLst/>
          </a:prstGeom>
          <a:noFill/>
        </p:spPr>
        <p:txBody>
          <a:bodyPr wrap="square" rtlCol="0">
            <a:spAutoFit/>
          </a:bodyPr>
          <a:lstStyle/>
          <a:p>
            <a:r>
              <a:rPr lang="en-US" dirty="0">
                <a:solidFill>
                  <a:srgbClr val="FF0000"/>
                </a:solidFill>
              </a:rPr>
              <a:t>CMIP5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D412B8-82FE-4936-AB09-9D1487348F46}"/>
              </a:ext>
            </a:extLst>
          </p:cNvPr>
          <p:cNvSpPr txBox="1"/>
          <p:nvPr/>
        </p:nvSpPr>
        <p:spPr>
          <a:xfrm>
            <a:off x="2474440" y="1307068"/>
            <a:ext cx="1981200" cy="369332"/>
          </a:xfrm>
          <a:prstGeom prst="rect">
            <a:avLst/>
          </a:prstGeom>
          <a:noFill/>
        </p:spPr>
        <p:txBody>
          <a:bodyPr wrap="square" rtlCol="0">
            <a:spAutoFit/>
          </a:bodyPr>
          <a:lstStyle/>
          <a:p>
            <a:r>
              <a:rPr lang="en-US" dirty="0">
                <a:solidFill>
                  <a:srgbClr val="009900"/>
                </a:solidFill>
              </a:rPr>
              <a:t>CMIP3 Mean</a:t>
            </a:r>
          </a:p>
        </p:txBody>
      </p:sp>
      <p:cxnSp>
        <p:nvCxnSpPr>
          <p:cNvPr id="14" name="Straight Connector 13">
            <a:extLst>
              <a:ext uri="{FF2B5EF4-FFF2-40B4-BE49-F238E27FC236}">
                <a16:creationId xmlns:a16="http://schemas.microsoft.com/office/drawing/2014/main" id="{DDC970D2-1334-4BE6-BD5B-B29D2366F5DB}"/>
              </a:ext>
            </a:extLst>
          </p:cNvPr>
          <p:cNvCxnSpPr/>
          <p:nvPr/>
        </p:nvCxnSpPr>
        <p:spPr>
          <a:xfrm flipV="1">
            <a:off x="2133600" y="139704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366755-0838-486F-81D4-29554B0DB21C}"/>
              </a:ext>
            </a:extLst>
          </p:cNvPr>
          <p:cNvSpPr txBox="1"/>
          <p:nvPr/>
        </p:nvSpPr>
        <p:spPr>
          <a:xfrm>
            <a:off x="2474440" y="1916668"/>
            <a:ext cx="1981200" cy="369332"/>
          </a:xfrm>
          <a:prstGeom prst="rect">
            <a:avLst/>
          </a:prstGeom>
          <a:noFill/>
        </p:spPr>
        <p:txBody>
          <a:bodyPr wrap="square" rtlCol="0">
            <a:spAutoFit/>
          </a:bodyPr>
          <a:lstStyle/>
          <a:p>
            <a:r>
              <a:rPr lang="en-US" dirty="0">
                <a:solidFill>
                  <a:srgbClr val="003DB8"/>
                </a:solidFill>
              </a:rPr>
              <a:t>CMIP6 Mean</a:t>
            </a:r>
          </a:p>
        </p:txBody>
      </p:sp>
      <p:cxnSp>
        <p:nvCxnSpPr>
          <p:cNvPr id="16" name="Straight Connector 15">
            <a:extLst>
              <a:ext uri="{FF2B5EF4-FFF2-40B4-BE49-F238E27FC236}">
                <a16:creationId xmlns:a16="http://schemas.microsoft.com/office/drawing/2014/main" id="{C5B53687-BA54-497C-845A-07728834E4E7}"/>
              </a:ext>
            </a:extLst>
          </p:cNvPr>
          <p:cNvCxnSpPr/>
          <p:nvPr/>
        </p:nvCxnSpPr>
        <p:spPr>
          <a:xfrm flipV="1">
            <a:off x="2133600" y="2006640"/>
            <a:ext cx="152400" cy="152400"/>
          </a:xfrm>
          <a:prstGeom prst="line">
            <a:avLst/>
          </a:prstGeom>
          <a:ln w="31750">
            <a:solidFill>
              <a:srgbClr val="003DB8"/>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5D6DDB6-B752-420B-98BA-4C75E092A75B}"/>
              </a:ext>
            </a:extLst>
          </p:cNvPr>
          <p:cNvSpPr txBox="1"/>
          <p:nvPr/>
        </p:nvSpPr>
        <p:spPr>
          <a:xfrm>
            <a:off x="609600" y="5257800"/>
            <a:ext cx="7848600" cy="646331"/>
          </a:xfrm>
          <a:prstGeom prst="rect">
            <a:avLst/>
          </a:prstGeom>
          <a:noFill/>
        </p:spPr>
        <p:txBody>
          <a:bodyPr wrap="square" rtlCol="0">
            <a:spAutoFit/>
          </a:bodyPr>
          <a:lstStyle/>
          <a:p>
            <a:r>
              <a:rPr lang="en-US" dirty="0">
                <a:solidFill>
                  <a:schemeClr val="bg1"/>
                </a:solidFill>
              </a:rPr>
              <a:t>Inter-model spread and bias in MHT is persistent across generations of CMIP models</a:t>
            </a:r>
          </a:p>
        </p:txBody>
      </p:sp>
    </p:spTree>
    <p:extLst>
      <p:ext uri="{BB962C8B-B14F-4D97-AF65-F5344CB8AC3E}">
        <p14:creationId xmlns:p14="http://schemas.microsoft.com/office/powerpoint/2010/main" val="2115411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580B4-18CE-4FC4-A8C3-6BC4DFF4B8A0}"/>
              </a:ext>
            </a:extLst>
          </p:cNvPr>
          <p:cNvSpPr>
            <a:spLocks noGrp="1"/>
          </p:cNvSpPr>
          <p:nvPr>
            <p:ph type="title"/>
          </p:nvPr>
        </p:nvSpPr>
        <p:spPr>
          <a:xfrm>
            <a:off x="5181600" y="274638"/>
            <a:ext cx="3505200" cy="2011362"/>
          </a:xfrm>
        </p:spPr>
        <p:txBody>
          <a:bodyPr/>
          <a:lstStyle/>
          <a:p>
            <a:endParaRPr lang="en-US" dirty="0"/>
          </a:p>
        </p:txBody>
      </p:sp>
      <p:pic>
        <p:nvPicPr>
          <p:cNvPr id="5" name="Content Placeholder 4">
            <a:extLst>
              <a:ext uri="{FF2B5EF4-FFF2-40B4-BE49-F238E27FC236}">
                <a16:creationId xmlns:a16="http://schemas.microsoft.com/office/drawing/2014/main" id="{41C70F30-7977-4993-A764-F298C8EB19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2895600" y="2819400"/>
            <a:ext cx="6163733" cy="3962400"/>
          </a:xfrm>
        </p:spPr>
      </p:pic>
      <p:pic>
        <p:nvPicPr>
          <p:cNvPr id="9" name="Picture 8">
            <a:extLst>
              <a:ext uri="{FF2B5EF4-FFF2-40B4-BE49-F238E27FC236}">
                <a16:creationId xmlns:a16="http://schemas.microsoft.com/office/drawing/2014/main" id="{8F13BC39-77AD-469E-AD43-79E81695C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42" y="26817"/>
            <a:ext cx="4267200" cy="2743200"/>
          </a:xfrm>
          <a:prstGeom prst="rect">
            <a:avLst/>
          </a:prstGeom>
        </p:spPr>
      </p:pic>
    </p:spTree>
    <p:extLst>
      <p:ext uri="{BB962C8B-B14F-4D97-AF65-F5344CB8AC3E}">
        <p14:creationId xmlns:p14="http://schemas.microsoft.com/office/powerpoint/2010/main" val="3323605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 histogram&#10;&#10;Description automatically generated">
            <a:extLst>
              <a:ext uri="{FF2B5EF4-FFF2-40B4-BE49-F238E27FC236}">
                <a16:creationId xmlns:a16="http://schemas.microsoft.com/office/drawing/2014/main" id="{398CE741-E657-00FB-2B83-17EEC5141F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3491" y="1066800"/>
            <a:ext cx="4791268" cy="2484222"/>
          </a:xfrm>
        </p:spPr>
      </p:pic>
      <p:pic>
        <p:nvPicPr>
          <p:cNvPr id="6" name="Content Placeholder 4">
            <a:extLst>
              <a:ext uri="{FF2B5EF4-FFF2-40B4-BE49-F238E27FC236}">
                <a16:creationId xmlns:a16="http://schemas.microsoft.com/office/drawing/2014/main" id="{6C67D3B0-AA74-5B91-2E91-E1F4B2CADB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01868" y="4038600"/>
            <a:ext cx="4702891" cy="2438400"/>
          </a:xfrm>
          <a:prstGeom prst="rect">
            <a:avLst/>
          </a:prstGeom>
        </p:spPr>
      </p:pic>
      <p:sp>
        <p:nvSpPr>
          <p:cNvPr id="7" name="TextBox 6">
            <a:extLst>
              <a:ext uri="{FF2B5EF4-FFF2-40B4-BE49-F238E27FC236}">
                <a16:creationId xmlns:a16="http://schemas.microsoft.com/office/drawing/2014/main" id="{D2677401-1263-987D-BE96-3E2D9F7ECBB4}"/>
              </a:ext>
            </a:extLst>
          </p:cNvPr>
          <p:cNvSpPr txBox="1"/>
          <p:nvPr/>
        </p:nvSpPr>
        <p:spPr>
          <a:xfrm>
            <a:off x="76200" y="145080"/>
            <a:ext cx="8991600" cy="461665"/>
          </a:xfrm>
          <a:prstGeom prst="rect">
            <a:avLst/>
          </a:prstGeom>
          <a:noFill/>
        </p:spPr>
        <p:txBody>
          <a:bodyPr wrap="square" rtlCol="0">
            <a:spAutoFit/>
          </a:bodyPr>
          <a:lstStyle/>
          <a:p>
            <a:r>
              <a:rPr lang="en-US" sz="2400" dirty="0">
                <a:solidFill>
                  <a:schemeClr val="bg1"/>
                </a:solidFill>
              </a:rPr>
              <a:t>Radiative constraints on inter-model spread in poleward heat transport </a:t>
            </a:r>
          </a:p>
        </p:txBody>
      </p:sp>
      <p:sp>
        <p:nvSpPr>
          <p:cNvPr id="8" name="TextBox 7">
            <a:extLst>
              <a:ext uri="{FF2B5EF4-FFF2-40B4-BE49-F238E27FC236}">
                <a16:creationId xmlns:a16="http://schemas.microsoft.com/office/drawing/2014/main" id="{8206BC04-2E04-291D-3AF8-A9E2D6F1C11A}"/>
              </a:ext>
            </a:extLst>
          </p:cNvPr>
          <p:cNvSpPr txBox="1"/>
          <p:nvPr/>
        </p:nvSpPr>
        <p:spPr>
          <a:xfrm>
            <a:off x="76200" y="762000"/>
            <a:ext cx="3886200" cy="1846659"/>
          </a:xfrm>
          <a:prstGeom prst="rect">
            <a:avLst/>
          </a:prstGeom>
          <a:noFill/>
        </p:spPr>
        <p:txBody>
          <a:bodyPr wrap="square" rtlCol="0">
            <a:spAutoFit/>
          </a:bodyPr>
          <a:lstStyle/>
          <a:p>
            <a:r>
              <a:rPr lang="en-US" sz="2400" dirty="0">
                <a:solidFill>
                  <a:schemeClr val="bg1"/>
                </a:solidFill>
              </a:rPr>
              <a:t>Compare model with:</a:t>
            </a:r>
          </a:p>
          <a:p>
            <a:r>
              <a:rPr lang="en-US" sz="2400" dirty="0">
                <a:solidFill>
                  <a:schemeClr val="bg1"/>
                </a:solidFill>
              </a:rPr>
              <a:t>   </a:t>
            </a:r>
            <a:r>
              <a:rPr lang="en-US" sz="2400" dirty="0">
                <a:solidFill>
                  <a:srgbClr val="003DB8"/>
                </a:solidFill>
              </a:rPr>
              <a:t>The least MHT in the SH</a:t>
            </a:r>
          </a:p>
          <a:p>
            <a:r>
              <a:rPr lang="en-US" sz="2400" dirty="0">
                <a:solidFill>
                  <a:srgbClr val="003DB8"/>
                </a:solidFill>
              </a:rPr>
              <a:t>                     </a:t>
            </a:r>
            <a:r>
              <a:rPr lang="en-US" sz="2400" dirty="0">
                <a:solidFill>
                  <a:schemeClr val="bg1"/>
                </a:solidFill>
              </a:rPr>
              <a:t>and</a:t>
            </a:r>
            <a:endParaRPr lang="en-US" sz="2400" dirty="0">
              <a:solidFill>
                <a:srgbClr val="FF0000"/>
              </a:solidFill>
            </a:endParaRPr>
          </a:p>
          <a:p>
            <a:r>
              <a:rPr lang="en-US" sz="2400" dirty="0">
                <a:solidFill>
                  <a:srgbClr val="FF0000"/>
                </a:solidFill>
              </a:rPr>
              <a:t>    The most MHT in the SH</a:t>
            </a:r>
          </a:p>
          <a:p>
            <a:endParaRPr lang="en-US" dirty="0">
              <a:solidFill>
                <a:schemeClr val="bg1"/>
              </a:solidFill>
            </a:endParaRPr>
          </a:p>
        </p:txBody>
      </p:sp>
      <p:sp>
        <p:nvSpPr>
          <p:cNvPr id="9" name="TextBox 8">
            <a:extLst>
              <a:ext uri="{FF2B5EF4-FFF2-40B4-BE49-F238E27FC236}">
                <a16:creationId xmlns:a16="http://schemas.microsoft.com/office/drawing/2014/main" id="{CFC7DE24-C4A6-8C1D-8F15-FADAABA36E8C}"/>
              </a:ext>
            </a:extLst>
          </p:cNvPr>
          <p:cNvSpPr txBox="1"/>
          <p:nvPr/>
        </p:nvSpPr>
        <p:spPr>
          <a:xfrm>
            <a:off x="4876800" y="1295400"/>
            <a:ext cx="1981200" cy="276999"/>
          </a:xfrm>
          <a:prstGeom prst="rect">
            <a:avLst/>
          </a:prstGeom>
          <a:noFill/>
        </p:spPr>
        <p:txBody>
          <a:bodyPr wrap="square" rtlCol="0">
            <a:spAutoFit/>
          </a:bodyPr>
          <a:lstStyle/>
          <a:p>
            <a:r>
              <a:rPr lang="en-US" sz="1200" dirty="0">
                <a:solidFill>
                  <a:srgbClr val="FF0000"/>
                </a:solidFill>
              </a:rPr>
              <a:t>Model with most MHT</a:t>
            </a:r>
          </a:p>
        </p:txBody>
      </p:sp>
      <p:sp>
        <p:nvSpPr>
          <p:cNvPr id="10" name="TextBox 9">
            <a:extLst>
              <a:ext uri="{FF2B5EF4-FFF2-40B4-BE49-F238E27FC236}">
                <a16:creationId xmlns:a16="http://schemas.microsoft.com/office/drawing/2014/main" id="{8DCC4990-1B69-2718-B81D-CDE1E22F11F8}"/>
              </a:ext>
            </a:extLst>
          </p:cNvPr>
          <p:cNvSpPr txBox="1"/>
          <p:nvPr/>
        </p:nvSpPr>
        <p:spPr>
          <a:xfrm>
            <a:off x="4909579" y="1485900"/>
            <a:ext cx="1981200" cy="276999"/>
          </a:xfrm>
          <a:prstGeom prst="rect">
            <a:avLst/>
          </a:prstGeom>
          <a:noFill/>
        </p:spPr>
        <p:txBody>
          <a:bodyPr wrap="square" rtlCol="0">
            <a:spAutoFit/>
          </a:bodyPr>
          <a:lstStyle/>
          <a:p>
            <a:r>
              <a:rPr lang="en-US" sz="1200" dirty="0">
                <a:solidFill>
                  <a:srgbClr val="003DB8"/>
                </a:solidFill>
              </a:rPr>
              <a:t>Model with least MHT</a:t>
            </a:r>
          </a:p>
        </p:txBody>
      </p:sp>
      <p:sp>
        <p:nvSpPr>
          <p:cNvPr id="11" name="TextBox 10">
            <a:extLst>
              <a:ext uri="{FF2B5EF4-FFF2-40B4-BE49-F238E27FC236}">
                <a16:creationId xmlns:a16="http://schemas.microsoft.com/office/drawing/2014/main" id="{394E77A6-4BDD-54CB-BCCA-C2A8259DACF3}"/>
              </a:ext>
            </a:extLst>
          </p:cNvPr>
          <p:cNvSpPr txBox="1"/>
          <p:nvPr/>
        </p:nvSpPr>
        <p:spPr>
          <a:xfrm>
            <a:off x="5105400" y="1676400"/>
            <a:ext cx="1219200" cy="276999"/>
          </a:xfrm>
          <a:prstGeom prst="rect">
            <a:avLst/>
          </a:prstGeom>
          <a:noFill/>
        </p:spPr>
        <p:txBody>
          <a:bodyPr wrap="square" rtlCol="0">
            <a:spAutoFit/>
          </a:bodyPr>
          <a:lstStyle/>
          <a:p>
            <a:r>
              <a:rPr lang="en-US" sz="1200" dirty="0"/>
              <a:t>Observations</a:t>
            </a:r>
          </a:p>
        </p:txBody>
      </p:sp>
      <p:cxnSp>
        <p:nvCxnSpPr>
          <p:cNvPr id="16" name="Straight Connector 15">
            <a:extLst>
              <a:ext uri="{FF2B5EF4-FFF2-40B4-BE49-F238E27FC236}">
                <a16:creationId xmlns:a16="http://schemas.microsoft.com/office/drawing/2014/main" id="{542319F7-C2D8-4DA4-12F5-77E0EDD16F26}"/>
              </a:ext>
            </a:extLst>
          </p:cNvPr>
          <p:cNvCxnSpPr>
            <a:cxnSpLocks/>
          </p:cNvCxnSpPr>
          <p:nvPr/>
        </p:nvCxnSpPr>
        <p:spPr>
          <a:xfrm flipV="1">
            <a:off x="5334000" y="5905500"/>
            <a:ext cx="228600" cy="1905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532803-3ED7-F4FD-6687-8BFA56367E36}"/>
              </a:ext>
            </a:extLst>
          </p:cNvPr>
          <p:cNvCxnSpPr>
            <a:cxnSpLocks/>
          </p:cNvCxnSpPr>
          <p:nvPr/>
        </p:nvCxnSpPr>
        <p:spPr>
          <a:xfrm flipV="1">
            <a:off x="5410200" y="5372100"/>
            <a:ext cx="228600" cy="190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0075C5-F0D1-8D3A-EC93-CBF55B8EC197}"/>
              </a:ext>
            </a:extLst>
          </p:cNvPr>
          <p:cNvSpPr txBox="1"/>
          <p:nvPr/>
        </p:nvSpPr>
        <p:spPr>
          <a:xfrm>
            <a:off x="5638800" y="5257800"/>
            <a:ext cx="1219200" cy="461665"/>
          </a:xfrm>
          <a:prstGeom prst="rect">
            <a:avLst/>
          </a:prstGeom>
          <a:noFill/>
        </p:spPr>
        <p:txBody>
          <a:bodyPr wrap="square" rtlCol="0">
            <a:spAutoFit/>
          </a:bodyPr>
          <a:lstStyle/>
          <a:p>
            <a:r>
              <a:rPr lang="en-US" sz="1200" dirty="0"/>
              <a:t>Absorbed</a:t>
            </a:r>
          </a:p>
          <a:p>
            <a:r>
              <a:rPr lang="en-US" sz="1200" dirty="0"/>
              <a:t>    Solar</a:t>
            </a:r>
          </a:p>
        </p:txBody>
      </p:sp>
      <p:sp>
        <p:nvSpPr>
          <p:cNvPr id="19" name="TextBox 18">
            <a:extLst>
              <a:ext uri="{FF2B5EF4-FFF2-40B4-BE49-F238E27FC236}">
                <a16:creationId xmlns:a16="http://schemas.microsoft.com/office/drawing/2014/main" id="{A639E10D-E570-C8CF-EFAD-1B01F5F07ECE}"/>
              </a:ext>
            </a:extLst>
          </p:cNvPr>
          <p:cNvSpPr txBox="1"/>
          <p:nvPr/>
        </p:nvSpPr>
        <p:spPr>
          <a:xfrm>
            <a:off x="5638800" y="5786735"/>
            <a:ext cx="1219200" cy="461665"/>
          </a:xfrm>
          <a:prstGeom prst="rect">
            <a:avLst/>
          </a:prstGeom>
          <a:noFill/>
        </p:spPr>
        <p:txBody>
          <a:bodyPr wrap="square" rtlCol="0">
            <a:spAutoFit/>
          </a:bodyPr>
          <a:lstStyle/>
          <a:p>
            <a:r>
              <a:rPr lang="en-US" sz="1200" dirty="0"/>
              <a:t>Outgoing</a:t>
            </a:r>
          </a:p>
          <a:p>
            <a:r>
              <a:rPr lang="en-US" sz="1200" dirty="0"/>
              <a:t>Longwave</a:t>
            </a:r>
          </a:p>
        </p:txBody>
      </p:sp>
      <p:sp>
        <p:nvSpPr>
          <p:cNvPr id="20" name="Rectangle 19">
            <a:extLst>
              <a:ext uri="{FF2B5EF4-FFF2-40B4-BE49-F238E27FC236}">
                <a16:creationId xmlns:a16="http://schemas.microsoft.com/office/drawing/2014/main" id="{6C2E2F07-2F67-ADCE-BA3A-6FCFD899AD50}"/>
              </a:ext>
            </a:extLst>
          </p:cNvPr>
          <p:cNvSpPr/>
          <p:nvPr/>
        </p:nvSpPr>
        <p:spPr>
          <a:xfrm>
            <a:off x="6629399" y="1066800"/>
            <a:ext cx="2275359" cy="5410200"/>
          </a:xfrm>
          <a:prstGeom prst="rect">
            <a:avLst/>
          </a:prstGeom>
          <a:solidFill>
            <a:schemeClr val="bg1">
              <a:lumMod val="50000"/>
              <a:alpha val="88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F1ACCD6-E470-B1D6-AEFB-009BC03CA061}"/>
              </a:ext>
            </a:extLst>
          </p:cNvPr>
          <p:cNvSpPr/>
          <p:nvPr/>
        </p:nvSpPr>
        <p:spPr>
          <a:xfrm>
            <a:off x="4495800" y="4495800"/>
            <a:ext cx="100939" cy="1507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09C2F6-1CBA-2E78-7EF3-34482F453839}"/>
              </a:ext>
            </a:extLst>
          </p:cNvPr>
          <p:cNvSpPr txBox="1"/>
          <p:nvPr/>
        </p:nvSpPr>
        <p:spPr>
          <a:xfrm rot="16200000">
            <a:off x="3198167" y="5026967"/>
            <a:ext cx="2438400" cy="461665"/>
          </a:xfrm>
          <a:prstGeom prst="rect">
            <a:avLst/>
          </a:prstGeom>
          <a:noFill/>
        </p:spPr>
        <p:txBody>
          <a:bodyPr wrap="square" rtlCol="0">
            <a:spAutoFit/>
          </a:bodyPr>
          <a:lstStyle/>
          <a:p>
            <a:pPr algn="ctr"/>
            <a:r>
              <a:rPr lang="en-US" sz="1200" dirty="0"/>
              <a:t>TOA radiation (w m-2)</a:t>
            </a:r>
          </a:p>
          <a:p>
            <a:pPr algn="ctr"/>
            <a:r>
              <a:rPr lang="en-US" sz="1200" dirty="0"/>
              <a:t>Global mean removed</a:t>
            </a:r>
          </a:p>
        </p:txBody>
      </p:sp>
    </p:spTree>
    <p:extLst>
      <p:ext uri="{BB962C8B-B14F-4D97-AF65-F5344CB8AC3E}">
        <p14:creationId xmlns:p14="http://schemas.microsoft.com/office/powerpoint/2010/main" val="35263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5">
            <a:extLst>
              <a:ext uri="{FF2B5EF4-FFF2-40B4-BE49-F238E27FC236}">
                <a16:creationId xmlns:a16="http://schemas.microsoft.com/office/drawing/2014/main" id="{A79C2209-E8C4-EB4B-4165-409E383554CC}"/>
              </a:ext>
            </a:extLst>
          </p:cNvPr>
          <p:cNvSpPr>
            <a:spLocks noChangeArrowheads="1"/>
          </p:cNvSpPr>
          <p:nvPr/>
        </p:nvSpPr>
        <p:spPr bwMode="auto">
          <a:xfrm>
            <a:off x="609600" y="2178724"/>
            <a:ext cx="2362200" cy="1402676"/>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pic>
        <p:nvPicPr>
          <p:cNvPr id="5" name="Content Placeholder 4" descr="Chart, line chart, histogram&#10;&#10;Description automatically generated">
            <a:extLst>
              <a:ext uri="{FF2B5EF4-FFF2-40B4-BE49-F238E27FC236}">
                <a16:creationId xmlns:a16="http://schemas.microsoft.com/office/drawing/2014/main" id="{398CE741-E657-00FB-2B83-17EEC5141F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3491" y="1066800"/>
            <a:ext cx="4791268" cy="2484222"/>
          </a:xfrm>
        </p:spPr>
      </p:pic>
      <p:pic>
        <p:nvPicPr>
          <p:cNvPr id="6" name="Content Placeholder 4">
            <a:extLst>
              <a:ext uri="{FF2B5EF4-FFF2-40B4-BE49-F238E27FC236}">
                <a16:creationId xmlns:a16="http://schemas.microsoft.com/office/drawing/2014/main" id="{6C67D3B0-AA74-5B91-2E91-E1F4B2CADB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01868" y="4038600"/>
            <a:ext cx="4702891" cy="2438400"/>
          </a:xfrm>
          <a:prstGeom prst="rect">
            <a:avLst/>
          </a:prstGeom>
        </p:spPr>
      </p:pic>
      <p:sp>
        <p:nvSpPr>
          <p:cNvPr id="7" name="TextBox 6">
            <a:extLst>
              <a:ext uri="{FF2B5EF4-FFF2-40B4-BE49-F238E27FC236}">
                <a16:creationId xmlns:a16="http://schemas.microsoft.com/office/drawing/2014/main" id="{D2677401-1263-987D-BE96-3E2D9F7ECBB4}"/>
              </a:ext>
            </a:extLst>
          </p:cNvPr>
          <p:cNvSpPr txBox="1"/>
          <p:nvPr/>
        </p:nvSpPr>
        <p:spPr>
          <a:xfrm>
            <a:off x="76200" y="-76200"/>
            <a:ext cx="8991600" cy="461665"/>
          </a:xfrm>
          <a:prstGeom prst="rect">
            <a:avLst/>
          </a:prstGeom>
          <a:noFill/>
        </p:spPr>
        <p:txBody>
          <a:bodyPr wrap="square" rtlCol="0">
            <a:spAutoFit/>
          </a:bodyPr>
          <a:lstStyle/>
          <a:p>
            <a:r>
              <a:rPr lang="en-US" sz="2400" dirty="0">
                <a:solidFill>
                  <a:schemeClr val="bg1"/>
                </a:solidFill>
              </a:rPr>
              <a:t>Radiative constraints on inter-model spread in poleward heat transport </a:t>
            </a:r>
          </a:p>
        </p:txBody>
      </p:sp>
      <p:sp>
        <p:nvSpPr>
          <p:cNvPr id="8" name="TextBox 7">
            <a:extLst>
              <a:ext uri="{FF2B5EF4-FFF2-40B4-BE49-F238E27FC236}">
                <a16:creationId xmlns:a16="http://schemas.microsoft.com/office/drawing/2014/main" id="{8206BC04-2E04-291D-3AF8-A9E2D6F1C11A}"/>
              </a:ext>
            </a:extLst>
          </p:cNvPr>
          <p:cNvSpPr txBox="1"/>
          <p:nvPr/>
        </p:nvSpPr>
        <p:spPr>
          <a:xfrm>
            <a:off x="343013" y="228600"/>
            <a:ext cx="4205191" cy="1200329"/>
          </a:xfrm>
          <a:prstGeom prst="rect">
            <a:avLst/>
          </a:prstGeom>
          <a:noFill/>
        </p:spPr>
        <p:txBody>
          <a:bodyPr wrap="square" rtlCol="0">
            <a:spAutoFit/>
          </a:bodyPr>
          <a:lstStyle/>
          <a:p>
            <a:r>
              <a:rPr lang="en-US" dirty="0">
                <a:solidFill>
                  <a:schemeClr val="bg1"/>
                </a:solidFill>
              </a:rPr>
              <a:t>Compare model with:</a:t>
            </a:r>
          </a:p>
          <a:p>
            <a:r>
              <a:rPr lang="en-US" dirty="0">
                <a:solidFill>
                  <a:schemeClr val="bg1"/>
                </a:solidFill>
              </a:rPr>
              <a:t>   </a:t>
            </a:r>
            <a:r>
              <a:rPr lang="en-US" sz="3600" dirty="0">
                <a:solidFill>
                  <a:srgbClr val="003DB8"/>
                </a:solidFill>
              </a:rPr>
              <a:t>Least MHT  </a:t>
            </a:r>
          </a:p>
          <a:p>
            <a:endParaRPr lang="en-US" dirty="0">
              <a:solidFill>
                <a:schemeClr val="bg1"/>
              </a:solidFill>
            </a:endParaRPr>
          </a:p>
        </p:txBody>
      </p:sp>
      <p:sp>
        <p:nvSpPr>
          <p:cNvPr id="9" name="TextBox 8">
            <a:extLst>
              <a:ext uri="{FF2B5EF4-FFF2-40B4-BE49-F238E27FC236}">
                <a16:creationId xmlns:a16="http://schemas.microsoft.com/office/drawing/2014/main" id="{CFC7DE24-C4A6-8C1D-8F15-FADAABA36E8C}"/>
              </a:ext>
            </a:extLst>
          </p:cNvPr>
          <p:cNvSpPr txBox="1"/>
          <p:nvPr/>
        </p:nvSpPr>
        <p:spPr>
          <a:xfrm>
            <a:off x="4876800" y="1295400"/>
            <a:ext cx="1981200" cy="276999"/>
          </a:xfrm>
          <a:prstGeom prst="rect">
            <a:avLst/>
          </a:prstGeom>
          <a:noFill/>
        </p:spPr>
        <p:txBody>
          <a:bodyPr wrap="square" rtlCol="0">
            <a:spAutoFit/>
          </a:bodyPr>
          <a:lstStyle/>
          <a:p>
            <a:r>
              <a:rPr lang="en-US" sz="1200" dirty="0">
                <a:solidFill>
                  <a:srgbClr val="FF0000"/>
                </a:solidFill>
              </a:rPr>
              <a:t>Model with most MHT</a:t>
            </a:r>
          </a:p>
        </p:txBody>
      </p:sp>
      <p:sp>
        <p:nvSpPr>
          <p:cNvPr id="10" name="TextBox 9">
            <a:extLst>
              <a:ext uri="{FF2B5EF4-FFF2-40B4-BE49-F238E27FC236}">
                <a16:creationId xmlns:a16="http://schemas.microsoft.com/office/drawing/2014/main" id="{8DCC4990-1B69-2718-B81D-CDE1E22F11F8}"/>
              </a:ext>
            </a:extLst>
          </p:cNvPr>
          <p:cNvSpPr txBox="1"/>
          <p:nvPr/>
        </p:nvSpPr>
        <p:spPr>
          <a:xfrm>
            <a:off x="4909579" y="1485900"/>
            <a:ext cx="1981200" cy="276999"/>
          </a:xfrm>
          <a:prstGeom prst="rect">
            <a:avLst/>
          </a:prstGeom>
          <a:noFill/>
        </p:spPr>
        <p:txBody>
          <a:bodyPr wrap="square" rtlCol="0">
            <a:spAutoFit/>
          </a:bodyPr>
          <a:lstStyle/>
          <a:p>
            <a:r>
              <a:rPr lang="en-US" sz="1200" dirty="0">
                <a:solidFill>
                  <a:srgbClr val="003DB8"/>
                </a:solidFill>
              </a:rPr>
              <a:t>Model with least MHT</a:t>
            </a:r>
          </a:p>
        </p:txBody>
      </p:sp>
      <p:sp>
        <p:nvSpPr>
          <p:cNvPr id="11" name="TextBox 10">
            <a:extLst>
              <a:ext uri="{FF2B5EF4-FFF2-40B4-BE49-F238E27FC236}">
                <a16:creationId xmlns:a16="http://schemas.microsoft.com/office/drawing/2014/main" id="{394E77A6-4BDD-54CB-BCCA-C2A8259DACF3}"/>
              </a:ext>
            </a:extLst>
          </p:cNvPr>
          <p:cNvSpPr txBox="1"/>
          <p:nvPr/>
        </p:nvSpPr>
        <p:spPr>
          <a:xfrm>
            <a:off x="5105400" y="1676400"/>
            <a:ext cx="1219200" cy="276999"/>
          </a:xfrm>
          <a:prstGeom prst="rect">
            <a:avLst/>
          </a:prstGeom>
          <a:noFill/>
        </p:spPr>
        <p:txBody>
          <a:bodyPr wrap="square" rtlCol="0">
            <a:spAutoFit/>
          </a:bodyPr>
          <a:lstStyle/>
          <a:p>
            <a:r>
              <a:rPr lang="en-US" sz="1200" dirty="0"/>
              <a:t>Observations</a:t>
            </a:r>
          </a:p>
        </p:txBody>
      </p:sp>
      <p:cxnSp>
        <p:nvCxnSpPr>
          <p:cNvPr id="16" name="Straight Connector 15">
            <a:extLst>
              <a:ext uri="{FF2B5EF4-FFF2-40B4-BE49-F238E27FC236}">
                <a16:creationId xmlns:a16="http://schemas.microsoft.com/office/drawing/2014/main" id="{542319F7-C2D8-4DA4-12F5-77E0EDD16F26}"/>
              </a:ext>
            </a:extLst>
          </p:cNvPr>
          <p:cNvCxnSpPr>
            <a:cxnSpLocks/>
          </p:cNvCxnSpPr>
          <p:nvPr/>
        </p:nvCxnSpPr>
        <p:spPr>
          <a:xfrm flipV="1">
            <a:off x="5334000" y="5905500"/>
            <a:ext cx="228600" cy="1905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532803-3ED7-F4FD-6687-8BFA56367E36}"/>
              </a:ext>
            </a:extLst>
          </p:cNvPr>
          <p:cNvCxnSpPr>
            <a:cxnSpLocks/>
          </p:cNvCxnSpPr>
          <p:nvPr/>
        </p:nvCxnSpPr>
        <p:spPr>
          <a:xfrm flipV="1">
            <a:off x="5410200" y="5372100"/>
            <a:ext cx="228600" cy="190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0075C5-F0D1-8D3A-EC93-CBF55B8EC197}"/>
              </a:ext>
            </a:extLst>
          </p:cNvPr>
          <p:cNvSpPr txBox="1"/>
          <p:nvPr/>
        </p:nvSpPr>
        <p:spPr>
          <a:xfrm>
            <a:off x="5638800" y="5257800"/>
            <a:ext cx="1219200" cy="461665"/>
          </a:xfrm>
          <a:prstGeom prst="rect">
            <a:avLst/>
          </a:prstGeom>
          <a:noFill/>
        </p:spPr>
        <p:txBody>
          <a:bodyPr wrap="square" rtlCol="0">
            <a:spAutoFit/>
          </a:bodyPr>
          <a:lstStyle/>
          <a:p>
            <a:r>
              <a:rPr lang="en-US" sz="1200" dirty="0"/>
              <a:t>Absorbed</a:t>
            </a:r>
          </a:p>
          <a:p>
            <a:r>
              <a:rPr lang="en-US" sz="1200" dirty="0"/>
              <a:t>    Solar</a:t>
            </a:r>
          </a:p>
        </p:txBody>
      </p:sp>
      <p:sp>
        <p:nvSpPr>
          <p:cNvPr id="19" name="TextBox 18">
            <a:extLst>
              <a:ext uri="{FF2B5EF4-FFF2-40B4-BE49-F238E27FC236}">
                <a16:creationId xmlns:a16="http://schemas.microsoft.com/office/drawing/2014/main" id="{A639E10D-E570-C8CF-EFAD-1B01F5F07ECE}"/>
              </a:ext>
            </a:extLst>
          </p:cNvPr>
          <p:cNvSpPr txBox="1"/>
          <p:nvPr/>
        </p:nvSpPr>
        <p:spPr>
          <a:xfrm>
            <a:off x="5638800" y="5786735"/>
            <a:ext cx="1219200" cy="461665"/>
          </a:xfrm>
          <a:prstGeom prst="rect">
            <a:avLst/>
          </a:prstGeom>
          <a:noFill/>
        </p:spPr>
        <p:txBody>
          <a:bodyPr wrap="square" rtlCol="0">
            <a:spAutoFit/>
          </a:bodyPr>
          <a:lstStyle/>
          <a:p>
            <a:r>
              <a:rPr lang="en-US" sz="1200" dirty="0"/>
              <a:t>Outgoing</a:t>
            </a:r>
          </a:p>
          <a:p>
            <a:r>
              <a:rPr lang="en-US" sz="1200" dirty="0"/>
              <a:t>Longwave</a:t>
            </a:r>
          </a:p>
        </p:txBody>
      </p:sp>
      <p:sp>
        <p:nvSpPr>
          <p:cNvPr id="20" name="Rectangle 19">
            <a:extLst>
              <a:ext uri="{FF2B5EF4-FFF2-40B4-BE49-F238E27FC236}">
                <a16:creationId xmlns:a16="http://schemas.microsoft.com/office/drawing/2014/main" id="{6C2E2F07-2F67-ADCE-BA3A-6FCFD899AD50}"/>
              </a:ext>
            </a:extLst>
          </p:cNvPr>
          <p:cNvSpPr/>
          <p:nvPr/>
        </p:nvSpPr>
        <p:spPr>
          <a:xfrm>
            <a:off x="6629399" y="1066800"/>
            <a:ext cx="2275359" cy="5410200"/>
          </a:xfrm>
          <a:prstGeom prst="rect">
            <a:avLst/>
          </a:prstGeom>
          <a:solidFill>
            <a:schemeClr val="bg1">
              <a:lumMod val="50000"/>
              <a:alpha val="88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ne 6">
            <a:extLst>
              <a:ext uri="{FF2B5EF4-FFF2-40B4-BE49-F238E27FC236}">
                <a16:creationId xmlns:a16="http://schemas.microsoft.com/office/drawing/2014/main" id="{24379C66-DE59-9FC9-B926-B645F56FC114}"/>
              </a:ext>
            </a:extLst>
          </p:cNvPr>
          <p:cNvSpPr>
            <a:spLocks noChangeShapeType="1"/>
          </p:cNvSpPr>
          <p:nvPr/>
        </p:nvSpPr>
        <p:spPr bwMode="auto">
          <a:xfrm flipH="1" flipV="1">
            <a:off x="685799" y="1405056"/>
            <a:ext cx="457199" cy="680244"/>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2" name="Line 7">
            <a:extLst>
              <a:ext uri="{FF2B5EF4-FFF2-40B4-BE49-F238E27FC236}">
                <a16:creationId xmlns:a16="http://schemas.microsoft.com/office/drawing/2014/main" id="{85968D88-4844-815A-3C8F-3359D40C147F}"/>
              </a:ext>
            </a:extLst>
          </p:cNvPr>
          <p:cNvSpPr>
            <a:spLocks noChangeShapeType="1"/>
          </p:cNvSpPr>
          <p:nvPr/>
        </p:nvSpPr>
        <p:spPr bwMode="auto">
          <a:xfrm flipH="1">
            <a:off x="2128241" y="1667326"/>
            <a:ext cx="304800" cy="484909"/>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3" name="Text Box 8">
            <a:extLst>
              <a:ext uri="{FF2B5EF4-FFF2-40B4-BE49-F238E27FC236}">
                <a16:creationId xmlns:a16="http://schemas.microsoft.com/office/drawing/2014/main" id="{BE9F5293-C7AB-75A2-DA2D-289D1495A68B}"/>
              </a:ext>
            </a:extLst>
          </p:cNvPr>
          <p:cNvSpPr txBox="1">
            <a:spLocks noChangeArrowheads="1"/>
          </p:cNvSpPr>
          <p:nvPr/>
        </p:nvSpPr>
        <p:spPr bwMode="auto">
          <a:xfrm>
            <a:off x="611891" y="3200400"/>
            <a:ext cx="297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rPr>
              <a:t>Tropics</a:t>
            </a:r>
          </a:p>
        </p:txBody>
      </p:sp>
      <p:sp>
        <p:nvSpPr>
          <p:cNvPr id="24" name="Text Box 9">
            <a:extLst>
              <a:ext uri="{FF2B5EF4-FFF2-40B4-BE49-F238E27FC236}">
                <a16:creationId xmlns:a16="http://schemas.microsoft.com/office/drawing/2014/main" id="{71291BDC-64BD-6A3D-1ECB-870CF04590FA}"/>
              </a:ext>
            </a:extLst>
          </p:cNvPr>
          <p:cNvSpPr txBox="1">
            <a:spLocks noChangeArrowheads="1"/>
          </p:cNvSpPr>
          <p:nvPr/>
        </p:nvSpPr>
        <p:spPr bwMode="auto">
          <a:xfrm>
            <a:off x="195158" y="1571335"/>
            <a:ext cx="69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0000"/>
                </a:solidFill>
              </a:rPr>
              <a:t>ASR*</a:t>
            </a:r>
          </a:p>
        </p:txBody>
      </p:sp>
      <p:sp>
        <p:nvSpPr>
          <p:cNvPr id="25" name="Text Box 10">
            <a:extLst>
              <a:ext uri="{FF2B5EF4-FFF2-40B4-BE49-F238E27FC236}">
                <a16:creationId xmlns:a16="http://schemas.microsoft.com/office/drawing/2014/main" id="{C51891BA-39B9-1BC0-0A57-85C8BD256737}"/>
              </a:ext>
            </a:extLst>
          </p:cNvPr>
          <p:cNvSpPr txBox="1">
            <a:spLocks noChangeArrowheads="1"/>
          </p:cNvSpPr>
          <p:nvPr/>
        </p:nvSpPr>
        <p:spPr bwMode="auto">
          <a:xfrm>
            <a:off x="2592472" y="1447800"/>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00FF00"/>
                </a:solidFill>
              </a:rPr>
              <a:t>OLR*</a:t>
            </a:r>
          </a:p>
        </p:txBody>
      </p:sp>
      <p:sp>
        <p:nvSpPr>
          <p:cNvPr id="26" name="Line 11">
            <a:extLst>
              <a:ext uri="{FF2B5EF4-FFF2-40B4-BE49-F238E27FC236}">
                <a16:creationId xmlns:a16="http://schemas.microsoft.com/office/drawing/2014/main" id="{62E94236-E455-11F5-E773-AC2DDE092051}"/>
              </a:ext>
            </a:extLst>
          </p:cNvPr>
          <p:cNvSpPr>
            <a:spLocks noChangeShapeType="1"/>
          </p:cNvSpPr>
          <p:nvPr/>
        </p:nvSpPr>
        <p:spPr bwMode="auto">
          <a:xfrm>
            <a:off x="2819400" y="2807732"/>
            <a:ext cx="672755"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8" name="Text Box 13">
            <a:extLst>
              <a:ext uri="{FF2B5EF4-FFF2-40B4-BE49-F238E27FC236}">
                <a16:creationId xmlns:a16="http://schemas.microsoft.com/office/drawing/2014/main" id="{E18B3778-204B-548C-F7A1-49147A4CDFF5}"/>
              </a:ext>
            </a:extLst>
          </p:cNvPr>
          <p:cNvSpPr txBox="1">
            <a:spLocks noChangeArrowheads="1"/>
          </p:cNvSpPr>
          <p:nvPr/>
        </p:nvSpPr>
        <p:spPr bwMode="auto">
          <a:xfrm>
            <a:off x="2057400" y="2883932"/>
            <a:ext cx="1553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FFFF"/>
                </a:solidFill>
              </a:rPr>
              <a:t>To </a:t>
            </a:r>
            <a:r>
              <a:rPr lang="en-US" altLang="en-US" dirty="0" err="1">
                <a:solidFill>
                  <a:srgbClr val="FFFFFF"/>
                </a:solidFill>
              </a:rPr>
              <a:t>extratropics</a:t>
            </a:r>
            <a:endParaRPr lang="en-US" altLang="en-US" dirty="0">
              <a:solidFill>
                <a:srgbClr val="FFFFFF"/>
              </a:solidFill>
            </a:endParaRPr>
          </a:p>
        </p:txBody>
      </p:sp>
      <p:sp>
        <p:nvSpPr>
          <p:cNvPr id="29" name="TextBox 28">
            <a:extLst>
              <a:ext uri="{FF2B5EF4-FFF2-40B4-BE49-F238E27FC236}">
                <a16:creationId xmlns:a16="http://schemas.microsoft.com/office/drawing/2014/main" id="{B3CDA311-9C32-4346-9D00-2EF6567CC774}"/>
              </a:ext>
            </a:extLst>
          </p:cNvPr>
          <p:cNvSpPr txBox="1"/>
          <p:nvPr/>
        </p:nvSpPr>
        <p:spPr>
          <a:xfrm>
            <a:off x="127660" y="1801602"/>
            <a:ext cx="1905000" cy="369332"/>
          </a:xfrm>
          <a:prstGeom prst="rect">
            <a:avLst/>
          </a:prstGeom>
          <a:noFill/>
        </p:spPr>
        <p:txBody>
          <a:bodyPr wrap="square" rtlCol="0">
            <a:spAutoFit/>
          </a:bodyPr>
          <a:lstStyle/>
          <a:p>
            <a:r>
              <a:rPr lang="en-US" dirty="0">
                <a:solidFill>
                  <a:srgbClr val="FF0000"/>
                </a:solidFill>
              </a:rPr>
              <a:t>6.7 PW</a:t>
            </a:r>
          </a:p>
        </p:txBody>
      </p:sp>
      <p:sp>
        <p:nvSpPr>
          <p:cNvPr id="30" name="TextBox 29">
            <a:extLst>
              <a:ext uri="{FF2B5EF4-FFF2-40B4-BE49-F238E27FC236}">
                <a16:creationId xmlns:a16="http://schemas.microsoft.com/office/drawing/2014/main" id="{6D7A454F-87A6-F25F-E69A-758EAB998630}"/>
              </a:ext>
            </a:extLst>
          </p:cNvPr>
          <p:cNvSpPr txBox="1"/>
          <p:nvPr/>
        </p:nvSpPr>
        <p:spPr>
          <a:xfrm>
            <a:off x="2476501" y="1764268"/>
            <a:ext cx="1447800" cy="369332"/>
          </a:xfrm>
          <a:prstGeom prst="rect">
            <a:avLst/>
          </a:prstGeom>
          <a:noFill/>
        </p:spPr>
        <p:txBody>
          <a:bodyPr wrap="square" rtlCol="0">
            <a:spAutoFit/>
          </a:bodyPr>
          <a:lstStyle/>
          <a:p>
            <a:r>
              <a:rPr lang="en-US" dirty="0">
                <a:solidFill>
                  <a:srgbClr val="00FF00"/>
                </a:solidFill>
              </a:rPr>
              <a:t>2.7 PW</a:t>
            </a:r>
          </a:p>
        </p:txBody>
      </p:sp>
      <p:sp>
        <p:nvSpPr>
          <p:cNvPr id="2" name="TextBox 1">
            <a:extLst>
              <a:ext uri="{FF2B5EF4-FFF2-40B4-BE49-F238E27FC236}">
                <a16:creationId xmlns:a16="http://schemas.microsoft.com/office/drawing/2014/main" id="{AF305951-BBE4-8907-D7A0-F11322EC7828}"/>
              </a:ext>
            </a:extLst>
          </p:cNvPr>
          <p:cNvSpPr txBox="1"/>
          <p:nvPr/>
        </p:nvSpPr>
        <p:spPr>
          <a:xfrm>
            <a:off x="2514600" y="2438400"/>
            <a:ext cx="1066800" cy="369332"/>
          </a:xfrm>
          <a:prstGeom prst="rect">
            <a:avLst/>
          </a:prstGeom>
          <a:noFill/>
        </p:spPr>
        <p:txBody>
          <a:bodyPr wrap="square" rtlCol="0">
            <a:spAutoFit/>
          </a:bodyPr>
          <a:lstStyle/>
          <a:p>
            <a:r>
              <a:rPr lang="en-US" dirty="0">
                <a:solidFill>
                  <a:srgbClr val="E82ADF"/>
                </a:solidFill>
              </a:rPr>
              <a:t>4.0 PW</a:t>
            </a:r>
          </a:p>
        </p:txBody>
      </p:sp>
      <p:sp>
        <p:nvSpPr>
          <p:cNvPr id="3" name="Rectangle 5">
            <a:extLst>
              <a:ext uri="{FF2B5EF4-FFF2-40B4-BE49-F238E27FC236}">
                <a16:creationId xmlns:a16="http://schemas.microsoft.com/office/drawing/2014/main" id="{4097953A-1A3F-14BE-1D54-6A51702ACE3B}"/>
              </a:ext>
            </a:extLst>
          </p:cNvPr>
          <p:cNvSpPr>
            <a:spLocks noChangeArrowheads="1"/>
          </p:cNvSpPr>
          <p:nvPr/>
        </p:nvSpPr>
        <p:spPr bwMode="auto">
          <a:xfrm>
            <a:off x="558140" y="5420093"/>
            <a:ext cx="2362200" cy="1285507"/>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4" name="Line 6">
            <a:extLst>
              <a:ext uri="{FF2B5EF4-FFF2-40B4-BE49-F238E27FC236}">
                <a16:creationId xmlns:a16="http://schemas.microsoft.com/office/drawing/2014/main" id="{23C29877-BCF5-D916-F3C2-849A38D7EB5C}"/>
              </a:ext>
            </a:extLst>
          </p:cNvPr>
          <p:cNvSpPr>
            <a:spLocks noChangeShapeType="1"/>
          </p:cNvSpPr>
          <p:nvPr/>
        </p:nvSpPr>
        <p:spPr bwMode="auto">
          <a:xfrm flipH="1" flipV="1">
            <a:off x="396089" y="4267200"/>
            <a:ext cx="695449" cy="1072827"/>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2" name="Line 7">
            <a:extLst>
              <a:ext uri="{FF2B5EF4-FFF2-40B4-BE49-F238E27FC236}">
                <a16:creationId xmlns:a16="http://schemas.microsoft.com/office/drawing/2014/main" id="{6517B90C-A4E3-F440-9BF4-A39DE06543CE}"/>
              </a:ext>
            </a:extLst>
          </p:cNvPr>
          <p:cNvSpPr>
            <a:spLocks noChangeShapeType="1"/>
          </p:cNvSpPr>
          <p:nvPr/>
        </p:nvSpPr>
        <p:spPr bwMode="auto">
          <a:xfrm flipH="1">
            <a:off x="2076781" y="4922053"/>
            <a:ext cx="304800" cy="484909"/>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3" name="Text Box 8">
            <a:extLst>
              <a:ext uri="{FF2B5EF4-FFF2-40B4-BE49-F238E27FC236}">
                <a16:creationId xmlns:a16="http://schemas.microsoft.com/office/drawing/2014/main" id="{1ADD04EC-B0DD-96C0-F66A-528C1434CAB3}"/>
              </a:ext>
            </a:extLst>
          </p:cNvPr>
          <p:cNvSpPr txBox="1">
            <a:spLocks noChangeArrowheads="1"/>
          </p:cNvSpPr>
          <p:nvPr/>
        </p:nvSpPr>
        <p:spPr bwMode="auto">
          <a:xfrm>
            <a:off x="560431" y="6003711"/>
            <a:ext cx="297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rPr>
              <a:t>Tropics</a:t>
            </a:r>
          </a:p>
        </p:txBody>
      </p:sp>
      <p:sp>
        <p:nvSpPr>
          <p:cNvPr id="14" name="Text Box 9">
            <a:extLst>
              <a:ext uri="{FF2B5EF4-FFF2-40B4-BE49-F238E27FC236}">
                <a16:creationId xmlns:a16="http://schemas.microsoft.com/office/drawing/2014/main" id="{31D39902-917B-9A12-A4BF-3FC512BA5FFD}"/>
              </a:ext>
            </a:extLst>
          </p:cNvPr>
          <p:cNvSpPr txBox="1">
            <a:spLocks noChangeArrowheads="1"/>
          </p:cNvSpPr>
          <p:nvPr/>
        </p:nvSpPr>
        <p:spPr bwMode="auto">
          <a:xfrm>
            <a:off x="143698" y="4826062"/>
            <a:ext cx="69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0000"/>
                </a:solidFill>
              </a:rPr>
              <a:t>ASR*</a:t>
            </a:r>
          </a:p>
        </p:txBody>
      </p:sp>
      <p:sp>
        <p:nvSpPr>
          <p:cNvPr id="15" name="Text Box 10">
            <a:extLst>
              <a:ext uri="{FF2B5EF4-FFF2-40B4-BE49-F238E27FC236}">
                <a16:creationId xmlns:a16="http://schemas.microsoft.com/office/drawing/2014/main" id="{6B7A98AE-1911-C4C4-43CD-239DADAE8283}"/>
              </a:ext>
            </a:extLst>
          </p:cNvPr>
          <p:cNvSpPr txBox="1">
            <a:spLocks noChangeArrowheads="1"/>
          </p:cNvSpPr>
          <p:nvPr/>
        </p:nvSpPr>
        <p:spPr bwMode="auto">
          <a:xfrm>
            <a:off x="2541012" y="4702527"/>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00FF00"/>
                </a:solidFill>
              </a:rPr>
              <a:t>OLR*</a:t>
            </a:r>
          </a:p>
        </p:txBody>
      </p:sp>
      <p:sp>
        <p:nvSpPr>
          <p:cNvPr id="33" name="Line 11">
            <a:extLst>
              <a:ext uri="{FF2B5EF4-FFF2-40B4-BE49-F238E27FC236}">
                <a16:creationId xmlns:a16="http://schemas.microsoft.com/office/drawing/2014/main" id="{49355F3B-75F8-9E74-1671-B8283F26C0DB}"/>
              </a:ext>
            </a:extLst>
          </p:cNvPr>
          <p:cNvSpPr>
            <a:spLocks noChangeShapeType="1"/>
          </p:cNvSpPr>
          <p:nvPr/>
        </p:nvSpPr>
        <p:spPr bwMode="auto">
          <a:xfrm>
            <a:off x="2318426" y="6201416"/>
            <a:ext cx="1339174" cy="21873"/>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4" name="Text Box 13">
            <a:extLst>
              <a:ext uri="{FF2B5EF4-FFF2-40B4-BE49-F238E27FC236}">
                <a16:creationId xmlns:a16="http://schemas.microsoft.com/office/drawing/2014/main" id="{C1650E86-BB11-66CB-2F80-1C4D5B0DB9A2}"/>
              </a:ext>
            </a:extLst>
          </p:cNvPr>
          <p:cNvSpPr txBox="1">
            <a:spLocks noChangeArrowheads="1"/>
          </p:cNvSpPr>
          <p:nvPr/>
        </p:nvSpPr>
        <p:spPr bwMode="auto">
          <a:xfrm>
            <a:off x="2082140" y="6223289"/>
            <a:ext cx="1553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FFFF"/>
                </a:solidFill>
              </a:rPr>
              <a:t>To </a:t>
            </a:r>
            <a:r>
              <a:rPr lang="en-US" altLang="en-US" dirty="0" err="1">
                <a:solidFill>
                  <a:srgbClr val="FFFFFF"/>
                </a:solidFill>
              </a:rPr>
              <a:t>extratropics</a:t>
            </a:r>
            <a:endParaRPr lang="en-US" altLang="en-US" dirty="0">
              <a:solidFill>
                <a:srgbClr val="FFFFFF"/>
              </a:solidFill>
            </a:endParaRPr>
          </a:p>
        </p:txBody>
      </p:sp>
      <p:sp>
        <p:nvSpPr>
          <p:cNvPr id="35" name="TextBox 34">
            <a:extLst>
              <a:ext uri="{FF2B5EF4-FFF2-40B4-BE49-F238E27FC236}">
                <a16:creationId xmlns:a16="http://schemas.microsoft.com/office/drawing/2014/main" id="{F9219DBA-9871-5572-1014-32C634C49E74}"/>
              </a:ext>
            </a:extLst>
          </p:cNvPr>
          <p:cNvSpPr txBox="1"/>
          <p:nvPr/>
        </p:nvSpPr>
        <p:spPr>
          <a:xfrm>
            <a:off x="76200" y="5056329"/>
            <a:ext cx="1905000" cy="369332"/>
          </a:xfrm>
          <a:prstGeom prst="rect">
            <a:avLst/>
          </a:prstGeom>
          <a:noFill/>
        </p:spPr>
        <p:txBody>
          <a:bodyPr wrap="square" rtlCol="0">
            <a:spAutoFit/>
          </a:bodyPr>
          <a:lstStyle/>
          <a:p>
            <a:r>
              <a:rPr lang="en-US" dirty="0">
                <a:solidFill>
                  <a:srgbClr val="FF0000"/>
                </a:solidFill>
              </a:rPr>
              <a:t>9.3 PW</a:t>
            </a:r>
          </a:p>
        </p:txBody>
      </p:sp>
      <p:sp>
        <p:nvSpPr>
          <p:cNvPr id="36" name="TextBox 35">
            <a:extLst>
              <a:ext uri="{FF2B5EF4-FFF2-40B4-BE49-F238E27FC236}">
                <a16:creationId xmlns:a16="http://schemas.microsoft.com/office/drawing/2014/main" id="{99968A9A-6E33-5B1E-7417-0616FB3305C3}"/>
              </a:ext>
            </a:extLst>
          </p:cNvPr>
          <p:cNvSpPr txBox="1"/>
          <p:nvPr/>
        </p:nvSpPr>
        <p:spPr>
          <a:xfrm>
            <a:off x="2438400" y="4876800"/>
            <a:ext cx="1447800" cy="369332"/>
          </a:xfrm>
          <a:prstGeom prst="rect">
            <a:avLst/>
          </a:prstGeom>
          <a:noFill/>
        </p:spPr>
        <p:txBody>
          <a:bodyPr wrap="square" rtlCol="0">
            <a:spAutoFit/>
          </a:bodyPr>
          <a:lstStyle/>
          <a:p>
            <a:r>
              <a:rPr lang="en-US" dirty="0">
                <a:solidFill>
                  <a:srgbClr val="00FF00"/>
                </a:solidFill>
              </a:rPr>
              <a:t>3.0 PW</a:t>
            </a:r>
          </a:p>
        </p:txBody>
      </p:sp>
      <p:sp>
        <p:nvSpPr>
          <p:cNvPr id="37" name="TextBox 36">
            <a:extLst>
              <a:ext uri="{FF2B5EF4-FFF2-40B4-BE49-F238E27FC236}">
                <a16:creationId xmlns:a16="http://schemas.microsoft.com/office/drawing/2014/main" id="{E1E5FCC3-EAA1-EF3E-2E03-54DD9B3EB724}"/>
              </a:ext>
            </a:extLst>
          </p:cNvPr>
          <p:cNvSpPr txBox="1"/>
          <p:nvPr/>
        </p:nvSpPr>
        <p:spPr>
          <a:xfrm>
            <a:off x="2539340" y="5842289"/>
            <a:ext cx="1066800" cy="369332"/>
          </a:xfrm>
          <a:prstGeom prst="rect">
            <a:avLst/>
          </a:prstGeom>
          <a:noFill/>
        </p:spPr>
        <p:txBody>
          <a:bodyPr wrap="square" rtlCol="0">
            <a:spAutoFit/>
          </a:bodyPr>
          <a:lstStyle/>
          <a:p>
            <a:r>
              <a:rPr lang="en-US" dirty="0">
                <a:solidFill>
                  <a:srgbClr val="E82ADF"/>
                </a:solidFill>
              </a:rPr>
              <a:t>6.3 PW</a:t>
            </a:r>
          </a:p>
        </p:txBody>
      </p:sp>
      <p:sp>
        <p:nvSpPr>
          <p:cNvPr id="38" name="TextBox 37">
            <a:extLst>
              <a:ext uri="{FF2B5EF4-FFF2-40B4-BE49-F238E27FC236}">
                <a16:creationId xmlns:a16="http://schemas.microsoft.com/office/drawing/2014/main" id="{61ADA031-3BEE-77E4-1B8A-074B4E650827}"/>
              </a:ext>
            </a:extLst>
          </p:cNvPr>
          <p:cNvSpPr txBox="1"/>
          <p:nvPr/>
        </p:nvSpPr>
        <p:spPr>
          <a:xfrm>
            <a:off x="329540" y="3809303"/>
            <a:ext cx="2819400" cy="646331"/>
          </a:xfrm>
          <a:prstGeom prst="rect">
            <a:avLst/>
          </a:prstGeom>
          <a:noFill/>
        </p:spPr>
        <p:txBody>
          <a:bodyPr wrap="square" rtlCol="0">
            <a:spAutoFit/>
          </a:bodyPr>
          <a:lstStyle/>
          <a:p>
            <a:r>
              <a:rPr lang="en-US" sz="3600" dirty="0">
                <a:solidFill>
                  <a:srgbClr val="FF0000"/>
                </a:solidFill>
              </a:rPr>
              <a:t>MOST MHT</a:t>
            </a:r>
          </a:p>
        </p:txBody>
      </p:sp>
      <p:sp>
        <p:nvSpPr>
          <p:cNvPr id="27" name="Rectangle 26">
            <a:extLst>
              <a:ext uri="{FF2B5EF4-FFF2-40B4-BE49-F238E27FC236}">
                <a16:creationId xmlns:a16="http://schemas.microsoft.com/office/drawing/2014/main" id="{5B47FAE0-BAB5-2E64-8056-A105558E80B2}"/>
              </a:ext>
            </a:extLst>
          </p:cNvPr>
          <p:cNvSpPr/>
          <p:nvPr/>
        </p:nvSpPr>
        <p:spPr>
          <a:xfrm>
            <a:off x="4495800" y="4495800"/>
            <a:ext cx="100939" cy="1507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FA44566-5C88-204F-BC11-9426E8A0BB37}"/>
              </a:ext>
            </a:extLst>
          </p:cNvPr>
          <p:cNvSpPr txBox="1"/>
          <p:nvPr/>
        </p:nvSpPr>
        <p:spPr>
          <a:xfrm rot="16200000">
            <a:off x="3202633" y="5026967"/>
            <a:ext cx="2438400" cy="461665"/>
          </a:xfrm>
          <a:prstGeom prst="rect">
            <a:avLst/>
          </a:prstGeom>
          <a:noFill/>
        </p:spPr>
        <p:txBody>
          <a:bodyPr wrap="square" rtlCol="0">
            <a:spAutoFit/>
          </a:bodyPr>
          <a:lstStyle/>
          <a:p>
            <a:pPr algn="ctr"/>
            <a:r>
              <a:rPr lang="en-US" sz="1200" dirty="0"/>
              <a:t>TOA radiation (w m-2)</a:t>
            </a:r>
          </a:p>
          <a:p>
            <a:pPr algn="ctr"/>
            <a:r>
              <a:rPr lang="en-US" sz="1200" dirty="0"/>
              <a:t>Global mean removed</a:t>
            </a:r>
          </a:p>
        </p:txBody>
      </p:sp>
    </p:spTree>
    <p:extLst>
      <p:ext uri="{BB962C8B-B14F-4D97-AF65-F5344CB8AC3E}">
        <p14:creationId xmlns:p14="http://schemas.microsoft.com/office/powerpoint/2010/main" val="35333257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838195" y="1027440"/>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3124195" y="1030614"/>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Line 6">
            <a:extLst>
              <a:ext uri="{FF2B5EF4-FFF2-40B4-BE49-F238E27FC236}">
                <a16:creationId xmlns:a16="http://schemas.microsoft.com/office/drawing/2014/main" id="{A3FA2836-C8E2-4AB9-807F-D7B2117E7FC4}"/>
              </a:ext>
            </a:extLst>
          </p:cNvPr>
          <p:cNvSpPr>
            <a:spLocks noChangeShapeType="1"/>
          </p:cNvSpPr>
          <p:nvPr/>
        </p:nvSpPr>
        <p:spPr bwMode="auto">
          <a:xfrm>
            <a:off x="3276600" y="268616"/>
            <a:ext cx="457195" cy="682624"/>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
            <a:extLst>
              <a:ext uri="{FF2B5EF4-FFF2-40B4-BE49-F238E27FC236}">
                <a16:creationId xmlns:a16="http://schemas.microsoft.com/office/drawing/2014/main" id="{B6B8248A-7F77-472E-8F0A-6EEB8107BB2C}"/>
              </a:ext>
            </a:extLst>
          </p:cNvPr>
          <p:cNvSpPr>
            <a:spLocks noChangeShapeType="1"/>
          </p:cNvSpPr>
          <p:nvPr/>
        </p:nvSpPr>
        <p:spPr bwMode="auto">
          <a:xfrm flipV="1">
            <a:off x="1447795" y="344822"/>
            <a:ext cx="231764" cy="606418"/>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
            <a:extLst>
              <a:ext uri="{FF2B5EF4-FFF2-40B4-BE49-F238E27FC236}">
                <a16:creationId xmlns:a16="http://schemas.microsoft.com/office/drawing/2014/main" id="{8E25CFA3-026C-4B03-88D2-B8044AFCE2B8}"/>
              </a:ext>
            </a:extLst>
          </p:cNvPr>
          <p:cNvSpPr>
            <a:spLocks noChangeShapeType="1"/>
          </p:cNvSpPr>
          <p:nvPr/>
        </p:nvSpPr>
        <p:spPr bwMode="auto">
          <a:xfrm flipV="1">
            <a:off x="4267196" y="573414"/>
            <a:ext cx="76202" cy="301625"/>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1066795" y="15021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3581395" y="15783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2438395" y="421015"/>
            <a:ext cx="0" cy="533400"/>
          </a:xfrm>
          <a:prstGeom prst="line">
            <a:avLst/>
          </a:prstGeom>
          <a:noFill/>
          <a:ln w="76200" cmpd="tri">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5257795" y="417840"/>
            <a:ext cx="0" cy="533400"/>
          </a:xfrm>
          <a:prstGeom prst="line">
            <a:avLst/>
          </a:prstGeom>
          <a:noFill/>
          <a:ln w="76200" cmpd="tri">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flipV="1">
            <a:off x="2819400" y="1941840"/>
            <a:ext cx="609595" cy="18522"/>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8">
            <a:extLst>
              <a:ext uri="{FF2B5EF4-FFF2-40B4-BE49-F238E27FC236}">
                <a16:creationId xmlns:a16="http://schemas.microsoft.com/office/drawing/2014/main" id="{051C6F34-FB05-4960-A8BD-ADB892E721C8}"/>
              </a:ext>
            </a:extLst>
          </p:cNvPr>
          <p:cNvSpPr>
            <a:spLocks noChangeShapeType="1"/>
          </p:cNvSpPr>
          <p:nvPr/>
        </p:nvSpPr>
        <p:spPr bwMode="auto">
          <a:xfrm>
            <a:off x="380995" y="116214"/>
            <a:ext cx="384175" cy="8350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Rectangle 4">
            <a:extLst>
              <a:ext uri="{FF2B5EF4-FFF2-40B4-BE49-F238E27FC236}">
                <a16:creationId xmlns:a16="http://schemas.microsoft.com/office/drawing/2014/main" id="{CC365BCE-F2A8-4148-94B3-4991C9431279}"/>
              </a:ext>
            </a:extLst>
          </p:cNvPr>
          <p:cNvSpPr/>
          <p:nvPr/>
        </p:nvSpPr>
        <p:spPr>
          <a:xfrm>
            <a:off x="838195" y="2630815"/>
            <a:ext cx="22312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3124195" y="2630815"/>
            <a:ext cx="24598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EF0596E-C1DF-46CE-8B45-BCEE7AF3791C}"/>
              </a:ext>
            </a:extLst>
          </p:cNvPr>
          <p:cNvSpPr/>
          <p:nvPr/>
        </p:nvSpPr>
        <p:spPr>
          <a:xfrm>
            <a:off x="-76200" y="0"/>
            <a:ext cx="3352800" cy="11830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EF0C96-1FFB-4B73-B220-A40FDF9B7FEA}"/>
              </a:ext>
            </a:extLst>
          </p:cNvPr>
          <p:cNvSpPr txBox="1"/>
          <p:nvPr/>
        </p:nvSpPr>
        <p:spPr>
          <a:xfrm>
            <a:off x="6172200" y="76200"/>
            <a:ext cx="2610998" cy="1477328"/>
          </a:xfrm>
          <a:prstGeom prst="rect">
            <a:avLst/>
          </a:prstGeom>
          <a:noFill/>
        </p:spPr>
        <p:txBody>
          <a:bodyPr wrap="square" rtlCol="0">
            <a:spAutoFit/>
          </a:bodyPr>
          <a:lstStyle/>
          <a:p>
            <a:r>
              <a:rPr lang="en-US" dirty="0">
                <a:solidFill>
                  <a:schemeClr val="bg1"/>
                </a:solidFill>
              </a:rPr>
              <a:t>Total (atmosphere plus ocean) energy transport  from TOA radiation (CERES satellite).</a:t>
            </a:r>
          </a:p>
          <a:p>
            <a:endParaRPr lang="en-US" dirty="0">
              <a:solidFill>
                <a:schemeClr val="bg1"/>
              </a:solidFill>
            </a:endParaRPr>
          </a:p>
        </p:txBody>
      </p:sp>
      <p:pic>
        <p:nvPicPr>
          <p:cNvPr id="8" name="Picture 7">
            <a:extLst>
              <a:ext uri="{FF2B5EF4-FFF2-40B4-BE49-F238E27FC236}">
                <a16:creationId xmlns:a16="http://schemas.microsoft.com/office/drawing/2014/main" id="{81A66DC9-F80B-4D6E-97A7-3B092355B5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52601" y="3468181"/>
            <a:ext cx="6019798" cy="3121203"/>
          </a:xfrm>
          <a:prstGeom prst="rect">
            <a:avLst/>
          </a:prstGeom>
        </p:spPr>
      </p:pic>
      <p:sp>
        <p:nvSpPr>
          <p:cNvPr id="9" name="Oval 8">
            <a:extLst>
              <a:ext uri="{FF2B5EF4-FFF2-40B4-BE49-F238E27FC236}">
                <a16:creationId xmlns:a16="http://schemas.microsoft.com/office/drawing/2014/main" id="{2344D9E3-765E-4758-B4CD-64E7E6D3035E}"/>
              </a:ext>
            </a:extLst>
          </p:cNvPr>
          <p:cNvSpPr/>
          <p:nvPr/>
        </p:nvSpPr>
        <p:spPr>
          <a:xfrm>
            <a:off x="2743194" y="1604028"/>
            <a:ext cx="838205" cy="6819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F2E80E-A126-4869-98B5-9BC7BB4C8DF4}"/>
              </a:ext>
            </a:extLst>
          </p:cNvPr>
          <p:cNvSpPr txBox="1"/>
          <p:nvPr/>
        </p:nvSpPr>
        <p:spPr>
          <a:xfrm>
            <a:off x="5981365" y="1362670"/>
            <a:ext cx="3200404" cy="1200329"/>
          </a:xfrm>
          <a:prstGeom prst="rect">
            <a:avLst/>
          </a:prstGeom>
          <a:noFill/>
        </p:spPr>
        <p:txBody>
          <a:bodyPr wrap="square" rtlCol="0">
            <a:spAutoFit/>
          </a:bodyPr>
          <a:lstStyle/>
          <a:p>
            <a:r>
              <a:rPr lang="en-US" b="1" dirty="0">
                <a:solidFill>
                  <a:srgbClr val="FF0000"/>
                </a:solidFill>
              </a:rPr>
              <a:t>Atmospheric energy transport from 6 hourly ERA5 reanalysis dynamics calculation</a:t>
            </a:r>
          </a:p>
          <a:p>
            <a:endParaRPr lang="en-US" dirty="0">
              <a:solidFill>
                <a:srgbClr val="FF0000"/>
              </a:solidFill>
            </a:endParaRPr>
          </a:p>
        </p:txBody>
      </p:sp>
      <p:sp>
        <p:nvSpPr>
          <p:cNvPr id="32" name="TextBox 31">
            <a:extLst>
              <a:ext uri="{FF2B5EF4-FFF2-40B4-BE49-F238E27FC236}">
                <a16:creationId xmlns:a16="http://schemas.microsoft.com/office/drawing/2014/main" id="{5B4DF5B2-3C6B-4C47-8B28-13FFEE708173}"/>
              </a:ext>
            </a:extLst>
          </p:cNvPr>
          <p:cNvSpPr txBox="1"/>
          <p:nvPr/>
        </p:nvSpPr>
        <p:spPr>
          <a:xfrm>
            <a:off x="3048000" y="3781235"/>
            <a:ext cx="914400" cy="461665"/>
          </a:xfrm>
          <a:prstGeom prst="rect">
            <a:avLst/>
          </a:prstGeom>
          <a:noFill/>
        </p:spPr>
        <p:txBody>
          <a:bodyPr wrap="square" rtlCol="0">
            <a:spAutoFit/>
          </a:bodyPr>
          <a:lstStyle/>
          <a:p>
            <a:r>
              <a:rPr lang="en-US" sz="2400" b="1" dirty="0"/>
              <a:t>Total</a:t>
            </a:r>
            <a:r>
              <a:rPr lang="en-US" dirty="0"/>
              <a:t> </a:t>
            </a:r>
          </a:p>
        </p:txBody>
      </p:sp>
      <p:sp>
        <p:nvSpPr>
          <p:cNvPr id="34" name="TextBox 33">
            <a:extLst>
              <a:ext uri="{FF2B5EF4-FFF2-40B4-BE49-F238E27FC236}">
                <a16:creationId xmlns:a16="http://schemas.microsoft.com/office/drawing/2014/main" id="{80D3E348-27CA-4EDC-9584-3B9230E78C99}"/>
              </a:ext>
            </a:extLst>
          </p:cNvPr>
          <p:cNvSpPr txBox="1"/>
          <p:nvPr/>
        </p:nvSpPr>
        <p:spPr>
          <a:xfrm>
            <a:off x="2743200" y="4046855"/>
            <a:ext cx="2286000" cy="461665"/>
          </a:xfrm>
          <a:prstGeom prst="rect">
            <a:avLst/>
          </a:prstGeom>
          <a:noFill/>
        </p:spPr>
        <p:txBody>
          <a:bodyPr wrap="square" rtlCol="0">
            <a:spAutoFit/>
          </a:bodyPr>
          <a:lstStyle/>
          <a:p>
            <a:r>
              <a:rPr lang="en-US" sz="2400" b="1" dirty="0">
                <a:solidFill>
                  <a:srgbClr val="FF0000"/>
                </a:solidFill>
              </a:rPr>
              <a:t>Atmosphere</a:t>
            </a:r>
            <a:r>
              <a:rPr lang="en-US" dirty="0"/>
              <a:t> </a:t>
            </a:r>
          </a:p>
        </p:txBody>
      </p:sp>
      <p:sp>
        <p:nvSpPr>
          <p:cNvPr id="3" name="TextBox 2">
            <a:extLst>
              <a:ext uri="{FF2B5EF4-FFF2-40B4-BE49-F238E27FC236}">
                <a16:creationId xmlns:a16="http://schemas.microsoft.com/office/drawing/2014/main" id="{327BF35E-D105-4A56-84AB-4DFBE2E76122}"/>
              </a:ext>
            </a:extLst>
          </p:cNvPr>
          <p:cNvSpPr txBox="1"/>
          <p:nvPr/>
        </p:nvSpPr>
        <p:spPr>
          <a:xfrm>
            <a:off x="580533" y="193814"/>
            <a:ext cx="685795" cy="369332"/>
          </a:xfrm>
          <a:prstGeom prst="rect">
            <a:avLst/>
          </a:prstGeom>
          <a:noFill/>
        </p:spPr>
        <p:txBody>
          <a:bodyPr wrap="square" rtlCol="0">
            <a:spAutoFit/>
          </a:bodyPr>
          <a:lstStyle/>
          <a:p>
            <a:r>
              <a:rPr lang="en-US" dirty="0">
                <a:solidFill>
                  <a:srgbClr val="FF0000"/>
                </a:solidFill>
              </a:rPr>
              <a:t>ASR</a:t>
            </a:r>
          </a:p>
        </p:txBody>
      </p:sp>
      <p:sp>
        <p:nvSpPr>
          <p:cNvPr id="35" name="TextBox 34">
            <a:extLst>
              <a:ext uri="{FF2B5EF4-FFF2-40B4-BE49-F238E27FC236}">
                <a16:creationId xmlns:a16="http://schemas.microsoft.com/office/drawing/2014/main" id="{9EA96B2E-E04B-42F2-81B6-988FFEACBFAD}"/>
              </a:ext>
            </a:extLst>
          </p:cNvPr>
          <p:cNvSpPr txBox="1"/>
          <p:nvPr/>
        </p:nvSpPr>
        <p:spPr>
          <a:xfrm>
            <a:off x="1600205" y="468868"/>
            <a:ext cx="685795" cy="369332"/>
          </a:xfrm>
          <a:prstGeom prst="rect">
            <a:avLst/>
          </a:prstGeom>
          <a:noFill/>
        </p:spPr>
        <p:txBody>
          <a:bodyPr wrap="square" rtlCol="0">
            <a:spAutoFit/>
          </a:bodyPr>
          <a:lstStyle/>
          <a:p>
            <a:r>
              <a:rPr lang="en-US" dirty="0">
                <a:solidFill>
                  <a:srgbClr val="009900"/>
                </a:solidFill>
              </a:rPr>
              <a:t>OLR</a:t>
            </a:r>
          </a:p>
        </p:txBody>
      </p:sp>
      <p:sp>
        <p:nvSpPr>
          <p:cNvPr id="36" name="TextBox 35">
            <a:extLst>
              <a:ext uri="{FF2B5EF4-FFF2-40B4-BE49-F238E27FC236}">
                <a16:creationId xmlns:a16="http://schemas.microsoft.com/office/drawing/2014/main" id="{7F5C1ECB-13A1-410A-97CF-C869126351AD}"/>
              </a:ext>
            </a:extLst>
          </p:cNvPr>
          <p:cNvSpPr txBox="1"/>
          <p:nvPr/>
        </p:nvSpPr>
        <p:spPr>
          <a:xfrm>
            <a:off x="2438405" y="228600"/>
            <a:ext cx="685795" cy="369332"/>
          </a:xfrm>
          <a:prstGeom prst="rect">
            <a:avLst/>
          </a:prstGeom>
          <a:noFill/>
        </p:spPr>
        <p:txBody>
          <a:bodyPr wrap="square" rtlCol="0">
            <a:spAutoFit/>
          </a:bodyPr>
          <a:lstStyle/>
          <a:p>
            <a:r>
              <a:rPr lang="en-US" dirty="0">
                <a:solidFill>
                  <a:schemeClr val="bg1"/>
                </a:solidFill>
              </a:rPr>
              <a:t>NET</a:t>
            </a:r>
          </a:p>
        </p:txBody>
      </p:sp>
      <p:sp>
        <p:nvSpPr>
          <p:cNvPr id="39" name="TextBox 38">
            <a:extLst>
              <a:ext uri="{FF2B5EF4-FFF2-40B4-BE49-F238E27FC236}">
                <a16:creationId xmlns:a16="http://schemas.microsoft.com/office/drawing/2014/main" id="{6E5F4A67-6E59-491A-A4A8-8304E3EC4741}"/>
              </a:ext>
            </a:extLst>
          </p:cNvPr>
          <p:cNvSpPr txBox="1"/>
          <p:nvPr/>
        </p:nvSpPr>
        <p:spPr>
          <a:xfrm>
            <a:off x="2800182" y="1277976"/>
            <a:ext cx="685795" cy="369332"/>
          </a:xfrm>
          <a:prstGeom prst="rect">
            <a:avLst/>
          </a:prstGeom>
          <a:noFill/>
        </p:spPr>
        <p:txBody>
          <a:bodyPr wrap="square" rtlCol="0">
            <a:spAutoFit/>
          </a:bodyPr>
          <a:lstStyle/>
          <a:p>
            <a:r>
              <a:rPr lang="en-US" dirty="0">
                <a:solidFill>
                  <a:srgbClr val="FF0000"/>
                </a:solidFill>
              </a:rPr>
              <a:t>AHT</a:t>
            </a:r>
          </a:p>
        </p:txBody>
      </p:sp>
      <p:pic>
        <p:nvPicPr>
          <p:cNvPr id="4" name="Picture 2">
            <a:extLst>
              <a:ext uri="{FF2B5EF4-FFF2-40B4-BE49-F238E27FC236}">
                <a16:creationId xmlns:a16="http://schemas.microsoft.com/office/drawing/2014/main" id="{4D442F50-F062-ACCB-9B3C-6A1D55560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435" y="2286000"/>
            <a:ext cx="3185645" cy="112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274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8AD3D-D669-D383-73BA-FAEF019A39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52600" y="3429000"/>
            <a:ext cx="6019798" cy="3160384"/>
          </a:xfrm>
          <a:prstGeom prst="rect">
            <a:avLst/>
          </a:prstGeom>
        </p:spPr>
      </p:pic>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838195" y="1027440"/>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3124195" y="1030614"/>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Line 6">
            <a:extLst>
              <a:ext uri="{FF2B5EF4-FFF2-40B4-BE49-F238E27FC236}">
                <a16:creationId xmlns:a16="http://schemas.microsoft.com/office/drawing/2014/main" id="{A3FA2836-C8E2-4AB9-807F-D7B2117E7FC4}"/>
              </a:ext>
            </a:extLst>
          </p:cNvPr>
          <p:cNvSpPr>
            <a:spLocks noChangeShapeType="1"/>
          </p:cNvSpPr>
          <p:nvPr/>
        </p:nvSpPr>
        <p:spPr bwMode="auto">
          <a:xfrm>
            <a:off x="3276600" y="268616"/>
            <a:ext cx="457195" cy="682624"/>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
            <a:extLst>
              <a:ext uri="{FF2B5EF4-FFF2-40B4-BE49-F238E27FC236}">
                <a16:creationId xmlns:a16="http://schemas.microsoft.com/office/drawing/2014/main" id="{B6B8248A-7F77-472E-8F0A-6EEB8107BB2C}"/>
              </a:ext>
            </a:extLst>
          </p:cNvPr>
          <p:cNvSpPr>
            <a:spLocks noChangeShapeType="1"/>
          </p:cNvSpPr>
          <p:nvPr/>
        </p:nvSpPr>
        <p:spPr bwMode="auto">
          <a:xfrm flipV="1">
            <a:off x="1447795" y="344822"/>
            <a:ext cx="231764" cy="606418"/>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
            <a:extLst>
              <a:ext uri="{FF2B5EF4-FFF2-40B4-BE49-F238E27FC236}">
                <a16:creationId xmlns:a16="http://schemas.microsoft.com/office/drawing/2014/main" id="{8E25CFA3-026C-4B03-88D2-B8044AFCE2B8}"/>
              </a:ext>
            </a:extLst>
          </p:cNvPr>
          <p:cNvSpPr>
            <a:spLocks noChangeShapeType="1"/>
          </p:cNvSpPr>
          <p:nvPr/>
        </p:nvSpPr>
        <p:spPr bwMode="auto">
          <a:xfrm flipV="1">
            <a:off x="4267196" y="573414"/>
            <a:ext cx="76202" cy="301625"/>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1066795" y="15021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3581395" y="15783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2438395" y="421015"/>
            <a:ext cx="0" cy="533400"/>
          </a:xfrm>
          <a:prstGeom prst="line">
            <a:avLst/>
          </a:prstGeom>
          <a:noFill/>
          <a:ln w="76200" cmpd="tri">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5257795" y="417840"/>
            <a:ext cx="0" cy="533400"/>
          </a:xfrm>
          <a:prstGeom prst="line">
            <a:avLst/>
          </a:prstGeom>
          <a:noFill/>
          <a:ln w="76200" cmpd="tri">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flipV="1">
            <a:off x="2819400" y="1941840"/>
            <a:ext cx="609595" cy="18522"/>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8">
            <a:extLst>
              <a:ext uri="{FF2B5EF4-FFF2-40B4-BE49-F238E27FC236}">
                <a16:creationId xmlns:a16="http://schemas.microsoft.com/office/drawing/2014/main" id="{051C6F34-FB05-4960-A8BD-ADB892E721C8}"/>
              </a:ext>
            </a:extLst>
          </p:cNvPr>
          <p:cNvSpPr>
            <a:spLocks noChangeShapeType="1"/>
          </p:cNvSpPr>
          <p:nvPr/>
        </p:nvSpPr>
        <p:spPr bwMode="auto">
          <a:xfrm>
            <a:off x="380995" y="116214"/>
            <a:ext cx="384175" cy="8350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Rectangle 4">
            <a:extLst>
              <a:ext uri="{FF2B5EF4-FFF2-40B4-BE49-F238E27FC236}">
                <a16:creationId xmlns:a16="http://schemas.microsoft.com/office/drawing/2014/main" id="{CC365BCE-F2A8-4148-94B3-4991C9431279}"/>
              </a:ext>
            </a:extLst>
          </p:cNvPr>
          <p:cNvSpPr/>
          <p:nvPr/>
        </p:nvSpPr>
        <p:spPr>
          <a:xfrm>
            <a:off x="838195" y="2630815"/>
            <a:ext cx="22312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3124195" y="2630815"/>
            <a:ext cx="24598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EF0596E-C1DF-46CE-8B45-BCEE7AF3791C}"/>
              </a:ext>
            </a:extLst>
          </p:cNvPr>
          <p:cNvSpPr/>
          <p:nvPr/>
        </p:nvSpPr>
        <p:spPr>
          <a:xfrm>
            <a:off x="-76200" y="0"/>
            <a:ext cx="3352800" cy="11830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EF0C96-1FFB-4B73-B220-A40FDF9B7FEA}"/>
              </a:ext>
            </a:extLst>
          </p:cNvPr>
          <p:cNvSpPr txBox="1"/>
          <p:nvPr/>
        </p:nvSpPr>
        <p:spPr>
          <a:xfrm>
            <a:off x="6172200" y="76200"/>
            <a:ext cx="2610998" cy="1477328"/>
          </a:xfrm>
          <a:prstGeom prst="rect">
            <a:avLst/>
          </a:prstGeom>
          <a:noFill/>
        </p:spPr>
        <p:txBody>
          <a:bodyPr wrap="square" rtlCol="0">
            <a:spAutoFit/>
          </a:bodyPr>
          <a:lstStyle/>
          <a:p>
            <a:r>
              <a:rPr lang="en-US" dirty="0">
                <a:solidFill>
                  <a:schemeClr val="bg1"/>
                </a:solidFill>
              </a:rPr>
              <a:t>Total (atmosphere plus ocean) energy transport  from TOA radiation (CERES satellite).</a:t>
            </a:r>
          </a:p>
          <a:p>
            <a:endParaRPr lang="en-US" dirty="0">
              <a:solidFill>
                <a:schemeClr val="bg1"/>
              </a:solidFill>
            </a:endParaRPr>
          </a:p>
        </p:txBody>
      </p:sp>
      <p:sp>
        <p:nvSpPr>
          <p:cNvPr id="9" name="Oval 8">
            <a:extLst>
              <a:ext uri="{FF2B5EF4-FFF2-40B4-BE49-F238E27FC236}">
                <a16:creationId xmlns:a16="http://schemas.microsoft.com/office/drawing/2014/main" id="{2344D9E3-765E-4758-B4CD-64E7E6D3035E}"/>
              </a:ext>
            </a:extLst>
          </p:cNvPr>
          <p:cNvSpPr/>
          <p:nvPr/>
        </p:nvSpPr>
        <p:spPr>
          <a:xfrm>
            <a:off x="2743194" y="1604028"/>
            <a:ext cx="838205" cy="6819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F2E80E-A126-4869-98B5-9BC7BB4C8DF4}"/>
              </a:ext>
            </a:extLst>
          </p:cNvPr>
          <p:cNvSpPr txBox="1"/>
          <p:nvPr/>
        </p:nvSpPr>
        <p:spPr>
          <a:xfrm>
            <a:off x="5981365" y="1362670"/>
            <a:ext cx="3200404" cy="1200329"/>
          </a:xfrm>
          <a:prstGeom prst="rect">
            <a:avLst/>
          </a:prstGeom>
          <a:noFill/>
        </p:spPr>
        <p:txBody>
          <a:bodyPr wrap="square" rtlCol="0">
            <a:spAutoFit/>
          </a:bodyPr>
          <a:lstStyle/>
          <a:p>
            <a:r>
              <a:rPr lang="en-US" b="1" dirty="0">
                <a:solidFill>
                  <a:srgbClr val="FF0000"/>
                </a:solidFill>
              </a:rPr>
              <a:t>Atmospheric energy transport from 6 hourly ERA5 reanalysis dynamics calculation</a:t>
            </a:r>
          </a:p>
          <a:p>
            <a:endParaRPr lang="en-US" dirty="0">
              <a:solidFill>
                <a:srgbClr val="FF0000"/>
              </a:solidFill>
            </a:endParaRPr>
          </a:p>
        </p:txBody>
      </p:sp>
      <p:sp>
        <p:nvSpPr>
          <p:cNvPr id="32" name="TextBox 31">
            <a:extLst>
              <a:ext uri="{FF2B5EF4-FFF2-40B4-BE49-F238E27FC236}">
                <a16:creationId xmlns:a16="http://schemas.microsoft.com/office/drawing/2014/main" id="{5B4DF5B2-3C6B-4C47-8B28-13FFEE708173}"/>
              </a:ext>
            </a:extLst>
          </p:cNvPr>
          <p:cNvSpPr txBox="1"/>
          <p:nvPr/>
        </p:nvSpPr>
        <p:spPr>
          <a:xfrm>
            <a:off x="3048000" y="3781235"/>
            <a:ext cx="914400" cy="461665"/>
          </a:xfrm>
          <a:prstGeom prst="rect">
            <a:avLst/>
          </a:prstGeom>
          <a:noFill/>
        </p:spPr>
        <p:txBody>
          <a:bodyPr wrap="square" rtlCol="0">
            <a:spAutoFit/>
          </a:bodyPr>
          <a:lstStyle/>
          <a:p>
            <a:r>
              <a:rPr lang="en-US" sz="2400" b="1" dirty="0"/>
              <a:t>Total</a:t>
            </a:r>
            <a:r>
              <a:rPr lang="en-US" dirty="0"/>
              <a:t> </a:t>
            </a:r>
          </a:p>
        </p:txBody>
      </p:sp>
      <p:sp>
        <p:nvSpPr>
          <p:cNvPr id="34" name="TextBox 33">
            <a:extLst>
              <a:ext uri="{FF2B5EF4-FFF2-40B4-BE49-F238E27FC236}">
                <a16:creationId xmlns:a16="http://schemas.microsoft.com/office/drawing/2014/main" id="{80D3E348-27CA-4EDC-9584-3B9230E78C99}"/>
              </a:ext>
            </a:extLst>
          </p:cNvPr>
          <p:cNvSpPr txBox="1"/>
          <p:nvPr/>
        </p:nvSpPr>
        <p:spPr>
          <a:xfrm>
            <a:off x="2743200" y="4046855"/>
            <a:ext cx="2286000" cy="461665"/>
          </a:xfrm>
          <a:prstGeom prst="rect">
            <a:avLst/>
          </a:prstGeom>
          <a:noFill/>
        </p:spPr>
        <p:txBody>
          <a:bodyPr wrap="square" rtlCol="0">
            <a:spAutoFit/>
          </a:bodyPr>
          <a:lstStyle/>
          <a:p>
            <a:r>
              <a:rPr lang="en-US" sz="2400" b="1" dirty="0">
                <a:solidFill>
                  <a:srgbClr val="FF0000"/>
                </a:solidFill>
              </a:rPr>
              <a:t>Atmosphere</a:t>
            </a:r>
            <a:r>
              <a:rPr lang="en-US" dirty="0"/>
              <a:t> </a:t>
            </a:r>
          </a:p>
        </p:txBody>
      </p:sp>
      <p:sp>
        <p:nvSpPr>
          <p:cNvPr id="3" name="TextBox 2">
            <a:extLst>
              <a:ext uri="{FF2B5EF4-FFF2-40B4-BE49-F238E27FC236}">
                <a16:creationId xmlns:a16="http://schemas.microsoft.com/office/drawing/2014/main" id="{327BF35E-D105-4A56-84AB-4DFBE2E76122}"/>
              </a:ext>
            </a:extLst>
          </p:cNvPr>
          <p:cNvSpPr txBox="1"/>
          <p:nvPr/>
        </p:nvSpPr>
        <p:spPr>
          <a:xfrm>
            <a:off x="580533" y="193814"/>
            <a:ext cx="685795" cy="369332"/>
          </a:xfrm>
          <a:prstGeom prst="rect">
            <a:avLst/>
          </a:prstGeom>
          <a:noFill/>
        </p:spPr>
        <p:txBody>
          <a:bodyPr wrap="square" rtlCol="0">
            <a:spAutoFit/>
          </a:bodyPr>
          <a:lstStyle/>
          <a:p>
            <a:r>
              <a:rPr lang="en-US" dirty="0">
                <a:solidFill>
                  <a:srgbClr val="FF0000"/>
                </a:solidFill>
              </a:rPr>
              <a:t>ASR</a:t>
            </a:r>
          </a:p>
        </p:txBody>
      </p:sp>
      <p:sp>
        <p:nvSpPr>
          <p:cNvPr id="35" name="TextBox 34">
            <a:extLst>
              <a:ext uri="{FF2B5EF4-FFF2-40B4-BE49-F238E27FC236}">
                <a16:creationId xmlns:a16="http://schemas.microsoft.com/office/drawing/2014/main" id="{9EA96B2E-E04B-42F2-81B6-988FFEACBFAD}"/>
              </a:ext>
            </a:extLst>
          </p:cNvPr>
          <p:cNvSpPr txBox="1"/>
          <p:nvPr/>
        </p:nvSpPr>
        <p:spPr>
          <a:xfrm>
            <a:off x="1600205" y="468868"/>
            <a:ext cx="685795" cy="369332"/>
          </a:xfrm>
          <a:prstGeom prst="rect">
            <a:avLst/>
          </a:prstGeom>
          <a:noFill/>
        </p:spPr>
        <p:txBody>
          <a:bodyPr wrap="square" rtlCol="0">
            <a:spAutoFit/>
          </a:bodyPr>
          <a:lstStyle/>
          <a:p>
            <a:r>
              <a:rPr lang="en-US" dirty="0">
                <a:solidFill>
                  <a:srgbClr val="009900"/>
                </a:solidFill>
              </a:rPr>
              <a:t>OLR</a:t>
            </a:r>
          </a:p>
        </p:txBody>
      </p:sp>
      <p:sp>
        <p:nvSpPr>
          <p:cNvPr id="36" name="TextBox 35">
            <a:extLst>
              <a:ext uri="{FF2B5EF4-FFF2-40B4-BE49-F238E27FC236}">
                <a16:creationId xmlns:a16="http://schemas.microsoft.com/office/drawing/2014/main" id="{7F5C1ECB-13A1-410A-97CF-C869126351AD}"/>
              </a:ext>
            </a:extLst>
          </p:cNvPr>
          <p:cNvSpPr txBox="1"/>
          <p:nvPr/>
        </p:nvSpPr>
        <p:spPr>
          <a:xfrm>
            <a:off x="2438405" y="228600"/>
            <a:ext cx="685795" cy="369332"/>
          </a:xfrm>
          <a:prstGeom prst="rect">
            <a:avLst/>
          </a:prstGeom>
          <a:noFill/>
        </p:spPr>
        <p:txBody>
          <a:bodyPr wrap="square" rtlCol="0">
            <a:spAutoFit/>
          </a:bodyPr>
          <a:lstStyle/>
          <a:p>
            <a:r>
              <a:rPr lang="en-US" dirty="0">
                <a:solidFill>
                  <a:schemeClr val="bg1"/>
                </a:solidFill>
              </a:rPr>
              <a:t>NET</a:t>
            </a:r>
          </a:p>
        </p:txBody>
      </p:sp>
      <p:sp>
        <p:nvSpPr>
          <p:cNvPr id="39" name="TextBox 38">
            <a:extLst>
              <a:ext uri="{FF2B5EF4-FFF2-40B4-BE49-F238E27FC236}">
                <a16:creationId xmlns:a16="http://schemas.microsoft.com/office/drawing/2014/main" id="{6E5F4A67-6E59-491A-A4A8-8304E3EC4741}"/>
              </a:ext>
            </a:extLst>
          </p:cNvPr>
          <p:cNvSpPr txBox="1"/>
          <p:nvPr/>
        </p:nvSpPr>
        <p:spPr>
          <a:xfrm>
            <a:off x="2800182" y="1277976"/>
            <a:ext cx="685795" cy="369332"/>
          </a:xfrm>
          <a:prstGeom prst="rect">
            <a:avLst/>
          </a:prstGeom>
          <a:noFill/>
        </p:spPr>
        <p:txBody>
          <a:bodyPr wrap="square" rtlCol="0">
            <a:spAutoFit/>
          </a:bodyPr>
          <a:lstStyle/>
          <a:p>
            <a:r>
              <a:rPr lang="en-US" dirty="0">
                <a:solidFill>
                  <a:srgbClr val="FF0000"/>
                </a:solidFill>
              </a:rPr>
              <a:t>AHT</a:t>
            </a:r>
          </a:p>
        </p:txBody>
      </p:sp>
      <p:sp>
        <p:nvSpPr>
          <p:cNvPr id="11" name="TextBox 10">
            <a:extLst>
              <a:ext uri="{FF2B5EF4-FFF2-40B4-BE49-F238E27FC236}">
                <a16:creationId xmlns:a16="http://schemas.microsoft.com/office/drawing/2014/main" id="{8EC65C71-7D1F-44FD-F80F-1B64C4F9FFF9}"/>
              </a:ext>
            </a:extLst>
          </p:cNvPr>
          <p:cNvSpPr txBox="1"/>
          <p:nvPr/>
        </p:nvSpPr>
        <p:spPr>
          <a:xfrm>
            <a:off x="2743200" y="4338935"/>
            <a:ext cx="2286000" cy="461665"/>
          </a:xfrm>
          <a:prstGeom prst="rect">
            <a:avLst/>
          </a:prstGeom>
          <a:noFill/>
        </p:spPr>
        <p:txBody>
          <a:bodyPr wrap="square" rtlCol="0">
            <a:spAutoFit/>
          </a:bodyPr>
          <a:lstStyle/>
          <a:p>
            <a:r>
              <a:rPr lang="en-US" sz="2400" b="1" dirty="0">
                <a:solidFill>
                  <a:srgbClr val="003DB8"/>
                </a:solidFill>
              </a:rPr>
              <a:t>    Ocean</a:t>
            </a:r>
            <a:r>
              <a:rPr lang="en-US" dirty="0">
                <a:solidFill>
                  <a:srgbClr val="003DB8"/>
                </a:solidFill>
              </a:rPr>
              <a:t> </a:t>
            </a:r>
          </a:p>
        </p:txBody>
      </p:sp>
      <p:sp>
        <p:nvSpPr>
          <p:cNvPr id="12" name="TextBox 11">
            <a:extLst>
              <a:ext uri="{FF2B5EF4-FFF2-40B4-BE49-F238E27FC236}">
                <a16:creationId xmlns:a16="http://schemas.microsoft.com/office/drawing/2014/main" id="{21A5C19E-61AB-E874-C4E4-6087E1A2F298}"/>
              </a:ext>
            </a:extLst>
          </p:cNvPr>
          <p:cNvSpPr txBox="1"/>
          <p:nvPr/>
        </p:nvSpPr>
        <p:spPr>
          <a:xfrm>
            <a:off x="5943600" y="2477869"/>
            <a:ext cx="3200404" cy="646331"/>
          </a:xfrm>
          <a:prstGeom prst="rect">
            <a:avLst/>
          </a:prstGeom>
          <a:noFill/>
        </p:spPr>
        <p:txBody>
          <a:bodyPr wrap="square" rtlCol="0">
            <a:spAutoFit/>
          </a:bodyPr>
          <a:lstStyle/>
          <a:p>
            <a:r>
              <a:rPr lang="en-US" dirty="0">
                <a:solidFill>
                  <a:srgbClr val="003DB8"/>
                </a:solidFill>
              </a:rPr>
              <a:t>Ocean heat transport as the residual = </a:t>
            </a:r>
            <a:r>
              <a:rPr lang="en-US" dirty="0">
                <a:solidFill>
                  <a:schemeClr val="bg1"/>
                </a:solidFill>
              </a:rPr>
              <a:t>Total - </a:t>
            </a:r>
            <a:r>
              <a:rPr lang="en-US" dirty="0" err="1">
                <a:solidFill>
                  <a:srgbClr val="FF0000"/>
                </a:solidFill>
              </a:rPr>
              <a:t>atmos</a:t>
            </a:r>
            <a:endParaRPr lang="en-US" dirty="0">
              <a:solidFill>
                <a:srgbClr val="FF0000"/>
              </a:solidFill>
            </a:endParaRPr>
          </a:p>
        </p:txBody>
      </p:sp>
      <p:sp>
        <p:nvSpPr>
          <p:cNvPr id="13" name="Line 16">
            <a:extLst>
              <a:ext uri="{FF2B5EF4-FFF2-40B4-BE49-F238E27FC236}">
                <a16:creationId xmlns:a16="http://schemas.microsoft.com/office/drawing/2014/main" id="{D3CA561A-5776-8FE3-5A23-59E0FD7EDA4A}"/>
              </a:ext>
            </a:extLst>
          </p:cNvPr>
          <p:cNvSpPr>
            <a:spLocks noChangeShapeType="1"/>
          </p:cNvSpPr>
          <p:nvPr/>
        </p:nvSpPr>
        <p:spPr bwMode="auto">
          <a:xfrm flipV="1">
            <a:off x="3048000" y="2808287"/>
            <a:ext cx="381000" cy="11113"/>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a:extLst>
              <a:ext uri="{FF2B5EF4-FFF2-40B4-BE49-F238E27FC236}">
                <a16:creationId xmlns:a16="http://schemas.microsoft.com/office/drawing/2014/main" id="{9A1B6A44-68C6-609F-FFDD-8DBDB342D273}"/>
              </a:ext>
            </a:extLst>
          </p:cNvPr>
          <p:cNvSpPr>
            <a:spLocks noChangeShapeType="1"/>
          </p:cNvSpPr>
          <p:nvPr/>
        </p:nvSpPr>
        <p:spPr bwMode="auto">
          <a:xfrm>
            <a:off x="1752600" y="2427287"/>
            <a:ext cx="0" cy="304800"/>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5">
            <a:extLst>
              <a:ext uri="{FF2B5EF4-FFF2-40B4-BE49-F238E27FC236}">
                <a16:creationId xmlns:a16="http://schemas.microsoft.com/office/drawing/2014/main" id="{52E386CD-82C1-FB17-0C61-650EF42143B1}"/>
              </a:ext>
            </a:extLst>
          </p:cNvPr>
          <p:cNvSpPr>
            <a:spLocks noChangeShapeType="1"/>
          </p:cNvSpPr>
          <p:nvPr/>
        </p:nvSpPr>
        <p:spPr bwMode="auto">
          <a:xfrm flipH="1">
            <a:off x="4419600" y="2365374"/>
            <a:ext cx="29356" cy="363538"/>
          </a:xfrm>
          <a:prstGeom prst="line">
            <a:avLst/>
          </a:prstGeom>
          <a:noFill/>
          <a:ln w="76200" cmpd="tri">
            <a:solidFill>
              <a:srgbClr val="003DB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62628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4154"/>
            <a:ext cx="8229600" cy="1143000"/>
          </a:xfrm>
        </p:spPr>
        <p:txBody>
          <a:bodyPr/>
          <a:lstStyle/>
          <a:p>
            <a:r>
              <a:rPr lang="en-US" altLang="en-US" sz="3600" dirty="0">
                <a:solidFill>
                  <a:schemeClr val="bg1"/>
                </a:solidFill>
              </a:rPr>
              <a:t>Unadjusted satellite radiation</a:t>
            </a:r>
            <a:br>
              <a:rPr lang="en-US" altLang="en-US" sz="3600" dirty="0">
                <a:solidFill>
                  <a:schemeClr val="bg1"/>
                </a:solidFill>
              </a:rPr>
            </a:br>
            <a:endParaRPr lang="en-US" altLang="en-US" sz="4000" dirty="0"/>
          </a:p>
        </p:txBody>
      </p:sp>
      <p:sp>
        <p:nvSpPr>
          <p:cNvPr id="5124" name="Line 4"/>
          <p:cNvSpPr>
            <a:spLocks noChangeShapeType="1"/>
          </p:cNvSpPr>
          <p:nvPr/>
        </p:nvSpPr>
        <p:spPr bwMode="auto">
          <a:xfrm>
            <a:off x="3175" y="6858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5" name="Rectangle 5"/>
          <p:cNvSpPr>
            <a:spLocks noChangeArrowheads="1"/>
          </p:cNvSpPr>
          <p:nvPr/>
        </p:nvSpPr>
        <p:spPr bwMode="auto">
          <a:xfrm>
            <a:off x="1752600" y="3962400"/>
            <a:ext cx="3886200" cy="2819400"/>
          </a:xfrm>
          <a:prstGeom prst="rect">
            <a:avLst/>
          </a:prstGeom>
          <a:solidFill>
            <a:srgbClr val="000000"/>
          </a:solidFill>
          <a:ln w="222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126" name="Line 6"/>
          <p:cNvSpPr>
            <a:spLocks noChangeShapeType="1"/>
          </p:cNvSpPr>
          <p:nvPr/>
        </p:nvSpPr>
        <p:spPr bwMode="auto">
          <a:xfrm>
            <a:off x="1066800" y="2611152"/>
            <a:ext cx="762000" cy="129540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7" name="Line 7"/>
          <p:cNvSpPr>
            <a:spLocks noChangeShapeType="1"/>
          </p:cNvSpPr>
          <p:nvPr/>
        </p:nvSpPr>
        <p:spPr bwMode="auto">
          <a:xfrm flipV="1">
            <a:off x="2324792" y="3429000"/>
            <a:ext cx="266007" cy="53340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28" name="Line 8"/>
          <p:cNvSpPr>
            <a:spLocks noChangeShapeType="1"/>
          </p:cNvSpPr>
          <p:nvPr/>
        </p:nvSpPr>
        <p:spPr bwMode="auto">
          <a:xfrm flipV="1">
            <a:off x="5105400" y="3222830"/>
            <a:ext cx="304800" cy="762000"/>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132" name="Text Box 12"/>
          <p:cNvSpPr txBox="1">
            <a:spLocks noChangeArrowheads="1"/>
          </p:cNvSpPr>
          <p:nvPr/>
        </p:nvSpPr>
        <p:spPr bwMode="auto">
          <a:xfrm>
            <a:off x="2574174" y="5171186"/>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Earth</a:t>
            </a:r>
          </a:p>
        </p:txBody>
      </p:sp>
      <p:sp>
        <p:nvSpPr>
          <p:cNvPr id="2" name="Flowchart: Process 1"/>
          <p:cNvSpPr/>
          <p:nvPr/>
        </p:nvSpPr>
        <p:spPr bwMode="auto">
          <a:xfrm>
            <a:off x="1752600" y="6019800"/>
            <a:ext cx="3886200" cy="762000"/>
          </a:xfrm>
          <a:prstGeom prst="flowChartProcess">
            <a:avLst/>
          </a:prstGeom>
          <a:solidFill>
            <a:srgbClr val="0070C0"/>
          </a:solidFill>
          <a:ln w="317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3" name="TextBox 2">
            <a:extLst>
              <a:ext uri="{FF2B5EF4-FFF2-40B4-BE49-F238E27FC236}">
                <a16:creationId xmlns:a16="http://schemas.microsoft.com/office/drawing/2014/main" id="{8EB0DF38-95EB-4C1C-A9B6-D4A425F91D95}"/>
              </a:ext>
            </a:extLst>
          </p:cNvPr>
          <p:cNvSpPr txBox="1"/>
          <p:nvPr/>
        </p:nvSpPr>
        <p:spPr>
          <a:xfrm>
            <a:off x="6248400" y="3695700"/>
            <a:ext cx="2892425" cy="3139321"/>
          </a:xfrm>
          <a:prstGeom prst="rect">
            <a:avLst/>
          </a:prstGeom>
          <a:noFill/>
        </p:spPr>
        <p:txBody>
          <a:bodyPr wrap="square" rtlCol="0">
            <a:spAutoFit/>
          </a:bodyPr>
          <a:lstStyle/>
          <a:p>
            <a:r>
              <a:rPr lang="en-US" dirty="0">
                <a:solidFill>
                  <a:schemeClr val="bg1"/>
                </a:solidFill>
              </a:rPr>
              <a:t>Net Energy Imbalance </a:t>
            </a:r>
          </a:p>
          <a:p>
            <a:r>
              <a:rPr lang="en-US" dirty="0">
                <a:solidFill>
                  <a:schemeClr val="bg1"/>
                </a:solidFill>
              </a:rPr>
              <a:t>=</a:t>
            </a:r>
            <a:r>
              <a:rPr lang="en-US" dirty="0">
                <a:solidFill>
                  <a:srgbClr val="FF0000"/>
                </a:solidFill>
              </a:rPr>
              <a:t>340.0</a:t>
            </a:r>
            <a:r>
              <a:rPr lang="en-US" dirty="0">
                <a:solidFill>
                  <a:schemeClr val="bg1"/>
                </a:solidFill>
              </a:rPr>
              <a:t> – </a:t>
            </a:r>
            <a:r>
              <a:rPr lang="en-US" dirty="0">
                <a:solidFill>
                  <a:schemeClr val="accent2"/>
                </a:solidFill>
              </a:rPr>
              <a:t>97.1</a:t>
            </a:r>
            <a:r>
              <a:rPr lang="en-US" dirty="0">
                <a:solidFill>
                  <a:schemeClr val="bg1"/>
                </a:solidFill>
              </a:rPr>
              <a:t> -</a:t>
            </a:r>
            <a:r>
              <a:rPr lang="en-US" dirty="0">
                <a:solidFill>
                  <a:srgbClr val="009900"/>
                </a:solidFill>
              </a:rPr>
              <a:t>238.6</a:t>
            </a:r>
            <a:r>
              <a:rPr lang="en-US" dirty="0">
                <a:solidFill>
                  <a:schemeClr val="bg1"/>
                </a:solidFill>
              </a:rPr>
              <a:t> </a:t>
            </a:r>
          </a:p>
          <a:p>
            <a:endParaRPr lang="en-US" dirty="0">
              <a:solidFill>
                <a:schemeClr val="bg1"/>
              </a:solidFill>
            </a:endParaRPr>
          </a:p>
          <a:p>
            <a:r>
              <a:rPr lang="en-US" dirty="0">
                <a:solidFill>
                  <a:schemeClr val="bg1"/>
                </a:solidFill>
              </a:rPr>
              <a:t>= +4.3 (+/-5.5) W m </a:t>
            </a:r>
            <a:r>
              <a:rPr lang="en-US" baseline="30000" dirty="0">
                <a:solidFill>
                  <a:schemeClr val="bg1"/>
                </a:solidFill>
              </a:rPr>
              <a:t>-2</a:t>
            </a:r>
          </a:p>
          <a:p>
            <a:r>
              <a:rPr lang="en-US" dirty="0">
                <a:solidFill>
                  <a:schemeClr val="bg1"/>
                </a:solidFill>
              </a:rPr>
              <a:t>Into the climate system</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(Loeb et al. 2012 – CERES EBAF)</a:t>
            </a:r>
          </a:p>
          <a:p>
            <a:endParaRPr lang="en-US" dirty="0">
              <a:solidFill>
                <a:schemeClr val="bg1"/>
              </a:solidFill>
            </a:endParaRPr>
          </a:p>
        </p:txBody>
      </p:sp>
      <p:sp>
        <p:nvSpPr>
          <p:cNvPr id="4" name="TextBox 3">
            <a:extLst>
              <a:ext uri="{FF2B5EF4-FFF2-40B4-BE49-F238E27FC236}">
                <a16:creationId xmlns:a16="http://schemas.microsoft.com/office/drawing/2014/main" id="{073D6B26-D505-9277-0E7D-43F2547B0823}"/>
              </a:ext>
            </a:extLst>
          </p:cNvPr>
          <p:cNvSpPr txBox="1"/>
          <p:nvPr/>
        </p:nvSpPr>
        <p:spPr>
          <a:xfrm>
            <a:off x="1828800" y="1371600"/>
            <a:ext cx="5410200" cy="1200329"/>
          </a:xfrm>
          <a:prstGeom prst="rect">
            <a:avLst/>
          </a:prstGeom>
          <a:noFill/>
        </p:spPr>
        <p:txBody>
          <a:bodyPr wrap="square" rtlCol="0">
            <a:spAutoFit/>
          </a:bodyPr>
          <a:lstStyle/>
          <a:p>
            <a:r>
              <a:rPr lang="en-US" sz="2400" dirty="0">
                <a:solidFill>
                  <a:schemeClr val="bg1"/>
                </a:solidFill>
              </a:rPr>
              <a:t>Satellite radiation measurements aren’t precise enough to tell us global energy imbalance!</a:t>
            </a:r>
          </a:p>
        </p:txBody>
      </p:sp>
    </p:spTree>
    <p:extLst>
      <p:ext uri="{BB962C8B-B14F-4D97-AF65-F5344CB8AC3E}">
        <p14:creationId xmlns:p14="http://schemas.microsoft.com/office/powerpoint/2010/main" val="3814333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7">
            <a:extLst>
              <a:ext uri="{FF2B5EF4-FFF2-40B4-BE49-F238E27FC236}">
                <a16:creationId xmlns:a16="http://schemas.microsoft.com/office/drawing/2014/main" id="{81A66DC9-F80B-4D6E-97A7-3B092355B5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7200" y="3660598"/>
            <a:ext cx="6019798" cy="3121202"/>
          </a:xfrm>
          <a:prstGeom prst="rect">
            <a:avLst/>
          </a:prstGeom>
        </p:spPr>
      </p:pic>
      <p:sp>
        <p:nvSpPr>
          <p:cNvPr id="32" name="TextBox 31">
            <a:extLst>
              <a:ext uri="{FF2B5EF4-FFF2-40B4-BE49-F238E27FC236}">
                <a16:creationId xmlns:a16="http://schemas.microsoft.com/office/drawing/2014/main" id="{5B4DF5B2-3C6B-4C47-8B28-13FFEE708173}"/>
              </a:ext>
            </a:extLst>
          </p:cNvPr>
          <p:cNvSpPr txBox="1"/>
          <p:nvPr/>
        </p:nvSpPr>
        <p:spPr>
          <a:xfrm>
            <a:off x="1752599" y="4086035"/>
            <a:ext cx="914400" cy="461665"/>
          </a:xfrm>
          <a:prstGeom prst="rect">
            <a:avLst/>
          </a:prstGeom>
          <a:noFill/>
        </p:spPr>
        <p:txBody>
          <a:bodyPr wrap="square" rtlCol="0">
            <a:spAutoFit/>
          </a:bodyPr>
          <a:lstStyle/>
          <a:p>
            <a:r>
              <a:rPr lang="en-US" sz="2400" b="1" dirty="0"/>
              <a:t>Total</a:t>
            </a:r>
            <a:r>
              <a:rPr lang="en-US" dirty="0"/>
              <a:t> </a:t>
            </a:r>
          </a:p>
        </p:txBody>
      </p:sp>
      <p:sp>
        <p:nvSpPr>
          <p:cNvPr id="34" name="TextBox 33">
            <a:extLst>
              <a:ext uri="{FF2B5EF4-FFF2-40B4-BE49-F238E27FC236}">
                <a16:creationId xmlns:a16="http://schemas.microsoft.com/office/drawing/2014/main" id="{80D3E348-27CA-4EDC-9584-3B9230E78C99}"/>
              </a:ext>
            </a:extLst>
          </p:cNvPr>
          <p:cNvSpPr txBox="1"/>
          <p:nvPr/>
        </p:nvSpPr>
        <p:spPr>
          <a:xfrm>
            <a:off x="1447799" y="4351655"/>
            <a:ext cx="2286000" cy="461665"/>
          </a:xfrm>
          <a:prstGeom prst="rect">
            <a:avLst/>
          </a:prstGeom>
          <a:noFill/>
        </p:spPr>
        <p:txBody>
          <a:bodyPr wrap="square" rtlCol="0">
            <a:spAutoFit/>
          </a:bodyPr>
          <a:lstStyle/>
          <a:p>
            <a:r>
              <a:rPr lang="en-US" sz="2400" b="1" dirty="0">
                <a:solidFill>
                  <a:srgbClr val="FF0000"/>
                </a:solidFill>
              </a:rPr>
              <a:t>Atmosphere</a:t>
            </a:r>
            <a:r>
              <a:rPr lang="en-US" dirty="0"/>
              <a:t> </a:t>
            </a:r>
          </a:p>
        </p:txBody>
      </p:sp>
      <p:sp>
        <p:nvSpPr>
          <p:cNvPr id="40" name="TextBox 39">
            <a:extLst>
              <a:ext uri="{FF2B5EF4-FFF2-40B4-BE49-F238E27FC236}">
                <a16:creationId xmlns:a16="http://schemas.microsoft.com/office/drawing/2014/main" id="{4FC5AC27-9F42-48B3-AC98-EAE762485E7E}"/>
              </a:ext>
            </a:extLst>
          </p:cNvPr>
          <p:cNvSpPr txBox="1"/>
          <p:nvPr/>
        </p:nvSpPr>
        <p:spPr>
          <a:xfrm>
            <a:off x="1447799" y="4643735"/>
            <a:ext cx="2286000" cy="461665"/>
          </a:xfrm>
          <a:prstGeom prst="rect">
            <a:avLst/>
          </a:prstGeom>
          <a:noFill/>
        </p:spPr>
        <p:txBody>
          <a:bodyPr wrap="square" rtlCol="0">
            <a:spAutoFit/>
          </a:bodyPr>
          <a:lstStyle/>
          <a:p>
            <a:r>
              <a:rPr lang="en-US" sz="2400" b="1" dirty="0">
                <a:solidFill>
                  <a:srgbClr val="003DB8"/>
                </a:solidFill>
              </a:rPr>
              <a:t>   Ocean</a:t>
            </a:r>
            <a:r>
              <a:rPr lang="en-US" dirty="0">
                <a:solidFill>
                  <a:srgbClr val="003DB8"/>
                </a:solidFill>
              </a:rPr>
              <a:t> </a:t>
            </a:r>
          </a:p>
        </p:txBody>
      </p:sp>
      <p:pic>
        <p:nvPicPr>
          <p:cNvPr id="11" name="Picture 10">
            <a:extLst>
              <a:ext uri="{FF2B5EF4-FFF2-40B4-BE49-F238E27FC236}">
                <a16:creationId xmlns:a16="http://schemas.microsoft.com/office/drawing/2014/main" id="{7CEC244A-F224-4448-A538-5E8D5B175C89}"/>
              </a:ext>
            </a:extLst>
          </p:cNvPr>
          <p:cNvPicPr>
            <a:picLocks noChangeAspect="1"/>
          </p:cNvPicPr>
          <p:nvPr/>
        </p:nvPicPr>
        <p:blipFill>
          <a:blip r:embed="rId4"/>
          <a:stretch>
            <a:fillRect/>
          </a:stretch>
        </p:blipFill>
        <p:spPr>
          <a:xfrm>
            <a:off x="536346" y="39758"/>
            <a:ext cx="5480505" cy="3524806"/>
          </a:xfrm>
          <a:prstGeom prst="rect">
            <a:avLst/>
          </a:prstGeom>
        </p:spPr>
      </p:pic>
      <p:sp>
        <p:nvSpPr>
          <p:cNvPr id="12" name="TextBox 11">
            <a:extLst>
              <a:ext uri="{FF2B5EF4-FFF2-40B4-BE49-F238E27FC236}">
                <a16:creationId xmlns:a16="http://schemas.microsoft.com/office/drawing/2014/main" id="{1ED8877B-C040-43F8-8232-C4F1B1587501}"/>
              </a:ext>
            </a:extLst>
          </p:cNvPr>
          <p:cNvSpPr txBox="1"/>
          <p:nvPr/>
        </p:nvSpPr>
        <p:spPr>
          <a:xfrm>
            <a:off x="6248400" y="381000"/>
            <a:ext cx="2209800" cy="1477328"/>
          </a:xfrm>
          <a:prstGeom prst="rect">
            <a:avLst/>
          </a:prstGeom>
          <a:noFill/>
        </p:spPr>
        <p:txBody>
          <a:bodyPr wrap="square" rtlCol="0">
            <a:spAutoFit/>
          </a:bodyPr>
          <a:lstStyle/>
          <a:p>
            <a:r>
              <a:rPr lang="en-US" dirty="0">
                <a:solidFill>
                  <a:schemeClr val="bg1"/>
                </a:solidFill>
              </a:rPr>
              <a:t>This strategy was pioneered by Trenberth and Caron (2001) </a:t>
            </a:r>
          </a:p>
          <a:p>
            <a:r>
              <a:rPr lang="en-US" dirty="0">
                <a:solidFill>
                  <a:schemeClr val="bg1"/>
                </a:solidFill>
              </a:rPr>
              <a:t>ERBE and NCEP</a:t>
            </a:r>
          </a:p>
        </p:txBody>
      </p:sp>
      <p:sp>
        <p:nvSpPr>
          <p:cNvPr id="2" name="TextBox 1">
            <a:extLst>
              <a:ext uri="{FF2B5EF4-FFF2-40B4-BE49-F238E27FC236}">
                <a16:creationId xmlns:a16="http://schemas.microsoft.com/office/drawing/2014/main" id="{D2A0B05B-5C94-7CD2-BC73-D5E2A1C6E030}"/>
              </a:ext>
            </a:extLst>
          </p:cNvPr>
          <p:cNvSpPr txBox="1"/>
          <p:nvPr/>
        </p:nvSpPr>
        <p:spPr>
          <a:xfrm>
            <a:off x="6591301" y="4648200"/>
            <a:ext cx="2209800" cy="646331"/>
          </a:xfrm>
          <a:prstGeom prst="rect">
            <a:avLst/>
          </a:prstGeom>
          <a:noFill/>
        </p:spPr>
        <p:txBody>
          <a:bodyPr wrap="square" rtlCol="0">
            <a:spAutoFit/>
          </a:bodyPr>
          <a:lstStyle/>
          <a:p>
            <a:r>
              <a:rPr lang="en-US" dirty="0">
                <a:solidFill>
                  <a:schemeClr val="bg1"/>
                </a:solidFill>
              </a:rPr>
              <a:t>Our result</a:t>
            </a:r>
          </a:p>
          <a:p>
            <a:r>
              <a:rPr lang="en-US" dirty="0">
                <a:solidFill>
                  <a:schemeClr val="bg1"/>
                </a:solidFill>
              </a:rPr>
              <a:t>CERES and ERA5</a:t>
            </a:r>
          </a:p>
        </p:txBody>
      </p:sp>
    </p:spTree>
    <p:extLst>
      <p:ext uri="{BB962C8B-B14F-4D97-AF65-F5344CB8AC3E}">
        <p14:creationId xmlns:p14="http://schemas.microsoft.com/office/powerpoint/2010/main" val="3636639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13867AF-F989-4DBC-AE05-23A60973AB63}"/>
              </a:ext>
            </a:extLst>
          </p:cNvPr>
          <p:cNvSpPr txBox="1"/>
          <p:nvPr/>
        </p:nvSpPr>
        <p:spPr>
          <a:xfrm>
            <a:off x="146692" y="1295400"/>
            <a:ext cx="4085446" cy="1015663"/>
          </a:xfrm>
          <a:prstGeom prst="rect">
            <a:avLst/>
          </a:prstGeom>
          <a:noFill/>
        </p:spPr>
        <p:txBody>
          <a:bodyPr wrap="square" rtlCol="0">
            <a:spAutoFit/>
          </a:bodyPr>
          <a:lstStyle/>
          <a:p>
            <a:pPr algn="ctr"/>
            <a:r>
              <a:rPr lang="en-US" sz="3000" dirty="0">
                <a:solidFill>
                  <a:schemeClr val="bg1"/>
                </a:solidFill>
              </a:rPr>
              <a:t>Net radiative </a:t>
            </a:r>
          </a:p>
          <a:p>
            <a:pPr algn="ctr"/>
            <a:r>
              <a:rPr lang="en-US" sz="3000" dirty="0">
                <a:solidFill>
                  <a:schemeClr val="bg1"/>
                </a:solidFill>
              </a:rPr>
              <a:t>Deficit of </a:t>
            </a:r>
            <a:r>
              <a:rPr lang="en-US" sz="3000" dirty="0" err="1">
                <a:solidFill>
                  <a:schemeClr val="bg1"/>
                </a:solidFill>
              </a:rPr>
              <a:t>extratropics</a:t>
            </a:r>
            <a:endParaRPr lang="en-US" sz="3000" dirty="0">
              <a:solidFill>
                <a:schemeClr val="bg1"/>
              </a:solidFill>
            </a:endParaRPr>
          </a:p>
        </p:txBody>
      </p:sp>
      <p:pic>
        <p:nvPicPr>
          <p:cNvPr id="56325" name="Picture 5" descr="4_rad_shaded">
            <a:extLst>
              <a:ext uri="{FF2B5EF4-FFF2-40B4-BE49-F238E27FC236}">
                <a16:creationId xmlns:a16="http://schemas.microsoft.com/office/drawing/2014/main" id="{BBED88E6-C9FA-4B5A-A731-95985DA807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493" y="1123268"/>
            <a:ext cx="3904463" cy="283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Line 6">
            <a:extLst>
              <a:ext uri="{FF2B5EF4-FFF2-40B4-BE49-F238E27FC236}">
                <a16:creationId xmlns:a16="http://schemas.microsoft.com/office/drawing/2014/main" id="{2D968D05-91D5-4D0A-81EA-2402BCC47C73}"/>
              </a:ext>
            </a:extLst>
          </p:cNvPr>
          <p:cNvSpPr>
            <a:spLocks noChangeShapeType="1"/>
          </p:cNvSpPr>
          <p:nvPr/>
        </p:nvSpPr>
        <p:spPr bwMode="auto">
          <a:xfrm>
            <a:off x="2667000" y="2363421"/>
            <a:ext cx="990600" cy="0"/>
          </a:xfrm>
          <a:prstGeom prst="line">
            <a:avLst/>
          </a:prstGeom>
          <a:noFill/>
          <a:ln w="38100">
            <a:solidFill>
              <a:schemeClr val="tx1">
                <a:lumMod val="85000"/>
                <a:lumOff val="1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Line 7">
            <a:extLst>
              <a:ext uri="{FF2B5EF4-FFF2-40B4-BE49-F238E27FC236}">
                <a16:creationId xmlns:a16="http://schemas.microsoft.com/office/drawing/2014/main" id="{19DD186D-9BD2-4580-ACE5-13FD60F7D1F9}"/>
              </a:ext>
            </a:extLst>
          </p:cNvPr>
          <p:cNvSpPr>
            <a:spLocks noChangeShapeType="1"/>
          </p:cNvSpPr>
          <p:nvPr/>
        </p:nvSpPr>
        <p:spPr bwMode="auto">
          <a:xfrm flipH="1">
            <a:off x="800100" y="2304710"/>
            <a:ext cx="914400" cy="0"/>
          </a:xfrm>
          <a:prstGeom prst="line">
            <a:avLst/>
          </a:prstGeom>
          <a:noFill/>
          <a:ln w="38100">
            <a:solidFill>
              <a:schemeClr val="tx1">
                <a:lumMod val="85000"/>
                <a:lumOff val="1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Text Box 8">
            <a:extLst>
              <a:ext uri="{FF2B5EF4-FFF2-40B4-BE49-F238E27FC236}">
                <a16:creationId xmlns:a16="http://schemas.microsoft.com/office/drawing/2014/main" id="{14CEF0AC-87F3-4DF3-AD7C-87E48A75C33C}"/>
              </a:ext>
            </a:extLst>
          </p:cNvPr>
          <p:cNvSpPr txBox="1">
            <a:spLocks noChangeArrowheads="1"/>
          </p:cNvSpPr>
          <p:nvPr/>
        </p:nvSpPr>
        <p:spPr bwMode="auto">
          <a:xfrm>
            <a:off x="2743200" y="1793719"/>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chemeClr val="tx1">
                    <a:lumMod val="75000"/>
                    <a:lumOff val="25000"/>
                  </a:schemeClr>
                </a:solidFill>
              </a:rPr>
              <a:t>5.8 PW</a:t>
            </a:r>
          </a:p>
        </p:txBody>
      </p:sp>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304800" y="4724400"/>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2590800" y="4710113"/>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533400" y="527526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3048000" y="535146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1295400" y="4117975"/>
            <a:ext cx="0" cy="533400"/>
          </a:xfrm>
          <a:prstGeom prst="line">
            <a:avLst/>
          </a:prstGeom>
          <a:noFill/>
          <a:ln w="76200" cmpd="tri">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3962400" y="4114800"/>
            <a:ext cx="0" cy="533400"/>
          </a:xfrm>
          <a:prstGeom prst="line">
            <a:avLst/>
          </a:prstGeom>
          <a:noFill/>
          <a:ln w="76200" cmpd="tri">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flipV="1">
            <a:off x="2362200" y="5638799"/>
            <a:ext cx="685800" cy="3175"/>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extBox 3">
            <a:extLst>
              <a:ext uri="{FF2B5EF4-FFF2-40B4-BE49-F238E27FC236}">
                <a16:creationId xmlns:a16="http://schemas.microsoft.com/office/drawing/2014/main" id="{88123C49-A1F9-4CC8-97FD-EC627262AA2C}"/>
              </a:ext>
            </a:extLst>
          </p:cNvPr>
          <p:cNvSpPr txBox="1"/>
          <p:nvPr/>
        </p:nvSpPr>
        <p:spPr>
          <a:xfrm>
            <a:off x="792702" y="742491"/>
            <a:ext cx="3927338" cy="400110"/>
          </a:xfrm>
          <a:prstGeom prst="rect">
            <a:avLst/>
          </a:prstGeom>
          <a:noFill/>
        </p:spPr>
        <p:txBody>
          <a:bodyPr wrap="square" rtlCol="0">
            <a:spAutoFit/>
          </a:bodyPr>
          <a:lstStyle/>
          <a:p>
            <a:r>
              <a:rPr lang="en-US" sz="2000" dirty="0">
                <a:solidFill>
                  <a:schemeClr val="bg1"/>
                </a:solidFill>
              </a:rPr>
              <a:t>MHT from Radiation</a:t>
            </a:r>
          </a:p>
        </p:txBody>
      </p:sp>
      <p:sp>
        <p:nvSpPr>
          <p:cNvPr id="5" name="Rectangle 4">
            <a:extLst>
              <a:ext uri="{FF2B5EF4-FFF2-40B4-BE49-F238E27FC236}">
                <a16:creationId xmlns:a16="http://schemas.microsoft.com/office/drawing/2014/main" id="{CC365BCE-F2A8-4148-94B3-4991C9431279}"/>
              </a:ext>
            </a:extLst>
          </p:cNvPr>
          <p:cNvSpPr/>
          <p:nvPr/>
        </p:nvSpPr>
        <p:spPr>
          <a:xfrm>
            <a:off x="304800" y="6327775"/>
            <a:ext cx="2231211" cy="36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2590800" y="6327775"/>
            <a:ext cx="2459811" cy="36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ine 16">
            <a:extLst>
              <a:ext uri="{FF2B5EF4-FFF2-40B4-BE49-F238E27FC236}">
                <a16:creationId xmlns:a16="http://schemas.microsoft.com/office/drawing/2014/main" id="{5567E2B9-E44A-4392-9961-86A509DC6664}"/>
              </a:ext>
            </a:extLst>
          </p:cNvPr>
          <p:cNvSpPr>
            <a:spLocks noChangeShapeType="1"/>
          </p:cNvSpPr>
          <p:nvPr/>
        </p:nvSpPr>
        <p:spPr bwMode="auto">
          <a:xfrm flipV="1">
            <a:off x="2514600" y="6477000"/>
            <a:ext cx="381000" cy="11113"/>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4">
            <a:extLst>
              <a:ext uri="{FF2B5EF4-FFF2-40B4-BE49-F238E27FC236}">
                <a16:creationId xmlns:a16="http://schemas.microsoft.com/office/drawing/2014/main" id="{434F9F14-B224-410A-84C6-EB005DD8A538}"/>
              </a:ext>
            </a:extLst>
          </p:cNvPr>
          <p:cNvSpPr>
            <a:spLocks noChangeShapeType="1"/>
          </p:cNvSpPr>
          <p:nvPr/>
        </p:nvSpPr>
        <p:spPr bwMode="auto">
          <a:xfrm>
            <a:off x="1219200" y="6096000"/>
            <a:ext cx="0" cy="304800"/>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15">
            <a:extLst>
              <a:ext uri="{FF2B5EF4-FFF2-40B4-BE49-F238E27FC236}">
                <a16:creationId xmlns:a16="http://schemas.microsoft.com/office/drawing/2014/main" id="{BB19A384-A93F-4E3E-B85E-A82010226B1F}"/>
              </a:ext>
            </a:extLst>
          </p:cNvPr>
          <p:cNvSpPr>
            <a:spLocks noChangeShapeType="1"/>
          </p:cNvSpPr>
          <p:nvPr/>
        </p:nvSpPr>
        <p:spPr bwMode="auto">
          <a:xfrm flipH="1">
            <a:off x="3886200" y="6034087"/>
            <a:ext cx="29356" cy="363538"/>
          </a:xfrm>
          <a:prstGeom prst="line">
            <a:avLst/>
          </a:prstGeom>
          <a:noFill/>
          <a:ln w="76200" cmpd="tri">
            <a:solidFill>
              <a:srgbClr val="003DB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Text Box 13">
            <a:extLst>
              <a:ext uri="{FF2B5EF4-FFF2-40B4-BE49-F238E27FC236}">
                <a16:creationId xmlns:a16="http://schemas.microsoft.com/office/drawing/2014/main" id="{FC287AD7-8FC3-43E1-80D6-F089447B5F0C}"/>
              </a:ext>
            </a:extLst>
          </p:cNvPr>
          <p:cNvSpPr txBox="1">
            <a:spLocks noChangeArrowheads="1"/>
          </p:cNvSpPr>
          <p:nvPr/>
        </p:nvSpPr>
        <p:spPr bwMode="auto">
          <a:xfrm>
            <a:off x="4160221" y="3483859"/>
            <a:ext cx="49837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algn="ctr" eaLnBrk="1" hangingPunct="1"/>
            <a:r>
              <a:rPr lang="en-US" altLang="en-US" sz="2400" dirty="0">
                <a:solidFill>
                  <a:srgbClr val="FF0000"/>
                </a:solidFill>
              </a:rPr>
              <a:t>Atmospheric heat transport (AHT)</a:t>
            </a:r>
          </a:p>
          <a:p>
            <a:pPr algn="ctr" eaLnBrk="1" hangingPunct="1"/>
            <a:r>
              <a:rPr lang="en-US" altLang="en-US" sz="2400" dirty="0">
                <a:solidFill>
                  <a:srgbClr val="FF0000"/>
                </a:solidFill>
              </a:rPr>
              <a:t>AHT = MHT – OHT</a:t>
            </a:r>
          </a:p>
          <a:p>
            <a:pPr algn="ctr" eaLnBrk="1" hangingPunct="1"/>
            <a:r>
              <a:rPr lang="en-US" altLang="en-US" sz="2400" dirty="0">
                <a:solidFill>
                  <a:srgbClr val="FF0000"/>
                </a:solidFill>
              </a:rPr>
              <a:t>= Integral (TOA – SHF)</a:t>
            </a:r>
            <a:endParaRPr lang="en-US" altLang="en-US" sz="2400" dirty="0"/>
          </a:p>
        </p:txBody>
      </p:sp>
      <p:sp>
        <p:nvSpPr>
          <p:cNvPr id="47" name="TextBox 46">
            <a:extLst>
              <a:ext uri="{FF2B5EF4-FFF2-40B4-BE49-F238E27FC236}">
                <a16:creationId xmlns:a16="http://schemas.microsoft.com/office/drawing/2014/main" id="{F63AF7AF-B5A9-4679-AC28-2C31F6BE96D5}"/>
              </a:ext>
            </a:extLst>
          </p:cNvPr>
          <p:cNvSpPr txBox="1"/>
          <p:nvPr/>
        </p:nvSpPr>
        <p:spPr>
          <a:xfrm>
            <a:off x="3657601" y="809382"/>
            <a:ext cx="3256614" cy="954107"/>
          </a:xfrm>
          <a:prstGeom prst="rect">
            <a:avLst/>
          </a:prstGeom>
          <a:noFill/>
        </p:spPr>
        <p:txBody>
          <a:bodyPr wrap="square">
            <a:spAutoFit/>
          </a:bodyPr>
          <a:lstStyle/>
          <a:p>
            <a:pPr algn="ctr" eaLnBrk="1" hangingPunct="1"/>
            <a:r>
              <a:rPr lang="en-US" altLang="en-US" sz="2800" dirty="0">
                <a:solidFill>
                  <a:schemeClr val="bg1"/>
                </a:solidFill>
              </a:rPr>
              <a:t>Total heat </a:t>
            </a:r>
          </a:p>
          <a:p>
            <a:pPr algn="ctr" eaLnBrk="1" hangingPunct="1"/>
            <a:r>
              <a:rPr lang="en-US" altLang="en-US" sz="2800" dirty="0">
                <a:solidFill>
                  <a:schemeClr val="bg1"/>
                </a:solidFill>
              </a:rPr>
              <a:t>transport (MHT)</a:t>
            </a:r>
            <a:endParaRPr lang="en-US" altLang="en-US" sz="2800" dirty="0">
              <a:solidFill>
                <a:srgbClr val="D60093"/>
              </a:solidFill>
            </a:endParaRPr>
          </a:p>
        </p:txBody>
      </p:sp>
      <p:sp>
        <p:nvSpPr>
          <p:cNvPr id="13" name="TextBox 12">
            <a:extLst>
              <a:ext uri="{FF2B5EF4-FFF2-40B4-BE49-F238E27FC236}">
                <a16:creationId xmlns:a16="http://schemas.microsoft.com/office/drawing/2014/main" id="{724E0E1C-981B-4ED0-AF4F-E072F78E4DFC}"/>
              </a:ext>
            </a:extLst>
          </p:cNvPr>
          <p:cNvSpPr txBox="1"/>
          <p:nvPr/>
        </p:nvSpPr>
        <p:spPr>
          <a:xfrm>
            <a:off x="1371600" y="-36832"/>
            <a:ext cx="9056707" cy="646331"/>
          </a:xfrm>
          <a:prstGeom prst="rect">
            <a:avLst/>
          </a:prstGeom>
          <a:noFill/>
        </p:spPr>
        <p:txBody>
          <a:bodyPr wrap="square" rtlCol="0">
            <a:spAutoFit/>
          </a:bodyPr>
          <a:lstStyle/>
          <a:p>
            <a:r>
              <a:rPr lang="en-US" sz="3600" dirty="0">
                <a:solidFill>
                  <a:schemeClr val="bg1"/>
                </a:solidFill>
              </a:rPr>
              <a:t>Model partitioning of AHT/OHT</a:t>
            </a:r>
          </a:p>
        </p:txBody>
      </p:sp>
      <p:sp>
        <p:nvSpPr>
          <p:cNvPr id="2" name="TextBox 1">
            <a:extLst>
              <a:ext uri="{FF2B5EF4-FFF2-40B4-BE49-F238E27FC236}">
                <a16:creationId xmlns:a16="http://schemas.microsoft.com/office/drawing/2014/main" id="{82130EC4-8831-489A-9DA1-028B762293EC}"/>
              </a:ext>
            </a:extLst>
          </p:cNvPr>
          <p:cNvSpPr txBox="1"/>
          <p:nvPr/>
        </p:nvSpPr>
        <p:spPr>
          <a:xfrm>
            <a:off x="6477000" y="914400"/>
            <a:ext cx="762000" cy="584775"/>
          </a:xfrm>
          <a:prstGeom prst="rect">
            <a:avLst/>
          </a:prstGeom>
          <a:noFill/>
        </p:spPr>
        <p:txBody>
          <a:bodyPr wrap="square" rtlCol="0">
            <a:spAutoFit/>
          </a:bodyPr>
          <a:lstStyle/>
          <a:p>
            <a:r>
              <a:rPr lang="en-US" sz="3200" dirty="0">
                <a:solidFill>
                  <a:schemeClr val="bg1"/>
                </a:solidFill>
              </a:rPr>
              <a:t>=</a:t>
            </a:r>
          </a:p>
        </p:txBody>
      </p:sp>
      <p:sp>
        <p:nvSpPr>
          <p:cNvPr id="32" name="TextBox 31">
            <a:extLst>
              <a:ext uri="{FF2B5EF4-FFF2-40B4-BE49-F238E27FC236}">
                <a16:creationId xmlns:a16="http://schemas.microsoft.com/office/drawing/2014/main" id="{3AEC9E12-77EC-4121-9390-2F2D92A1EA03}"/>
              </a:ext>
            </a:extLst>
          </p:cNvPr>
          <p:cNvSpPr txBox="1"/>
          <p:nvPr/>
        </p:nvSpPr>
        <p:spPr>
          <a:xfrm>
            <a:off x="6344586" y="838200"/>
            <a:ext cx="3256614" cy="954107"/>
          </a:xfrm>
          <a:prstGeom prst="rect">
            <a:avLst/>
          </a:prstGeom>
          <a:noFill/>
        </p:spPr>
        <p:txBody>
          <a:bodyPr wrap="square">
            <a:spAutoFit/>
          </a:bodyPr>
          <a:lstStyle/>
          <a:p>
            <a:pPr algn="ctr" eaLnBrk="1" hangingPunct="1"/>
            <a:r>
              <a:rPr lang="en-US" altLang="en-US" sz="2800" dirty="0">
                <a:solidFill>
                  <a:schemeClr val="bg1"/>
                </a:solidFill>
              </a:rPr>
              <a:t>Integral of</a:t>
            </a:r>
          </a:p>
          <a:p>
            <a:pPr algn="ctr" eaLnBrk="1" hangingPunct="1"/>
            <a:r>
              <a:rPr lang="en-US" altLang="en-US" sz="2800" dirty="0">
                <a:solidFill>
                  <a:schemeClr val="bg1"/>
                </a:solidFill>
              </a:rPr>
              <a:t>TOA radiation</a:t>
            </a:r>
            <a:endParaRPr lang="en-US" altLang="en-US" sz="2800" dirty="0">
              <a:solidFill>
                <a:srgbClr val="D60093"/>
              </a:solidFill>
            </a:endParaRPr>
          </a:p>
        </p:txBody>
      </p:sp>
      <p:sp>
        <p:nvSpPr>
          <p:cNvPr id="33" name="TextBox 32">
            <a:extLst>
              <a:ext uri="{FF2B5EF4-FFF2-40B4-BE49-F238E27FC236}">
                <a16:creationId xmlns:a16="http://schemas.microsoft.com/office/drawing/2014/main" id="{F5DCF858-B23D-4D4C-A19B-A930BF970945}"/>
              </a:ext>
            </a:extLst>
          </p:cNvPr>
          <p:cNvSpPr txBox="1"/>
          <p:nvPr/>
        </p:nvSpPr>
        <p:spPr>
          <a:xfrm>
            <a:off x="3810001" y="2065075"/>
            <a:ext cx="3256614" cy="954107"/>
          </a:xfrm>
          <a:prstGeom prst="rect">
            <a:avLst/>
          </a:prstGeom>
          <a:noFill/>
        </p:spPr>
        <p:txBody>
          <a:bodyPr wrap="square">
            <a:spAutoFit/>
          </a:bodyPr>
          <a:lstStyle/>
          <a:p>
            <a:pPr algn="ctr" eaLnBrk="1" hangingPunct="1"/>
            <a:r>
              <a:rPr lang="en-US" altLang="en-US" sz="2800" dirty="0">
                <a:solidFill>
                  <a:schemeClr val="tx2">
                    <a:lumMod val="60000"/>
                    <a:lumOff val="40000"/>
                  </a:schemeClr>
                </a:solidFill>
              </a:rPr>
              <a:t>Ocean heat </a:t>
            </a:r>
          </a:p>
          <a:p>
            <a:pPr algn="ctr" eaLnBrk="1" hangingPunct="1"/>
            <a:r>
              <a:rPr lang="en-US" altLang="en-US" sz="2800" dirty="0">
                <a:solidFill>
                  <a:schemeClr val="tx2">
                    <a:lumMod val="60000"/>
                    <a:lumOff val="40000"/>
                  </a:schemeClr>
                </a:solidFill>
              </a:rPr>
              <a:t>Transport (OHT)</a:t>
            </a:r>
          </a:p>
        </p:txBody>
      </p:sp>
      <p:sp>
        <p:nvSpPr>
          <p:cNvPr id="34" name="TextBox 33">
            <a:extLst>
              <a:ext uri="{FF2B5EF4-FFF2-40B4-BE49-F238E27FC236}">
                <a16:creationId xmlns:a16="http://schemas.microsoft.com/office/drawing/2014/main" id="{1C40EDDA-6DC7-4896-8B56-D4B9EC33F81D}"/>
              </a:ext>
            </a:extLst>
          </p:cNvPr>
          <p:cNvSpPr txBox="1"/>
          <p:nvPr/>
        </p:nvSpPr>
        <p:spPr>
          <a:xfrm>
            <a:off x="6400800" y="1841718"/>
            <a:ext cx="3256614" cy="1815882"/>
          </a:xfrm>
          <a:prstGeom prst="rect">
            <a:avLst/>
          </a:prstGeom>
          <a:noFill/>
        </p:spPr>
        <p:txBody>
          <a:bodyPr wrap="square">
            <a:spAutoFit/>
          </a:bodyPr>
          <a:lstStyle/>
          <a:p>
            <a:pPr algn="ctr" eaLnBrk="1" hangingPunct="1"/>
            <a:r>
              <a:rPr lang="en-US" altLang="en-US" sz="2800" dirty="0">
                <a:solidFill>
                  <a:schemeClr val="tx2">
                    <a:lumMod val="60000"/>
                    <a:lumOff val="40000"/>
                  </a:schemeClr>
                </a:solidFill>
              </a:rPr>
              <a:t>Integral of</a:t>
            </a:r>
          </a:p>
          <a:p>
            <a:pPr algn="ctr" eaLnBrk="1" hangingPunct="1"/>
            <a:r>
              <a:rPr lang="en-US" altLang="en-US" sz="2800" dirty="0">
                <a:solidFill>
                  <a:schemeClr val="tx2">
                    <a:lumMod val="60000"/>
                    <a:lumOff val="40000"/>
                  </a:schemeClr>
                </a:solidFill>
              </a:rPr>
              <a:t>Surface heat </a:t>
            </a:r>
          </a:p>
          <a:p>
            <a:pPr algn="ctr" eaLnBrk="1" hangingPunct="1"/>
            <a:r>
              <a:rPr lang="en-US" altLang="en-US" sz="2800" dirty="0">
                <a:solidFill>
                  <a:schemeClr val="tx2">
                    <a:lumMod val="60000"/>
                    <a:lumOff val="40000"/>
                  </a:schemeClr>
                </a:solidFill>
              </a:rPr>
              <a:t>Flux (SHF)</a:t>
            </a:r>
          </a:p>
          <a:p>
            <a:pPr algn="ctr" eaLnBrk="1" hangingPunct="1"/>
            <a:r>
              <a:rPr lang="en-US" altLang="en-US" sz="2800" dirty="0">
                <a:solidFill>
                  <a:schemeClr val="tx2">
                    <a:lumMod val="40000"/>
                    <a:lumOff val="60000"/>
                  </a:schemeClr>
                </a:solidFill>
              </a:rPr>
              <a:t> </a:t>
            </a:r>
          </a:p>
        </p:txBody>
      </p:sp>
      <p:sp>
        <p:nvSpPr>
          <p:cNvPr id="35" name="TextBox 34">
            <a:extLst>
              <a:ext uri="{FF2B5EF4-FFF2-40B4-BE49-F238E27FC236}">
                <a16:creationId xmlns:a16="http://schemas.microsoft.com/office/drawing/2014/main" id="{C7E04519-0FBE-4649-ADF8-BD676988B9A4}"/>
              </a:ext>
            </a:extLst>
          </p:cNvPr>
          <p:cNvSpPr txBox="1"/>
          <p:nvPr/>
        </p:nvSpPr>
        <p:spPr>
          <a:xfrm>
            <a:off x="6629400" y="2209800"/>
            <a:ext cx="762000" cy="584775"/>
          </a:xfrm>
          <a:prstGeom prst="rect">
            <a:avLst/>
          </a:prstGeom>
          <a:noFill/>
        </p:spPr>
        <p:txBody>
          <a:bodyPr wrap="square" rtlCol="0">
            <a:spAutoFit/>
          </a:bodyPr>
          <a:lstStyle/>
          <a:p>
            <a:r>
              <a:rPr lang="en-US" sz="3200" dirty="0">
                <a:solidFill>
                  <a:schemeClr val="tx2">
                    <a:lumMod val="60000"/>
                    <a:lumOff val="40000"/>
                  </a:schemeClr>
                </a:solidFill>
              </a:rPr>
              <a:t>=</a:t>
            </a:r>
          </a:p>
        </p:txBody>
      </p:sp>
    </p:spTree>
    <p:extLst>
      <p:ext uri="{BB962C8B-B14F-4D97-AF65-F5344CB8AC3E}">
        <p14:creationId xmlns:p14="http://schemas.microsoft.com/office/powerpoint/2010/main" val="19768502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BCE201-E970-482A-8D30-EBB90501ED3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57200" y="762000"/>
            <a:ext cx="8420987" cy="5029200"/>
          </a:xfrm>
        </p:spPr>
      </p:pic>
    </p:spTree>
    <p:extLst>
      <p:ext uri="{BB962C8B-B14F-4D97-AF65-F5344CB8AC3E}">
        <p14:creationId xmlns:p14="http://schemas.microsoft.com/office/powerpoint/2010/main" val="25320760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rgbClr val="009900"/>
                </a:solidFill>
              </a:rPr>
              <a:t>CMIP3  </a:t>
            </a:r>
            <a:r>
              <a:rPr lang="en-US" dirty="0">
                <a:solidFill>
                  <a:schemeClr val="bg1"/>
                </a:solidFill>
              </a:rPr>
              <a:t>-- Partitioning of MHT </a:t>
            </a:r>
            <a:r>
              <a:rPr lang="en-US" dirty="0"/>
              <a:t>3</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685800"/>
            <a:ext cx="5878614" cy="3048000"/>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1447800" y="1295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1447800" y="16002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1143000" y="1447800"/>
            <a:ext cx="152400" cy="152400"/>
          </a:xfrm>
          <a:prstGeom prst="line">
            <a:avLst/>
          </a:prstGeom>
          <a:ln w="12700" cap="sq">
            <a:solidFill>
              <a:srgbClr val="0099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1143000" y="167640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0" y="3733800"/>
            <a:ext cx="5943600" cy="3081694"/>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3809999" y="5341744"/>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3505200" y="54980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6CE51F-F2F1-4319-BF32-CDC7CC6C1BA2}"/>
              </a:ext>
            </a:extLst>
          </p:cNvPr>
          <p:cNvSpPr txBox="1"/>
          <p:nvPr/>
        </p:nvSpPr>
        <p:spPr>
          <a:xfrm>
            <a:off x="3810000" y="56388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Individual models</a:t>
            </a:r>
          </a:p>
        </p:txBody>
      </p:sp>
      <p:cxnSp>
        <p:nvCxnSpPr>
          <p:cNvPr id="17" name="Straight Connector 16">
            <a:extLst>
              <a:ext uri="{FF2B5EF4-FFF2-40B4-BE49-F238E27FC236}">
                <a16:creationId xmlns:a16="http://schemas.microsoft.com/office/drawing/2014/main" id="{85AC0289-8DF0-48A7-B106-3863083C70AC}"/>
              </a:ext>
            </a:extLst>
          </p:cNvPr>
          <p:cNvCxnSpPr/>
          <p:nvPr/>
        </p:nvCxnSpPr>
        <p:spPr>
          <a:xfrm flipV="1">
            <a:off x="3505200" y="57266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3810000" y="5879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Model Mean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3505200" y="5955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5024A5F-B338-4557-B87A-57F8023CC15A}"/>
              </a:ext>
            </a:extLst>
          </p:cNvPr>
          <p:cNvSpPr txBox="1"/>
          <p:nvPr/>
        </p:nvSpPr>
        <p:spPr>
          <a:xfrm>
            <a:off x="1447798" y="41910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21" name="TextBox 20">
            <a:extLst>
              <a:ext uri="{FF2B5EF4-FFF2-40B4-BE49-F238E27FC236}">
                <a16:creationId xmlns:a16="http://schemas.microsoft.com/office/drawing/2014/main" id="{202A66CE-DCDB-4501-AD5C-1E4DE5A1F8B4}"/>
              </a:ext>
            </a:extLst>
          </p:cNvPr>
          <p:cNvSpPr txBox="1"/>
          <p:nvPr/>
        </p:nvSpPr>
        <p:spPr>
          <a:xfrm>
            <a:off x="1447796" y="4431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    OCEAN</a:t>
            </a:r>
          </a:p>
        </p:txBody>
      </p:sp>
      <p:sp>
        <p:nvSpPr>
          <p:cNvPr id="3" name="TextBox 2">
            <a:extLst>
              <a:ext uri="{FF2B5EF4-FFF2-40B4-BE49-F238E27FC236}">
                <a16:creationId xmlns:a16="http://schemas.microsoft.com/office/drawing/2014/main" id="{A592D2F1-2726-44A3-A7B1-1CC7D494F5EC}"/>
              </a:ext>
            </a:extLst>
          </p:cNvPr>
          <p:cNvSpPr txBox="1"/>
          <p:nvPr/>
        </p:nvSpPr>
        <p:spPr>
          <a:xfrm>
            <a:off x="6629400" y="1066800"/>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22" name="TextBox 21">
            <a:extLst>
              <a:ext uri="{FF2B5EF4-FFF2-40B4-BE49-F238E27FC236}">
                <a16:creationId xmlns:a16="http://schemas.microsoft.com/office/drawing/2014/main" id="{D6BE6081-6563-4477-801D-98FEF07462D4}"/>
              </a:ext>
            </a:extLst>
          </p:cNvPr>
          <p:cNvSpPr txBox="1"/>
          <p:nvPr/>
        </p:nvSpPr>
        <p:spPr>
          <a:xfrm>
            <a:off x="6593099" y="4157008"/>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Tree>
    <p:extLst>
      <p:ext uri="{BB962C8B-B14F-4D97-AF65-F5344CB8AC3E}">
        <p14:creationId xmlns:p14="http://schemas.microsoft.com/office/powerpoint/2010/main" val="42847049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rgbClr val="FF0000"/>
                </a:solidFill>
              </a:rPr>
              <a:t>CMIP5</a:t>
            </a:r>
            <a:r>
              <a:rPr lang="en-US" dirty="0"/>
              <a:t>3</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685800"/>
            <a:ext cx="5878613" cy="3048000"/>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1447800" y="1295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1447800" y="16002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1143000" y="1447800"/>
            <a:ext cx="152400" cy="152400"/>
          </a:xfrm>
          <a:prstGeom prst="line">
            <a:avLst/>
          </a:prstGeom>
          <a:ln w="12700" cap="sq">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1143000" y="16764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1" y="3733800"/>
            <a:ext cx="5943598" cy="3081694"/>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3733799" y="54218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3429000" y="55742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6CE51F-F2F1-4319-BF32-CDC7CC6C1BA2}"/>
              </a:ext>
            </a:extLst>
          </p:cNvPr>
          <p:cNvSpPr txBox="1"/>
          <p:nvPr/>
        </p:nvSpPr>
        <p:spPr>
          <a:xfrm>
            <a:off x="3733800" y="57150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Individual models</a:t>
            </a:r>
          </a:p>
        </p:txBody>
      </p:sp>
      <p:cxnSp>
        <p:nvCxnSpPr>
          <p:cNvPr id="17" name="Straight Connector 16">
            <a:extLst>
              <a:ext uri="{FF2B5EF4-FFF2-40B4-BE49-F238E27FC236}">
                <a16:creationId xmlns:a16="http://schemas.microsoft.com/office/drawing/2014/main" id="{85AC0289-8DF0-48A7-B106-3863083C70AC}"/>
              </a:ext>
            </a:extLst>
          </p:cNvPr>
          <p:cNvCxnSpPr/>
          <p:nvPr/>
        </p:nvCxnSpPr>
        <p:spPr>
          <a:xfrm flipV="1">
            <a:off x="3429000" y="58028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3733800" y="59552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Model Mean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3429000" y="60314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85590EE-F75D-4B4B-B946-E01972A9AFD3}"/>
              </a:ext>
            </a:extLst>
          </p:cNvPr>
          <p:cNvSpPr txBox="1"/>
          <p:nvPr/>
        </p:nvSpPr>
        <p:spPr>
          <a:xfrm>
            <a:off x="1447798" y="41910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21" name="TextBox 20">
            <a:extLst>
              <a:ext uri="{FF2B5EF4-FFF2-40B4-BE49-F238E27FC236}">
                <a16:creationId xmlns:a16="http://schemas.microsoft.com/office/drawing/2014/main" id="{EFF08439-E14A-4A73-B755-7526CCF0223C}"/>
              </a:ext>
            </a:extLst>
          </p:cNvPr>
          <p:cNvSpPr txBox="1"/>
          <p:nvPr/>
        </p:nvSpPr>
        <p:spPr>
          <a:xfrm>
            <a:off x="1447796" y="4431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    OCEAN</a:t>
            </a:r>
          </a:p>
        </p:txBody>
      </p:sp>
      <p:sp>
        <p:nvSpPr>
          <p:cNvPr id="22" name="TextBox 21">
            <a:extLst>
              <a:ext uri="{FF2B5EF4-FFF2-40B4-BE49-F238E27FC236}">
                <a16:creationId xmlns:a16="http://schemas.microsoft.com/office/drawing/2014/main" id="{1B2EB700-3FA9-4A32-BD37-153746D916CC}"/>
              </a:ext>
            </a:extLst>
          </p:cNvPr>
          <p:cNvSpPr txBox="1"/>
          <p:nvPr/>
        </p:nvSpPr>
        <p:spPr>
          <a:xfrm>
            <a:off x="6629400" y="1066800"/>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23" name="TextBox 22">
            <a:extLst>
              <a:ext uri="{FF2B5EF4-FFF2-40B4-BE49-F238E27FC236}">
                <a16:creationId xmlns:a16="http://schemas.microsoft.com/office/drawing/2014/main" id="{C3030EEC-A64E-4145-A586-620520AFB91F}"/>
              </a:ext>
            </a:extLst>
          </p:cNvPr>
          <p:cNvSpPr txBox="1"/>
          <p:nvPr/>
        </p:nvSpPr>
        <p:spPr>
          <a:xfrm>
            <a:off x="6593099" y="4157008"/>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Tree>
    <p:extLst>
      <p:ext uri="{BB962C8B-B14F-4D97-AF65-F5344CB8AC3E}">
        <p14:creationId xmlns:p14="http://schemas.microsoft.com/office/powerpoint/2010/main" val="19537162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rgbClr val="003DB8"/>
                </a:solidFill>
              </a:rPr>
              <a:t>CMIP6</a:t>
            </a:r>
            <a:r>
              <a:rPr lang="en-US" dirty="0"/>
              <a:t>3</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685800"/>
            <a:ext cx="5878613" cy="3047999"/>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1447800" y="1295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B8"/>
                </a:solidFill>
                <a:effectLst/>
                <a:uLnTx/>
                <a:uFillTx/>
                <a:latin typeface="Calibri"/>
                <a:ea typeface="+mn-ea"/>
                <a:cs typeface="+mn-cs"/>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1447800" y="16002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B8"/>
                </a:solidFill>
                <a:effectLst/>
                <a:uLnTx/>
                <a:uFillTx/>
                <a:latin typeface="Calibri"/>
                <a:ea typeface="+mn-ea"/>
                <a:cs typeface="+mn-cs"/>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1143000" y="1447800"/>
            <a:ext cx="152400" cy="152400"/>
          </a:xfrm>
          <a:prstGeom prst="line">
            <a:avLst/>
          </a:prstGeom>
          <a:ln w="12700" cap="sq">
            <a:solidFill>
              <a:srgbClr val="003DB8"/>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1143000" y="1676400"/>
            <a:ext cx="152400" cy="152400"/>
          </a:xfrm>
          <a:prstGeom prst="line">
            <a:avLst/>
          </a:prstGeom>
          <a:ln w="31750">
            <a:solidFill>
              <a:srgbClr val="003DB8"/>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1" y="3733800"/>
            <a:ext cx="5943598" cy="3081693"/>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3733799" y="53456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3429000" y="54980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6CE51F-F2F1-4319-BF32-CDC7CC6C1BA2}"/>
              </a:ext>
            </a:extLst>
          </p:cNvPr>
          <p:cNvSpPr txBox="1"/>
          <p:nvPr/>
        </p:nvSpPr>
        <p:spPr>
          <a:xfrm>
            <a:off x="3733800" y="56388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Individual models</a:t>
            </a:r>
          </a:p>
        </p:txBody>
      </p:sp>
      <p:cxnSp>
        <p:nvCxnSpPr>
          <p:cNvPr id="17" name="Straight Connector 16">
            <a:extLst>
              <a:ext uri="{FF2B5EF4-FFF2-40B4-BE49-F238E27FC236}">
                <a16:creationId xmlns:a16="http://schemas.microsoft.com/office/drawing/2014/main" id="{85AC0289-8DF0-48A7-B106-3863083C70AC}"/>
              </a:ext>
            </a:extLst>
          </p:cNvPr>
          <p:cNvCxnSpPr/>
          <p:nvPr/>
        </p:nvCxnSpPr>
        <p:spPr>
          <a:xfrm flipV="1">
            <a:off x="3429000" y="57266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3733800" y="5879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Model Mean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3429000" y="5955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431C765-1678-46B3-BC48-DEF8FACB7B7E}"/>
              </a:ext>
            </a:extLst>
          </p:cNvPr>
          <p:cNvSpPr txBox="1"/>
          <p:nvPr/>
        </p:nvSpPr>
        <p:spPr>
          <a:xfrm>
            <a:off x="1447798" y="41910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21" name="TextBox 20">
            <a:extLst>
              <a:ext uri="{FF2B5EF4-FFF2-40B4-BE49-F238E27FC236}">
                <a16:creationId xmlns:a16="http://schemas.microsoft.com/office/drawing/2014/main" id="{0A917476-3578-4874-B6E8-38B288212758}"/>
              </a:ext>
            </a:extLst>
          </p:cNvPr>
          <p:cNvSpPr txBox="1"/>
          <p:nvPr/>
        </p:nvSpPr>
        <p:spPr>
          <a:xfrm>
            <a:off x="1447796" y="4431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    OCEAN</a:t>
            </a:r>
          </a:p>
        </p:txBody>
      </p:sp>
      <p:sp>
        <p:nvSpPr>
          <p:cNvPr id="22" name="TextBox 21">
            <a:extLst>
              <a:ext uri="{FF2B5EF4-FFF2-40B4-BE49-F238E27FC236}">
                <a16:creationId xmlns:a16="http://schemas.microsoft.com/office/drawing/2014/main" id="{F3712B57-3810-43A3-9C87-C510A1B75CC1}"/>
              </a:ext>
            </a:extLst>
          </p:cNvPr>
          <p:cNvSpPr txBox="1"/>
          <p:nvPr/>
        </p:nvSpPr>
        <p:spPr>
          <a:xfrm>
            <a:off x="6629400" y="1066800"/>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23" name="TextBox 22">
            <a:extLst>
              <a:ext uri="{FF2B5EF4-FFF2-40B4-BE49-F238E27FC236}">
                <a16:creationId xmlns:a16="http://schemas.microsoft.com/office/drawing/2014/main" id="{09F619FB-1608-4511-99C9-DAE7FA07EC27}"/>
              </a:ext>
            </a:extLst>
          </p:cNvPr>
          <p:cNvSpPr txBox="1"/>
          <p:nvPr/>
        </p:nvSpPr>
        <p:spPr>
          <a:xfrm>
            <a:off x="6593099" y="4157008"/>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Tree>
    <p:extLst>
      <p:ext uri="{BB962C8B-B14F-4D97-AF65-F5344CB8AC3E}">
        <p14:creationId xmlns:p14="http://schemas.microsoft.com/office/powerpoint/2010/main" val="1770280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chemeClr val="bg1"/>
                </a:solidFill>
              </a:rPr>
              <a:t>CMIP3 to 6 against observations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1" y="685800"/>
            <a:ext cx="5878611" cy="3047999"/>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2" y="3733800"/>
            <a:ext cx="5943596" cy="3081693"/>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ATMOSPHERE</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1295400" y="42788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1828800" y="44312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OCEAN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1371600" y="4495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0C6502-A6DB-4FB6-8507-0E2D9F6BFF97}"/>
              </a:ext>
            </a:extLst>
          </p:cNvPr>
          <p:cNvSpPr txBox="1"/>
          <p:nvPr/>
        </p:nvSpPr>
        <p:spPr>
          <a:xfrm>
            <a:off x="1447800" y="14478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CMIP5 Mean</a:t>
            </a:r>
          </a:p>
        </p:txBody>
      </p:sp>
      <p:sp>
        <p:nvSpPr>
          <p:cNvPr id="21" name="TextBox 20">
            <a:extLst>
              <a:ext uri="{FF2B5EF4-FFF2-40B4-BE49-F238E27FC236}">
                <a16:creationId xmlns:a16="http://schemas.microsoft.com/office/drawing/2014/main" id="{C65880A8-369C-4611-95FB-F416210408C8}"/>
              </a:ext>
            </a:extLst>
          </p:cNvPr>
          <p:cNvSpPr txBox="1"/>
          <p:nvPr/>
        </p:nvSpPr>
        <p:spPr>
          <a:xfrm>
            <a:off x="1447800" y="12192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solidFill>
                <a:effectLst/>
                <a:uLnTx/>
                <a:uFillTx/>
                <a:latin typeface="Calibri"/>
                <a:ea typeface="+mn-ea"/>
                <a:cs typeface="+mn-cs"/>
              </a:rPr>
              <a:t>CMIP3 Mean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B8"/>
                </a:solidFill>
                <a:effectLst/>
                <a:uLnTx/>
                <a:uFillTx/>
                <a:latin typeface="Calibri"/>
                <a:ea typeface="+mn-ea"/>
                <a:cs typeface="+mn-cs"/>
              </a:rPr>
              <a:t>CMIP6 Mean</a:t>
            </a:r>
          </a:p>
        </p:txBody>
      </p:sp>
      <p:cxnSp>
        <p:nvCxnSpPr>
          <p:cNvPr id="23" name="Straight Connector 22">
            <a:extLst>
              <a:ext uri="{FF2B5EF4-FFF2-40B4-BE49-F238E27FC236}">
                <a16:creationId xmlns:a16="http://schemas.microsoft.com/office/drawing/2014/main" id="{389269B9-0E9C-4607-A8C2-F902ED3EBB6D}"/>
              </a:ext>
            </a:extLst>
          </p:cNvPr>
          <p:cNvCxnSpPr/>
          <p:nvPr/>
        </p:nvCxnSpPr>
        <p:spPr>
          <a:xfrm flipV="1">
            <a:off x="1143000" y="137160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94365-925E-47F8-890E-BDE014557712}"/>
              </a:ext>
            </a:extLst>
          </p:cNvPr>
          <p:cNvCxnSpPr/>
          <p:nvPr/>
        </p:nvCxnSpPr>
        <p:spPr>
          <a:xfrm flipV="1">
            <a:off x="1143000" y="16002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76BA3C1-545F-46DE-B6FC-01720A1102C6}"/>
              </a:ext>
            </a:extLst>
          </p:cNvPr>
          <p:cNvSpPr txBox="1"/>
          <p:nvPr/>
        </p:nvSpPr>
        <p:spPr>
          <a:xfrm>
            <a:off x="3657599" y="5269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sp>
        <p:nvSpPr>
          <p:cNvPr id="27" name="TextBox 26">
            <a:extLst>
              <a:ext uri="{FF2B5EF4-FFF2-40B4-BE49-F238E27FC236}">
                <a16:creationId xmlns:a16="http://schemas.microsoft.com/office/drawing/2014/main" id="{EE30B7C3-AE83-40B8-94DB-8B1BB78C8953}"/>
              </a:ext>
            </a:extLst>
          </p:cNvPr>
          <p:cNvSpPr txBox="1"/>
          <p:nvPr/>
        </p:nvSpPr>
        <p:spPr>
          <a:xfrm>
            <a:off x="3657600" y="57266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CMIP5 Mean</a:t>
            </a:r>
          </a:p>
        </p:txBody>
      </p:sp>
      <p:sp>
        <p:nvSpPr>
          <p:cNvPr id="28" name="TextBox 27">
            <a:extLst>
              <a:ext uri="{FF2B5EF4-FFF2-40B4-BE49-F238E27FC236}">
                <a16:creationId xmlns:a16="http://schemas.microsoft.com/office/drawing/2014/main" id="{435DA313-9AAC-4562-8826-F1B9D1FF83E8}"/>
              </a:ext>
            </a:extLst>
          </p:cNvPr>
          <p:cNvSpPr txBox="1"/>
          <p:nvPr/>
        </p:nvSpPr>
        <p:spPr>
          <a:xfrm>
            <a:off x="3657600" y="5498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solidFill>
                <a:effectLst/>
                <a:uLnTx/>
                <a:uFillTx/>
                <a:latin typeface="Calibri"/>
                <a:ea typeface="+mn-ea"/>
                <a:cs typeface="+mn-cs"/>
              </a:rPr>
              <a:t>CMIP3 Mean</a:t>
            </a:r>
          </a:p>
        </p:txBody>
      </p:sp>
      <p:sp>
        <p:nvSpPr>
          <p:cNvPr id="29" name="TextBox 28">
            <a:extLst>
              <a:ext uri="{FF2B5EF4-FFF2-40B4-BE49-F238E27FC236}">
                <a16:creationId xmlns:a16="http://schemas.microsoft.com/office/drawing/2014/main" id="{463DDD00-63AF-4701-94B2-551D235E5877}"/>
              </a:ext>
            </a:extLst>
          </p:cNvPr>
          <p:cNvSpPr txBox="1"/>
          <p:nvPr/>
        </p:nvSpPr>
        <p:spPr>
          <a:xfrm>
            <a:off x="3657600" y="59552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B8"/>
                </a:solidFill>
                <a:effectLst/>
                <a:uLnTx/>
                <a:uFillTx/>
                <a:latin typeface="Calibri"/>
                <a:ea typeface="+mn-ea"/>
                <a:cs typeface="+mn-cs"/>
              </a:rPr>
              <a:t>CMIP6 Mean</a:t>
            </a:r>
          </a:p>
        </p:txBody>
      </p:sp>
      <p:sp>
        <p:nvSpPr>
          <p:cNvPr id="30" name="TextBox 29">
            <a:extLst>
              <a:ext uri="{FF2B5EF4-FFF2-40B4-BE49-F238E27FC236}">
                <a16:creationId xmlns:a16="http://schemas.microsoft.com/office/drawing/2014/main" id="{491DB8B4-B59F-40A8-B6F6-F2CA804187DF}"/>
              </a:ext>
            </a:extLst>
          </p:cNvPr>
          <p:cNvSpPr txBox="1"/>
          <p:nvPr/>
        </p:nvSpPr>
        <p:spPr>
          <a:xfrm>
            <a:off x="6629400" y="1066800"/>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157008"/>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Tree>
    <p:extLst>
      <p:ext uri="{BB962C8B-B14F-4D97-AF65-F5344CB8AC3E}">
        <p14:creationId xmlns:p14="http://schemas.microsoft.com/office/powerpoint/2010/main" val="2030047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chemeClr val="bg1"/>
                </a:solidFill>
              </a:rPr>
              <a:t>OBSERVATIONS FROM ERA5 and CERES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75433"/>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2" y="3971034"/>
            <a:ext cx="5714998"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3821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609600" y="166397"/>
            <a:ext cx="8229600" cy="674517"/>
          </a:xfrm>
        </p:spPr>
        <p:txBody>
          <a:bodyPr>
            <a:normAutofit fontScale="90000"/>
          </a:bodyPr>
          <a:lstStyle/>
          <a:p>
            <a:r>
              <a:rPr lang="en-US" dirty="0">
                <a:solidFill>
                  <a:schemeClr val="bg1"/>
                </a:solidFill>
              </a:rPr>
              <a:t>Sensitivity to reanalysis</a:t>
            </a:r>
            <a:br>
              <a:rPr lang="en-US" dirty="0">
                <a:solidFill>
                  <a:schemeClr val="bg1"/>
                </a:solidFill>
              </a:rPr>
            </a:br>
            <a:r>
              <a:rPr lang="en-US" dirty="0">
                <a:solidFill>
                  <a:schemeClr val="bg1"/>
                </a:solidFill>
              </a:rPr>
              <a:t>ERA INTERIM and CERES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2" y="3962400"/>
            <a:ext cx="5714998"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2C8F210-46A9-8A17-4228-D0CEB2ED9FF5}"/>
              </a:ext>
            </a:extLst>
          </p:cNvPr>
          <p:cNvSpPr/>
          <p:nvPr/>
        </p:nvSpPr>
        <p:spPr>
          <a:xfrm>
            <a:off x="1676400" y="1143000"/>
            <a:ext cx="685800" cy="140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54394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609600" y="166397"/>
            <a:ext cx="8229600" cy="674517"/>
          </a:xfrm>
        </p:spPr>
        <p:txBody>
          <a:bodyPr>
            <a:normAutofit fontScale="90000"/>
          </a:bodyPr>
          <a:lstStyle/>
          <a:p>
            <a:r>
              <a:rPr lang="en-US" dirty="0">
                <a:solidFill>
                  <a:schemeClr val="bg1"/>
                </a:solidFill>
              </a:rPr>
              <a:t>Sensitivity to reanalysis</a:t>
            </a:r>
            <a:br>
              <a:rPr lang="en-US" dirty="0">
                <a:solidFill>
                  <a:schemeClr val="bg1"/>
                </a:solidFill>
              </a:rPr>
            </a:br>
            <a:r>
              <a:rPr lang="en-US" dirty="0">
                <a:solidFill>
                  <a:schemeClr val="bg1"/>
                </a:solidFill>
              </a:rPr>
              <a:t>NCEP reanalysis and CERES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F661D0B-861C-1457-69C7-AE90270D0C22}"/>
              </a:ext>
            </a:extLst>
          </p:cNvPr>
          <p:cNvSpPr/>
          <p:nvPr/>
        </p:nvSpPr>
        <p:spPr>
          <a:xfrm>
            <a:off x="1676400" y="1143000"/>
            <a:ext cx="685800" cy="140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681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2B29-A466-4A05-8A13-546EFF7B62FB}"/>
              </a:ext>
            </a:extLst>
          </p:cNvPr>
          <p:cNvSpPr>
            <a:spLocks noGrp="1"/>
          </p:cNvSpPr>
          <p:nvPr>
            <p:ph type="title"/>
          </p:nvPr>
        </p:nvSpPr>
        <p:spPr>
          <a:xfrm>
            <a:off x="533400" y="304286"/>
            <a:ext cx="7886700" cy="994172"/>
          </a:xfrm>
        </p:spPr>
        <p:txBody>
          <a:bodyPr/>
          <a:lstStyle/>
          <a:p>
            <a:r>
              <a:rPr lang="en-US" dirty="0">
                <a:solidFill>
                  <a:schemeClr val="bg1"/>
                </a:solidFill>
              </a:rPr>
              <a:t>Energy imbalance from surface heat fluxes</a:t>
            </a:r>
          </a:p>
        </p:txBody>
      </p:sp>
      <p:pic>
        <p:nvPicPr>
          <p:cNvPr id="7" name="Picture 6">
            <a:extLst>
              <a:ext uri="{FF2B5EF4-FFF2-40B4-BE49-F238E27FC236}">
                <a16:creationId xmlns:a16="http://schemas.microsoft.com/office/drawing/2014/main" id="{52B156FA-2516-47A1-AA29-4B451ECE3D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9261" y="1600801"/>
            <a:ext cx="6132933" cy="4306102"/>
          </a:xfrm>
          <a:prstGeom prst="rect">
            <a:avLst/>
          </a:prstGeom>
        </p:spPr>
      </p:pic>
      <p:sp>
        <p:nvSpPr>
          <p:cNvPr id="8" name="TextBox 7">
            <a:extLst>
              <a:ext uri="{FF2B5EF4-FFF2-40B4-BE49-F238E27FC236}">
                <a16:creationId xmlns:a16="http://schemas.microsoft.com/office/drawing/2014/main" id="{E3F5CFFF-11F3-4D24-8B58-3A2E95189538}"/>
              </a:ext>
            </a:extLst>
          </p:cNvPr>
          <p:cNvSpPr txBox="1"/>
          <p:nvPr/>
        </p:nvSpPr>
        <p:spPr>
          <a:xfrm>
            <a:off x="57751" y="1752400"/>
            <a:ext cx="2649956" cy="3970318"/>
          </a:xfrm>
          <a:prstGeom prst="rect">
            <a:avLst/>
          </a:prstGeom>
          <a:noFill/>
        </p:spPr>
        <p:txBody>
          <a:bodyPr wrap="square" rtlCol="0">
            <a:spAutoFit/>
          </a:bodyPr>
          <a:lstStyle/>
          <a:p>
            <a:r>
              <a:rPr lang="en-US" dirty="0">
                <a:solidFill>
                  <a:schemeClr val="bg1"/>
                </a:solidFill>
              </a:rPr>
              <a:t>Probability distribution functions of latent heat fluxes over Labrador sea and Gulf stream show:</a:t>
            </a:r>
          </a:p>
          <a:p>
            <a:pPr marL="214313" indent="-214313">
              <a:buFont typeface="Arial" panose="020B0604020202020204" pitchFamily="34" charset="0"/>
              <a:buChar char="•"/>
            </a:pPr>
            <a:r>
              <a:rPr lang="en-US" dirty="0">
                <a:solidFill>
                  <a:schemeClr val="bg1"/>
                </a:solidFill>
              </a:rPr>
              <a:t>Extreme events contribute fundamentally (100s of W m</a:t>
            </a:r>
            <a:r>
              <a:rPr lang="en-US" baseline="30000" dirty="0">
                <a:solidFill>
                  <a:schemeClr val="bg1"/>
                </a:solidFill>
              </a:rPr>
              <a:t>-2</a:t>
            </a:r>
            <a:r>
              <a:rPr lang="en-US" dirty="0">
                <a:solidFill>
                  <a:schemeClr val="bg1"/>
                </a:solidFill>
              </a:rPr>
              <a:t>) to mean values</a:t>
            </a:r>
          </a:p>
          <a:p>
            <a:endParaRPr lang="en-US" dirty="0">
              <a:solidFill>
                <a:schemeClr val="bg1"/>
              </a:solidFill>
            </a:endParaRPr>
          </a:p>
          <a:p>
            <a:r>
              <a:rPr lang="en-US" dirty="0">
                <a:solidFill>
                  <a:schemeClr val="bg1"/>
                </a:solidFill>
                <a:sym typeface="Wingdings" panose="05000000000000000000" pitchFamily="2" charset="2"/>
              </a:rPr>
              <a:t> Lead to large global uncertainties in  global surface heat fluxes</a:t>
            </a:r>
            <a:endParaRPr lang="en-US" dirty="0">
              <a:solidFill>
                <a:schemeClr val="bg1"/>
              </a:solidFill>
            </a:endParaRPr>
          </a:p>
        </p:txBody>
      </p:sp>
      <p:sp>
        <p:nvSpPr>
          <p:cNvPr id="9" name="TextBox 8">
            <a:extLst>
              <a:ext uri="{FF2B5EF4-FFF2-40B4-BE49-F238E27FC236}">
                <a16:creationId xmlns:a16="http://schemas.microsoft.com/office/drawing/2014/main" id="{9046D583-3DE9-4F8A-8F4F-0DF413755E0B}"/>
              </a:ext>
            </a:extLst>
          </p:cNvPr>
          <p:cNvSpPr txBox="1"/>
          <p:nvPr/>
        </p:nvSpPr>
        <p:spPr>
          <a:xfrm>
            <a:off x="5181600" y="6225751"/>
            <a:ext cx="4005197" cy="507831"/>
          </a:xfrm>
          <a:prstGeom prst="rect">
            <a:avLst/>
          </a:prstGeom>
          <a:noFill/>
        </p:spPr>
        <p:txBody>
          <a:bodyPr wrap="square" rtlCol="0">
            <a:spAutoFit/>
          </a:bodyPr>
          <a:lstStyle/>
          <a:p>
            <a:r>
              <a:rPr lang="en-US" sz="1350" dirty="0" err="1">
                <a:solidFill>
                  <a:schemeClr val="bg1"/>
                </a:solidFill>
              </a:rPr>
              <a:t>Gulev</a:t>
            </a:r>
            <a:r>
              <a:rPr lang="en-US" sz="1350" dirty="0">
                <a:solidFill>
                  <a:schemeClr val="bg1"/>
                </a:solidFill>
              </a:rPr>
              <a:t>, CLIVAR Concept heat meeting, EXETER, UK</a:t>
            </a:r>
          </a:p>
        </p:txBody>
      </p:sp>
      <p:sp>
        <p:nvSpPr>
          <p:cNvPr id="3" name="Rectangle 5">
            <a:extLst>
              <a:ext uri="{FF2B5EF4-FFF2-40B4-BE49-F238E27FC236}">
                <a16:creationId xmlns:a16="http://schemas.microsoft.com/office/drawing/2014/main" id="{816B7418-C8F0-0650-35E7-31ADFB3D0E5E}"/>
              </a:ext>
            </a:extLst>
          </p:cNvPr>
          <p:cNvSpPr>
            <a:spLocks noChangeArrowheads="1"/>
          </p:cNvSpPr>
          <p:nvPr/>
        </p:nvSpPr>
        <p:spPr bwMode="auto">
          <a:xfrm>
            <a:off x="6265056" y="2115359"/>
            <a:ext cx="2497944" cy="2990041"/>
          </a:xfrm>
          <a:prstGeom prst="rect">
            <a:avLst/>
          </a:prstGeom>
          <a:solidFill>
            <a:schemeClr val="bg1"/>
          </a:solidFill>
          <a:ln w="22225">
            <a:solidFill>
              <a:schemeClr val="bg1"/>
            </a:solidFill>
            <a:miter lim="800000"/>
            <a:headEnd/>
            <a:tailEnd/>
          </a:ln>
          <a:effectLst/>
        </p:spPr>
        <p:txBody>
          <a:bodyPr wrap="none" anchor="ctr"/>
          <a:lstStyle/>
          <a:p>
            <a:pPr fontAlgn="base">
              <a:spcBef>
                <a:spcPct val="0"/>
              </a:spcBef>
              <a:spcAft>
                <a:spcPct val="0"/>
              </a:spcAft>
            </a:pPr>
            <a:endParaRPr lang="en-US" sz="3600">
              <a:solidFill>
                <a:srgbClr val="FFFFFF"/>
              </a:solidFill>
            </a:endParaRPr>
          </a:p>
        </p:txBody>
      </p:sp>
    </p:spTree>
    <p:extLst>
      <p:ext uri="{BB962C8B-B14F-4D97-AF65-F5344CB8AC3E}">
        <p14:creationId xmlns:p14="http://schemas.microsoft.com/office/powerpoint/2010/main" val="18649295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 y="152400"/>
            <a:ext cx="8918017" cy="674517"/>
          </a:xfrm>
        </p:spPr>
        <p:txBody>
          <a:bodyPr>
            <a:normAutofit fontScale="90000"/>
          </a:bodyPr>
          <a:lstStyle/>
          <a:p>
            <a:r>
              <a:rPr lang="en-US" dirty="0">
                <a:solidFill>
                  <a:schemeClr val="bg1"/>
                </a:solidFill>
              </a:rPr>
              <a:t>Sensitivity to observational radiation</a:t>
            </a:r>
            <a:br>
              <a:rPr lang="en-US" dirty="0">
                <a:solidFill>
                  <a:schemeClr val="bg1"/>
                </a:solidFill>
              </a:rPr>
            </a:br>
            <a:r>
              <a:rPr lang="en-US" dirty="0">
                <a:solidFill>
                  <a:schemeClr val="bg1"/>
                </a:solidFill>
              </a:rPr>
              <a:t>CERES EBAF (energy balanced and filled) </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46DD98A-FFC2-AE8F-3E05-7CBF1C9F8149}"/>
              </a:ext>
            </a:extLst>
          </p:cNvPr>
          <p:cNvSpPr/>
          <p:nvPr/>
        </p:nvSpPr>
        <p:spPr>
          <a:xfrm>
            <a:off x="1676400" y="1143000"/>
            <a:ext cx="685800" cy="140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72846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 y="152400"/>
            <a:ext cx="8918017" cy="674517"/>
          </a:xfrm>
        </p:spPr>
        <p:txBody>
          <a:bodyPr>
            <a:normAutofit fontScale="90000"/>
          </a:bodyPr>
          <a:lstStyle/>
          <a:p>
            <a:r>
              <a:rPr lang="en-US" dirty="0">
                <a:solidFill>
                  <a:schemeClr val="bg1"/>
                </a:solidFill>
              </a:rPr>
              <a:t>Sensitivity to observational radiation</a:t>
            </a:r>
            <a:br>
              <a:rPr lang="en-US" dirty="0">
                <a:solidFill>
                  <a:schemeClr val="bg1"/>
                </a:solidFill>
              </a:rPr>
            </a:br>
            <a:r>
              <a:rPr lang="en-US" dirty="0">
                <a:solidFill>
                  <a:schemeClr val="bg1"/>
                </a:solidFill>
              </a:rPr>
              <a:t>unadjusted CERES  (single scanner) </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8"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402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 y="152400"/>
            <a:ext cx="8918017" cy="674517"/>
          </a:xfrm>
        </p:spPr>
        <p:txBody>
          <a:bodyPr>
            <a:normAutofit fontScale="90000"/>
          </a:bodyPr>
          <a:lstStyle/>
          <a:p>
            <a:r>
              <a:rPr lang="en-US" dirty="0">
                <a:solidFill>
                  <a:schemeClr val="bg1"/>
                </a:solidFill>
              </a:rPr>
              <a:t>Sensitivity to observational radiation</a:t>
            </a:r>
            <a:br>
              <a:rPr lang="en-US" dirty="0">
                <a:solidFill>
                  <a:schemeClr val="bg1"/>
                </a:solidFill>
              </a:rPr>
            </a:br>
            <a:r>
              <a:rPr lang="en-US" dirty="0">
                <a:solidFill>
                  <a:schemeClr val="bg1"/>
                </a:solidFill>
              </a:rPr>
              <a:t>ERBE  (1984-1990) </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8" cy="2963166"/>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5"/>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7116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609600" y="166397"/>
            <a:ext cx="8229600" cy="674517"/>
          </a:xfrm>
        </p:spPr>
        <p:txBody>
          <a:bodyPr>
            <a:normAutofit fontScale="90000"/>
          </a:bodyPr>
          <a:lstStyle/>
          <a:p>
            <a:r>
              <a:rPr lang="en-US" dirty="0">
                <a:solidFill>
                  <a:schemeClr val="bg1"/>
                </a:solidFill>
              </a:rPr>
              <a:t>Accounting for ocean heat content changes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4" y="3962400"/>
            <a:ext cx="5714994" cy="2963165"/>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DB8"/>
                </a:solidFill>
                <a:effectLst/>
                <a:uLnTx/>
                <a:uFillTx/>
                <a:latin typeface="Calibri"/>
                <a:ea typeface="+mn-ea"/>
                <a:cs typeface="+mn-cs"/>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340298" y="1073259"/>
            <a:ext cx="2286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Total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transport</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BFB5D70-E105-4A32-8409-7C4728CF7ADA}"/>
              </a:ext>
            </a:extLst>
          </p:cNvPr>
          <p:cNvSpPr txBox="1"/>
          <p:nvPr/>
        </p:nvSpPr>
        <p:spPr>
          <a:xfrm>
            <a:off x="6166148" y="4152958"/>
            <a:ext cx="290770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3FFFF"/>
                </a:solidFill>
                <a:effectLst/>
                <a:uLnTx/>
                <a:uFillTx/>
                <a:latin typeface="Calibri"/>
                <a:ea typeface="+mn-ea"/>
                <a:cs typeface="+mn-cs"/>
              </a:rPr>
              <a:t>Correcting for ocean heat content changes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3FFFF"/>
                </a:solidFill>
                <a:effectLst/>
                <a:uLnTx/>
                <a:uFillTx/>
                <a:latin typeface="Calibri"/>
                <a:ea typeface="+mn-ea"/>
                <a:cs typeface="+mn-cs"/>
              </a:rPr>
              <a:t>From EN4 ocean reanalysis temperature trends</a:t>
            </a:r>
          </a:p>
        </p:txBody>
      </p:sp>
    </p:spTree>
    <p:extLst>
      <p:ext uri="{BB962C8B-B14F-4D97-AF65-F5344CB8AC3E}">
        <p14:creationId xmlns:p14="http://schemas.microsoft.com/office/powerpoint/2010/main" val="7170327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7A3D9F3D-D398-C87B-B916-BE220D893441}"/>
              </a:ext>
            </a:extLst>
          </p:cNvPr>
          <p:cNvSpPr txBox="1"/>
          <p:nvPr/>
        </p:nvSpPr>
        <p:spPr>
          <a:xfrm>
            <a:off x="762698" y="87059"/>
            <a:ext cx="7888066" cy="1161857"/>
          </a:xfrm>
          <a:prstGeom prst="rect">
            <a:avLst/>
          </a:prstGeom>
          <a:noFill/>
        </p:spPr>
        <p:txBody>
          <a:bodyPr wrap="square" rtlCol="0">
            <a:spAutoFit/>
          </a:bodyPr>
          <a:lstStyle/>
          <a:p>
            <a:pPr defTabSz="685800"/>
            <a:r>
              <a:rPr lang="en-US" sz="2800" dirty="0">
                <a:solidFill>
                  <a:prstClr val="white"/>
                </a:solidFill>
                <a:latin typeface="Calibri"/>
              </a:rPr>
              <a:t>What determines the partitioning of heat transport between the atmosphere and ocean (Robert </a:t>
            </a:r>
            <a:r>
              <a:rPr lang="en-US" sz="2800" dirty="0" err="1">
                <a:solidFill>
                  <a:prstClr val="white"/>
                </a:solidFill>
                <a:latin typeface="Calibri"/>
              </a:rPr>
              <a:t>Fajber</a:t>
            </a:r>
            <a:r>
              <a:rPr lang="en-US" sz="2800" dirty="0">
                <a:solidFill>
                  <a:prstClr val="white"/>
                </a:solidFill>
                <a:latin typeface="Calibri"/>
              </a:rPr>
              <a:t>)</a:t>
            </a:r>
          </a:p>
          <a:p>
            <a:pPr defTabSz="685800"/>
            <a:endParaRPr lang="en-US" sz="1350" dirty="0">
              <a:solidFill>
                <a:prstClr val="black"/>
              </a:solidFill>
              <a:latin typeface="Calibri"/>
            </a:endParaRPr>
          </a:p>
        </p:txBody>
      </p:sp>
      <p:pic>
        <p:nvPicPr>
          <p:cNvPr id="7" name="Picture 6">
            <a:extLst>
              <a:ext uri="{FF2B5EF4-FFF2-40B4-BE49-F238E27FC236}">
                <a16:creationId xmlns:a16="http://schemas.microsoft.com/office/drawing/2014/main" id="{229E2A51-BB40-0065-9198-C7E23517236D}"/>
              </a:ext>
            </a:extLst>
          </p:cNvPr>
          <p:cNvPicPr>
            <a:picLocks noChangeAspect="1"/>
          </p:cNvPicPr>
          <p:nvPr/>
        </p:nvPicPr>
        <p:blipFill>
          <a:blip r:embed="rId3"/>
          <a:stretch>
            <a:fillRect/>
          </a:stretch>
        </p:blipFill>
        <p:spPr>
          <a:xfrm>
            <a:off x="838200" y="1676400"/>
            <a:ext cx="3938149" cy="4351020"/>
          </a:xfrm>
          <a:prstGeom prst="rect">
            <a:avLst/>
          </a:prstGeom>
        </p:spPr>
      </p:pic>
      <p:sp>
        <p:nvSpPr>
          <p:cNvPr id="8" name="Rectangle 7">
            <a:extLst>
              <a:ext uri="{FF2B5EF4-FFF2-40B4-BE49-F238E27FC236}">
                <a16:creationId xmlns:a16="http://schemas.microsoft.com/office/drawing/2014/main" id="{27EBD192-5388-5E2F-08B0-9D31E860C676}"/>
              </a:ext>
            </a:extLst>
          </p:cNvPr>
          <p:cNvSpPr/>
          <p:nvPr/>
        </p:nvSpPr>
        <p:spPr>
          <a:xfrm>
            <a:off x="1524000" y="1752600"/>
            <a:ext cx="3048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9FBBD0-F848-8FE9-3616-1FC5754E2E2A}"/>
              </a:ext>
            </a:extLst>
          </p:cNvPr>
          <p:cNvSpPr txBox="1"/>
          <p:nvPr/>
        </p:nvSpPr>
        <p:spPr>
          <a:xfrm>
            <a:off x="1371600" y="1325116"/>
            <a:ext cx="3962400" cy="369332"/>
          </a:xfrm>
          <a:prstGeom prst="rect">
            <a:avLst/>
          </a:prstGeom>
          <a:noFill/>
        </p:spPr>
        <p:txBody>
          <a:bodyPr wrap="square" rtlCol="0">
            <a:spAutoFit/>
          </a:bodyPr>
          <a:lstStyle/>
          <a:p>
            <a:r>
              <a:rPr lang="en-US" dirty="0">
                <a:solidFill>
                  <a:schemeClr val="bg1"/>
                </a:solidFill>
              </a:rPr>
              <a:t>Energy input to the atmosphere</a:t>
            </a:r>
          </a:p>
        </p:txBody>
      </p:sp>
      <p:sp>
        <p:nvSpPr>
          <p:cNvPr id="10" name="TextBox 9">
            <a:extLst>
              <a:ext uri="{FF2B5EF4-FFF2-40B4-BE49-F238E27FC236}">
                <a16:creationId xmlns:a16="http://schemas.microsoft.com/office/drawing/2014/main" id="{37D73484-8915-CDC9-1A76-CAD40161CA63}"/>
              </a:ext>
            </a:extLst>
          </p:cNvPr>
          <p:cNvSpPr txBox="1"/>
          <p:nvPr/>
        </p:nvSpPr>
        <p:spPr>
          <a:xfrm rot="16200000">
            <a:off x="-1395592" y="3575694"/>
            <a:ext cx="3793869" cy="300082"/>
          </a:xfrm>
          <a:prstGeom prst="rect">
            <a:avLst/>
          </a:prstGeom>
          <a:noFill/>
        </p:spPr>
        <p:txBody>
          <a:bodyPr wrap="square" rtlCol="0">
            <a:spAutoFit/>
          </a:bodyPr>
          <a:lstStyle/>
          <a:p>
            <a:pPr algn="ctr" defTabSz="685800"/>
            <a:r>
              <a:rPr lang="en-US" sz="1350" dirty="0">
                <a:solidFill>
                  <a:prstClr val="white"/>
                </a:solidFill>
                <a:latin typeface="Calibri"/>
              </a:rPr>
              <a:t>Source of atmospheric energy input (W m</a:t>
            </a:r>
            <a:r>
              <a:rPr lang="en-US" sz="1350" baseline="30000" dirty="0">
                <a:solidFill>
                  <a:prstClr val="white"/>
                </a:solidFill>
                <a:latin typeface="Calibri"/>
              </a:rPr>
              <a:t>-2 </a:t>
            </a:r>
            <a:r>
              <a:rPr lang="en-US" sz="1350" dirty="0">
                <a:solidFill>
                  <a:prstClr val="white"/>
                </a:solidFill>
                <a:latin typeface="Calibri"/>
              </a:rPr>
              <a:t>)</a:t>
            </a:r>
          </a:p>
        </p:txBody>
      </p:sp>
      <p:sp>
        <p:nvSpPr>
          <p:cNvPr id="14" name="TextBox 13">
            <a:extLst>
              <a:ext uri="{FF2B5EF4-FFF2-40B4-BE49-F238E27FC236}">
                <a16:creationId xmlns:a16="http://schemas.microsoft.com/office/drawing/2014/main" id="{DA23F516-552C-107E-6736-B75A43841250}"/>
              </a:ext>
            </a:extLst>
          </p:cNvPr>
          <p:cNvSpPr txBox="1"/>
          <p:nvPr/>
        </p:nvSpPr>
        <p:spPr>
          <a:xfrm>
            <a:off x="5370254" y="2286000"/>
            <a:ext cx="3200400" cy="2031325"/>
          </a:xfrm>
          <a:prstGeom prst="rect">
            <a:avLst/>
          </a:prstGeom>
          <a:noFill/>
        </p:spPr>
        <p:txBody>
          <a:bodyPr wrap="square" rtlCol="0">
            <a:spAutoFit/>
          </a:bodyPr>
          <a:lstStyle/>
          <a:p>
            <a:r>
              <a:rPr lang="en-US" dirty="0">
                <a:solidFill>
                  <a:schemeClr val="bg1"/>
                </a:solidFill>
              </a:rPr>
              <a:t>Globally, </a:t>
            </a:r>
            <a:r>
              <a:rPr lang="en-US" dirty="0">
                <a:solidFill>
                  <a:srgbClr val="009900"/>
                </a:solidFill>
              </a:rPr>
              <a:t>evaporation </a:t>
            </a:r>
            <a:r>
              <a:rPr lang="en-US" dirty="0">
                <a:solidFill>
                  <a:schemeClr val="bg1"/>
                </a:solidFill>
              </a:rPr>
              <a:t>adds energy to the atmosphere and</a:t>
            </a:r>
          </a:p>
          <a:p>
            <a:r>
              <a:rPr lang="en-US" dirty="0">
                <a:solidFill>
                  <a:srgbClr val="FF9900"/>
                </a:solidFill>
              </a:rPr>
              <a:t>atmospheric radiation </a:t>
            </a:r>
            <a:r>
              <a:rPr lang="en-US" dirty="0">
                <a:solidFill>
                  <a:schemeClr val="bg1"/>
                </a:solidFill>
              </a:rPr>
              <a:t>removes energy</a:t>
            </a:r>
          </a:p>
          <a:p>
            <a:endParaRPr lang="en-US" dirty="0">
              <a:solidFill>
                <a:schemeClr val="bg1"/>
              </a:solidFill>
            </a:endParaRPr>
          </a:p>
          <a:p>
            <a:r>
              <a:rPr lang="en-US" dirty="0">
                <a:solidFill>
                  <a:schemeClr val="bg1"/>
                </a:solidFill>
              </a:rPr>
              <a:t>Local energy imbalances drive atmospheric heat transport  </a:t>
            </a:r>
          </a:p>
        </p:txBody>
      </p:sp>
      <p:cxnSp>
        <p:nvCxnSpPr>
          <p:cNvPr id="3" name="Straight Connector 2">
            <a:extLst>
              <a:ext uri="{FF2B5EF4-FFF2-40B4-BE49-F238E27FC236}">
                <a16:creationId xmlns:a16="http://schemas.microsoft.com/office/drawing/2014/main" id="{FB603F4D-4F7D-EC1D-2CA8-173C699303F8}"/>
              </a:ext>
            </a:extLst>
          </p:cNvPr>
          <p:cNvCxnSpPr>
            <a:cxnSpLocks/>
          </p:cNvCxnSpPr>
          <p:nvPr/>
        </p:nvCxnSpPr>
        <p:spPr>
          <a:xfrm>
            <a:off x="1524000" y="3810000"/>
            <a:ext cx="304800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220646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EF54B5FE-609C-C77B-2EA9-91FB983017FA}"/>
              </a:ext>
            </a:extLst>
          </p:cNvPr>
          <p:cNvPicPr>
            <a:picLocks noChangeAspect="1"/>
          </p:cNvPicPr>
          <p:nvPr/>
        </p:nvPicPr>
        <p:blipFill>
          <a:blip r:embed="rId3"/>
          <a:stretch>
            <a:fillRect/>
          </a:stretch>
        </p:blipFill>
        <p:spPr>
          <a:xfrm>
            <a:off x="5615099" y="2178974"/>
            <a:ext cx="3414624" cy="3480477"/>
          </a:xfrm>
          <a:prstGeom prst="rect">
            <a:avLst/>
          </a:prstGeom>
        </p:spPr>
      </p:pic>
      <p:pic>
        <p:nvPicPr>
          <p:cNvPr id="11" name="Picture 10">
            <a:extLst>
              <a:ext uri="{FF2B5EF4-FFF2-40B4-BE49-F238E27FC236}">
                <a16:creationId xmlns:a16="http://schemas.microsoft.com/office/drawing/2014/main" id="{16C2AD1C-2FDC-B20D-08B9-8A002DBAC2E5}"/>
              </a:ext>
            </a:extLst>
          </p:cNvPr>
          <p:cNvPicPr>
            <a:picLocks noChangeAspect="1"/>
          </p:cNvPicPr>
          <p:nvPr/>
        </p:nvPicPr>
        <p:blipFill>
          <a:blip r:embed="rId4"/>
          <a:stretch>
            <a:fillRect/>
          </a:stretch>
        </p:blipFill>
        <p:spPr>
          <a:xfrm>
            <a:off x="1002861" y="2150566"/>
            <a:ext cx="3403774" cy="3435290"/>
          </a:xfrm>
          <a:prstGeom prst="rect">
            <a:avLst/>
          </a:prstGeom>
        </p:spPr>
      </p:pic>
      <p:sp>
        <p:nvSpPr>
          <p:cNvPr id="12" name="TextBox 11">
            <a:extLst>
              <a:ext uri="{FF2B5EF4-FFF2-40B4-BE49-F238E27FC236}">
                <a16:creationId xmlns:a16="http://schemas.microsoft.com/office/drawing/2014/main" id="{975DB4A0-D6AE-8ED8-257D-1D92E0868EE6}"/>
              </a:ext>
            </a:extLst>
          </p:cNvPr>
          <p:cNvSpPr txBox="1"/>
          <p:nvPr/>
        </p:nvSpPr>
        <p:spPr>
          <a:xfrm rot="16200000">
            <a:off x="-1596234" y="3573569"/>
            <a:ext cx="3793869" cy="507831"/>
          </a:xfrm>
          <a:prstGeom prst="rect">
            <a:avLst/>
          </a:prstGeom>
          <a:noFill/>
        </p:spPr>
        <p:txBody>
          <a:bodyPr wrap="square" rtlCol="0">
            <a:spAutoFit/>
          </a:bodyPr>
          <a:lstStyle/>
          <a:p>
            <a:pPr algn="ctr" defTabSz="685800"/>
            <a:r>
              <a:rPr lang="en-US" sz="1350" dirty="0">
                <a:solidFill>
                  <a:prstClr val="white"/>
                </a:solidFill>
                <a:latin typeface="Calibri"/>
              </a:rPr>
              <a:t>Source of atmospheric energy input (W m</a:t>
            </a:r>
            <a:r>
              <a:rPr lang="en-US" sz="1350" baseline="30000" dirty="0">
                <a:solidFill>
                  <a:prstClr val="white"/>
                </a:solidFill>
                <a:latin typeface="Calibri"/>
              </a:rPr>
              <a:t>-2 </a:t>
            </a:r>
            <a:r>
              <a:rPr lang="en-US" sz="1350" dirty="0">
                <a:solidFill>
                  <a:prstClr val="white"/>
                </a:solidFill>
                <a:latin typeface="Calibri"/>
              </a:rPr>
              <a:t>)</a:t>
            </a:r>
          </a:p>
          <a:p>
            <a:pPr algn="ctr" defTabSz="685800"/>
            <a:r>
              <a:rPr lang="en-US" sz="1350" dirty="0">
                <a:solidFill>
                  <a:prstClr val="white"/>
                </a:solidFill>
                <a:latin typeface="Calibri"/>
              </a:rPr>
              <a:t>Global mean removed</a:t>
            </a:r>
          </a:p>
        </p:txBody>
      </p:sp>
      <p:sp>
        <p:nvSpPr>
          <p:cNvPr id="13" name="TextBox 12">
            <a:extLst>
              <a:ext uri="{FF2B5EF4-FFF2-40B4-BE49-F238E27FC236}">
                <a16:creationId xmlns:a16="http://schemas.microsoft.com/office/drawing/2014/main" id="{F30F9AA3-A929-DE7D-F90C-1C3601996375}"/>
              </a:ext>
            </a:extLst>
          </p:cNvPr>
          <p:cNvSpPr txBox="1"/>
          <p:nvPr/>
        </p:nvSpPr>
        <p:spPr>
          <a:xfrm>
            <a:off x="644237" y="2069869"/>
            <a:ext cx="464474" cy="300082"/>
          </a:xfrm>
          <a:prstGeom prst="rect">
            <a:avLst/>
          </a:prstGeom>
          <a:noFill/>
        </p:spPr>
        <p:txBody>
          <a:bodyPr wrap="square" rtlCol="0">
            <a:spAutoFit/>
          </a:bodyPr>
          <a:lstStyle/>
          <a:p>
            <a:pPr defTabSz="685800"/>
            <a:r>
              <a:rPr lang="en-US" sz="1350" dirty="0">
                <a:solidFill>
                  <a:prstClr val="white"/>
                </a:solidFill>
                <a:latin typeface="Calibri"/>
              </a:rPr>
              <a:t>150</a:t>
            </a:r>
          </a:p>
        </p:txBody>
      </p:sp>
      <p:sp>
        <p:nvSpPr>
          <p:cNvPr id="15" name="TextBox 14">
            <a:extLst>
              <a:ext uri="{FF2B5EF4-FFF2-40B4-BE49-F238E27FC236}">
                <a16:creationId xmlns:a16="http://schemas.microsoft.com/office/drawing/2014/main" id="{3040470A-301D-D470-3627-EE3A3A3E9C3F}"/>
              </a:ext>
            </a:extLst>
          </p:cNvPr>
          <p:cNvSpPr txBox="1"/>
          <p:nvPr/>
        </p:nvSpPr>
        <p:spPr>
          <a:xfrm>
            <a:off x="643196" y="2648642"/>
            <a:ext cx="464474" cy="300082"/>
          </a:xfrm>
          <a:prstGeom prst="rect">
            <a:avLst/>
          </a:prstGeom>
          <a:noFill/>
        </p:spPr>
        <p:txBody>
          <a:bodyPr wrap="square" rtlCol="0">
            <a:spAutoFit/>
          </a:bodyPr>
          <a:lstStyle/>
          <a:p>
            <a:pPr defTabSz="685800"/>
            <a:r>
              <a:rPr lang="en-US" sz="1350" dirty="0">
                <a:solidFill>
                  <a:prstClr val="white"/>
                </a:solidFill>
                <a:latin typeface="Calibri"/>
              </a:rPr>
              <a:t>100</a:t>
            </a:r>
          </a:p>
        </p:txBody>
      </p:sp>
      <p:sp>
        <p:nvSpPr>
          <p:cNvPr id="17" name="TextBox 16">
            <a:extLst>
              <a:ext uri="{FF2B5EF4-FFF2-40B4-BE49-F238E27FC236}">
                <a16:creationId xmlns:a16="http://schemas.microsoft.com/office/drawing/2014/main" id="{45A80C3C-4B15-C662-B153-B023FD0E920B}"/>
              </a:ext>
            </a:extLst>
          </p:cNvPr>
          <p:cNvSpPr txBox="1"/>
          <p:nvPr/>
        </p:nvSpPr>
        <p:spPr>
          <a:xfrm>
            <a:off x="590208" y="4310164"/>
            <a:ext cx="464474" cy="300082"/>
          </a:xfrm>
          <a:prstGeom prst="rect">
            <a:avLst/>
          </a:prstGeom>
          <a:noFill/>
        </p:spPr>
        <p:txBody>
          <a:bodyPr wrap="square" rtlCol="0">
            <a:spAutoFit/>
          </a:bodyPr>
          <a:lstStyle/>
          <a:p>
            <a:pPr defTabSz="685800"/>
            <a:r>
              <a:rPr lang="en-US" sz="1350" dirty="0">
                <a:solidFill>
                  <a:prstClr val="white"/>
                </a:solidFill>
                <a:latin typeface="Calibri"/>
              </a:rPr>
              <a:t> -50</a:t>
            </a:r>
          </a:p>
        </p:txBody>
      </p:sp>
      <p:sp>
        <p:nvSpPr>
          <p:cNvPr id="19" name="TextBox 18">
            <a:extLst>
              <a:ext uri="{FF2B5EF4-FFF2-40B4-BE49-F238E27FC236}">
                <a16:creationId xmlns:a16="http://schemas.microsoft.com/office/drawing/2014/main" id="{BB79C1B7-4488-EC80-33D1-8A07100CC7E5}"/>
              </a:ext>
            </a:extLst>
          </p:cNvPr>
          <p:cNvSpPr txBox="1"/>
          <p:nvPr/>
        </p:nvSpPr>
        <p:spPr>
          <a:xfrm>
            <a:off x="542689" y="5418870"/>
            <a:ext cx="507833" cy="300082"/>
          </a:xfrm>
          <a:prstGeom prst="rect">
            <a:avLst/>
          </a:prstGeom>
          <a:noFill/>
        </p:spPr>
        <p:txBody>
          <a:bodyPr wrap="square" rtlCol="0">
            <a:spAutoFit/>
          </a:bodyPr>
          <a:lstStyle/>
          <a:p>
            <a:pPr defTabSz="685800"/>
            <a:r>
              <a:rPr lang="en-US" sz="1350" dirty="0">
                <a:solidFill>
                  <a:prstClr val="white"/>
                </a:solidFill>
                <a:latin typeface="Calibri"/>
              </a:rPr>
              <a:t>-150</a:t>
            </a:r>
          </a:p>
        </p:txBody>
      </p:sp>
      <p:sp>
        <p:nvSpPr>
          <p:cNvPr id="21" name="TextBox 20">
            <a:extLst>
              <a:ext uri="{FF2B5EF4-FFF2-40B4-BE49-F238E27FC236}">
                <a16:creationId xmlns:a16="http://schemas.microsoft.com/office/drawing/2014/main" id="{D9C6778D-A373-73F7-7659-ECA10DC6C41A}"/>
              </a:ext>
            </a:extLst>
          </p:cNvPr>
          <p:cNvSpPr txBox="1"/>
          <p:nvPr/>
        </p:nvSpPr>
        <p:spPr>
          <a:xfrm>
            <a:off x="517477" y="4846330"/>
            <a:ext cx="537205" cy="300082"/>
          </a:xfrm>
          <a:prstGeom prst="rect">
            <a:avLst/>
          </a:prstGeom>
          <a:noFill/>
        </p:spPr>
        <p:txBody>
          <a:bodyPr wrap="square" rtlCol="0">
            <a:spAutoFit/>
          </a:bodyPr>
          <a:lstStyle/>
          <a:p>
            <a:pPr defTabSz="685800"/>
            <a:r>
              <a:rPr lang="en-US" sz="1350" dirty="0">
                <a:solidFill>
                  <a:prstClr val="white"/>
                </a:solidFill>
                <a:latin typeface="Calibri"/>
              </a:rPr>
              <a:t>-100</a:t>
            </a:r>
          </a:p>
        </p:txBody>
      </p:sp>
      <p:sp>
        <p:nvSpPr>
          <p:cNvPr id="23" name="TextBox 22">
            <a:extLst>
              <a:ext uri="{FF2B5EF4-FFF2-40B4-BE49-F238E27FC236}">
                <a16:creationId xmlns:a16="http://schemas.microsoft.com/office/drawing/2014/main" id="{01AEA7C2-C4E3-5793-6162-0C76124AC667}"/>
              </a:ext>
            </a:extLst>
          </p:cNvPr>
          <p:cNvSpPr txBox="1"/>
          <p:nvPr/>
        </p:nvSpPr>
        <p:spPr>
          <a:xfrm>
            <a:off x="607874" y="3199375"/>
            <a:ext cx="464474" cy="300082"/>
          </a:xfrm>
          <a:prstGeom prst="rect">
            <a:avLst/>
          </a:prstGeom>
        </p:spPr>
        <p:txBody>
          <a:bodyPr wrap="square" rtlCol="0">
            <a:spAutoFit/>
          </a:bodyPr>
          <a:lstStyle/>
          <a:p>
            <a:pPr defTabSz="685800"/>
            <a:r>
              <a:rPr lang="en-US" sz="1350" dirty="0">
                <a:solidFill>
                  <a:prstClr val="white"/>
                </a:solidFill>
                <a:latin typeface="Calibri"/>
              </a:rPr>
              <a:t>  50</a:t>
            </a:r>
          </a:p>
        </p:txBody>
      </p:sp>
      <p:sp>
        <p:nvSpPr>
          <p:cNvPr id="25" name="TextBox 24">
            <a:extLst>
              <a:ext uri="{FF2B5EF4-FFF2-40B4-BE49-F238E27FC236}">
                <a16:creationId xmlns:a16="http://schemas.microsoft.com/office/drawing/2014/main" id="{E5033B72-DDD8-E6EF-5076-327C35ACD408}"/>
              </a:ext>
            </a:extLst>
          </p:cNvPr>
          <p:cNvSpPr txBox="1"/>
          <p:nvPr/>
        </p:nvSpPr>
        <p:spPr>
          <a:xfrm>
            <a:off x="607874" y="3196258"/>
            <a:ext cx="464474" cy="300082"/>
          </a:xfrm>
          <a:prstGeom prst="rect">
            <a:avLst/>
          </a:prstGeom>
          <a:noFill/>
        </p:spPr>
        <p:txBody>
          <a:bodyPr wrap="square" rtlCol="0">
            <a:spAutoFit/>
          </a:bodyPr>
          <a:lstStyle/>
          <a:p>
            <a:pPr defTabSz="685800"/>
            <a:r>
              <a:rPr lang="en-US" sz="1350" dirty="0">
                <a:solidFill>
                  <a:prstClr val="white"/>
                </a:solidFill>
                <a:latin typeface="Calibri"/>
              </a:rPr>
              <a:t>  50</a:t>
            </a:r>
          </a:p>
        </p:txBody>
      </p:sp>
      <p:sp>
        <p:nvSpPr>
          <p:cNvPr id="27" name="TextBox 26">
            <a:extLst>
              <a:ext uri="{FF2B5EF4-FFF2-40B4-BE49-F238E27FC236}">
                <a16:creationId xmlns:a16="http://schemas.microsoft.com/office/drawing/2014/main" id="{78F156A0-0E53-196A-64A9-44A1C1C2EFB0}"/>
              </a:ext>
            </a:extLst>
          </p:cNvPr>
          <p:cNvSpPr txBox="1"/>
          <p:nvPr/>
        </p:nvSpPr>
        <p:spPr>
          <a:xfrm>
            <a:off x="616189" y="3759445"/>
            <a:ext cx="464474" cy="300082"/>
          </a:xfrm>
          <a:prstGeom prst="rect">
            <a:avLst/>
          </a:prstGeom>
          <a:noFill/>
        </p:spPr>
        <p:txBody>
          <a:bodyPr wrap="square" rtlCol="0">
            <a:spAutoFit/>
          </a:bodyPr>
          <a:lstStyle/>
          <a:p>
            <a:pPr defTabSz="685800"/>
            <a:r>
              <a:rPr lang="en-US" sz="1350" dirty="0">
                <a:solidFill>
                  <a:prstClr val="white"/>
                </a:solidFill>
                <a:latin typeface="Calibri"/>
              </a:rPr>
              <a:t>   0</a:t>
            </a:r>
          </a:p>
        </p:txBody>
      </p:sp>
      <p:sp>
        <p:nvSpPr>
          <p:cNvPr id="29" name="TextBox 28">
            <a:extLst>
              <a:ext uri="{FF2B5EF4-FFF2-40B4-BE49-F238E27FC236}">
                <a16:creationId xmlns:a16="http://schemas.microsoft.com/office/drawing/2014/main" id="{904A9414-2721-611E-2994-D16A18217C3D}"/>
              </a:ext>
            </a:extLst>
          </p:cNvPr>
          <p:cNvSpPr txBox="1"/>
          <p:nvPr/>
        </p:nvSpPr>
        <p:spPr>
          <a:xfrm>
            <a:off x="762698" y="5573713"/>
            <a:ext cx="537205" cy="300082"/>
          </a:xfrm>
          <a:prstGeom prst="rect">
            <a:avLst/>
          </a:prstGeom>
          <a:noFill/>
        </p:spPr>
        <p:txBody>
          <a:bodyPr wrap="square" rtlCol="0">
            <a:spAutoFit/>
          </a:bodyPr>
          <a:lstStyle/>
          <a:p>
            <a:pPr defTabSz="685800"/>
            <a:r>
              <a:rPr lang="en-US" sz="1350" dirty="0">
                <a:solidFill>
                  <a:prstClr val="white"/>
                </a:solidFill>
                <a:latin typeface="Calibri"/>
              </a:rPr>
              <a:t>  90S</a:t>
            </a:r>
          </a:p>
        </p:txBody>
      </p:sp>
      <p:sp>
        <p:nvSpPr>
          <p:cNvPr id="31" name="TextBox 30">
            <a:extLst>
              <a:ext uri="{FF2B5EF4-FFF2-40B4-BE49-F238E27FC236}">
                <a16:creationId xmlns:a16="http://schemas.microsoft.com/office/drawing/2014/main" id="{197AC5FC-7668-838D-464E-6FECE29FEAF3}"/>
              </a:ext>
            </a:extLst>
          </p:cNvPr>
          <p:cNvSpPr txBox="1"/>
          <p:nvPr/>
        </p:nvSpPr>
        <p:spPr>
          <a:xfrm>
            <a:off x="1329000" y="5575793"/>
            <a:ext cx="537205" cy="300082"/>
          </a:xfrm>
          <a:prstGeom prst="rect">
            <a:avLst/>
          </a:prstGeom>
          <a:noFill/>
        </p:spPr>
        <p:txBody>
          <a:bodyPr wrap="square" rtlCol="0">
            <a:spAutoFit/>
          </a:bodyPr>
          <a:lstStyle/>
          <a:p>
            <a:pPr defTabSz="685800"/>
            <a:r>
              <a:rPr lang="en-US" sz="1350" dirty="0">
                <a:solidFill>
                  <a:prstClr val="white"/>
                </a:solidFill>
                <a:latin typeface="Calibri"/>
              </a:rPr>
              <a:t>  60S</a:t>
            </a:r>
          </a:p>
        </p:txBody>
      </p:sp>
      <p:sp>
        <p:nvSpPr>
          <p:cNvPr id="33" name="TextBox 32">
            <a:extLst>
              <a:ext uri="{FF2B5EF4-FFF2-40B4-BE49-F238E27FC236}">
                <a16:creationId xmlns:a16="http://schemas.microsoft.com/office/drawing/2014/main" id="{7F3635CD-9B9B-E32C-F9E4-7B3831736D6B}"/>
              </a:ext>
            </a:extLst>
          </p:cNvPr>
          <p:cNvSpPr txBox="1"/>
          <p:nvPr/>
        </p:nvSpPr>
        <p:spPr>
          <a:xfrm>
            <a:off x="1885950" y="5577875"/>
            <a:ext cx="537205" cy="300082"/>
          </a:xfrm>
          <a:prstGeom prst="rect">
            <a:avLst/>
          </a:prstGeom>
          <a:noFill/>
        </p:spPr>
        <p:txBody>
          <a:bodyPr wrap="square" rtlCol="0">
            <a:spAutoFit/>
          </a:bodyPr>
          <a:lstStyle/>
          <a:p>
            <a:pPr defTabSz="685800"/>
            <a:r>
              <a:rPr lang="en-US" sz="1350" dirty="0">
                <a:solidFill>
                  <a:prstClr val="white"/>
                </a:solidFill>
                <a:latin typeface="Calibri"/>
              </a:rPr>
              <a:t>  30S</a:t>
            </a:r>
          </a:p>
        </p:txBody>
      </p:sp>
      <p:sp>
        <p:nvSpPr>
          <p:cNvPr id="35" name="TextBox 34">
            <a:extLst>
              <a:ext uri="{FF2B5EF4-FFF2-40B4-BE49-F238E27FC236}">
                <a16:creationId xmlns:a16="http://schemas.microsoft.com/office/drawing/2014/main" id="{EFD0087A-1B36-A4E1-A36A-23213176258E}"/>
              </a:ext>
            </a:extLst>
          </p:cNvPr>
          <p:cNvSpPr txBox="1"/>
          <p:nvPr/>
        </p:nvSpPr>
        <p:spPr>
          <a:xfrm>
            <a:off x="2940644" y="5355408"/>
            <a:ext cx="537205" cy="507831"/>
          </a:xfrm>
          <a:prstGeom prst="rect">
            <a:avLst/>
          </a:prstGeom>
          <a:noFill/>
        </p:spPr>
        <p:txBody>
          <a:bodyPr wrap="square" rtlCol="0">
            <a:spAutoFit/>
          </a:bodyPr>
          <a:lstStyle/>
          <a:p>
            <a:pPr defTabSz="685800"/>
            <a:r>
              <a:rPr lang="en-US" sz="1350" dirty="0">
                <a:solidFill>
                  <a:prstClr val="white"/>
                </a:solidFill>
                <a:latin typeface="Calibri"/>
              </a:rPr>
              <a:t>  30N</a:t>
            </a:r>
          </a:p>
        </p:txBody>
      </p:sp>
      <p:sp>
        <p:nvSpPr>
          <p:cNvPr id="37" name="TextBox 36">
            <a:extLst>
              <a:ext uri="{FF2B5EF4-FFF2-40B4-BE49-F238E27FC236}">
                <a16:creationId xmlns:a16="http://schemas.microsoft.com/office/drawing/2014/main" id="{F893449E-1418-B1CA-5ACA-E1DE608A3E86}"/>
              </a:ext>
            </a:extLst>
          </p:cNvPr>
          <p:cNvSpPr txBox="1"/>
          <p:nvPr/>
        </p:nvSpPr>
        <p:spPr>
          <a:xfrm>
            <a:off x="3506946" y="5357487"/>
            <a:ext cx="537205" cy="507831"/>
          </a:xfrm>
          <a:prstGeom prst="rect">
            <a:avLst/>
          </a:prstGeom>
          <a:noFill/>
        </p:spPr>
        <p:txBody>
          <a:bodyPr wrap="square" rtlCol="0">
            <a:spAutoFit/>
          </a:bodyPr>
          <a:lstStyle/>
          <a:p>
            <a:pPr defTabSz="685800"/>
            <a:r>
              <a:rPr lang="en-US" sz="1350" dirty="0">
                <a:solidFill>
                  <a:prstClr val="white"/>
                </a:solidFill>
                <a:latin typeface="Calibri"/>
              </a:rPr>
              <a:t>  60N</a:t>
            </a:r>
          </a:p>
        </p:txBody>
      </p:sp>
      <p:sp>
        <p:nvSpPr>
          <p:cNvPr id="39" name="TextBox 38">
            <a:extLst>
              <a:ext uri="{FF2B5EF4-FFF2-40B4-BE49-F238E27FC236}">
                <a16:creationId xmlns:a16="http://schemas.microsoft.com/office/drawing/2014/main" id="{8346179C-0FDD-CC9E-4603-724BFCAAD2E2}"/>
              </a:ext>
            </a:extLst>
          </p:cNvPr>
          <p:cNvSpPr txBox="1"/>
          <p:nvPr/>
        </p:nvSpPr>
        <p:spPr>
          <a:xfrm>
            <a:off x="4063896" y="5359569"/>
            <a:ext cx="537205" cy="507831"/>
          </a:xfrm>
          <a:prstGeom prst="rect">
            <a:avLst/>
          </a:prstGeom>
          <a:noFill/>
        </p:spPr>
        <p:txBody>
          <a:bodyPr wrap="square" rtlCol="0">
            <a:spAutoFit/>
          </a:bodyPr>
          <a:lstStyle/>
          <a:p>
            <a:pPr defTabSz="685800"/>
            <a:r>
              <a:rPr lang="en-US" sz="1350" dirty="0">
                <a:solidFill>
                  <a:prstClr val="white"/>
                </a:solidFill>
                <a:latin typeface="Calibri"/>
              </a:rPr>
              <a:t>  90N</a:t>
            </a:r>
          </a:p>
        </p:txBody>
      </p:sp>
      <p:sp>
        <p:nvSpPr>
          <p:cNvPr id="41" name="TextBox 40">
            <a:extLst>
              <a:ext uri="{FF2B5EF4-FFF2-40B4-BE49-F238E27FC236}">
                <a16:creationId xmlns:a16="http://schemas.microsoft.com/office/drawing/2014/main" id="{C99AC6BA-6A06-2A1C-3924-0959BCCCBEE3}"/>
              </a:ext>
            </a:extLst>
          </p:cNvPr>
          <p:cNvSpPr txBox="1"/>
          <p:nvPr/>
        </p:nvSpPr>
        <p:spPr>
          <a:xfrm>
            <a:off x="2412785" y="5552936"/>
            <a:ext cx="537205" cy="300082"/>
          </a:xfrm>
          <a:prstGeom prst="rect">
            <a:avLst/>
          </a:prstGeom>
          <a:noFill/>
        </p:spPr>
        <p:txBody>
          <a:bodyPr wrap="square" rtlCol="0">
            <a:spAutoFit/>
          </a:bodyPr>
          <a:lstStyle/>
          <a:p>
            <a:pPr defTabSz="685800"/>
            <a:r>
              <a:rPr lang="en-US" sz="1350" dirty="0">
                <a:solidFill>
                  <a:prstClr val="white"/>
                </a:solidFill>
                <a:latin typeface="Calibri"/>
              </a:rPr>
              <a:t>   EQ</a:t>
            </a:r>
          </a:p>
        </p:txBody>
      </p:sp>
      <p:sp>
        <p:nvSpPr>
          <p:cNvPr id="42" name="Rectangle: Rounded Corners 41">
            <a:extLst>
              <a:ext uri="{FF2B5EF4-FFF2-40B4-BE49-F238E27FC236}">
                <a16:creationId xmlns:a16="http://schemas.microsoft.com/office/drawing/2014/main" id="{7BB2B3B9-877F-B3BA-F62E-D205890156CC}"/>
              </a:ext>
            </a:extLst>
          </p:cNvPr>
          <p:cNvSpPr/>
          <p:nvPr/>
        </p:nvSpPr>
        <p:spPr>
          <a:xfrm>
            <a:off x="1524000" y="2303665"/>
            <a:ext cx="1403676" cy="8478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3" name="TextBox 42">
            <a:extLst>
              <a:ext uri="{FF2B5EF4-FFF2-40B4-BE49-F238E27FC236}">
                <a16:creationId xmlns:a16="http://schemas.microsoft.com/office/drawing/2014/main" id="{A4825822-CCB1-A490-82BF-AD5BA3819204}"/>
              </a:ext>
            </a:extLst>
          </p:cNvPr>
          <p:cNvSpPr txBox="1"/>
          <p:nvPr/>
        </p:nvSpPr>
        <p:spPr>
          <a:xfrm>
            <a:off x="1499407" y="2268974"/>
            <a:ext cx="838547" cy="288541"/>
          </a:xfrm>
          <a:prstGeom prst="rect">
            <a:avLst/>
          </a:prstGeom>
          <a:noFill/>
        </p:spPr>
        <p:txBody>
          <a:bodyPr wrap="square" rtlCol="0">
            <a:spAutoFit/>
          </a:bodyPr>
          <a:lstStyle/>
          <a:p>
            <a:pPr defTabSz="685800"/>
            <a:r>
              <a:rPr lang="en-US" sz="1275" b="1" dirty="0">
                <a:solidFill>
                  <a:prstClr val="black"/>
                </a:solidFill>
                <a:latin typeface="Calibri"/>
              </a:rPr>
              <a:t>Total</a:t>
            </a:r>
          </a:p>
        </p:txBody>
      </p:sp>
      <p:sp>
        <p:nvSpPr>
          <p:cNvPr id="45" name="TextBox 44">
            <a:extLst>
              <a:ext uri="{FF2B5EF4-FFF2-40B4-BE49-F238E27FC236}">
                <a16:creationId xmlns:a16="http://schemas.microsoft.com/office/drawing/2014/main" id="{DA96F914-5534-80FE-2321-203D4726D081}"/>
              </a:ext>
            </a:extLst>
          </p:cNvPr>
          <p:cNvSpPr txBox="1"/>
          <p:nvPr/>
        </p:nvSpPr>
        <p:spPr>
          <a:xfrm>
            <a:off x="1467078" y="2454659"/>
            <a:ext cx="1529704" cy="288541"/>
          </a:xfrm>
          <a:prstGeom prst="rect">
            <a:avLst/>
          </a:prstGeom>
          <a:noFill/>
        </p:spPr>
        <p:txBody>
          <a:bodyPr wrap="square" rtlCol="0">
            <a:spAutoFit/>
          </a:bodyPr>
          <a:lstStyle/>
          <a:p>
            <a:pPr defTabSz="685800"/>
            <a:r>
              <a:rPr lang="en-US" sz="1275" b="1" dirty="0">
                <a:solidFill>
                  <a:srgbClr val="FFC000"/>
                </a:solidFill>
                <a:latin typeface="Calibri"/>
              </a:rPr>
              <a:t>Radiation (</a:t>
            </a:r>
            <a:r>
              <a:rPr lang="en-US" sz="1275" b="1" dirty="0" err="1">
                <a:solidFill>
                  <a:srgbClr val="FFC000"/>
                </a:solidFill>
                <a:latin typeface="Calibri"/>
              </a:rPr>
              <a:t>atmos</a:t>
            </a:r>
            <a:r>
              <a:rPr lang="en-US" sz="1275" b="1" dirty="0">
                <a:solidFill>
                  <a:srgbClr val="FFC000"/>
                </a:solidFill>
                <a:latin typeface="Calibri"/>
              </a:rPr>
              <a:t>)</a:t>
            </a:r>
          </a:p>
        </p:txBody>
      </p:sp>
      <p:sp>
        <p:nvSpPr>
          <p:cNvPr id="47" name="TextBox 46">
            <a:extLst>
              <a:ext uri="{FF2B5EF4-FFF2-40B4-BE49-F238E27FC236}">
                <a16:creationId xmlns:a16="http://schemas.microsoft.com/office/drawing/2014/main" id="{E571F57E-4CA4-2BC1-A6B8-4E9C3A6A01AF}"/>
              </a:ext>
            </a:extLst>
          </p:cNvPr>
          <p:cNvSpPr txBox="1"/>
          <p:nvPr/>
        </p:nvSpPr>
        <p:spPr>
          <a:xfrm>
            <a:off x="1468228" y="2687789"/>
            <a:ext cx="1453706" cy="288541"/>
          </a:xfrm>
          <a:prstGeom prst="rect">
            <a:avLst/>
          </a:prstGeom>
          <a:noFill/>
        </p:spPr>
        <p:txBody>
          <a:bodyPr wrap="square" rtlCol="0">
            <a:spAutoFit/>
          </a:bodyPr>
          <a:lstStyle/>
          <a:p>
            <a:pPr defTabSz="685800"/>
            <a:r>
              <a:rPr lang="en-US" sz="1275" b="1" dirty="0">
                <a:solidFill>
                  <a:srgbClr val="FF0000"/>
                </a:solidFill>
                <a:latin typeface="Calibri"/>
              </a:rPr>
              <a:t>Sensible heat</a:t>
            </a:r>
          </a:p>
        </p:txBody>
      </p:sp>
      <p:sp>
        <p:nvSpPr>
          <p:cNvPr id="49" name="TextBox 48">
            <a:extLst>
              <a:ext uri="{FF2B5EF4-FFF2-40B4-BE49-F238E27FC236}">
                <a16:creationId xmlns:a16="http://schemas.microsoft.com/office/drawing/2014/main" id="{D025DCDC-58E9-3A16-6C9A-E1261F5DA379}"/>
              </a:ext>
            </a:extLst>
          </p:cNvPr>
          <p:cNvSpPr txBox="1"/>
          <p:nvPr/>
        </p:nvSpPr>
        <p:spPr>
          <a:xfrm>
            <a:off x="1464073" y="2892489"/>
            <a:ext cx="1453706" cy="288541"/>
          </a:xfrm>
          <a:prstGeom prst="rect">
            <a:avLst/>
          </a:prstGeom>
          <a:noFill/>
        </p:spPr>
        <p:txBody>
          <a:bodyPr wrap="square" rtlCol="0">
            <a:spAutoFit/>
          </a:bodyPr>
          <a:lstStyle/>
          <a:p>
            <a:pPr defTabSz="685800"/>
            <a:r>
              <a:rPr lang="en-US" sz="1275" b="1" dirty="0">
                <a:solidFill>
                  <a:srgbClr val="007033"/>
                </a:solidFill>
                <a:latin typeface="Calibri"/>
              </a:rPr>
              <a:t>Evaporation</a:t>
            </a:r>
          </a:p>
        </p:txBody>
      </p:sp>
      <p:sp>
        <p:nvSpPr>
          <p:cNvPr id="51" name="Rectangle 50">
            <a:extLst>
              <a:ext uri="{FF2B5EF4-FFF2-40B4-BE49-F238E27FC236}">
                <a16:creationId xmlns:a16="http://schemas.microsoft.com/office/drawing/2014/main" id="{8A918B6A-34C2-17CD-6A32-D5C8F58100EC}"/>
              </a:ext>
            </a:extLst>
          </p:cNvPr>
          <p:cNvSpPr/>
          <p:nvPr/>
        </p:nvSpPr>
        <p:spPr>
          <a:xfrm>
            <a:off x="1107670" y="2288079"/>
            <a:ext cx="1842320" cy="86986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55" name="TextBox 54">
            <a:extLst>
              <a:ext uri="{FF2B5EF4-FFF2-40B4-BE49-F238E27FC236}">
                <a16:creationId xmlns:a16="http://schemas.microsoft.com/office/drawing/2014/main" id="{B455F2C6-EEBC-F9CB-DC32-F04403751A54}"/>
              </a:ext>
            </a:extLst>
          </p:cNvPr>
          <p:cNvSpPr txBox="1"/>
          <p:nvPr/>
        </p:nvSpPr>
        <p:spPr>
          <a:xfrm rot="16200000">
            <a:off x="3234517" y="3712808"/>
            <a:ext cx="3793869" cy="507831"/>
          </a:xfrm>
          <a:prstGeom prst="rect">
            <a:avLst/>
          </a:prstGeom>
          <a:noFill/>
        </p:spPr>
        <p:txBody>
          <a:bodyPr wrap="square" rtlCol="0">
            <a:spAutoFit/>
          </a:bodyPr>
          <a:lstStyle/>
          <a:p>
            <a:pPr algn="ctr" defTabSz="685800"/>
            <a:r>
              <a:rPr lang="en-US" sz="1350" dirty="0">
                <a:solidFill>
                  <a:prstClr val="white"/>
                </a:solidFill>
                <a:latin typeface="Calibri"/>
              </a:rPr>
              <a:t>Atmospheric heat transport generated </a:t>
            </a:r>
          </a:p>
          <a:p>
            <a:pPr algn="ctr" defTabSz="685800"/>
            <a:r>
              <a:rPr lang="en-US" sz="1350" dirty="0">
                <a:solidFill>
                  <a:prstClr val="white"/>
                </a:solidFill>
                <a:latin typeface="Calibri"/>
              </a:rPr>
              <a:t>By each source term (PW)</a:t>
            </a:r>
          </a:p>
        </p:txBody>
      </p:sp>
      <p:sp>
        <p:nvSpPr>
          <p:cNvPr id="57" name="TextBox 56">
            <a:extLst>
              <a:ext uri="{FF2B5EF4-FFF2-40B4-BE49-F238E27FC236}">
                <a16:creationId xmlns:a16="http://schemas.microsoft.com/office/drawing/2014/main" id="{E5EDDB3A-395B-CDA0-99D9-F3C7B2F48750}"/>
              </a:ext>
            </a:extLst>
          </p:cNvPr>
          <p:cNvSpPr txBox="1"/>
          <p:nvPr/>
        </p:nvSpPr>
        <p:spPr>
          <a:xfrm>
            <a:off x="5403292" y="2112473"/>
            <a:ext cx="264431" cy="300082"/>
          </a:xfrm>
          <a:prstGeom prst="rect">
            <a:avLst/>
          </a:prstGeom>
          <a:noFill/>
        </p:spPr>
        <p:txBody>
          <a:bodyPr wrap="square" rtlCol="0">
            <a:spAutoFit/>
          </a:bodyPr>
          <a:lstStyle/>
          <a:p>
            <a:pPr defTabSz="685800"/>
            <a:r>
              <a:rPr lang="en-US" sz="1350" dirty="0">
                <a:solidFill>
                  <a:prstClr val="white"/>
                </a:solidFill>
                <a:latin typeface="Calibri"/>
              </a:rPr>
              <a:t>6</a:t>
            </a:r>
          </a:p>
        </p:txBody>
      </p:sp>
      <p:sp>
        <p:nvSpPr>
          <p:cNvPr id="59" name="TextBox 58">
            <a:extLst>
              <a:ext uri="{FF2B5EF4-FFF2-40B4-BE49-F238E27FC236}">
                <a16:creationId xmlns:a16="http://schemas.microsoft.com/office/drawing/2014/main" id="{69614EC7-98CF-9DB0-4A47-497A2E1027BA}"/>
              </a:ext>
            </a:extLst>
          </p:cNvPr>
          <p:cNvSpPr txBox="1"/>
          <p:nvPr/>
        </p:nvSpPr>
        <p:spPr>
          <a:xfrm>
            <a:off x="5411603" y="2641371"/>
            <a:ext cx="264431" cy="300082"/>
          </a:xfrm>
          <a:prstGeom prst="rect">
            <a:avLst/>
          </a:prstGeom>
          <a:noFill/>
        </p:spPr>
        <p:txBody>
          <a:bodyPr wrap="square" rtlCol="0">
            <a:spAutoFit/>
          </a:bodyPr>
          <a:lstStyle/>
          <a:p>
            <a:pPr defTabSz="685800"/>
            <a:r>
              <a:rPr lang="en-US" sz="1350" dirty="0">
                <a:solidFill>
                  <a:prstClr val="white"/>
                </a:solidFill>
                <a:latin typeface="Calibri"/>
              </a:rPr>
              <a:t>4</a:t>
            </a:r>
          </a:p>
        </p:txBody>
      </p:sp>
      <p:sp>
        <p:nvSpPr>
          <p:cNvPr id="61" name="TextBox 60">
            <a:extLst>
              <a:ext uri="{FF2B5EF4-FFF2-40B4-BE49-F238E27FC236}">
                <a16:creationId xmlns:a16="http://schemas.microsoft.com/office/drawing/2014/main" id="{1976AE94-CF5E-0F8C-A7C7-89926B3672E9}"/>
              </a:ext>
            </a:extLst>
          </p:cNvPr>
          <p:cNvSpPr txBox="1"/>
          <p:nvPr/>
        </p:nvSpPr>
        <p:spPr>
          <a:xfrm>
            <a:off x="5327443" y="4315363"/>
            <a:ext cx="464474" cy="300082"/>
          </a:xfrm>
          <a:prstGeom prst="rect">
            <a:avLst/>
          </a:prstGeom>
          <a:noFill/>
        </p:spPr>
        <p:txBody>
          <a:bodyPr wrap="square" rtlCol="0">
            <a:spAutoFit/>
          </a:bodyPr>
          <a:lstStyle/>
          <a:p>
            <a:pPr defTabSz="685800"/>
            <a:r>
              <a:rPr lang="en-US" sz="1350" dirty="0">
                <a:solidFill>
                  <a:prstClr val="white"/>
                </a:solidFill>
                <a:latin typeface="Calibri"/>
              </a:rPr>
              <a:t> -2</a:t>
            </a:r>
          </a:p>
        </p:txBody>
      </p:sp>
      <p:sp>
        <p:nvSpPr>
          <p:cNvPr id="63" name="TextBox 62">
            <a:extLst>
              <a:ext uri="{FF2B5EF4-FFF2-40B4-BE49-F238E27FC236}">
                <a16:creationId xmlns:a16="http://schemas.microsoft.com/office/drawing/2014/main" id="{8F472AF7-90B0-AA29-8395-42472F0ACA63}"/>
              </a:ext>
            </a:extLst>
          </p:cNvPr>
          <p:cNvSpPr txBox="1"/>
          <p:nvPr/>
        </p:nvSpPr>
        <p:spPr>
          <a:xfrm>
            <a:off x="5373159" y="5452123"/>
            <a:ext cx="464474" cy="300082"/>
          </a:xfrm>
          <a:prstGeom prst="rect">
            <a:avLst/>
          </a:prstGeom>
          <a:noFill/>
        </p:spPr>
        <p:txBody>
          <a:bodyPr wrap="square" rtlCol="0">
            <a:spAutoFit/>
          </a:bodyPr>
          <a:lstStyle/>
          <a:p>
            <a:pPr defTabSz="685800"/>
            <a:r>
              <a:rPr lang="en-US" sz="1350" dirty="0">
                <a:solidFill>
                  <a:prstClr val="white"/>
                </a:solidFill>
                <a:latin typeface="Calibri"/>
              </a:rPr>
              <a:t>-6</a:t>
            </a:r>
          </a:p>
        </p:txBody>
      </p:sp>
      <p:sp>
        <p:nvSpPr>
          <p:cNvPr id="65" name="TextBox 64">
            <a:extLst>
              <a:ext uri="{FF2B5EF4-FFF2-40B4-BE49-F238E27FC236}">
                <a16:creationId xmlns:a16="http://schemas.microsoft.com/office/drawing/2014/main" id="{BC24D969-1B71-28E0-BAA3-4DBF78D05985}"/>
              </a:ext>
            </a:extLst>
          </p:cNvPr>
          <p:cNvSpPr txBox="1"/>
          <p:nvPr/>
        </p:nvSpPr>
        <p:spPr>
          <a:xfrm>
            <a:off x="5377320" y="4888935"/>
            <a:ext cx="464474" cy="300082"/>
          </a:xfrm>
          <a:prstGeom prst="rect">
            <a:avLst/>
          </a:prstGeom>
          <a:noFill/>
        </p:spPr>
        <p:txBody>
          <a:bodyPr wrap="square" rtlCol="0">
            <a:spAutoFit/>
          </a:bodyPr>
          <a:lstStyle/>
          <a:p>
            <a:pPr defTabSz="685800"/>
            <a:r>
              <a:rPr lang="en-US" sz="1350" dirty="0">
                <a:solidFill>
                  <a:prstClr val="white"/>
                </a:solidFill>
                <a:latin typeface="Calibri"/>
              </a:rPr>
              <a:t>-4</a:t>
            </a:r>
          </a:p>
        </p:txBody>
      </p:sp>
      <p:sp>
        <p:nvSpPr>
          <p:cNvPr id="69" name="TextBox 68">
            <a:extLst>
              <a:ext uri="{FF2B5EF4-FFF2-40B4-BE49-F238E27FC236}">
                <a16:creationId xmlns:a16="http://schemas.microsoft.com/office/drawing/2014/main" id="{97F57065-B8B8-EF53-8E1F-3CEF03666D83}"/>
              </a:ext>
            </a:extLst>
          </p:cNvPr>
          <p:cNvSpPr txBox="1"/>
          <p:nvPr/>
        </p:nvSpPr>
        <p:spPr>
          <a:xfrm>
            <a:off x="5392283" y="3217102"/>
            <a:ext cx="264550" cy="300082"/>
          </a:xfrm>
          <a:prstGeom prst="rect">
            <a:avLst/>
          </a:prstGeom>
          <a:noFill/>
        </p:spPr>
        <p:txBody>
          <a:bodyPr wrap="square" rtlCol="0">
            <a:spAutoFit/>
          </a:bodyPr>
          <a:lstStyle/>
          <a:p>
            <a:pPr defTabSz="685800"/>
            <a:r>
              <a:rPr lang="en-US" sz="1350" dirty="0">
                <a:solidFill>
                  <a:prstClr val="white"/>
                </a:solidFill>
                <a:latin typeface="Calibri"/>
              </a:rPr>
              <a:t>2</a:t>
            </a:r>
          </a:p>
        </p:txBody>
      </p:sp>
      <p:sp>
        <p:nvSpPr>
          <p:cNvPr id="71" name="TextBox 70">
            <a:extLst>
              <a:ext uri="{FF2B5EF4-FFF2-40B4-BE49-F238E27FC236}">
                <a16:creationId xmlns:a16="http://schemas.microsoft.com/office/drawing/2014/main" id="{8C96F1EE-4E54-501F-B2F2-DA48DA0BC589}"/>
              </a:ext>
            </a:extLst>
          </p:cNvPr>
          <p:cNvSpPr txBox="1"/>
          <p:nvPr/>
        </p:nvSpPr>
        <p:spPr>
          <a:xfrm>
            <a:off x="5275492" y="3733471"/>
            <a:ext cx="464474" cy="300082"/>
          </a:xfrm>
          <a:prstGeom prst="rect">
            <a:avLst/>
          </a:prstGeom>
          <a:noFill/>
        </p:spPr>
        <p:txBody>
          <a:bodyPr wrap="square" rtlCol="0">
            <a:spAutoFit/>
          </a:bodyPr>
          <a:lstStyle/>
          <a:p>
            <a:pPr defTabSz="685800"/>
            <a:r>
              <a:rPr lang="en-US" sz="1350" dirty="0">
                <a:solidFill>
                  <a:prstClr val="white"/>
                </a:solidFill>
                <a:latin typeface="Calibri"/>
              </a:rPr>
              <a:t>   0</a:t>
            </a:r>
          </a:p>
        </p:txBody>
      </p:sp>
      <p:sp>
        <p:nvSpPr>
          <p:cNvPr id="73" name="TextBox 72">
            <a:extLst>
              <a:ext uri="{FF2B5EF4-FFF2-40B4-BE49-F238E27FC236}">
                <a16:creationId xmlns:a16="http://schemas.microsoft.com/office/drawing/2014/main" id="{2B7C111D-1449-C759-7415-EA7CC16FD73C}"/>
              </a:ext>
            </a:extLst>
          </p:cNvPr>
          <p:cNvSpPr txBox="1"/>
          <p:nvPr/>
        </p:nvSpPr>
        <p:spPr>
          <a:xfrm>
            <a:off x="7559742" y="5410200"/>
            <a:ext cx="537205" cy="507831"/>
          </a:xfrm>
          <a:prstGeom prst="rect">
            <a:avLst/>
          </a:prstGeom>
          <a:noFill/>
        </p:spPr>
        <p:txBody>
          <a:bodyPr wrap="square" rtlCol="0">
            <a:spAutoFit/>
          </a:bodyPr>
          <a:lstStyle/>
          <a:p>
            <a:pPr defTabSz="685800"/>
            <a:r>
              <a:rPr lang="en-US" sz="1350" dirty="0">
                <a:solidFill>
                  <a:prstClr val="white"/>
                </a:solidFill>
                <a:latin typeface="Calibri"/>
              </a:rPr>
              <a:t>  30N</a:t>
            </a:r>
          </a:p>
        </p:txBody>
      </p:sp>
      <p:sp>
        <p:nvSpPr>
          <p:cNvPr id="75" name="TextBox 74">
            <a:extLst>
              <a:ext uri="{FF2B5EF4-FFF2-40B4-BE49-F238E27FC236}">
                <a16:creationId xmlns:a16="http://schemas.microsoft.com/office/drawing/2014/main" id="{9D896AD7-C65C-09EF-1EF9-542E8B40B1F4}"/>
              </a:ext>
            </a:extLst>
          </p:cNvPr>
          <p:cNvSpPr txBox="1"/>
          <p:nvPr/>
        </p:nvSpPr>
        <p:spPr>
          <a:xfrm>
            <a:off x="8126045" y="5412280"/>
            <a:ext cx="537205" cy="507831"/>
          </a:xfrm>
          <a:prstGeom prst="rect">
            <a:avLst/>
          </a:prstGeom>
          <a:noFill/>
        </p:spPr>
        <p:txBody>
          <a:bodyPr wrap="square" rtlCol="0">
            <a:spAutoFit/>
          </a:bodyPr>
          <a:lstStyle/>
          <a:p>
            <a:pPr defTabSz="685800"/>
            <a:r>
              <a:rPr lang="en-US" sz="1350" dirty="0">
                <a:solidFill>
                  <a:prstClr val="white"/>
                </a:solidFill>
                <a:latin typeface="Calibri"/>
              </a:rPr>
              <a:t>  60N</a:t>
            </a:r>
          </a:p>
        </p:txBody>
      </p:sp>
      <p:sp>
        <p:nvSpPr>
          <p:cNvPr id="77" name="TextBox 76">
            <a:extLst>
              <a:ext uri="{FF2B5EF4-FFF2-40B4-BE49-F238E27FC236}">
                <a16:creationId xmlns:a16="http://schemas.microsoft.com/office/drawing/2014/main" id="{1E477E48-DC45-20FD-10AD-26A8EB2B8EAC}"/>
              </a:ext>
            </a:extLst>
          </p:cNvPr>
          <p:cNvSpPr txBox="1"/>
          <p:nvPr/>
        </p:nvSpPr>
        <p:spPr>
          <a:xfrm>
            <a:off x="8759195" y="5410200"/>
            <a:ext cx="537205" cy="507831"/>
          </a:xfrm>
          <a:prstGeom prst="rect">
            <a:avLst/>
          </a:prstGeom>
          <a:noFill/>
        </p:spPr>
        <p:txBody>
          <a:bodyPr wrap="square" rtlCol="0">
            <a:spAutoFit/>
          </a:bodyPr>
          <a:lstStyle/>
          <a:p>
            <a:pPr defTabSz="685800"/>
            <a:r>
              <a:rPr lang="en-US" sz="1350" dirty="0">
                <a:solidFill>
                  <a:prstClr val="white"/>
                </a:solidFill>
                <a:latin typeface="Calibri"/>
              </a:rPr>
              <a:t>  90N</a:t>
            </a:r>
          </a:p>
        </p:txBody>
      </p:sp>
      <p:sp>
        <p:nvSpPr>
          <p:cNvPr id="79" name="Rectangle: Rounded Corners 78">
            <a:extLst>
              <a:ext uri="{FF2B5EF4-FFF2-40B4-BE49-F238E27FC236}">
                <a16:creationId xmlns:a16="http://schemas.microsoft.com/office/drawing/2014/main" id="{82FF6A1E-A6E9-B2DD-F725-6A31FFCF1651}"/>
              </a:ext>
            </a:extLst>
          </p:cNvPr>
          <p:cNvSpPr/>
          <p:nvPr/>
        </p:nvSpPr>
        <p:spPr>
          <a:xfrm>
            <a:off x="5745293" y="2346270"/>
            <a:ext cx="1403676" cy="8478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1" name="TextBox 80">
            <a:extLst>
              <a:ext uri="{FF2B5EF4-FFF2-40B4-BE49-F238E27FC236}">
                <a16:creationId xmlns:a16="http://schemas.microsoft.com/office/drawing/2014/main" id="{608EB72A-DC12-3A21-E275-F1A557B4B2E8}"/>
              </a:ext>
            </a:extLst>
          </p:cNvPr>
          <p:cNvSpPr txBox="1"/>
          <p:nvPr/>
        </p:nvSpPr>
        <p:spPr>
          <a:xfrm>
            <a:off x="5740999" y="2311578"/>
            <a:ext cx="838547" cy="288541"/>
          </a:xfrm>
          <a:prstGeom prst="rect">
            <a:avLst/>
          </a:prstGeom>
          <a:noFill/>
        </p:spPr>
        <p:txBody>
          <a:bodyPr wrap="square" rtlCol="0">
            <a:spAutoFit/>
          </a:bodyPr>
          <a:lstStyle/>
          <a:p>
            <a:pPr defTabSz="685800"/>
            <a:r>
              <a:rPr lang="en-US" sz="1275" b="1" dirty="0">
                <a:solidFill>
                  <a:prstClr val="black"/>
                </a:solidFill>
                <a:latin typeface="Calibri"/>
              </a:rPr>
              <a:t>Total</a:t>
            </a:r>
          </a:p>
        </p:txBody>
      </p:sp>
      <p:sp>
        <p:nvSpPr>
          <p:cNvPr id="83" name="TextBox 82">
            <a:extLst>
              <a:ext uri="{FF2B5EF4-FFF2-40B4-BE49-F238E27FC236}">
                <a16:creationId xmlns:a16="http://schemas.microsoft.com/office/drawing/2014/main" id="{893637F2-347B-B159-AD6C-71DB725C9127}"/>
              </a:ext>
            </a:extLst>
          </p:cNvPr>
          <p:cNvSpPr txBox="1"/>
          <p:nvPr/>
        </p:nvSpPr>
        <p:spPr>
          <a:xfrm>
            <a:off x="5710859" y="2516343"/>
            <a:ext cx="1885426" cy="288541"/>
          </a:xfrm>
          <a:prstGeom prst="rect">
            <a:avLst/>
          </a:prstGeom>
          <a:noFill/>
        </p:spPr>
        <p:txBody>
          <a:bodyPr wrap="square" rtlCol="0">
            <a:spAutoFit/>
          </a:bodyPr>
          <a:lstStyle/>
          <a:p>
            <a:pPr defTabSz="685800"/>
            <a:r>
              <a:rPr lang="en-US" sz="1275" b="1" dirty="0">
                <a:solidFill>
                  <a:srgbClr val="FFC000"/>
                </a:solidFill>
                <a:latin typeface="Calibri"/>
              </a:rPr>
              <a:t>Radiation (</a:t>
            </a:r>
            <a:r>
              <a:rPr lang="en-US" sz="1275" b="1" dirty="0" err="1">
                <a:solidFill>
                  <a:srgbClr val="FFC000"/>
                </a:solidFill>
                <a:latin typeface="Calibri"/>
              </a:rPr>
              <a:t>atmos</a:t>
            </a:r>
            <a:r>
              <a:rPr lang="en-US" sz="1275" b="1" dirty="0">
                <a:solidFill>
                  <a:srgbClr val="FFC000"/>
                </a:solidFill>
                <a:latin typeface="Calibri"/>
              </a:rPr>
              <a:t>)</a:t>
            </a:r>
          </a:p>
        </p:txBody>
      </p:sp>
      <p:sp>
        <p:nvSpPr>
          <p:cNvPr id="85" name="TextBox 84">
            <a:extLst>
              <a:ext uri="{FF2B5EF4-FFF2-40B4-BE49-F238E27FC236}">
                <a16:creationId xmlns:a16="http://schemas.microsoft.com/office/drawing/2014/main" id="{58A124AF-6F5E-4F9C-D682-17FEE59DAA1C}"/>
              </a:ext>
            </a:extLst>
          </p:cNvPr>
          <p:cNvSpPr txBox="1"/>
          <p:nvPr/>
        </p:nvSpPr>
        <p:spPr>
          <a:xfrm>
            <a:off x="5709820" y="2730393"/>
            <a:ext cx="1453706" cy="288541"/>
          </a:xfrm>
          <a:prstGeom prst="rect">
            <a:avLst/>
          </a:prstGeom>
          <a:noFill/>
        </p:spPr>
        <p:txBody>
          <a:bodyPr wrap="square" rtlCol="0">
            <a:spAutoFit/>
          </a:bodyPr>
          <a:lstStyle/>
          <a:p>
            <a:pPr defTabSz="685800"/>
            <a:r>
              <a:rPr lang="en-US" sz="1275" b="1" dirty="0">
                <a:solidFill>
                  <a:srgbClr val="FF0000"/>
                </a:solidFill>
                <a:latin typeface="Calibri"/>
              </a:rPr>
              <a:t>Sensible heat</a:t>
            </a:r>
          </a:p>
        </p:txBody>
      </p:sp>
      <p:sp>
        <p:nvSpPr>
          <p:cNvPr id="87" name="TextBox 86">
            <a:extLst>
              <a:ext uri="{FF2B5EF4-FFF2-40B4-BE49-F238E27FC236}">
                <a16:creationId xmlns:a16="http://schemas.microsoft.com/office/drawing/2014/main" id="{2128FE64-B833-845A-4144-14E4AE55A7ED}"/>
              </a:ext>
            </a:extLst>
          </p:cNvPr>
          <p:cNvSpPr txBox="1"/>
          <p:nvPr/>
        </p:nvSpPr>
        <p:spPr>
          <a:xfrm>
            <a:off x="5705665" y="2935093"/>
            <a:ext cx="1453706" cy="288541"/>
          </a:xfrm>
          <a:prstGeom prst="rect">
            <a:avLst/>
          </a:prstGeom>
          <a:noFill/>
        </p:spPr>
        <p:txBody>
          <a:bodyPr wrap="square" rtlCol="0">
            <a:spAutoFit/>
          </a:bodyPr>
          <a:lstStyle/>
          <a:p>
            <a:pPr defTabSz="685800"/>
            <a:r>
              <a:rPr lang="en-US" sz="1275" b="1" dirty="0">
                <a:solidFill>
                  <a:srgbClr val="007033"/>
                </a:solidFill>
                <a:latin typeface="Calibri"/>
              </a:rPr>
              <a:t>Evaporation</a:t>
            </a:r>
          </a:p>
        </p:txBody>
      </p:sp>
      <p:sp>
        <p:nvSpPr>
          <p:cNvPr id="89" name="Rectangle 88">
            <a:extLst>
              <a:ext uri="{FF2B5EF4-FFF2-40B4-BE49-F238E27FC236}">
                <a16:creationId xmlns:a16="http://schemas.microsoft.com/office/drawing/2014/main" id="{7A675523-04E8-60E1-6302-98085A16619B}"/>
              </a:ext>
            </a:extLst>
          </p:cNvPr>
          <p:cNvSpPr/>
          <p:nvPr/>
        </p:nvSpPr>
        <p:spPr>
          <a:xfrm>
            <a:off x="5720214" y="2330683"/>
            <a:ext cx="1403676" cy="86986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91" name="TextBox 90">
            <a:extLst>
              <a:ext uri="{FF2B5EF4-FFF2-40B4-BE49-F238E27FC236}">
                <a16:creationId xmlns:a16="http://schemas.microsoft.com/office/drawing/2014/main" id="{83025F82-2A2F-BEA9-B91E-95AC92D5499B}"/>
              </a:ext>
            </a:extLst>
          </p:cNvPr>
          <p:cNvSpPr txBox="1"/>
          <p:nvPr/>
        </p:nvSpPr>
        <p:spPr>
          <a:xfrm>
            <a:off x="5397081" y="5603850"/>
            <a:ext cx="537205" cy="300082"/>
          </a:xfrm>
          <a:prstGeom prst="rect">
            <a:avLst/>
          </a:prstGeom>
          <a:noFill/>
        </p:spPr>
        <p:txBody>
          <a:bodyPr wrap="square" rtlCol="0">
            <a:spAutoFit/>
          </a:bodyPr>
          <a:lstStyle/>
          <a:p>
            <a:pPr defTabSz="685800"/>
            <a:r>
              <a:rPr lang="en-US" sz="1350" dirty="0">
                <a:solidFill>
                  <a:prstClr val="white"/>
                </a:solidFill>
                <a:latin typeface="Calibri"/>
              </a:rPr>
              <a:t>  90S</a:t>
            </a:r>
          </a:p>
        </p:txBody>
      </p:sp>
      <p:sp>
        <p:nvSpPr>
          <p:cNvPr id="93" name="TextBox 92">
            <a:extLst>
              <a:ext uri="{FF2B5EF4-FFF2-40B4-BE49-F238E27FC236}">
                <a16:creationId xmlns:a16="http://schemas.microsoft.com/office/drawing/2014/main" id="{F0014A07-58C5-9614-AD8C-CC16A60F37D9}"/>
              </a:ext>
            </a:extLst>
          </p:cNvPr>
          <p:cNvSpPr txBox="1"/>
          <p:nvPr/>
        </p:nvSpPr>
        <p:spPr>
          <a:xfrm>
            <a:off x="5963383" y="5605930"/>
            <a:ext cx="537205" cy="300082"/>
          </a:xfrm>
          <a:prstGeom prst="rect">
            <a:avLst/>
          </a:prstGeom>
          <a:noFill/>
        </p:spPr>
        <p:txBody>
          <a:bodyPr wrap="square" rtlCol="0">
            <a:spAutoFit/>
          </a:bodyPr>
          <a:lstStyle/>
          <a:p>
            <a:pPr defTabSz="685800"/>
            <a:r>
              <a:rPr lang="en-US" sz="1350" dirty="0">
                <a:solidFill>
                  <a:prstClr val="white"/>
                </a:solidFill>
                <a:latin typeface="Calibri"/>
              </a:rPr>
              <a:t>  60S</a:t>
            </a:r>
          </a:p>
        </p:txBody>
      </p:sp>
      <p:sp>
        <p:nvSpPr>
          <p:cNvPr id="95" name="TextBox 94">
            <a:extLst>
              <a:ext uri="{FF2B5EF4-FFF2-40B4-BE49-F238E27FC236}">
                <a16:creationId xmlns:a16="http://schemas.microsoft.com/office/drawing/2014/main" id="{47D058BF-4890-36C9-71E3-62A3532A383E}"/>
              </a:ext>
            </a:extLst>
          </p:cNvPr>
          <p:cNvSpPr txBox="1"/>
          <p:nvPr/>
        </p:nvSpPr>
        <p:spPr>
          <a:xfrm>
            <a:off x="6520333" y="5608012"/>
            <a:ext cx="537205" cy="300082"/>
          </a:xfrm>
          <a:prstGeom prst="rect">
            <a:avLst/>
          </a:prstGeom>
          <a:noFill/>
        </p:spPr>
        <p:txBody>
          <a:bodyPr wrap="square" rtlCol="0">
            <a:spAutoFit/>
          </a:bodyPr>
          <a:lstStyle/>
          <a:p>
            <a:pPr defTabSz="685800"/>
            <a:r>
              <a:rPr lang="en-US" sz="1350" dirty="0">
                <a:solidFill>
                  <a:prstClr val="white"/>
                </a:solidFill>
                <a:latin typeface="Calibri"/>
              </a:rPr>
              <a:t>  30S</a:t>
            </a:r>
          </a:p>
        </p:txBody>
      </p:sp>
      <p:sp>
        <p:nvSpPr>
          <p:cNvPr id="97" name="TextBox 96">
            <a:extLst>
              <a:ext uri="{FF2B5EF4-FFF2-40B4-BE49-F238E27FC236}">
                <a16:creationId xmlns:a16="http://schemas.microsoft.com/office/drawing/2014/main" id="{AFB83E29-D87E-0B48-A968-BE4F42ADE522}"/>
              </a:ext>
            </a:extLst>
          </p:cNvPr>
          <p:cNvSpPr txBox="1"/>
          <p:nvPr/>
        </p:nvSpPr>
        <p:spPr>
          <a:xfrm>
            <a:off x="7047168" y="5583073"/>
            <a:ext cx="537205" cy="300082"/>
          </a:xfrm>
          <a:prstGeom prst="rect">
            <a:avLst/>
          </a:prstGeom>
          <a:noFill/>
        </p:spPr>
        <p:txBody>
          <a:bodyPr wrap="square" rtlCol="0">
            <a:spAutoFit/>
          </a:bodyPr>
          <a:lstStyle/>
          <a:p>
            <a:pPr defTabSz="685800"/>
            <a:r>
              <a:rPr lang="en-US" sz="1350" dirty="0">
                <a:solidFill>
                  <a:prstClr val="white"/>
                </a:solidFill>
                <a:latin typeface="Calibri"/>
              </a:rPr>
              <a:t>   EQ</a:t>
            </a:r>
          </a:p>
        </p:txBody>
      </p:sp>
      <p:sp>
        <p:nvSpPr>
          <p:cNvPr id="100" name="Rectangle 99">
            <a:extLst>
              <a:ext uri="{FF2B5EF4-FFF2-40B4-BE49-F238E27FC236}">
                <a16:creationId xmlns:a16="http://schemas.microsoft.com/office/drawing/2014/main" id="{082BC5FC-FC6F-15F2-EB48-037B096B7DFD}"/>
              </a:ext>
            </a:extLst>
          </p:cNvPr>
          <p:cNvSpPr/>
          <p:nvPr/>
        </p:nvSpPr>
        <p:spPr>
          <a:xfrm>
            <a:off x="3849832" y="2268974"/>
            <a:ext cx="402128" cy="283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2" name="Rectangle 101">
            <a:extLst>
              <a:ext uri="{FF2B5EF4-FFF2-40B4-BE49-F238E27FC236}">
                <a16:creationId xmlns:a16="http://schemas.microsoft.com/office/drawing/2014/main" id="{204084A1-CE24-995B-E090-498109DA0571}"/>
              </a:ext>
            </a:extLst>
          </p:cNvPr>
          <p:cNvSpPr/>
          <p:nvPr/>
        </p:nvSpPr>
        <p:spPr>
          <a:xfrm>
            <a:off x="8499797" y="2277288"/>
            <a:ext cx="402128" cy="283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6" name="TextBox 105">
            <a:extLst>
              <a:ext uri="{FF2B5EF4-FFF2-40B4-BE49-F238E27FC236}">
                <a16:creationId xmlns:a16="http://schemas.microsoft.com/office/drawing/2014/main" id="{7A3D9F3D-D398-C87B-B916-BE220D893441}"/>
              </a:ext>
            </a:extLst>
          </p:cNvPr>
          <p:cNvSpPr txBox="1"/>
          <p:nvPr/>
        </p:nvSpPr>
        <p:spPr>
          <a:xfrm>
            <a:off x="762698" y="87059"/>
            <a:ext cx="7888066" cy="1161857"/>
          </a:xfrm>
          <a:prstGeom prst="rect">
            <a:avLst/>
          </a:prstGeom>
          <a:noFill/>
        </p:spPr>
        <p:txBody>
          <a:bodyPr wrap="square" rtlCol="0">
            <a:spAutoFit/>
          </a:bodyPr>
          <a:lstStyle/>
          <a:p>
            <a:pPr defTabSz="685800"/>
            <a:r>
              <a:rPr lang="en-US" sz="2800" dirty="0">
                <a:solidFill>
                  <a:prstClr val="white"/>
                </a:solidFill>
                <a:latin typeface="Calibri"/>
              </a:rPr>
              <a:t>What determines the partitioning of heat transport between the atmosphere and ocean (Robert </a:t>
            </a:r>
            <a:r>
              <a:rPr lang="en-US" sz="2800" dirty="0" err="1">
                <a:solidFill>
                  <a:prstClr val="white"/>
                </a:solidFill>
                <a:latin typeface="Calibri"/>
              </a:rPr>
              <a:t>Fajber</a:t>
            </a:r>
            <a:r>
              <a:rPr lang="en-US" sz="2800" dirty="0">
                <a:solidFill>
                  <a:prstClr val="white"/>
                </a:solidFill>
                <a:latin typeface="Calibri"/>
              </a:rPr>
              <a:t>)</a:t>
            </a:r>
          </a:p>
          <a:p>
            <a:pPr defTabSz="685800"/>
            <a:endParaRPr lang="en-US" sz="1350" dirty="0">
              <a:solidFill>
                <a:prstClr val="black"/>
              </a:solidFill>
              <a:latin typeface="Calibri"/>
            </a:endParaRPr>
          </a:p>
        </p:txBody>
      </p:sp>
    </p:spTree>
    <p:extLst>
      <p:ext uri="{BB962C8B-B14F-4D97-AF65-F5344CB8AC3E}">
        <p14:creationId xmlns:p14="http://schemas.microsoft.com/office/powerpoint/2010/main" val="37178941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E1BD-F329-61BE-B2E3-0334B35F62BB}"/>
              </a:ext>
            </a:extLst>
          </p:cNvPr>
          <p:cNvSpPr>
            <a:spLocks noGrp="1"/>
          </p:cNvSpPr>
          <p:nvPr>
            <p:ph type="title"/>
          </p:nvPr>
        </p:nvSpPr>
        <p:spPr>
          <a:xfrm>
            <a:off x="10741" y="-152400"/>
            <a:ext cx="8980859" cy="1143000"/>
          </a:xfrm>
        </p:spPr>
        <p:txBody>
          <a:bodyPr>
            <a:normAutofit/>
          </a:bodyPr>
          <a:lstStyle/>
          <a:p>
            <a:r>
              <a:rPr lang="en-US" sz="2800" dirty="0">
                <a:solidFill>
                  <a:schemeClr val="bg1"/>
                </a:solidFill>
              </a:rPr>
              <a:t>If AHT is governed by evaporation</a:t>
            </a:r>
            <a:br>
              <a:rPr lang="en-US" sz="2800" dirty="0">
                <a:solidFill>
                  <a:schemeClr val="bg1"/>
                </a:solidFill>
              </a:rPr>
            </a:br>
            <a:r>
              <a:rPr lang="en-US" sz="2800" dirty="0">
                <a:solidFill>
                  <a:schemeClr val="bg1"/>
                </a:solidFill>
              </a:rPr>
              <a:t>Prediction: Reduced evaporation </a:t>
            </a:r>
            <a:r>
              <a:rPr lang="en-US" sz="2800" dirty="0">
                <a:solidFill>
                  <a:schemeClr val="bg1"/>
                </a:solidFill>
                <a:sym typeface="Wingdings" panose="05000000000000000000" pitchFamily="2" charset="2"/>
              </a:rPr>
              <a:t> reduced AHT</a:t>
            </a:r>
            <a:endParaRPr lang="en-US" sz="2800" dirty="0">
              <a:solidFill>
                <a:schemeClr val="bg1"/>
              </a:solidFill>
            </a:endParaRPr>
          </a:p>
        </p:txBody>
      </p:sp>
      <p:pic>
        <p:nvPicPr>
          <p:cNvPr id="5" name="Picture 4">
            <a:extLst>
              <a:ext uri="{FF2B5EF4-FFF2-40B4-BE49-F238E27FC236}">
                <a16:creationId xmlns:a16="http://schemas.microsoft.com/office/drawing/2014/main" id="{79974718-DDD4-C89D-67C8-7CE411B565DB}"/>
              </a:ext>
            </a:extLst>
          </p:cNvPr>
          <p:cNvPicPr>
            <a:picLocks noChangeAspect="1"/>
          </p:cNvPicPr>
          <p:nvPr/>
        </p:nvPicPr>
        <p:blipFill>
          <a:blip r:embed="rId2"/>
          <a:stretch>
            <a:fillRect/>
          </a:stretch>
        </p:blipFill>
        <p:spPr>
          <a:xfrm>
            <a:off x="4744581" y="1328391"/>
            <a:ext cx="4323219" cy="2389414"/>
          </a:xfrm>
          <a:prstGeom prst="rect">
            <a:avLst/>
          </a:prstGeom>
        </p:spPr>
      </p:pic>
      <p:pic>
        <p:nvPicPr>
          <p:cNvPr id="9" name="Picture 8">
            <a:extLst>
              <a:ext uri="{FF2B5EF4-FFF2-40B4-BE49-F238E27FC236}">
                <a16:creationId xmlns:a16="http://schemas.microsoft.com/office/drawing/2014/main" id="{1E30B16E-8559-2FE0-B068-14A7E2831ECB}"/>
              </a:ext>
            </a:extLst>
          </p:cNvPr>
          <p:cNvPicPr>
            <a:picLocks noChangeAspect="1"/>
          </p:cNvPicPr>
          <p:nvPr/>
        </p:nvPicPr>
        <p:blipFill>
          <a:blip r:embed="rId3"/>
          <a:stretch>
            <a:fillRect/>
          </a:stretch>
        </p:blipFill>
        <p:spPr>
          <a:xfrm>
            <a:off x="3429000" y="4519808"/>
            <a:ext cx="2438400" cy="2286000"/>
          </a:xfrm>
          <a:prstGeom prst="rect">
            <a:avLst/>
          </a:prstGeom>
        </p:spPr>
      </p:pic>
      <p:sp>
        <p:nvSpPr>
          <p:cNvPr id="10" name="Rectangle 9">
            <a:extLst>
              <a:ext uri="{FF2B5EF4-FFF2-40B4-BE49-F238E27FC236}">
                <a16:creationId xmlns:a16="http://schemas.microsoft.com/office/drawing/2014/main" id="{E5B71B35-E716-75C4-5CD1-4F0508E8B4AA}"/>
              </a:ext>
            </a:extLst>
          </p:cNvPr>
          <p:cNvSpPr/>
          <p:nvPr/>
        </p:nvSpPr>
        <p:spPr>
          <a:xfrm>
            <a:off x="5105400" y="1328391"/>
            <a:ext cx="3886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697AEB-BAD8-326E-9EB0-C473A2029196}"/>
              </a:ext>
            </a:extLst>
          </p:cNvPr>
          <p:cNvSpPr txBox="1"/>
          <p:nvPr/>
        </p:nvSpPr>
        <p:spPr>
          <a:xfrm>
            <a:off x="5029200" y="838200"/>
            <a:ext cx="1752600" cy="483285"/>
          </a:xfrm>
          <a:prstGeom prst="rect">
            <a:avLst/>
          </a:prstGeom>
          <a:noFill/>
        </p:spPr>
        <p:txBody>
          <a:bodyPr wrap="square" rtlCol="0">
            <a:spAutoFit/>
          </a:bodyPr>
          <a:lstStyle/>
          <a:p>
            <a:r>
              <a:rPr lang="en-US" sz="3200" b="1" dirty="0">
                <a:solidFill>
                  <a:schemeClr val="bg1"/>
                </a:solidFill>
              </a:rPr>
              <a:t>Control</a:t>
            </a:r>
          </a:p>
        </p:txBody>
      </p:sp>
      <p:sp>
        <p:nvSpPr>
          <p:cNvPr id="12" name="TextBox 11">
            <a:extLst>
              <a:ext uri="{FF2B5EF4-FFF2-40B4-BE49-F238E27FC236}">
                <a16:creationId xmlns:a16="http://schemas.microsoft.com/office/drawing/2014/main" id="{E142C5E8-5187-21C5-7DC5-CC6E85BE1A64}"/>
              </a:ext>
            </a:extLst>
          </p:cNvPr>
          <p:cNvSpPr txBox="1"/>
          <p:nvPr/>
        </p:nvSpPr>
        <p:spPr>
          <a:xfrm>
            <a:off x="7162800" y="870561"/>
            <a:ext cx="1752600" cy="483285"/>
          </a:xfrm>
          <a:prstGeom prst="rect">
            <a:avLst/>
          </a:prstGeom>
          <a:noFill/>
        </p:spPr>
        <p:txBody>
          <a:bodyPr wrap="square" rtlCol="0">
            <a:spAutoFit/>
          </a:bodyPr>
          <a:lstStyle/>
          <a:p>
            <a:r>
              <a:rPr lang="en-US" sz="3200" b="1" dirty="0">
                <a:solidFill>
                  <a:schemeClr val="bg1"/>
                </a:solidFill>
              </a:rPr>
              <a:t>Snowball</a:t>
            </a:r>
          </a:p>
        </p:txBody>
      </p:sp>
      <p:sp>
        <p:nvSpPr>
          <p:cNvPr id="13" name="TextBox 12">
            <a:extLst>
              <a:ext uri="{FF2B5EF4-FFF2-40B4-BE49-F238E27FC236}">
                <a16:creationId xmlns:a16="http://schemas.microsoft.com/office/drawing/2014/main" id="{1761DB52-0DCC-64AF-6115-AA7C0D1ABBD9}"/>
              </a:ext>
            </a:extLst>
          </p:cNvPr>
          <p:cNvSpPr txBox="1"/>
          <p:nvPr/>
        </p:nvSpPr>
        <p:spPr>
          <a:xfrm>
            <a:off x="3810000" y="3980154"/>
            <a:ext cx="1752600" cy="483285"/>
          </a:xfrm>
          <a:prstGeom prst="rect">
            <a:avLst/>
          </a:prstGeom>
          <a:noFill/>
        </p:spPr>
        <p:txBody>
          <a:bodyPr wrap="square" rtlCol="0">
            <a:spAutoFit/>
          </a:bodyPr>
          <a:lstStyle/>
          <a:p>
            <a:r>
              <a:rPr lang="en-US" sz="3200" b="1" dirty="0">
                <a:solidFill>
                  <a:schemeClr val="bg1"/>
                </a:solidFill>
              </a:rPr>
              <a:t>Control</a:t>
            </a:r>
          </a:p>
        </p:txBody>
      </p:sp>
      <p:sp>
        <p:nvSpPr>
          <p:cNvPr id="14" name="TextBox 13">
            <a:extLst>
              <a:ext uri="{FF2B5EF4-FFF2-40B4-BE49-F238E27FC236}">
                <a16:creationId xmlns:a16="http://schemas.microsoft.com/office/drawing/2014/main" id="{6892D271-BA0E-D96D-1537-B4005EAEE1F0}"/>
              </a:ext>
            </a:extLst>
          </p:cNvPr>
          <p:cNvSpPr txBox="1"/>
          <p:nvPr/>
        </p:nvSpPr>
        <p:spPr>
          <a:xfrm>
            <a:off x="7162800" y="4012515"/>
            <a:ext cx="1752600" cy="584775"/>
          </a:xfrm>
          <a:prstGeom prst="rect">
            <a:avLst/>
          </a:prstGeom>
          <a:noFill/>
        </p:spPr>
        <p:txBody>
          <a:bodyPr wrap="square" rtlCol="0">
            <a:spAutoFit/>
          </a:bodyPr>
          <a:lstStyle/>
          <a:p>
            <a:r>
              <a:rPr lang="en-US" sz="3200" b="1" dirty="0">
                <a:solidFill>
                  <a:schemeClr val="bg1"/>
                </a:solidFill>
              </a:rPr>
              <a:t>½ </a:t>
            </a:r>
            <a:r>
              <a:rPr lang="en-US" sz="3200" b="1" dirty="0" err="1">
                <a:solidFill>
                  <a:schemeClr val="bg1"/>
                </a:solidFill>
              </a:rPr>
              <a:t>evap</a:t>
            </a:r>
            <a:endParaRPr lang="en-US" sz="3200" b="1" dirty="0">
              <a:solidFill>
                <a:schemeClr val="bg1"/>
              </a:solidFill>
            </a:endParaRPr>
          </a:p>
        </p:txBody>
      </p:sp>
      <p:pic>
        <p:nvPicPr>
          <p:cNvPr id="16" name="Picture 15">
            <a:extLst>
              <a:ext uri="{FF2B5EF4-FFF2-40B4-BE49-F238E27FC236}">
                <a16:creationId xmlns:a16="http://schemas.microsoft.com/office/drawing/2014/main" id="{79A2E12F-4EFE-42CE-8AD4-593BA71C90BE}"/>
              </a:ext>
            </a:extLst>
          </p:cNvPr>
          <p:cNvPicPr>
            <a:picLocks noChangeAspect="1"/>
          </p:cNvPicPr>
          <p:nvPr/>
        </p:nvPicPr>
        <p:blipFill>
          <a:blip r:embed="rId4"/>
          <a:stretch>
            <a:fillRect/>
          </a:stretch>
        </p:blipFill>
        <p:spPr>
          <a:xfrm>
            <a:off x="6705600" y="4572000"/>
            <a:ext cx="2438399" cy="2230384"/>
          </a:xfrm>
          <a:prstGeom prst="rect">
            <a:avLst/>
          </a:prstGeom>
        </p:spPr>
      </p:pic>
      <p:sp>
        <p:nvSpPr>
          <p:cNvPr id="17" name="TextBox 16">
            <a:extLst>
              <a:ext uri="{FF2B5EF4-FFF2-40B4-BE49-F238E27FC236}">
                <a16:creationId xmlns:a16="http://schemas.microsoft.com/office/drawing/2014/main" id="{D8D690F6-E19E-3886-6072-13E6CB1F5C3B}"/>
              </a:ext>
            </a:extLst>
          </p:cNvPr>
          <p:cNvSpPr txBox="1"/>
          <p:nvPr/>
        </p:nvSpPr>
        <p:spPr>
          <a:xfrm rot="16200000">
            <a:off x="4582425" y="5512767"/>
            <a:ext cx="3793869" cy="300082"/>
          </a:xfrm>
          <a:prstGeom prst="rect">
            <a:avLst/>
          </a:prstGeom>
          <a:noFill/>
        </p:spPr>
        <p:txBody>
          <a:bodyPr wrap="square" rtlCol="0">
            <a:spAutoFit/>
          </a:bodyPr>
          <a:lstStyle/>
          <a:p>
            <a:pPr algn="ctr" defTabSz="685800"/>
            <a:r>
              <a:rPr lang="en-US" sz="1350" dirty="0">
                <a:solidFill>
                  <a:prstClr val="white"/>
                </a:solidFill>
                <a:latin typeface="Calibri"/>
              </a:rPr>
              <a:t>Change </a:t>
            </a:r>
            <a:r>
              <a:rPr lang="en-US" sz="1350" dirty="0" err="1">
                <a:solidFill>
                  <a:prstClr val="white"/>
                </a:solidFill>
                <a:latin typeface="Calibri"/>
              </a:rPr>
              <a:t>ih</a:t>
            </a:r>
            <a:r>
              <a:rPr lang="en-US" sz="1350" dirty="0">
                <a:solidFill>
                  <a:prstClr val="white"/>
                </a:solidFill>
                <a:latin typeface="Calibri"/>
              </a:rPr>
              <a:t> AHT (PW)</a:t>
            </a:r>
          </a:p>
        </p:txBody>
      </p:sp>
      <p:cxnSp>
        <p:nvCxnSpPr>
          <p:cNvPr id="19" name="Straight Connector 18">
            <a:extLst>
              <a:ext uri="{FF2B5EF4-FFF2-40B4-BE49-F238E27FC236}">
                <a16:creationId xmlns:a16="http://schemas.microsoft.com/office/drawing/2014/main" id="{0E26D31D-DCA8-7695-A839-0DC3AA46A20F}"/>
              </a:ext>
            </a:extLst>
          </p:cNvPr>
          <p:cNvCxnSpPr/>
          <p:nvPr/>
        </p:nvCxnSpPr>
        <p:spPr>
          <a:xfrm>
            <a:off x="0" y="914400"/>
            <a:ext cx="906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5C0996-36C7-5C4F-CFC0-466B65695F83}"/>
              </a:ext>
            </a:extLst>
          </p:cNvPr>
          <p:cNvCxnSpPr/>
          <p:nvPr/>
        </p:nvCxnSpPr>
        <p:spPr>
          <a:xfrm>
            <a:off x="76200" y="3886200"/>
            <a:ext cx="90678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C1F86F8-5B15-F598-C25D-ED2D2D073810}"/>
              </a:ext>
            </a:extLst>
          </p:cNvPr>
          <p:cNvSpPr txBox="1"/>
          <p:nvPr/>
        </p:nvSpPr>
        <p:spPr>
          <a:xfrm>
            <a:off x="152400" y="1438870"/>
            <a:ext cx="3429000" cy="923330"/>
          </a:xfrm>
          <a:prstGeom prst="rect">
            <a:avLst/>
          </a:prstGeom>
          <a:noFill/>
        </p:spPr>
        <p:txBody>
          <a:bodyPr wrap="square" rtlCol="0">
            <a:spAutoFit/>
          </a:bodyPr>
          <a:lstStyle/>
          <a:p>
            <a:r>
              <a:rPr lang="en-US" dirty="0">
                <a:solidFill>
                  <a:schemeClr val="bg1"/>
                </a:solidFill>
              </a:rPr>
              <a:t>In Snowball Earth simulation</a:t>
            </a:r>
          </a:p>
          <a:p>
            <a:pPr marL="285750" indent="-285750">
              <a:buFont typeface="Wingdings" panose="05000000000000000000" pitchFamily="2" charset="2"/>
              <a:buChar char="à"/>
            </a:pPr>
            <a:r>
              <a:rPr lang="en-US" dirty="0">
                <a:solidFill>
                  <a:schemeClr val="bg1"/>
                </a:solidFill>
                <a:sym typeface="Wingdings" panose="05000000000000000000" pitchFamily="2" charset="2"/>
              </a:rPr>
              <a:t>Evaporation becomes negligible</a:t>
            </a:r>
          </a:p>
          <a:p>
            <a:pPr marL="285750" indent="-285750">
              <a:buFont typeface="Wingdings" panose="05000000000000000000" pitchFamily="2" charset="2"/>
              <a:buChar char="à"/>
            </a:pPr>
            <a:r>
              <a:rPr lang="en-US" dirty="0">
                <a:solidFill>
                  <a:schemeClr val="bg1"/>
                </a:solidFill>
                <a:sym typeface="Wingdings" panose="05000000000000000000" pitchFamily="2" charset="2"/>
              </a:rPr>
              <a:t>AHT reduced by 90% </a:t>
            </a:r>
            <a:endParaRPr lang="en-US" dirty="0">
              <a:solidFill>
                <a:schemeClr val="bg1"/>
              </a:solidFill>
            </a:endParaRPr>
          </a:p>
        </p:txBody>
      </p:sp>
      <p:sp>
        <p:nvSpPr>
          <p:cNvPr id="22" name="TextBox 21">
            <a:extLst>
              <a:ext uri="{FF2B5EF4-FFF2-40B4-BE49-F238E27FC236}">
                <a16:creationId xmlns:a16="http://schemas.microsoft.com/office/drawing/2014/main" id="{87DFC21A-51B9-8E99-9964-9904E1747F92}"/>
              </a:ext>
            </a:extLst>
          </p:cNvPr>
          <p:cNvSpPr txBox="1"/>
          <p:nvPr/>
        </p:nvSpPr>
        <p:spPr>
          <a:xfrm>
            <a:off x="76200" y="4867870"/>
            <a:ext cx="3429000" cy="1200329"/>
          </a:xfrm>
          <a:prstGeom prst="rect">
            <a:avLst/>
          </a:prstGeom>
          <a:noFill/>
        </p:spPr>
        <p:txBody>
          <a:bodyPr wrap="square" rtlCol="0">
            <a:spAutoFit/>
          </a:bodyPr>
          <a:lstStyle/>
          <a:p>
            <a:r>
              <a:rPr lang="en-US">
                <a:solidFill>
                  <a:schemeClr val="bg1"/>
                </a:solidFill>
              </a:rPr>
              <a:t>Simulation with </a:t>
            </a:r>
            <a:r>
              <a:rPr lang="en-US" dirty="0">
                <a:solidFill>
                  <a:schemeClr val="bg1"/>
                </a:solidFill>
              </a:rPr>
              <a:t>evaporation</a:t>
            </a:r>
          </a:p>
          <a:p>
            <a:r>
              <a:rPr lang="en-US" dirty="0">
                <a:solidFill>
                  <a:schemeClr val="bg1"/>
                </a:solidFill>
              </a:rPr>
              <a:t>Coefficient is cut in half</a:t>
            </a:r>
          </a:p>
          <a:p>
            <a:pPr marL="285750" indent="-285750">
              <a:buFont typeface="Wingdings" panose="05000000000000000000" pitchFamily="2" charset="2"/>
              <a:buChar char="à"/>
            </a:pPr>
            <a:r>
              <a:rPr lang="en-US" dirty="0">
                <a:solidFill>
                  <a:schemeClr val="bg1"/>
                </a:solidFill>
                <a:sym typeface="Wingdings" panose="05000000000000000000" pitchFamily="2" charset="2"/>
              </a:rPr>
              <a:t>Evaporation reduced by %20</a:t>
            </a:r>
          </a:p>
          <a:p>
            <a:pPr marL="285750" indent="-285750">
              <a:buFont typeface="Wingdings" panose="05000000000000000000" pitchFamily="2" charset="2"/>
              <a:buChar char="à"/>
            </a:pPr>
            <a:r>
              <a:rPr lang="en-US" dirty="0">
                <a:solidFill>
                  <a:schemeClr val="bg1"/>
                </a:solidFill>
                <a:sym typeface="Wingdings" panose="05000000000000000000" pitchFamily="2" charset="2"/>
              </a:rPr>
              <a:t>AHT reduced by similar amount</a:t>
            </a:r>
            <a:endParaRPr lang="en-US" dirty="0">
              <a:solidFill>
                <a:schemeClr val="bg1"/>
              </a:solidFill>
            </a:endParaRPr>
          </a:p>
        </p:txBody>
      </p:sp>
      <p:sp>
        <p:nvSpPr>
          <p:cNvPr id="23" name="TextBox 22">
            <a:extLst>
              <a:ext uri="{FF2B5EF4-FFF2-40B4-BE49-F238E27FC236}">
                <a16:creationId xmlns:a16="http://schemas.microsoft.com/office/drawing/2014/main" id="{50605FB2-9275-1798-F48C-F1E51029CFE3}"/>
              </a:ext>
            </a:extLst>
          </p:cNvPr>
          <p:cNvSpPr txBox="1"/>
          <p:nvPr/>
        </p:nvSpPr>
        <p:spPr>
          <a:xfrm>
            <a:off x="5029200" y="1524918"/>
            <a:ext cx="1371601" cy="307777"/>
          </a:xfrm>
          <a:prstGeom prst="rect">
            <a:avLst/>
          </a:prstGeom>
          <a:noFill/>
        </p:spPr>
        <p:txBody>
          <a:bodyPr wrap="square" rtlCol="0">
            <a:spAutoFit/>
          </a:bodyPr>
          <a:lstStyle/>
          <a:p>
            <a:r>
              <a:rPr lang="en-US" sz="1400" b="1" dirty="0">
                <a:solidFill>
                  <a:srgbClr val="009900"/>
                </a:solidFill>
              </a:rPr>
              <a:t>Evaporation</a:t>
            </a:r>
          </a:p>
        </p:txBody>
      </p:sp>
      <p:sp>
        <p:nvSpPr>
          <p:cNvPr id="24" name="TextBox 23">
            <a:extLst>
              <a:ext uri="{FF2B5EF4-FFF2-40B4-BE49-F238E27FC236}">
                <a16:creationId xmlns:a16="http://schemas.microsoft.com/office/drawing/2014/main" id="{35FB0D94-AE12-D0A4-A842-B10114A90C0E}"/>
              </a:ext>
            </a:extLst>
          </p:cNvPr>
          <p:cNvSpPr txBox="1"/>
          <p:nvPr/>
        </p:nvSpPr>
        <p:spPr>
          <a:xfrm>
            <a:off x="5138968" y="1678806"/>
            <a:ext cx="1371601" cy="307777"/>
          </a:xfrm>
          <a:prstGeom prst="rect">
            <a:avLst/>
          </a:prstGeom>
          <a:noFill/>
        </p:spPr>
        <p:txBody>
          <a:bodyPr wrap="square" rtlCol="0">
            <a:spAutoFit/>
          </a:bodyPr>
          <a:lstStyle/>
          <a:p>
            <a:r>
              <a:rPr lang="en-US" sz="1400" b="1" dirty="0">
                <a:solidFill>
                  <a:srgbClr val="FF0000"/>
                </a:solidFill>
              </a:rPr>
              <a:t>Sensible</a:t>
            </a:r>
          </a:p>
        </p:txBody>
      </p:sp>
      <p:sp>
        <p:nvSpPr>
          <p:cNvPr id="25" name="TextBox 24">
            <a:extLst>
              <a:ext uri="{FF2B5EF4-FFF2-40B4-BE49-F238E27FC236}">
                <a16:creationId xmlns:a16="http://schemas.microsoft.com/office/drawing/2014/main" id="{4B0AA1D1-B3E2-DB5B-BCE5-51D8746CF4E6}"/>
              </a:ext>
            </a:extLst>
          </p:cNvPr>
          <p:cNvSpPr txBox="1"/>
          <p:nvPr/>
        </p:nvSpPr>
        <p:spPr>
          <a:xfrm>
            <a:off x="5105400" y="1828800"/>
            <a:ext cx="1371601" cy="307777"/>
          </a:xfrm>
          <a:prstGeom prst="rect">
            <a:avLst/>
          </a:prstGeom>
          <a:noFill/>
        </p:spPr>
        <p:txBody>
          <a:bodyPr wrap="square" rtlCol="0">
            <a:spAutoFit/>
          </a:bodyPr>
          <a:lstStyle/>
          <a:p>
            <a:r>
              <a:rPr lang="en-US" sz="1400" b="1" dirty="0">
                <a:solidFill>
                  <a:srgbClr val="FFC000"/>
                </a:solidFill>
              </a:rPr>
              <a:t>Radiation</a:t>
            </a:r>
          </a:p>
        </p:txBody>
      </p:sp>
      <p:sp>
        <p:nvSpPr>
          <p:cNvPr id="3" name="TextBox 2">
            <a:extLst>
              <a:ext uri="{FF2B5EF4-FFF2-40B4-BE49-F238E27FC236}">
                <a16:creationId xmlns:a16="http://schemas.microsoft.com/office/drawing/2014/main" id="{B648BD9A-4281-97B2-D384-E71AF728BC71}"/>
              </a:ext>
            </a:extLst>
          </p:cNvPr>
          <p:cNvSpPr txBox="1"/>
          <p:nvPr/>
        </p:nvSpPr>
        <p:spPr>
          <a:xfrm>
            <a:off x="152400" y="3121105"/>
            <a:ext cx="5334000" cy="738664"/>
          </a:xfrm>
          <a:prstGeom prst="rect">
            <a:avLst/>
          </a:prstGeom>
          <a:noFill/>
        </p:spPr>
        <p:txBody>
          <a:bodyPr wrap="square" rtlCol="0">
            <a:spAutoFit/>
          </a:bodyPr>
          <a:lstStyle/>
          <a:p>
            <a:pPr algn="l"/>
            <a:r>
              <a:rPr lang="en-US" sz="1400" b="0" i="0" u="none" strike="noStrike" baseline="0" dirty="0">
                <a:solidFill>
                  <a:schemeClr val="bg1"/>
                </a:solidFill>
                <a:latin typeface="NimbusSanL-Regu"/>
              </a:rPr>
              <a:t>J Horner, A Voigt, C Braun, Snowball earth initiation and the thermodynamics of sea ice. </a:t>
            </a:r>
            <a:r>
              <a:rPr lang="en-US" sz="1400" b="0" i="0" u="none" strike="noStrike" baseline="0" dirty="0">
                <a:solidFill>
                  <a:schemeClr val="bg1"/>
                </a:solidFill>
                <a:latin typeface="NimbusSanL-ReguItal"/>
              </a:rPr>
              <a:t>J. Adv. Model. Earth Syst</a:t>
            </a:r>
            <a:r>
              <a:rPr lang="en-US" sz="1400" b="0" i="0" u="none" strike="noStrike" baseline="0" dirty="0">
                <a:solidFill>
                  <a:schemeClr val="bg1"/>
                </a:solidFill>
                <a:latin typeface="NimbusSanL-Regu"/>
              </a:rPr>
              <a:t>. </a:t>
            </a:r>
            <a:r>
              <a:rPr lang="en-US" sz="1400" b="1" i="0" u="none" strike="noStrike" baseline="0" dirty="0">
                <a:solidFill>
                  <a:schemeClr val="bg1"/>
                </a:solidFill>
                <a:latin typeface="NimbusSanL-Bold"/>
              </a:rPr>
              <a:t>14</a:t>
            </a:r>
            <a:r>
              <a:rPr lang="en-US" sz="1400" b="0" i="0" u="none" strike="noStrike" baseline="0" dirty="0">
                <a:solidFill>
                  <a:schemeClr val="bg1"/>
                </a:solidFill>
                <a:latin typeface="NimbusSanL-Regu"/>
              </a:rPr>
              <a:t>, e2021MS002734 (2022).</a:t>
            </a:r>
            <a:endParaRPr lang="en-US" sz="1400" dirty="0">
              <a:solidFill>
                <a:schemeClr val="bg1"/>
              </a:solidFill>
            </a:endParaRPr>
          </a:p>
        </p:txBody>
      </p:sp>
      <p:sp>
        <p:nvSpPr>
          <p:cNvPr id="4" name="TextBox 3">
            <a:extLst>
              <a:ext uri="{FF2B5EF4-FFF2-40B4-BE49-F238E27FC236}">
                <a16:creationId xmlns:a16="http://schemas.microsoft.com/office/drawing/2014/main" id="{B7DCBD96-A44A-0562-66AD-C654D59071FA}"/>
              </a:ext>
            </a:extLst>
          </p:cNvPr>
          <p:cNvSpPr txBox="1"/>
          <p:nvPr/>
        </p:nvSpPr>
        <p:spPr>
          <a:xfrm>
            <a:off x="76200" y="2841368"/>
            <a:ext cx="2819400" cy="369332"/>
          </a:xfrm>
          <a:prstGeom prst="rect">
            <a:avLst/>
          </a:prstGeom>
          <a:noFill/>
        </p:spPr>
        <p:txBody>
          <a:bodyPr wrap="square" rtlCol="0">
            <a:spAutoFit/>
          </a:bodyPr>
          <a:lstStyle/>
          <a:p>
            <a:r>
              <a:rPr lang="en-US" dirty="0">
                <a:solidFill>
                  <a:schemeClr val="bg1"/>
                </a:solidFill>
              </a:rPr>
              <a:t>Model simulation from:</a:t>
            </a:r>
          </a:p>
        </p:txBody>
      </p:sp>
    </p:spTree>
    <p:extLst>
      <p:ext uri="{BB962C8B-B14F-4D97-AF65-F5344CB8AC3E}">
        <p14:creationId xmlns:p14="http://schemas.microsoft.com/office/powerpoint/2010/main" val="25561906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3155-63BD-BA8F-8426-C31E0E610B81}"/>
              </a:ext>
            </a:extLst>
          </p:cNvPr>
          <p:cNvSpPr>
            <a:spLocks noGrp="1"/>
          </p:cNvSpPr>
          <p:nvPr>
            <p:ph type="title"/>
          </p:nvPr>
        </p:nvSpPr>
        <p:spPr>
          <a:xfrm>
            <a:off x="304800" y="15875"/>
            <a:ext cx="8229600" cy="715962"/>
          </a:xfrm>
        </p:spPr>
        <p:txBody>
          <a:bodyPr>
            <a:normAutofit/>
          </a:bodyPr>
          <a:lstStyle/>
          <a:p>
            <a:r>
              <a:rPr lang="en-US" sz="3200" dirty="0">
                <a:solidFill>
                  <a:schemeClr val="bg1"/>
                </a:solidFill>
              </a:rPr>
              <a:t>Why are models biased high in AHT</a:t>
            </a:r>
          </a:p>
        </p:txBody>
      </p:sp>
      <p:pic>
        <p:nvPicPr>
          <p:cNvPr id="4" name="Content Placeholder 4">
            <a:extLst>
              <a:ext uri="{FF2B5EF4-FFF2-40B4-BE49-F238E27FC236}">
                <a16:creationId xmlns:a16="http://schemas.microsoft.com/office/drawing/2014/main" id="{DDF8F32C-D60D-7483-D226-28FBD8FC85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2400" y="838200"/>
            <a:ext cx="4267200" cy="2362200"/>
          </a:xfrm>
          <a:prstGeom prst="rect">
            <a:avLst/>
          </a:prstGeom>
        </p:spPr>
      </p:pic>
      <p:sp>
        <p:nvSpPr>
          <p:cNvPr id="5" name="TextBox 4">
            <a:extLst>
              <a:ext uri="{FF2B5EF4-FFF2-40B4-BE49-F238E27FC236}">
                <a16:creationId xmlns:a16="http://schemas.microsoft.com/office/drawing/2014/main" id="{C3D35C2A-A392-BC59-9E41-F6B27F0196D1}"/>
              </a:ext>
            </a:extLst>
          </p:cNvPr>
          <p:cNvSpPr txBox="1"/>
          <p:nvPr/>
        </p:nvSpPr>
        <p:spPr>
          <a:xfrm>
            <a:off x="1143000" y="1062334"/>
            <a:ext cx="1592883" cy="307777"/>
          </a:xfrm>
          <a:prstGeom prst="rect">
            <a:avLst/>
          </a:prstGeom>
          <a:noFill/>
        </p:spPr>
        <p:txBody>
          <a:bodyPr wrap="square" rtlCol="0">
            <a:spAutoFit/>
          </a:bodyPr>
          <a:lstStyle/>
          <a:p>
            <a:r>
              <a:rPr lang="en-US" sz="1400" b="1" dirty="0">
                <a:solidFill>
                  <a:srgbClr val="FF0000"/>
                </a:solidFill>
              </a:rPr>
              <a:t>ATMOSPHERE</a:t>
            </a:r>
          </a:p>
        </p:txBody>
      </p:sp>
      <p:sp>
        <p:nvSpPr>
          <p:cNvPr id="6" name="TextBox 5">
            <a:extLst>
              <a:ext uri="{FF2B5EF4-FFF2-40B4-BE49-F238E27FC236}">
                <a16:creationId xmlns:a16="http://schemas.microsoft.com/office/drawing/2014/main" id="{BC65A802-FE0B-A322-6D8D-A8D0590AF9BA}"/>
              </a:ext>
            </a:extLst>
          </p:cNvPr>
          <p:cNvSpPr txBox="1"/>
          <p:nvPr/>
        </p:nvSpPr>
        <p:spPr>
          <a:xfrm>
            <a:off x="1394992" y="1216223"/>
            <a:ext cx="2070745" cy="307777"/>
          </a:xfrm>
          <a:prstGeom prst="rect">
            <a:avLst/>
          </a:prstGeom>
          <a:noFill/>
        </p:spPr>
        <p:txBody>
          <a:bodyPr wrap="square" rtlCol="0">
            <a:spAutoFit/>
          </a:bodyPr>
          <a:lstStyle/>
          <a:p>
            <a:r>
              <a:rPr lang="en-US" sz="1400" b="1" dirty="0">
                <a:solidFill>
                  <a:srgbClr val="003DB8"/>
                </a:solidFill>
              </a:rPr>
              <a:t>OCEAN</a:t>
            </a:r>
          </a:p>
        </p:txBody>
      </p:sp>
      <p:sp>
        <p:nvSpPr>
          <p:cNvPr id="7" name="TextBox 6">
            <a:extLst>
              <a:ext uri="{FF2B5EF4-FFF2-40B4-BE49-F238E27FC236}">
                <a16:creationId xmlns:a16="http://schemas.microsoft.com/office/drawing/2014/main" id="{326250F9-7A38-4E1E-B900-A80347DEE33C}"/>
              </a:ext>
            </a:extLst>
          </p:cNvPr>
          <p:cNvSpPr txBox="1"/>
          <p:nvPr/>
        </p:nvSpPr>
        <p:spPr>
          <a:xfrm>
            <a:off x="1242591" y="1368623"/>
            <a:ext cx="1592883" cy="307777"/>
          </a:xfrm>
          <a:prstGeom prst="rect">
            <a:avLst/>
          </a:prstGeom>
          <a:noFill/>
        </p:spPr>
        <p:txBody>
          <a:bodyPr wrap="square" rtlCol="0">
            <a:spAutoFit/>
          </a:bodyPr>
          <a:lstStyle/>
          <a:p>
            <a:r>
              <a:rPr lang="en-US" sz="1400" dirty="0"/>
              <a:t>Observations</a:t>
            </a:r>
          </a:p>
        </p:txBody>
      </p:sp>
      <p:cxnSp>
        <p:nvCxnSpPr>
          <p:cNvPr id="8" name="Straight Connector 7">
            <a:extLst>
              <a:ext uri="{FF2B5EF4-FFF2-40B4-BE49-F238E27FC236}">
                <a16:creationId xmlns:a16="http://schemas.microsoft.com/office/drawing/2014/main" id="{4257ABB2-2297-BF87-5D89-060FA2D070B4}"/>
              </a:ext>
            </a:extLst>
          </p:cNvPr>
          <p:cNvCxnSpPr>
            <a:cxnSpLocks/>
          </p:cNvCxnSpPr>
          <p:nvPr/>
        </p:nvCxnSpPr>
        <p:spPr>
          <a:xfrm flipV="1">
            <a:off x="990600" y="14478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48D43F4-7AED-6D6C-71FB-6A9275B78B32}"/>
              </a:ext>
            </a:extLst>
          </p:cNvPr>
          <p:cNvSpPr txBox="1"/>
          <p:nvPr/>
        </p:nvSpPr>
        <p:spPr>
          <a:xfrm>
            <a:off x="1242592" y="1600200"/>
            <a:ext cx="2070745" cy="307777"/>
          </a:xfrm>
          <a:prstGeom prst="rect">
            <a:avLst/>
          </a:prstGeom>
          <a:noFill/>
        </p:spPr>
        <p:txBody>
          <a:bodyPr wrap="square" rtlCol="0">
            <a:spAutoFit/>
          </a:bodyPr>
          <a:lstStyle/>
          <a:p>
            <a:r>
              <a:rPr lang="en-US" sz="1400" dirty="0"/>
              <a:t>Model Mean</a:t>
            </a:r>
          </a:p>
        </p:txBody>
      </p:sp>
      <p:cxnSp>
        <p:nvCxnSpPr>
          <p:cNvPr id="10" name="Straight Connector 9">
            <a:extLst>
              <a:ext uri="{FF2B5EF4-FFF2-40B4-BE49-F238E27FC236}">
                <a16:creationId xmlns:a16="http://schemas.microsoft.com/office/drawing/2014/main" id="{5CF77387-B49A-1AF6-05AC-077EDC89CFB3}"/>
              </a:ext>
            </a:extLst>
          </p:cNvPr>
          <p:cNvCxnSpPr>
            <a:cxnSpLocks/>
          </p:cNvCxnSpPr>
          <p:nvPr/>
        </p:nvCxnSpPr>
        <p:spPr>
          <a:xfrm flipV="1">
            <a:off x="990600" y="16764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0C7FF5B-FC56-C054-BA07-CE7C081F0A4F}"/>
              </a:ext>
            </a:extLst>
          </p:cNvPr>
          <p:cNvPicPr>
            <a:picLocks noChangeAspect="1"/>
          </p:cNvPicPr>
          <p:nvPr/>
        </p:nvPicPr>
        <p:blipFill>
          <a:blip r:embed="rId3"/>
          <a:stretch>
            <a:fillRect/>
          </a:stretch>
        </p:blipFill>
        <p:spPr>
          <a:xfrm>
            <a:off x="5943600" y="762000"/>
            <a:ext cx="2590800" cy="2631707"/>
          </a:xfrm>
          <a:prstGeom prst="rect">
            <a:avLst/>
          </a:prstGeom>
        </p:spPr>
      </p:pic>
      <p:sp>
        <p:nvSpPr>
          <p:cNvPr id="13" name="TextBox 12">
            <a:extLst>
              <a:ext uri="{FF2B5EF4-FFF2-40B4-BE49-F238E27FC236}">
                <a16:creationId xmlns:a16="http://schemas.microsoft.com/office/drawing/2014/main" id="{8B1ED505-BAE7-C78C-B8CB-249CE5A2E327}"/>
              </a:ext>
            </a:extLst>
          </p:cNvPr>
          <p:cNvSpPr txBox="1"/>
          <p:nvPr/>
        </p:nvSpPr>
        <p:spPr>
          <a:xfrm>
            <a:off x="533400" y="3601709"/>
            <a:ext cx="8153400" cy="369332"/>
          </a:xfrm>
          <a:prstGeom prst="rect">
            <a:avLst/>
          </a:prstGeom>
          <a:noFill/>
        </p:spPr>
        <p:txBody>
          <a:bodyPr wrap="square" rtlCol="0">
            <a:spAutoFit/>
          </a:bodyPr>
          <a:lstStyle/>
          <a:p>
            <a:r>
              <a:rPr lang="en-US" dirty="0">
                <a:solidFill>
                  <a:schemeClr val="bg1"/>
                </a:solidFill>
              </a:rPr>
              <a:t>Hypothesis: model’s have too much AHT because they have too much evaporation</a:t>
            </a:r>
          </a:p>
        </p:txBody>
      </p:sp>
      <p:pic>
        <p:nvPicPr>
          <p:cNvPr id="14" name="Picture 13" descr="Chart, histogram&#10;&#10;Description automatically generated">
            <a:extLst>
              <a:ext uri="{FF2B5EF4-FFF2-40B4-BE49-F238E27FC236}">
                <a16:creationId xmlns:a16="http://schemas.microsoft.com/office/drawing/2014/main" id="{C3CDE383-BAD0-C5AE-1895-391FC0C668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265911"/>
            <a:ext cx="4666728" cy="2419651"/>
          </a:xfrm>
          <a:prstGeom prst="rect">
            <a:avLst/>
          </a:prstGeom>
        </p:spPr>
      </p:pic>
      <p:cxnSp>
        <p:nvCxnSpPr>
          <p:cNvPr id="18" name="Straight Connector 17">
            <a:extLst>
              <a:ext uri="{FF2B5EF4-FFF2-40B4-BE49-F238E27FC236}">
                <a16:creationId xmlns:a16="http://schemas.microsoft.com/office/drawing/2014/main" id="{4FEE355B-6903-0F4D-C2B2-1086650EC03A}"/>
              </a:ext>
            </a:extLst>
          </p:cNvPr>
          <p:cNvCxnSpPr>
            <a:cxnSpLocks/>
          </p:cNvCxnSpPr>
          <p:nvPr/>
        </p:nvCxnSpPr>
        <p:spPr>
          <a:xfrm flipV="1">
            <a:off x="4800600" y="396192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05E206-6EEA-FDE9-5153-65BDC271FE2B}"/>
              </a:ext>
            </a:extLst>
          </p:cNvPr>
          <p:cNvSpPr txBox="1"/>
          <p:nvPr/>
        </p:nvSpPr>
        <p:spPr>
          <a:xfrm>
            <a:off x="3505198" y="4366736"/>
            <a:ext cx="1600201" cy="369332"/>
          </a:xfrm>
          <a:prstGeom prst="rect">
            <a:avLst/>
          </a:prstGeom>
          <a:noFill/>
        </p:spPr>
        <p:txBody>
          <a:bodyPr wrap="square" rtlCol="0">
            <a:spAutoFit/>
          </a:bodyPr>
          <a:lstStyle/>
          <a:p>
            <a:r>
              <a:rPr lang="en-US" dirty="0"/>
              <a:t>Observations</a:t>
            </a:r>
          </a:p>
        </p:txBody>
      </p:sp>
      <p:cxnSp>
        <p:nvCxnSpPr>
          <p:cNvPr id="25" name="Straight Connector 24">
            <a:extLst>
              <a:ext uri="{FF2B5EF4-FFF2-40B4-BE49-F238E27FC236}">
                <a16:creationId xmlns:a16="http://schemas.microsoft.com/office/drawing/2014/main" id="{CC81D882-72C5-C4AB-7B5A-8D87B3D35E3B}"/>
              </a:ext>
            </a:extLst>
          </p:cNvPr>
          <p:cNvCxnSpPr>
            <a:cxnSpLocks/>
          </p:cNvCxnSpPr>
          <p:nvPr/>
        </p:nvCxnSpPr>
        <p:spPr>
          <a:xfrm flipV="1">
            <a:off x="3200400" y="45191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E35BAF-F400-D0AE-D908-696643918958}"/>
              </a:ext>
            </a:extLst>
          </p:cNvPr>
          <p:cNvSpPr txBox="1"/>
          <p:nvPr/>
        </p:nvSpPr>
        <p:spPr>
          <a:xfrm>
            <a:off x="3505200" y="4659868"/>
            <a:ext cx="1981200" cy="369332"/>
          </a:xfrm>
          <a:prstGeom prst="rect">
            <a:avLst/>
          </a:prstGeom>
          <a:noFill/>
        </p:spPr>
        <p:txBody>
          <a:bodyPr wrap="square" rtlCol="0">
            <a:spAutoFit/>
          </a:bodyPr>
          <a:lstStyle/>
          <a:p>
            <a:r>
              <a:rPr lang="en-US" dirty="0"/>
              <a:t>CMIP Mean</a:t>
            </a:r>
          </a:p>
        </p:txBody>
      </p:sp>
      <p:cxnSp>
        <p:nvCxnSpPr>
          <p:cNvPr id="27" name="Straight Connector 26">
            <a:extLst>
              <a:ext uri="{FF2B5EF4-FFF2-40B4-BE49-F238E27FC236}">
                <a16:creationId xmlns:a16="http://schemas.microsoft.com/office/drawing/2014/main" id="{BB6909FB-B3C1-E417-48D3-C5E7637F06BF}"/>
              </a:ext>
            </a:extLst>
          </p:cNvPr>
          <p:cNvCxnSpPr>
            <a:cxnSpLocks/>
          </p:cNvCxnSpPr>
          <p:nvPr/>
        </p:nvCxnSpPr>
        <p:spPr>
          <a:xfrm flipV="1">
            <a:off x="3200400" y="4812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6CE6BC-830A-CD72-AB19-809AC9D383EE}"/>
              </a:ext>
            </a:extLst>
          </p:cNvPr>
          <p:cNvSpPr txBox="1"/>
          <p:nvPr/>
        </p:nvSpPr>
        <p:spPr>
          <a:xfrm>
            <a:off x="1295399" y="4387334"/>
            <a:ext cx="1540075" cy="369332"/>
          </a:xfrm>
          <a:prstGeom prst="rect">
            <a:avLst/>
          </a:prstGeom>
          <a:noFill/>
        </p:spPr>
        <p:txBody>
          <a:bodyPr wrap="square" rtlCol="0">
            <a:spAutoFit/>
          </a:bodyPr>
          <a:lstStyle/>
          <a:p>
            <a:r>
              <a:rPr lang="en-US" b="1" dirty="0">
                <a:solidFill>
                  <a:srgbClr val="009900"/>
                </a:solidFill>
              </a:rPr>
              <a:t>Evaporation</a:t>
            </a:r>
          </a:p>
        </p:txBody>
      </p:sp>
      <p:sp>
        <p:nvSpPr>
          <p:cNvPr id="29" name="TextBox 28">
            <a:extLst>
              <a:ext uri="{FF2B5EF4-FFF2-40B4-BE49-F238E27FC236}">
                <a16:creationId xmlns:a16="http://schemas.microsoft.com/office/drawing/2014/main" id="{70803214-58E4-471E-35FF-F27D490FCCCB}"/>
              </a:ext>
            </a:extLst>
          </p:cNvPr>
          <p:cNvSpPr txBox="1"/>
          <p:nvPr/>
        </p:nvSpPr>
        <p:spPr>
          <a:xfrm>
            <a:off x="5791200" y="4771072"/>
            <a:ext cx="2362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Observations are WHOI OA flux</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Both plots are ocean domain only</a:t>
            </a:r>
          </a:p>
        </p:txBody>
      </p:sp>
    </p:spTree>
    <p:extLst>
      <p:ext uri="{BB962C8B-B14F-4D97-AF65-F5344CB8AC3E}">
        <p14:creationId xmlns:p14="http://schemas.microsoft.com/office/powerpoint/2010/main" val="24776900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61D7-C310-55DF-88EC-8BA9A5F35E59}"/>
              </a:ext>
            </a:extLst>
          </p:cNvPr>
          <p:cNvSpPr>
            <a:spLocks noGrp="1"/>
          </p:cNvSpPr>
          <p:nvPr>
            <p:ph type="title"/>
          </p:nvPr>
        </p:nvSpPr>
        <p:spPr>
          <a:xfrm>
            <a:off x="457200" y="-304800"/>
            <a:ext cx="8229600" cy="1143000"/>
          </a:xfrm>
        </p:spPr>
        <p:txBody>
          <a:bodyPr/>
          <a:lstStyle/>
          <a:p>
            <a:r>
              <a:rPr lang="en-US" dirty="0">
                <a:solidFill>
                  <a:schemeClr val="bg1"/>
                </a:solidFill>
              </a:rPr>
              <a:t>Conclusions</a:t>
            </a:r>
          </a:p>
        </p:txBody>
      </p:sp>
      <p:pic>
        <p:nvPicPr>
          <p:cNvPr id="4" name="Content Placeholder 4">
            <a:extLst>
              <a:ext uri="{FF2B5EF4-FFF2-40B4-BE49-F238E27FC236}">
                <a16:creationId xmlns:a16="http://schemas.microsoft.com/office/drawing/2014/main" id="{549514F4-8A1C-7B1B-3FA6-5BB180D2778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228600" y="533400"/>
            <a:ext cx="2078736" cy="1676400"/>
          </a:xfrm>
        </p:spPr>
      </p:pic>
      <p:sp>
        <p:nvSpPr>
          <p:cNvPr id="5" name="TextBox 4">
            <a:extLst>
              <a:ext uri="{FF2B5EF4-FFF2-40B4-BE49-F238E27FC236}">
                <a16:creationId xmlns:a16="http://schemas.microsoft.com/office/drawing/2014/main" id="{31C0393F-CA2F-CBC8-23C7-5499C8D4EF42}"/>
              </a:ext>
            </a:extLst>
          </p:cNvPr>
          <p:cNvSpPr txBox="1"/>
          <p:nvPr/>
        </p:nvSpPr>
        <p:spPr>
          <a:xfrm>
            <a:off x="2362200" y="609600"/>
            <a:ext cx="6477000" cy="1200329"/>
          </a:xfrm>
          <a:prstGeom prst="rect">
            <a:avLst/>
          </a:prstGeom>
          <a:noFill/>
        </p:spPr>
        <p:txBody>
          <a:bodyPr wrap="square" rtlCol="0">
            <a:spAutoFit/>
          </a:bodyPr>
          <a:lstStyle/>
          <a:p>
            <a:r>
              <a:rPr lang="en-US" dirty="0">
                <a:solidFill>
                  <a:schemeClr val="bg1"/>
                </a:solidFill>
              </a:rPr>
              <a:t>Trends in global mean radiation are characterized by increase in both </a:t>
            </a:r>
            <a:r>
              <a:rPr lang="en-US" dirty="0">
                <a:solidFill>
                  <a:srgbClr val="FF0000"/>
                </a:solidFill>
              </a:rPr>
              <a:t>absorbed solar radiation </a:t>
            </a:r>
            <a:r>
              <a:rPr lang="en-US" dirty="0">
                <a:solidFill>
                  <a:schemeClr val="bg1"/>
                </a:solidFill>
              </a:rPr>
              <a:t>and </a:t>
            </a:r>
            <a:r>
              <a:rPr lang="en-US" dirty="0">
                <a:solidFill>
                  <a:srgbClr val="00DA00"/>
                </a:solidFill>
              </a:rPr>
              <a:t>outgoing longwave radiation </a:t>
            </a:r>
            <a:r>
              <a:rPr lang="en-US" dirty="0">
                <a:solidFill>
                  <a:schemeClr val="bg1"/>
                </a:solidFill>
              </a:rPr>
              <a:t>consistent with positive shortwave feedback by surface albedo, atmospheric absorption and clouds</a:t>
            </a:r>
          </a:p>
        </p:txBody>
      </p:sp>
      <p:pic>
        <p:nvPicPr>
          <p:cNvPr id="6" name="Content Placeholder 4">
            <a:extLst>
              <a:ext uri="{FF2B5EF4-FFF2-40B4-BE49-F238E27FC236}">
                <a16:creationId xmlns:a16="http://schemas.microsoft.com/office/drawing/2014/main" id="{051D03FE-04BA-563D-8F3B-7E2D828DE8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39000" y="2122516"/>
            <a:ext cx="1853965" cy="1504396"/>
          </a:xfrm>
          <a:prstGeom prst="rect">
            <a:avLst/>
          </a:prstGeom>
        </p:spPr>
      </p:pic>
      <p:sp>
        <p:nvSpPr>
          <p:cNvPr id="9" name="TextBox 8">
            <a:extLst>
              <a:ext uri="{FF2B5EF4-FFF2-40B4-BE49-F238E27FC236}">
                <a16:creationId xmlns:a16="http://schemas.microsoft.com/office/drawing/2014/main" id="{119A7F40-D0A0-8B5F-7A94-51EBA18A7799}"/>
              </a:ext>
            </a:extLst>
          </p:cNvPr>
          <p:cNvSpPr txBox="1"/>
          <p:nvPr/>
        </p:nvSpPr>
        <p:spPr>
          <a:xfrm>
            <a:off x="762000" y="2457271"/>
            <a:ext cx="6477000" cy="923330"/>
          </a:xfrm>
          <a:prstGeom prst="rect">
            <a:avLst/>
          </a:prstGeom>
          <a:noFill/>
        </p:spPr>
        <p:txBody>
          <a:bodyPr wrap="square" rtlCol="0">
            <a:spAutoFit/>
          </a:bodyPr>
          <a:lstStyle/>
          <a:p>
            <a:r>
              <a:rPr lang="en-US" dirty="0">
                <a:solidFill>
                  <a:schemeClr val="bg1"/>
                </a:solidFill>
              </a:rPr>
              <a:t>The </a:t>
            </a:r>
            <a:r>
              <a:rPr lang="en-US" dirty="0">
                <a:solidFill>
                  <a:srgbClr val="FF0000"/>
                </a:solidFill>
              </a:rPr>
              <a:t>atmosphere </a:t>
            </a:r>
            <a:r>
              <a:rPr lang="en-US" dirty="0">
                <a:solidFill>
                  <a:schemeClr val="bg1"/>
                </a:solidFill>
              </a:rPr>
              <a:t>moves the majority of energy poleward in the climate system, but the </a:t>
            </a:r>
            <a:r>
              <a:rPr lang="en-US" dirty="0">
                <a:solidFill>
                  <a:srgbClr val="003DB8"/>
                </a:solidFill>
              </a:rPr>
              <a:t>ocean </a:t>
            </a:r>
            <a:r>
              <a:rPr lang="en-US" dirty="0">
                <a:solidFill>
                  <a:schemeClr val="bg1"/>
                </a:solidFill>
              </a:rPr>
              <a:t>moves more energy in climate models than in couple climate models</a:t>
            </a:r>
          </a:p>
        </p:txBody>
      </p:sp>
      <p:sp>
        <p:nvSpPr>
          <p:cNvPr id="10" name="Title 1">
            <a:extLst>
              <a:ext uri="{FF2B5EF4-FFF2-40B4-BE49-F238E27FC236}">
                <a16:creationId xmlns:a16="http://schemas.microsoft.com/office/drawing/2014/main" id="{B93AFA03-AAB4-A993-22DC-60E2CADC07CA}"/>
              </a:ext>
            </a:extLst>
          </p:cNvPr>
          <p:cNvSpPr txBox="1">
            <a:spLocks/>
          </p:cNvSpPr>
          <p:nvPr/>
        </p:nvSpPr>
        <p:spPr bwMode="auto">
          <a:xfrm>
            <a:off x="533400" y="3505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4000" kern="0" dirty="0">
                <a:solidFill>
                  <a:schemeClr val="bg1"/>
                </a:solidFill>
              </a:rPr>
              <a:t>Other things I like to think about</a:t>
            </a:r>
          </a:p>
        </p:txBody>
      </p:sp>
      <p:sp>
        <p:nvSpPr>
          <p:cNvPr id="11" name="TextBox 10">
            <a:extLst>
              <a:ext uri="{FF2B5EF4-FFF2-40B4-BE49-F238E27FC236}">
                <a16:creationId xmlns:a16="http://schemas.microsoft.com/office/drawing/2014/main" id="{C5BC05BA-F70B-148F-9D96-F72BDC55969E}"/>
              </a:ext>
            </a:extLst>
          </p:cNvPr>
          <p:cNvSpPr txBox="1"/>
          <p:nvPr/>
        </p:nvSpPr>
        <p:spPr>
          <a:xfrm>
            <a:off x="914400" y="4715470"/>
            <a:ext cx="6477000" cy="1754326"/>
          </a:xfrm>
          <a:prstGeom prst="rect">
            <a:avLst/>
          </a:prstGeom>
          <a:noFill/>
        </p:spPr>
        <p:txBody>
          <a:bodyPr wrap="square" rtlCol="0">
            <a:spAutoFit/>
          </a:bodyPr>
          <a:lstStyle/>
          <a:p>
            <a:pPr marL="285750" indent="-285750">
              <a:buFont typeface="Wingdings" panose="05000000000000000000" pitchFamily="2" charset="2"/>
              <a:buChar char="à"/>
            </a:pPr>
            <a:r>
              <a:rPr lang="en-US" dirty="0">
                <a:solidFill>
                  <a:schemeClr val="bg1"/>
                </a:solidFill>
                <a:sym typeface="Wingdings" panose="05000000000000000000" pitchFamily="2" charset="2"/>
              </a:rPr>
              <a:t>Trends in poleward atmospheric  heat transport</a:t>
            </a:r>
          </a:p>
          <a:p>
            <a:pPr marL="285750" indent="-285750">
              <a:buFont typeface="Wingdings" panose="05000000000000000000" pitchFamily="2" charset="2"/>
              <a:buChar char="à"/>
            </a:pPr>
            <a:r>
              <a:rPr lang="en-US" dirty="0">
                <a:solidFill>
                  <a:schemeClr val="bg1"/>
                </a:solidFill>
                <a:sym typeface="Wingdings" panose="05000000000000000000" pitchFamily="2" charset="2"/>
              </a:rPr>
              <a:t>The relationship between heat waves and atmospheric heat transport</a:t>
            </a:r>
          </a:p>
          <a:p>
            <a:pPr marL="285750" indent="-285750">
              <a:buFont typeface="Wingdings" panose="05000000000000000000" pitchFamily="2" charset="2"/>
              <a:buChar char="à"/>
            </a:pPr>
            <a:r>
              <a:rPr lang="en-US" dirty="0">
                <a:solidFill>
                  <a:schemeClr val="bg1"/>
                </a:solidFill>
                <a:sym typeface="Wingdings" panose="05000000000000000000" pitchFamily="2" charset="2"/>
              </a:rPr>
              <a:t>The season cycle of temperature and how it will change</a:t>
            </a:r>
          </a:p>
          <a:p>
            <a:pPr marL="285750" indent="-285750">
              <a:buFont typeface="Wingdings" panose="05000000000000000000" pitchFamily="2" charset="2"/>
              <a:buChar char="à"/>
            </a:pPr>
            <a:r>
              <a:rPr lang="en-US" dirty="0">
                <a:solidFill>
                  <a:schemeClr val="bg1"/>
                </a:solidFill>
                <a:sym typeface="Wingdings" panose="05000000000000000000" pitchFamily="2" charset="2"/>
              </a:rPr>
              <a:t>Hemispheric asymmetries in climate and the impact on tropical precipitation </a:t>
            </a:r>
            <a:endParaRPr lang="en-US" dirty="0">
              <a:solidFill>
                <a:schemeClr val="bg1"/>
              </a:solidFill>
            </a:endParaRPr>
          </a:p>
        </p:txBody>
      </p:sp>
    </p:spTree>
    <p:extLst>
      <p:ext uri="{BB962C8B-B14F-4D97-AF65-F5344CB8AC3E}">
        <p14:creationId xmlns:p14="http://schemas.microsoft.com/office/powerpoint/2010/main" val="3855135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70EB-A1CE-E644-E8E0-D2505748C032}"/>
              </a:ext>
            </a:extLst>
          </p:cNvPr>
          <p:cNvSpPr>
            <a:spLocks noGrp="1"/>
          </p:cNvSpPr>
          <p:nvPr>
            <p:ph type="title"/>
          </p:nvPr>
        </p:nvSpPr>
        <p:spPr>
          <a:xfrm>
            <a:off x="76200" y="274638"/>
            <a:ext cx="8915400" cy="1143000"/>
          </a:xfrm>
        </p:spPr>
        <p:txBody>
          <a:bodyPr/>
          <a:lstStyle/>
          <a:p>
            <a:r>
              <a:rPr lang="en-US" sz="3200" dirty="0">
                <a:solidFill>
                  <a:schemeClr val="bg1"/>
                </a:solidFill>
              </a:rPr>
              <a:t>Energy imbalance from ocean heat content trends</a:t>
            </a:r>
          </a:p>
        </p:txBody>
      </p:sp>
      <p:pic>
        <p:nvPicPr>
          <p:cNvPr id="5" name="Content Placeholder 4" descr="A picture containing text, diagram, plot, screenshot&#10;&#10;Description automatically generated">
            <a:extLst>
              <a:ext uri="{FF2B5EF4-FFF2-40B4-BE49-F238E27FC236}">
                <a16:creationId xmlns:a16="http://schemas.microsoft.com/office/drawing/2014/main" id="{2C7AEA71-0C06-DCDC-10C2-3B26F4D94E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828800"/>
            <a:ext cx="4167543" cy="3001963"/>
          </a:xfrm>
        </p:spPr>
      </p:pic>
      <p:pic>
        <p:nvPicPr>
          <p:cNvPr id="7" name="Picture 6" descr="A picture containing text, screenshot, diagram, plot&#10;&#10;Description automatically generated">
            <a:extLst>
              <a:ext uri="{FF2B5EF4-FFF2-40B4-BE49-F238E27FC236}">
                <a16:creationId xmlns:a16="http://schemas.microsoft.com/office/drawing/2014/main" id="{F4DEFB2B-DE33-06B6-ADE5-70C4670C6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374" y="1752600"/>
            <a:ext cx="4257117" cy="3208337"/>
          </a:xfrm>
          <a:prstGeom prst="rect">
            <a:avLst/>
          </a:prstGeom>
        </p:spPr>
      </p:pic>
      <p:sp>
        <p:nvSpPr>
          <p:cNvPr id="8" name="TextBox 7">
            <a:extLst>
              <a:ext uri="{FF2B5EF4-FFF2-40B4-BE49-F238E27FC236}">
                <a16:creationId xmlns:a16="http://schemas.microsoft.com/office/drawing/2014/main" id="{88C6A453-863B-EAEC-1497-B8ED7BCBF380}"/>
              </a:ext>
            </a:extLst>
          </p:cNvPr>
          <p:cNvSpPr txBox="1"/>
          <p:nvPr/>
        </p:nvSpPr>
        <p:spPr>
          <a:xfrm>
            <a:off x="685800" y="5410200"/>
            <a:ext cx="8156691" cy="1077218"/>
          </a:xfrm>
          <a:prstGeom prst="rect">
            <a:avLst/>
          </a:prstGeom>
          <a:noFill/>
        </p:spPr>
        <p:txBody>
          <a:bodyPr wrap="square" rtlCol="0">
            <a:spAutoFit/>
          </a:bodyPr>
          <a:lstStyle/>
          <a:p>
            <a:r>
              <a:rPr lang="en-US" dirty="0">
                <a:solidFill>
                  <a:schemeClr val="bg1"/>
                </a:solidFill>
              </a:rPr>
              <a:t>Trends in global energy content have more uncertainty for shorter time periods</a:t>
            </a:r>
          </a:p>
          <a:p>
            <a:r>
              <a:rPr lang="en-US" dirty="0">
                <a:solidFill>
                  <a:schemeClr val="bg1"/>
                </a:solidFill>
              </a:rPr>
              <a:t>Average over satellite time period (2000-2020) of:</a:t>
            </a:r>
          </a:p>
          <a:p>
            <a:r>
              <a:rPr lang="en-US" sz="2800" dirty="0">
                <a:solidFill>
                  <a:schemeClr val="bg1"/>
                </a:solidFill>
              </a:rPr>
              <a:t>       +0.8 (=/-0.2) W m</a:t>
            </a:r>
            <a:r>
              <a:rPr lang="en-US" sz="2800" baseline="30000" dirty="0">
                <a:solidFill>
                  <a:schemeClr val="bg1"/>
                </a:solidFill>
              </a:rPr>
              <a:t>-2</a:t>
            </a:r>
            <a:endParaRPr lang="en-US" sz="2800" dirty="0">
              <a:solidFill>
                <a:schemeClr val="bg1"/>
              </a:solidFill>
            </a:endParaRPr>
          </a:p>
        </p:txBody>
      </p:sp>
      <p:sp>
        <p:nvSpPr>
          <p:cNvPr id="9" name="TextBox 8">
            <a:extLst>
              <a:ext uri="{FF2B5EF4-FFF2-40B4-BE49-F238E27FC236}">
                <a16:creationId xmlns:a16="http://schemas.microsoft.com/office/drawing/2014/main" id="{D4F80B4E-E62A-F5CE-EBEB-C76A0E3283B4}"/>
              </a:ext>
            </a:extLst>
          </p:cNvPr>
          <p:cNvSpPr txBox="1"/>
          <p:nvPr/>
        </p:nvSpPr>
        <p:spPr>
          <a:xfrm>
            <a:off x="6705600" y="6629400"/>
            <a:ext cx="2965862" cy="300082"/>
          </a:xfrm>
          <a:prstGeom prst="rect">
            <a:avLst/>
          </a:prstGeom>
          <a:noFill/>
        </p:spPr>
        <p:txBody>
          <a:bodyPr wrap="square" rtlCol="0">
            <a:spAutoFit/>
          </a:bodyPr>
          <a:lstStyle/>
          <a:p>
            <a:r>
              <a:rPr lang="en-US" sz="1350" dirty="0">
                <a:solidFill>
                  <a:schemeClr val="bg1"/>
                </a:solidFill>
              </a:rPr>
              <a:t>von </a:t>
            </a:r>
            <a:r>
              <a:rPr lang="en-US" sz="1350" dirty="0" err="1">
                <a:solidFill>
                  <a:schemeClr val="bg1"/>
                </a:solidFill>
              </a:rPr>
              <a:t>Schuckmann</a:t>
            </a:r>
            <a:r>
              <a:rPr lang="en-US" sz="1350" dirty="0">
                <a:solidFill>
                  <a:schemeClr val="bg1"/>
                </a:solidFill>
              </a:rPr>
              <a:t> et. al , 2020</a:t>
            </a:r>
          </a:p>
        </p:txBody>
      </p:sp>
    </p:spTree>
    <p:extLst>
      <p:ext uri="{BB962C8B-B14F-4D97-AF65-F5344CB8AC3E}">
        <p14:creationId xmlns:p14="http://schemas.microsoft.com/office/powerpoint/2010/main" val="587065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11539</TotalTime>
  <Words>3690</Words>
  <Application>Microsoft Office PowerPoint</Application>
  <PresentationFormat>On-screen Show (4:3)</PresentationFormat>
  <Paragraphs>848</Paragraphs>
  <Slides>88</Slides>
  <Notes>29</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88</vt:i4>
      </vt:variant>
    </vt:vector>
  </HeadingPairs>
  <TitlesOfParts>
    <vt:vector size="108" baseType="lpstr">
      <vt:lpstr>AdvOT6c1def61.B</vt:lpstr>
      <vt:lpstr>AdvOT6c1def61.B+20</vt:lpstr>
      <vt:lpstr>AdvOT88ac8687</vt:lpstr>
      <vt:lpstr>AdvOT88ac8687+20</vt:lpstr>
      <vt:lpstr>Arial</vt:lpstr>
      <vt:lpstr>Calibri</vt:lpstr>
      <vt:lpstr>Calibri Light</vt:lpstr>
      <vt:lpstr>NimbusSanL-Bold</vt:lpstr>
      <vt:lpstr>NimbusSanL-Regu</vt:lpstr>
      <vt:lpstr>NimbusSanL-ReguItal</vt:lpstr>
      <vt:lpstr>Wingdings</vt:lpstr>
      <vt:lpstr>Office Theme</vt:lpstr>
      <vt:lpstr>Default Design</vt:lpstr>
      <vt:lpstr>2_Default Design</vt:lpstr>
      <vt:lpstr>5_Default Design</vt:lpstr>
      <vt:lpstr>7_Default Design</vt:lpstr>
      <vt:lpstr>9_Default Design</vt:lpstr>
      <vt:lpstr>6_Office Theme</vt:lpstr>
      <vt:lpstr>3_Office Theme</vt:lpstr>
      <vt:lpstr>1_Default Design</vt:lpstr>
      <vt:lpstr>Tracking the flow of energy through Earth’s climate system</vt:lpstr>
      <vt:lpstr>Global mean energy balance</vt:lpstr>
      <vt:lpstr>Global mean energy balance</vt:lpstr>
      <vt:lpstr>PowerPoint Presentation</vt:lpstr>
      <vt:lpstr>Three estimates of Earth’s energy imbalance</vt:lpstr>
      <vt:lpstr>Unadjusted satellite radiation </vt:lpstr>
      <vt:lpstr>Unadjusted satellite radiation </vt:lpstr>
      <vt:lpstr>Energy imbalance from surface heat fluxes</vt:lpstr>
      <vt:lpstr>Energy imbalance from ocean heat content trends</vt:lpstr>
      <vt:lpstr>PowerPoint Presentation</vt:lpstr>
      <vt:lpstr>  Satellite observations have low precision but high       year-to-year accuracy  Trends in ocean heat content have low accuracy for    shorter time periods      How can we test the consistency of the two?</vt:lpstr>
      <vt:lpstr>PowerPoint Presentation</vt:lpstr>
      <vt:lpstr>PowerPoint Presentation</vt:lpstr>
      <vt:lpstr>PowerPoint Presentation</vt:lpstr>
      <vt:lpstr>Understanding Earth’s radiative budget and how it has changed over the last 20 years</vt:lpstr>
      <vt:lpstr>What determines the amount of solar radiation reflected by Earth?</vt:lpstr>
      <vt:lpstr> What determines the Earth’s planetary albedo? (solar radiation reflected at top of atmosphere)</vt:lpstr>
      <vt:lpstr>Simplified shortwave radiation model (APRP, Taylor 2007)</vt:lpstr>
      <vt:lpstr>PowerPoint Presentation</vt:lpstr>
      <vt:lpstr>PowerPoint Presentation</vt:lpstr>
      <vt:lpstr>PowerPoint Presentation</vt:lpstr>
      <vt:lpstr>PowerPoint Presentation</vt:lpstr>
      <vt:lpstr>Simplified (isotropic) shortwave radiation model</vt:lpstr>
      <vt:lpstr>Simplified (isotropic) shortwave radiation model</vt:lpstr>
      <vt:lpstr>Observed (CERES) surface and atmospheric contribution to planetary albedo</vt:lpstr>
      <vt:lpstr>Planetary Albedo Partitioning: Comparison of models (CMIP3 pre-industrial) and observations (CERES)</vt:lpstr>
      <vt:lpstr>Observed Global Mean Planetary Albedo and it atmospheric/surface Partitioning</vt:lpstr>
      <vt:lpstr> Global average energy balance and outgoing longwave radiation </vt:lpstr>
      <vt:lpstr>Emission Temperature (TE) Vs. Surface Temperature (TS)</vt:lpstr>
      <vt:lpstr>PowerPoint Presentation</vt:lpstr>
      <vt:lpstr>PowerPoint Presentation</vt:lpstr>
      <vt:lpstr>PowerPoint Presentation</vt:lpstr>
      <vt:lpstr>PowerPoint Presentation</vt:lpstr>
      <vt:lpstr>PowerPoint Presentation</vt:lpstr>
      <vt:lpstr>PowerPoint Presentation</vt:lpstr>
      <vt:lpstr>Top of Atmosphere Radiative response to greenhouse and shortwave forcing </vt:lpstr>
      <vt:lpstr>PowerPoint Presentation</vt:lpstr>
      <vt:lpstr>Changes in absorbed solar  radiation with global warming</vt:lpstr>
      <vt:lpstr>Changes in global mean absorbed solar  radiation with increased CO2</vt:lpstr>
      <vt:lpstr>Energetic response to increased CO2</vt:lpstr>
      <vt:lpstr>In models, long-term trends in radiation show increases in ASR and OLR in response to CO2 </vt:lpstr>
      <vt:lpstr>PowerPoint Presentation</vt:lpstr>
      <vt:lpstr>PowerPoint Presentation</vt:lpstr>
      <vt:lpstr>PowerPoint Presentation</vt:lpstr>
      <vt:lpstr>Attributing observed ASR changes to processes</vt:lpstr>
      <vt:lpstr>PowerPoint Presentation</vt:lpstr>
      <vt:lpstr>Radiative sensitivity from isotropic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Poleward energy transport in the climate system</vt:lpstr>
      <vt:lpstr>Radiative constraints on poleward energy transport</vt:lpstr>
      <vt:lpstr>PowerPoint Presentation</vt:lpstr>
      <vt:lpstr>The equator-to-pole temperature gradient in the absence of poleward energy transport</vt:lpstr>
      <vt:lpstr>Poleward Energy Transport is unchanged  with climate state in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CMIP3  -- Partitioning of MHT 3</vt:lpstr>
      <vt:lpstr>CMIP53</vt:lpstr>
      <vt:lpstr>CMIP63</vt:lpstr>
      <vt:lpstr>CMIP3 to 6 against observations</vt:lpstr>
      <vt:lpstr>OBSERVATIONS FROM ERA5 and CERES</vt:lpstr>
      <vt:lpstr>Sensitivity to reanalysis ERA INTERIM and CERES</vt:lpstr>
      <vt:lpstr>Sensitivity to reanalysis NCEP reanalysis and CERES</vt:lpstr>
      <vt:lpstr>Sensitivity to observational radiation CERES EBAF (energy balanced and filled) </vt:lpstr>
      <vt:lpstr>Sensitivity to observational radiation unadjusted CERES  (single scanner) </vt:lpstr>
      <vt:lpstr>Sensitivity to observational radiation ERBE  (1984-1990) </vt:lpstr>
      <vt:lpstr>Accounting for ocean heat content changes</vt:lpstr>
      <vt:lpstr>PowerPoint Presentation</vt:lpstr>
      <vt:lpstr>PowerPoint Presentation</vt:lpstr>
      <vt:lpstr>If AHT is governed by evaporation Prediction: Reduced evaporation  reduced AHT</vt:lpstr>
      <vt:lpstr>Why are models biased high in AHT</vt:lpstr>
      <vt:lpstr>Conclusions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Scale Energy Fluxes: Comparison of Observational Estimates and Model Simulations</dc:title>
  <dc:creator>thedhoe</dc:creator>
  <cp:lastModifiedBy>Aaron Donohoe</cp:lastModifiedBy>
  <cp:revision>113</cp:revision>
  <dcterms:created xsi:type="dcterms:W3CDTF">2014-04-07T14:52:22Z</dcterms:created>
  <dcterms:modified xsi:type="dcterms:W3CDTF">2023-05-11T00:25:49Z</dcterms:modified>
</cp:coreProperties>
</file>