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6" r:id="rId3"/>
    <p:sldId id="492" r:id="rId4"/>
    <p:sldId id="476" r:id="rId5"/>
    <p:sldId id="477" r:id="rId6"/>
    <p:sldId id="478" r:id="rId7"/>
    <p:sldId id="479" r:id="rId8"/>
    <p:sldId id="455" r:id="rId9"/>
    <p:sldId id="493" r:id="rId10"/>
    <p:sldId id="521" r:id="rId11"/>
    <p:sldId id="495" r:id="rId12"/>
    <p:sldId id="457" r:id="rId13"/>
    <p:sldId id="462" r:id="rId14"/>
    <p:sldId id="480" r:id="rId15"/>
    <p:sldId id="483" r:id="rId16"/>
    <p:sldId id="484" r:id="rId17"/>
    <p:sldId id="485" r:id="rId18"/>
    <p:sldId id="486" r:id="rId19"/>
    <p:sldId id="514" r:id="rId20"/>
    <p:sldId id="488" r:id="rId21"/>
    <p:sldId id="487" r:id="rId22"/>
    <p:sldId id="515" r:id="rId23"/>
    <p:sldId id="516" r:id="rId24"/>
    <p:sldId id="508" r:id="rId25"/>
    <p:sldId id="509" r:id="rId26"/>
    <p:sldId id="258" r:id="rId27"/>
    <p:sldId id="517" r:id="rId28"/>
    <p:sldId id="518" r:id="rId29"/>
    <p:sldId id="519" r:id="rId30"/>
    <p:sldId id="513" r:id="rId31"/>
    <p:sldId id="512" r:id="rId32"/>
    <p:sldId id="463" r:id="rId33"/>
    <p:sldId id="467" r:id="rId34"/>
    <p:sldId id="468" r:id="rId35"/>
    <p:sldId id="52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B8"/>
    <a:srgbClr val="009900"/>
    <a:srgbClr val="0078F0"/>
    <a:srgbClr val="FF9900"/>
    <a:srgbClr val="43FFFF"/>
    <a:srgbClr val="00F0F0"/>
    <a:srgbClr val="FF6600"/>
    <a:srgbClr val="00D050"/>
    <a:srgbClr val="00DA00"/>
    <a:srgbClr val="E82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p:cViewPr varScale="1">
        <p:scale>
          <a:sx n="162" d="100"/>
          <a:sy n="162" d="100"/>
        </p:scale>
        <p:origin x="1732" y="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63F01F-1E51-4343-9537-B65E323FD65E}" type="datetimeFigureOut">
              <a:rPr lang="en-US" smtClean="0"/>
              <a:t>6/9/2022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F3AFD6-4C57-483C-B598-5C8DC3A22A16}" type="slidenum">
              <a:rPr lang="en-US" smtClean="0"/>
              <a:t>‹#›</a:t>
            </a:fld>
            <a:endParaRPr lang="en-US"/>
          </a:p>
        </p:txBody>
      </p:sp>
    </p:spTree>
    <p:extLst>
      <p:ext uri="{BB962C8B-B14F-4D97-AF65-F5344CB8AC3E}">
        <p14:creationId xmlns:p14="http://schemas.microsoft.com/office/powerpoint/2010/main" val="3280382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AF721A8D-8FFB-4DEB-A137-359BBEB48F39}"/>
              </a:ext>
            </a:extLst>
          </p:cNvPr>
          <p:cNvSpPr>
            <a:spLocks noGrp="1" noChangeArrowheads="1"/>
          </p:cNvSpPr>
          <p:nvPr>
            <p:ph type="sldNum" sz="quarter" idx="5"/>
          </p:nvPr>
        </p:nvSpPr>
        <p:spPr>
          <a:noFill/>
        </p:spPr>
        <p:txBody>
          <a:bodyPr/>
          <a:lstStyle>
            <a:lvl1pPr eaLnBrk="0" hangingPunct="0">
              <a:defRPr sz="3600">
                <a:solidFill>
                  <a:schemeClr val="bg1"/>
                </a:solidFill>
                <a:latin typeface="Arial" panose="020B0604020202020204" pitchFamily="34" charset="0"/>
                <a:cs typeface="Arial" panose="020B0604020202020204" pitchFamily="34" charset="0"/>
              </a:defRPr>
            </a:lvl1pPr>
            <a:lvl2pPr marL="742950" indent="-285750" eaLnBrk="0" hangingPunct="0">
              <a:defRPr sz="3600">
                <a:solidFill>
                  <a:schemeClr val="bg1"/>
                </a:solidFill>
                <a:latin typeface="Arial" panose="020B0604020202020204" pitchFamily="34" charset="0"/>
                <a:cs typeface="Arial" panose="020B0604020202020204" pitchFamily="34" charset="0"/>
              </a:defRPr>
            </a:lvl2pPr>
            <a:lvl3pPr marL="1143000" indent="-228600" eaLnBrk="0" hangingPunct="0">
              <a:defRPr sz="3600">
                <a:solidFill>
                  <a:schemeClr val="bg1"/>
                </a:solidFill>
                <a:latin typeface="Arial" panose="020B0604020202020204" pitchFamily="34" charset="0"/>
                <a:cs typeface="Arial" panose="020B0604020202020204" pitchFamily="34" charset="0"/>
              </a:defRPr>
            </a:lvl3pPr>
            <a:lvl4pPr marL="1600200" indent="-228600" eaLnBrk="0" hangingPunct="0">
              <a:defRPr sz="3600">
                <a:solidFill>
                  <a:schemeClr val="bg1"/>
                </a:solidFill>
                <a:latin typeface="Arial" panose="020B0604020202020204" pitchFamily="34" charset="0"/>
                <a:cs typeface="Arial" panose="020B0604020202020204" pitchFamily="34" charset="0"/>
              </a:defRPr>
            </a:lvl4pPr>
            <a:lvl5pPr marL="2057400" indent="-228600" eaLnBrk="0" hangingPunct="0">
              <a:defRPr sz="3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fld id="{43C6CC4C-00D5-46E7-A354-91E318052382}" type="slidenum">
              <a:rPr lang="en-US" altLang="en-US" sz="1200">
                <a:solidFill>
                  <a:schemeClr val="tx1"/>
                </a:solidFill>
              </a:rPr>
              <a:pPr eaLnBrk="1" hangingPunct="1"/>
              <a:t>2</a:t>
            </a:fld>
            <a:endParaRPr lang="en-US" altLang="en-US" sz="1200">
              <a:solidFill>
                <a:schemeClr val="tx1"/>
              </a:solidFill>
            </a:endParaRPr>
          </a:p>
        </p:txBody>
      </p:sp>
      <p:sp>
        <p:nvSpPr>
          <p:cNvPr id="87043" name="Rectangle 2">
            <a:extLst>
              <a:ext uri="{FF2B5EF4-FFF2-40B4-BE49-F238E27FC236}">
                <a16:creationId xmlns:a16="http://schemas.microsoft.com/office/drawing/2014/main" id="{E2FA40BA-B64A-416F-8E42-1E35B5E3B495}"/>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BA8070A9-561F-4CDC-9DD5-263814431550}"/>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cs typeface="Arial" panose="020B0604020202020204" pitchFamily="34" charset="0"/>
              </a:rPr>
              <a:t>NH = 8.2 - 2.4 = 5.8</a:t>
            </a:r>
          </a:p>
          <a:p>
            <a:pPr eaLnBrk="1" hangingPunct="1"/>
            <a:r>
              <a:rPr lang="en-US" altLang="en-US">
                <a:latin typeface="Arial" panose="020B0604020202020204" pitchFamily="34" charset="0"/>
                <a:cs typeface="Arial" panose="020B0604020202020204" pitchFamily="34" charset="0"/>
              </a:rPr>
              <a:t>SH = 9.0 – 3.2 = 5.8</a:t>
            </a:r>
          </a:p>
          <a:p>
            <a:pPr eaLnBrk="1" hangingPunct="1"/>
            <a:r>
              <a:rPr lang="en-US" altLang="en-US">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1662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AF721A8D-8FFB-4DEB-A137-359BBEB48F39}"/>
              </a:ext>
            </a:extLst>
          </p:cNvPr>
          <p:cNvSpPr>
            <a:spLocks noGrp="1" noChangeArrowheads="1"/>
          </p:cNvSpPr>
          <p:nvPr>
            <p:ph type="sldNum" sz="quarter" idx="5"/>
          </p:nvPr>
        </p:nvSpPr>
        <p:spPr>
          <a:noFill/>
        </p:spPr>
        <p:txBody>
          <a:bodyPr/>
          <a:lstStyle>
            <a:lvl1pPr eaLnBrk="0" hangingPunct="0">
              <a:defRPr sz="3600">
                <a:solidFill>
                  <a:schemeClr val="bg1"/>
                </a:solidFill>
                <a:latin typeface="Arial" panose="020B0604020202020204" pitchFamily="34" charset="0"/>
                <a:cs typeface="Arial" panose="020B0604020202020204" pitchFamily="34" charset="0"/>
              </a:defRPr>
            </a:lvl1pPr>
            <a:lvl2pPr marL="742950" indent="-285750" eaLnBrk="0" hangingPunct="0">
              <a:defRPr sz="3600">
                <a:solidFill>
                  <a:schemeClr val="bg1"/>
                </a:solidFill>
                <a:latin typeface="Arial" panose="020B0604020202020204" pitchFamily="34" charset="0"/>
                <a:cs typeface="Arial" panose="020B0604020202020204" pitchFamily="34" charset="0"/>
              </a:defRPr>
            </a:lvl2pPr>
            <a:lvl3pPr marL="1143000" indent="-228600" eaLnBrk="0" hangingPunct="0">
              <a:defRPr sz="3600">
                <a:solidFill>
                  <a:schemeClr val="bg1"/>
                </a:solidFill>
                <a:latin typeface="Arial" panose="020B0604020202020204" pitchFamily="34" charset="0"/>
                <a:cs typeface="Arial" panose="020B0604020202020204" pitchFamily="34" charset="0"/>
              </a:defRPr>
            </a:lvl3pPr>
            <a:lvl4pPr marL="1600200" indent="-228600" eaLnBrk="0" hangingPunct="0">
              <a:defRPr sz="3600">
                <a:solidFill>
                  <a:schemeClr val="bg1"/>
                </a:solidFill>
                <a:latin typeface="Arial" panose="020B0604020202020204" pitchFamily="34" charset="0"/>
                <a:cs typeface="Arial" panose="020B0604020202020204" pitchFamily="34" charset="0"/>
              </a:defRPr>
            </a:lvl4pPr>
            <a:lvl5pPr marL="2057400" indent="-228600" eaLnBrk="0" hangingPunct="0">
              <a:defRPr sz="3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fld id="{43C6CC4C-00D5-46E7-A354-91E318052382}" type="slidenum">
              <a:rPr lang="en-US" altLang="en-US" sz="1200">
                <a:solidFill>
                  <a:schemeClr val="tx1"/>
                </a:solidFill>
              </a:rPr>
              <a:pPr eaLnBrk="1" hangingPunct="1"/>
              <a:t>8</a:t>
            </a:fld>
            <a:endParaRPr lang="en-US" altLang="en-US" sz="1200">
              <a:solidFill>
                <a:schemeClr val="tx1"/>
              </a:solidFill>
            </a:endParaRPr>
          </a:p>
        </p:txBody>
      </p:sp>
      <p:sp>
        <p:nvSpPr>
          <p:cNvPr id="87043" name="Rectangle 2">
            <a:extLst>
              <a:ext uri="{FF2B5EF4-FFF2-40B4-BE49-F238E27FC236}">
                <a16:creationId xmlns:a16="http://schemas.microsoft.com/office/drawing/2014/main" id="{E2FA40BA-B64A-416F-8E42-1E35B5E3B495}"/>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BA8070A9-561F-4CDC-9DD5-263814431550}"/>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cs typeface="Arial" panose="020B0604020202020204" pitchFamily="34" charset="0"/>
              </a:rPr>
              <a:t>NH = 8.2 - 2.4 = 5.8</a:t>
            </a:r>
          </a:p>
          <a:p>
            <a:pPr eaLnBrk="1" hangingPunct="1"/>
            <a:r>
              <a:rPr lang="en-US" altLang="en-US">
                <a:latin typeface="Arial" panose="020B0604020202020204" pitchFamily="34" charset="0"/>
                <a:cs typeface="Arial" panose="020B0604020202020204" pitchFamily="34" charset="0"/>
              </a:rPr>
              <a:t>SH = 9.0 – 3.2 = 5.8</a:t>
            </a:r>
          </a:p>
          <a:p>
            <a:pPr eaLnBrk="1" hangingPunct="1"/>
            <a:r>
              <a:rPr lang="en-US" altLang="en-US">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7877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AF721A8D-8FFB-4DEB-A137-359BBEB48F39}"/>
              </a:ext>
            </a:extLst>
          </p:cNvPr>
          <p:cNvSpPr>
            <a:spLocks noGrp="1" noChangeArrowheads="1"/>
          </p:cNvSpPr>
          <p:nvPr>
            <p:ph type="sldNum" sz="quarter" idx="5"/>
          </p:nvPr>
        </p:nvSpPr>
        <p:spPr>
          <a:noFill/>
        </p:spPr>
        <p:txBody>
          <a:bodyPr/>
          <a:lstStyle>
            <a:lvl1pPr eaLnBrk="0" hangingPunct="0">
              <a:defRPr sz="3600">
                <a:solidFill>
                  <a:schemeClr val="bg1"/>
                </a:solidFill>
                <a:latin typeface="Arial" panose="020B0604020202020204" pitchFamily="34" charset="0"/>
                <a:cs typeface="Arial" panose="020B0604020202020204" pitchFamily="34" charset="0"/>
              </a:defRPr>
            </a:lvl1pPr>
            <a:lvl2pPr marL="742950" indent="-285750" eaLnBrk="0" hangingPunct="0">
              <a:defRPr sz="3600">
                <a:solidFill>
                  <a:schemeClr val="bg1"/>
                </a:solidFill>
                <a:latin typeface="Arial" panose="020B0604020202020204" pitchFamily="34" charset="0"/>
                <a:cs typeface="Arial" panose="020B0604020202020204" pitchFamily="34" charset="0"/>
              </a:defRPr>
            </a:lvl2pPr>
            <a:lvl3pPr marL="1143000" indent="-228600" eaLnBrk="0" hangingPunct="0">
              <a:defRPr sz="3600">
                <a:solidFill>
                  <a:schemeClr val="bg1"/>
                </a:solidFill>
                <a:latin typeface="Arial" panose="020B0604020202020204" pitchFamily="34" charset="0"/>
                <a:cs typeface="Arial" panose="020B0604020202020204" pitchFamily="34" charset="0"/>
              </a:defRPr>
            </a:lvl3pPr>
            <a:lvl4pPr marL="1600200" indent="-228600" eaLnBrk="0" hangingPunct="0">
              <a:defRPr sz="3600">
                <a:solidFill>
                  <a:schemeClr val="bg1"/>
                </a:solidFill>
                <a:latin typeface="Arial" panose="020B0604020202020204" pitchFamily="34" charset="0"/>
                <a:cs typeface="Arial" panose="020B0604020202020204" pitchFamily="34" charset="0"/>
              </a:defRPr>
            </a:lvl4pPr>
            <a:lvl5pPr marL="2057400" indent="-228600" eaLnBrk="0" hangingPunct="0">
              <a:defRPr sz="3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fld id="{43C6CC4C-00D5-46E7-A354-91E318052382}" type="slidenum">
              <a:rPr lang="en-US" altLang="en-US" sz="1200">
                <a:solidFill>
                  <a:schemeClr val="tx1"/>
                </a:solidFill>
              </a:rPr>
              <a:pPr eaLnBrk="1" hangingPunct="1"/>
              <a:t>9</a:t>
            </a:fld>
            <a:endParaRPr lang="en-US" altLang="en-US" sz="1200">
              <a:solidFill>
                <a:schemeClr val="tx1"/>
              </a:solidFill>
            </a:endParaRPr>
          </a:p>
        </p:txBody>
      </p:sp>
      <p:sp>
        <p:nvSpPr>
          <p:cNvPr id="87043" name="Rectangle 2">
            <a:extLst>
              <a:ext uri="{FF2B5EF4-FFF2-40B4-BE49-F238E27FC236}">
                <a16:creationId xmlns:a16="http://schemas.microsoft.com/office/drawing/2014/main" id="{E2FA40BA-B64A-416F-8E42-1E35B5E3B495}"/>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BA8070A9-561F-4CDC-9DD5-263814431550}"/>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cs typeface="Arial" panose="020B0604020202020204" pitchFamily="34" charset="0"/>
              </a:rPr>
              <a:t>NH = 8.2 - 2.4 = 5.8</a:t>
            </a:r>
          </a:p>
          <a:p>
            <a:pPr eaLnBrk="1" hangingPunct="1"/>
            <a:r>
              <a:rPr lang="en-US" altLang="en-US">
                <a:latin typeface="Arial" panose="020B0604020202020204" pitchFamily="34" charset="0"/>
                <a:cs typeface="Arial" panose="020B0604020202020204" pitchFamily="34" charset="0"/>
              </a:rPr>
              <a:t>SH = 9.0 – 3.2 = 5.8</a:t>
            </a:r>
          </a:p>
          <a:p>
            <a:pPr eaLnBrk="1" hangingPunct="1"/>
            <a:r>
              <a:rPr lang="en-US" altLang="en-US">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33789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AF721A8D-8FFB-4DEB-A137-359BBEB48F39}"/>
              </a:ext>
            </a:extLst>
          </p:cNvPr>
          <p:cNvSpPr>
            <a:spLocks noGrp="1" noChangeArrowheads="1"/>
          </p:cNvSpPr>
          <p:nvPr>
            <p:ph type="sldNum" sz="quarter" idx="5"/>
          </p:nvPr>
        </p:nvSpPr>
        <p:spPr>
          <a:noFill/>
        </p:spPr>
        <p:txBody>
          <a:bodyPr/>
          <a:lstStyle>
            <a:lvl1pPr eaLnBrk="0" hangingPunct="0">
              <a:defRPr sz="3600">
                <a:solidFill>
                  <a:schemeClr val="bg1"/>
                </a:solidFill>
                <a:latin typeface="Arial" panose="020B0604020202020204" pitchFamily="34" charset="0"/>
                <a:cs typeface="Arial" panose="020B0604020202020204" pitchFamily="34" charset="0"/>
              </a:defRPr>
            </a:lvl1pPr>
            <a:lvl2pPr marL="742950" indent="-285750" eaLnBrk="0" hangingPunct="0">
              <a:defRPr sz="3600">
                <a:solidFill>
                  <a:schemeClr val="bg1"/>
                </a:solidFill>
                <a:latin typeface="Arial" panose="020B0604020202020204" pitchFamily="34" charset="0"/>
                <a:cs typeface="Arial" panose="020B0604020202020204" pitchFamily="34" charset="0"/>
              </a:defRPr>
            </a:lvl2pPr>
            <a:lvl3pPr marL="1143000" indent="-228600" eaLnBrk="0" hangingPunct="0">
              <a:defRPr sz="3600">
                <a:solidFill>
                  <a:schemeClr val="bg1"/>
                </a:solidFill>
                <a:latin typeface="Arial" panose="020B0604020202020204" pitchFamily="34" charset="0"/>
                <a:cs typeface="Arial" panose="020B0604020202020204" pitchFamily="34" charset="0"/>
              </a:defRPr>
            </a:lvl3pPr>
            <a:lvl4pPr marL="1600200" indent="-228600" eaLnBrk="0" hangingPunct="0">
              <a:defRPr sz="3600">
                <a:solidFill>
                  <a:schemeClr val="bg1"/>
                </a:solidFill>
                <a:latin typeface="Arial" panose="020B0604020202020204" pitchFamily="34" charset="0"/>
                <a:cs typeface="Arial" panose="020B0604020202020204" pitchFamily="34" charset="0"/>
              </a:defRPr>
            </a:lvl4pPr>
            <a:lvl5pPr marL="2057400" indent="-228600" eaLnBrk="0" hangingPunct="0">
              <a:defRPr sz="3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fld id="{43C6CC4C-00D5-46E7-A354-91E318052382}" type="slidenum">
              <a:rPr lang="en-US" altLang="en-US" sz="1200">
                <a:solidFill>
                  <a:schemeClr val="tx1"/>
                </a:solidFill>
              </a:rPr>
              <a:pPr eaLnBrk="1" hangingPunct="1"/>
              <a:t>10</a:t>
            </a:fld>
            <a:endParaRPr lang="en-US" altLang="en-US" sz="1200">
              <a:solidFill>
                <a:schemeClr val="tx1"/>
              </a:solidFill>
            </a:endParaRPr>
          </a:p>
        </p:txBody>
      </p:sp>
      <p:sp>
        <p:nvSpPr>
          <p:cNvPr id="87043" name="Rectangle 2">
            <a:extLst>
              <a:ext uri="{FF2B5EF4-FFF2-40B4-BE49-F238E27FC236}">
                <a16:creationId xmlns:a16="http://schemas.microsoft.com/office/drawing/2014/main" id="{E2FA40BA-B64A-416F-8E42-1E35B5E3B495}"/>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BA8070A9-561F-4CDC-9DD5-263814431550}"/>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cs typeface="Arial" panose="020B0604020202020204" pitchFamily="34" charset="0"/>
              </a:rPr>
              <a:t>NH = 8.2 - 2.4 = 5.8</a:t>
            </a:r>
          </a:p>
          <a:p>
            <a:pPr eaLnBrk="1" hangingPunct="1"/>
            <a:r>
              <a:rPr lang="en-US" altLang="en-US">
                <a:latin typeface="Arial" panose="020B0604020202020204" pitchFamily="34" charset="0"/>
                <a:cs typeface="Arial" panose="020B0604020202020204" pitchFamily="34" charset="0"/>
              </a:rPr>
              <a:t>SH = 9.0 – 3.2 = 5.8</a:t>
            </a:r>
          </a:p>
          <a:p>
            <a:pPr eaLnBrk="1" hangingPunct="1"/>
            <a:r>
              <a:rPr lang="en-US" altLang="en-US">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8265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AF721A8D-8FFB-4DEB-A137-359BBEB48F39}"/>
              </a:ext>
            </a:extLst>
          </p:cNvPr>
          <p:cNvSpPr>
            <a:spLocks noGrp="1" noChangeArrowheads="1"/>
          </p:cNvSpPr>
          <p:nvPr>
            <p:ph type="sldNum" sz="quarter" idx="5"/>
          </p:nvPr>
        </p:nvSpPr>
        <p:spPr>
          <a:noFill/>
        </p:spPr>
        <p:txBody>
          <a:bodyPr/>
          <a:lstStyle>
            <a:lvl1pPr eaLnBrk="0" hangingPunct="0">
              <a:defRPr sz="3600">
                <a:solidFill>
                  <a:schemeClr val="bg1"/>
                </a:solidFill>
                <a:latin typeface="Arial" panose="020B0604020202020204" pitchFamily="34" charset="0"/>
                <a:cs typeface="Arial" panose="020B0604020202020204" pitchFamily="34" charset="0"/>
              </a:defRPr>
            </a:lvl1pPr>
            <a:lvl2pPr marL="742950" indent="-285750" eaLnBrk="0" hangingPunct="0">
              <a:defRPr sz="3600">
                <a:solidFill>
                  <a:schemeClr val="bg1"/>
                </a:solidFill>
                <a:latin typeface="Arial" panose="020B0604020202020204" pitchFamily="34" charset="0"/>
                <a:cs typeface="Arial" panose="020B0604020202020204" pitchFamily="34" charset="0"/>
              </a:defRPr>
            </a:lvl2pPr>
            <a:lvl3pPr marL="1143000" indent="-228600" eaLnBrk="0" hangingPunct="0">
              <a:defRPr sz="3600">
                <a:solidFill>
                  <a:schemeClr val="bg1"/>
                </a:solidFill>
                <a:latin typeface="Arial" panose="020B0604020202020204" pitchFamily="34" charset="0"/>
                <a:cs typeface="Arial" panose="020B0604020202020204" pitchFamily="34" charset="0"/>
              </a:defRPr>
            </a:lvl3pPr>
            <a:lvl4pPr marL="1600200" indent="-228600" eaLnBrk="0" hangingPunct="0">
              <a:defRPr sz="3600">
                <a:solidFill>
                  <a:schemeClr val="bg1"/>
                </a:solidFill>
                <a:latin typeface="Arial" panose="020B0604020202020204" pitchFamily="34" charset="0"/>
                <a:cs typeface="Arial" panose="020B0604020202020204" pitchFamily="34" charset="0"/>
              </a:defRPr>
            </a:lvl4pPr>
            <a:lvl5pPr marL="2057400" indent="-228600" eaLnBrk="0" hangingPunct="0">
              <a:defRPr sz="3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fld id="{43C6CC4C-00D5-46E7-A354-91E318052382}" type="slidenum">
              <a:rPr lang="en-US" altLang="en-US" sz="1200">
                <a:solidFill>
                  <a:schemeClr val="tx1"/>
                </a:solidFill>
              </a:rPr>
              <a:pPr eaLnBrk="1" hangingPunct="1"/>
              <a:t>11</a:t>
            </a:fld>
            <a:endParaRPr lang="en-US" altLang="en-US" sz="1200">
              <a:solidFill>
                <a:schemeClr val="tx1"/>
              </a:solidFill>
            </a:endParaRPr>
          </a:p>
        </p:txBody>
      </p:sp>
      <p:sp>
        <p:nvSpPr>
          <p:cNvPr id="87043" name="Rectangle 2">
            <a:extLst>
              <a:ext uri="{FF2B5EF4-FFF2-40B4-BE49-F238E27FC236}">
                <a16:creationId xmlns:a16="http://schemas.microsoft.com/office/drawing/2014/main" id="{E2FA40BA-B64A-416F-8E42-1E35B5E3B495}"/>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BA8070A9-561F-4CDC-9DD5-263814431550}"/>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cs typeface="Arial" panose="020B0604020202020204" pitchFamily="34" charset="0"/>
              </a:rPr>
              <a:t>NH = 8.2 - 2.4 = 5.8</a:t>
            </a:r>
          </a:p>
          <a:p>
            <a:pPr eaLnBrk="1" hangingPunct="1"/>
            <a:r>
              <a:rPr lang="en-US" altLang="en-US">
                <a:latin typeface="Arial" panose="020B0604020202020204" pitchFamily="34" charset="0"/>
                <a:cs typeface="Arial" panose="020B0604020202020204" pitchFamily="34" charset="0"/>
              </a:rPr>
              <a:t>SH = 9.0 – 3.2 = 5.8</a:t>
            </a:r>
          </a:p>
          <a:p>
            <a:pPr eaLnBrk="1" hangingPunct="1"/>
            <a:r>
              <a:rPr lang="en-US" altLang="en-US">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67972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Left figure shows the sources of energy input to the atmosphere in observations (ERA reanalysis) with the global mean removed. </a:t>
            </a:r>
            <a:r>
              <a:rPr lang="en-US" dirty="0">
                <a:solidFill>
                  <a:schemeClr val="bg1"/>
                </a:solidFill>
              </a:rPr>
              <a:t>Energy enters the atmosphere in the low latitudes and leaves the atmosphere in the high latitudes (black line). The energy input to the atmosphere is decomposed into three terms; the sensible hear flux from the surface to the atmosphere (orange), the evaporation (green), and the radiative heating of the atmosphere (note this differs from the top of atmosphere radiation and the surface radiation). The evaporation has more spatial structure than the other terms contributing energy into the atmosphere.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The right panel shows the atmospheric heat transport  due to each process. This shows that nearly all the poleward heat transport in the atmosphere is derived from evaporation. This result has been confirmed with idealized model studying in which we (Robert </a:t>
            </a:r>
            <a:r>
              <a:rPr lang="en-US" dirty="0" err="1">
                <a:solidFill>
                  <a:schemeClr val="bg1"/>
                </a:solidFill>
              </a:rPr>
              <a:t>Fajber</a:t>
            </a:r>
            <a:r>
              <a:rPr lang="en-US" dirty="0">
                <a:solidFill>
                  <a:schemeClr val="bg1"/>
                </a:solidFill>
              </a:rPr>
              <a:t>) traces the heating and transport that results from each process by tagging and tracing air parcels (much like one would do with passive tracer transport).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There is one subtlety here. The evaporations drives both the flux of temperature and humidity (dry and moist energy transports in the atmosphere. The evaporation in the tropics can either be balanced by a moisture transport in the atmosphere, or be precipitated out which </a:t>
            </a:r>
            <a:r>
              <a:rPr lang="en-US" dirty="0" err="1">
                <a:solidFill>
                  <a:schemeClr val="bg1"/>
                </a:solidFill>
              </a:rPr>
              <a:t>condesationally</a:t>
            </a:r>
            <a:r>
              <a:rPr lang="en-US" dirty="0">
                <a:solidFill>
                  <a:schemeClr val="bg1"/>
                </a:solidFill>
              </a:rPr>
              <a:t> heats the atmospheric column to drive the dry atmospheric heat transport.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64877-2771-4D93-9336-12FB0E010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971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B46706-8181-4AF3-8A94-C514CBD4105F}"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48979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B46706-8181-4AF3-8A94-C514CBD4105F}"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260171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B46706-8181-4AF3-8A94-C514CBD4105F}"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1145180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B46706-8181-4AF3-8A94-C514CBD4105F}"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4240412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B46706-8181-4AF3-8A94-C514CBD4105F}"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1315120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B46706-8181-4AF3-8A94-C514CBD4105F}"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1456465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B46706-8181-4AF3-8A94-C514CBD4105F}"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2011648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B46706-8181-4AF3-8A94-C514CBD4105F}" type="datetimeFigureOut">
              <a:rPr lang="en-US" smtClean="0"/>
              <a:t>6/3/2022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2456316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B46706-8181-4AF3-8A94-C514CBD4105F}" type="datetimeFigureOut">
              <a:rPr lang="en-US" smtClean="0"/>
              <a:t>6/3/2022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4070647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46706-8181-4AF3-8A94-C514CBD4105F}" type="datetimeFigureOut">
              <a:rPr lang="en-US" smtClean="0"/>
              <a:t>6/3/2022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1941160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4B46706-8181-4AF3-8A94-C514CBD4105F}"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246589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B46706-8181-4AF3-8A94-C514CBD4105F}"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429308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4B46706-8181-4AF3-8A94-C514CBD4105F}"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4256024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B46706-8181-4AF3-8A94-C514CBD4105F}"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519201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B46706-8181-4AF3-8A94-C514CBD4105F}"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357881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B46706-8181-4AF3-8A94-C514CBD4105F}"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160041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B46706-8181-4AF3-8A94-C514CBD4105F}"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421992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B46706-8181-4AF3-8A94-C514CBD4105F}" type="datetimeFigureOut">
              <a:rPr lang="en-US" smtClean="0"/>
              <a:t>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169955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B46706-8181-4AF3-8A94-C514CBD4105F}" type="datetimeFigureOut">
              <a:rPr lang="en-US" smtClean="0"/>
              <a:t>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291329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46706-8181-4AF3-8A94-C514CBD4105F}" type="datetimeFigureOut">
              <a:rPr lang="en-US" smtClean="0"/>
              <a:t>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58276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B46706-8181-4AF3-8A94-C514CBD4105F}"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23595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B46706-8181-4AF3-8A94-C514CBD4105F}"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8B503-E046-4CB3-9809-FA2971B6EBDD}" type="slidenum">
              <a:rPr lang="en-US" smtClean="0"/>
              <a:t>‹#›</a:t>
            </a:fld>
            <a:endParaRPr lang="en-US"/>
          </a:p>
        </p:txBody>
      </p:sp>
    </p:spTree>
    <p:extLst>
      <p:ext uri="{BB962C8B-B14F-4D97-AF65-F5344CB8AC3E}">
        <p14:creationId xmlns:p14="http://schemas.microsoft.com/office/powerpoint/2010/main" val="246456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46706-8181-4AF3-8A94-C514CBD4105F}" type="datetimeFigureOut">
              <a:rPr lang="en-US" smtClean="0"/>
              <a:t>6/9/2022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8B503-E046-4CB3-9809-FA2971B6EBDD}" type="slidenum">
              <a:rPr lang="en-US" smtClean="0"/>
              <a:t>‹#›</a:t>
            </a:fld>
            <a:endParaRPr lang="en-US"/>
          </a:p>
        </p:txBody>
      </p:sp>
    </p:spTree>
    <p:extLst>
      <p:ext uri="{BB962C8B-B14F-4D97-AF65-F5344CB8AC3E}">
        <p14:creationId xmlns:p14="http://schemas.microsoft.com/office/powerpoint/2010/main" val="1489034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4B46706-8181-4AF3-8A94-C514CBD4105F}" type="datetimeFigureOut">
              <a:rPr lang="en-US" smtClean="0"/>
              <a:t>6/3/2022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28B503-E046-4CB3-9809-FA2971B6EBDD}" type="slidenum">
              <a:rPr lang="en-US" smtClean="0"/>
              <a:t>‹#›</a:t>
            </a:fld>
            <a:endParaRPr lang="en-US"/>
          </a:p>
        </p:txBody>
      </p:sp>
    </p:spTree>
    <p:extLst>
      <p:ext uri="{BB962C8B-B14F-4D97-AF65-F5344CB8AC3E}">
        <p14:creationId xmlns:p14="http://schemas.microsoft.com/office/powerpoint/2010/main" val="3427800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1.emf"/></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50.gif"/><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5377" y="4934447"/>
            <a:ext cx="9067800" cy="1981200"/>
          </a:xfrm>
        </p:spPr>
        <p:txBody>
          <a:bodyPr>
            <a:normAutofit fontScale="92500" lnSpcReduction="10000"/>
          </a:bodyPr>
          <a:lstStyle/>
          <a:p>
            <a:r>
              <a:rPr lang="en-US" sz="2400" dirty="0">
                <a:solidFill>
                  <a:schemeClr val="bg1"/>
                </a:solidFill>
              </a:rPr>
              <a:t>Aaron Donohoe – Polar Science Center,</a:t>
            </a:r>
          </a:p>
          <a:p>
            <a:r>
              <a:rPr lang="en-US" sz="2400" dirty="0">
                <a:solidFill>
                  <a:schemeClr val="bg1"/>
                </a:solidFill>
              </a:rPr>
              <a:t>Applied Physics Lab., U. Washington</a:t>
            </a:r>
          </a:p>
          <a:p>
            <a:r>
              <a:rPr lang="en-US" sz="2400" dirty="0">
                <a:solidFill>
                  <a:schemeClr val="bg1"/>
                </a:solidFill>
              </a:rPr>
              <a:t>Robert </a:t>
            </a:r>
            <a:r>
              <a:rPr lang="en-US" sz="2400" dirty="0" err="1">
                <a:solidFill>
                  <a:schemeClr val="bg1"/>
                </a:solidFill>
              </a:rPr>
              <a:t>Fajber</a:t>
            </a:r>
            <a:r>
              <a:rPr lang="en-US" sz="2400" dirty="0">
                <a:solidFill>
                  <a:schemeClr val="bg1"/>
                </a:solidFill>
              </a:rPr>
              <a:t> –UW Dept. of atmospheric science</a:t>
            </a:r>
          </a:p>
          <a:p>
            <a:r>
              <a:rPr lang="en-US" sz="2400" dirty="0">
                <a:solidFill>
                  <a:schemeClr val="bg1"/>
                </a:solidFill>
              </a:rPr>
              <a:t>Kyle </a:t>
            </a:r>
            <a:r>
              <a:rPr lang="en-US" sz="2400" dirty="0" err="1">
                <a:solidFill>
                  <a:schemeClr val="bg1"/>
                </a:solidFill>
              </a:rPr>
              <a:t>Armour</a:t>
            </a:r>
            <a:r>
              <a:rPr lang="en-US" sz="2400" dirty="0">
                <a:solidFill>
                  <a:schemeClr val="bg1"/>
                </a:solidFill>
              </a:rPr>
              <a:t> – UW Oceanography</a:t>
            </a:r>
          </a:p>
          <a:p>
            <a:r>
              <a:rPr lang="en-US" sz="2400" dirty="0">
                <a:solidFill>
                  <a:schemeClr val="bg1"/>
                </a:solidFill>
              </a:rPr>
              <a:t>Sarah </a:t>
            </a:r>
            <a:r>
              <a:rPr lang="en-US" sz="2400" dirty="0" err="1">
                <a:solidFill>
                  <a:schemeClr val="bg1"/>
                </a:solidFill>
              </a:rPr>
              <a:t>Ragen</a:t>
            </a:r>
            <a:r>
              <a:rPr lang="en-US" sz="2400" dirty="0">
                <a:solidFill>
                  <a:schemeClr val="bg1"/>
                </a:solidFill>
              </a:rPr>
              <a:t> – UW Oceanography</a:t>
            </a:r>
          </a:p>
        </p:txBody>
      </p:sp>
      <p:pic>
        <p:nvPicPr>
          <p:cNvPr id="8" name="Picture 7">
            <a:extLst>
              <a:ext uri="{FF2B5EF4-FFF2-40B4-BE49-F238E27FC236}">
                <a16:creationId xmlns:a16="http://schemas.microsoft.com/office/drawing/2014/main" id="{8D186C38-9073-416D-808E-93D7CD871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541" y="5181600"/>
            <a:ext cx="858059" cy="796031"/>
          </a:xfrm>
          <a:prstGeom prst="rect">
            <a:avLst/>
          </a:prstGeom>
        </p:spPr>
      </p:pic>
      <p:pic>
        <p:nvPicPr>
          <p:cNvPr id="10" name="Picture 9">
            <a:extLst>
              <a:ext uri="{FF2B5EF4-FFF2-40B4-BE49-F238E27FC236}">
                <a16:creationId xmlns:a16="http://schemas.microsoft.com/office/drawing/2014/main" id="{06384413-C8EA-4D1C-8D7D-84F3F8EEE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34" y="5997222"/>
            <a:ext cx="1428749" cy="700087"/>
          </a:xfrm>
          <a:prstGeom prst="rect">
            <a:avLst/>
          </a:prstGeom>
        </p:spPr>
      </p:pic>
      <p:pic>
        <p:nvPicPr>
          <p:cNvPr id="12" name="Picture 11">
            <a:extLst>
              <a:ext uri="{FF2B5EF4-FFF2-40B4-BE49-F238E27FC236}">
                <a16:creationId xmlns:a16="http://schemas.microsoft.com/office/drawing/2014/main" id="{FA9DEB52-84F8-4E0B-A614-4CBDBC70A1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9906" y="5319996"/>
            <a:ext cx="699346" cy="533400"/>
          </a:xfrm>
          <a:prstGeom prst="rect">
            <a:avLst/>
          </a:prstGeom>
        </p:spPr>
      </p:pic>
      <p:pic>
        <p:nvPicPr>
          <p:cNvPr id="6" name="Picture 5">
            <a:extLst>
              <a:ext uri="{FF2B5EF4-FFF2-40B4-BE49-F238E27FC236}">
                <a16:creationId xmlns:a16="http://schemas.microsoft.com/office/drawing/2014/main" id="{AC33CEBB-5B5C-4E64-A253-45788651B0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891" y="76059"/>
            <a:ext cx="1423335" cy="894668"/>
          </a:xfrm>
          <a:prstGeom prst="rect">
            <a:avLst/>
          </a:prstGeom>
        </p:spPr>
      </p:pic>
      <p:pic>
        <p:nvPicPr>
          <p:cNvPr id="9" name="Picture 8">
            <a:extLst>
              <a:ext uri="{FF2B5EF4-FFF2-40B4-BE49-F238E27FC236}">
                <a16:creationId xmlns:a16="http://schemas.microsoft.com/office/drawing/2014/main" id="{9201F21E-161E-4567-86E1-2D1AB6803D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3018" y="2362043"/>
            <a:ext cx="1610982" cy="533557"/>
          </a:xfrm>
          <a:prstGeom prst="rect">
            <a:avLst/>
          </a:prstGeom>
        </p:spPr>
      </p:pic>
      <p:pic>
        <p:nvPicPr>
          <p:cNvPr id="7" name="Picture 6">
            <a:extLst>
              <a:ext uri="{FF2B5EF4-FFF2-40B4-BE49-F238E27FC236}">
                <a16:creationId xmlns:a16="http://schemas.microsoft.com/office/drawing/2014/main" id="{A859B345-5B1A-4DE6-9005-4D25A6E7D37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9437" y="1024821"/>
            <a:ext cx="1295400" cy="1295400"/>
          </a:xfrm>
          <a:prstGeom prst="rect">
            <a:avLst/>
          </a:prstGeom>
        </p:spPr>
      </p:pic>
      <p:pic>
        <p:nvPicPr>
          <p:cNvPr id="14" name="Picture 13">
            <a:extLst>
              <a:ext uri="{FF2B5EF4-FFF2-40B4-BE49-F238E27FC236}">
                <a16:creationId xmlns:a16="http://schemas.microsoft.com/office/drawing/2014/main" id="{6CB8F051-3A39-49F5-887C-11EB39AA26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6991" y="4621920"/>
            <a:ext cx="1889602" cy="483480"/>
          </a:xfrm>
          <a:prstGeom prst="rect">
            <a:avLst/>
          </a:prstGeom>
        </p:spPr>
      </p:pic>
      <p:pic>
        <p:nvPicPr>
          <p:cNvPr id="40" name="Content Placeholder 4">
            <a:extLst>
              <a:ext uri="{FF2B5EF4-FFF2-40B4-BE49-F238E27FC236}">
                <a16:creationId xmlns:a16="http://schemas.microsoft.com/office/drawing/2014/main" id="{EC0501FE-9045-463C-ABA8-523FEC15BD5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66645" y="1456434"/>
            <a:ext cx="6743756" cy="3496566"/>
          </a:xfrm>
          <a:prstGeom prst="rect">
            <a:avLst/>
          </a:prstGeom>
        </p:spPr>
      </p:pic>
      <p:sp>
        <p:nvSpPr>
          <p:cNvPr id="41" name="TextBox 40">
            <a:extLst>
              <a:ext uri="{FF2B5EF4-FFF2-40B4-BE49-F238E27FC236}">
                <a16:creationId xmlns:a16="http://schemas.microsoft.com/office/drawing/2014/main" id="{797AE960-22F5-4700-8F13-F0085715A5F3}"/>
              </a:ext>
            </a:extLst>
          </p:cNvPr>
          <p:cNvSpPr txBox="1"/>
          <p:nvPr/>
        </p:nvSpPr>
        <p:spPr>
          <a:xfrm>
            <a:off x="1828800" y="1752600"/>
            <a:ext cx="1524002" cy="369332"/>
          </a:xfrm>
          <a:prstGeom prst="rect">
            <a:avLst/>
          </a:prstGeom>
          <a:noFill/>
        </p:spPr>
        <p:txBody>
          <a:bodyPr wrap="square" rtlCol="0">
            <a:spAutoFit/>
          </a:bodyPr>
          <a:lstStyle/>
          <a:p>
            <a:r>
              <a:rPr lang="en-US" b="1" dirty="0">
                <a:solidFill>
                  <a:srgbClr val="FF0000"/>
                </a:solidFill>
              </a:rPr>
              <a:t>ATMOSPHERE</a:t>
            </a:r>
          </a:p>
        </p:txBody>
      </p:sp>
      <p:sp>
        <p:nvSpPr>
          <p:cNvPr id="42" name="TextBox 41">
            <a:extLst>
              <a:ext uri="{FF2B5EF4-FFF2-40B4-BE49-F238E27FC236}">
                <a16:creationId xmlns:a16="http://schemas.microsoft.com/office/drawing/2014/main" id="{C165E81B-EAB5-4DDB-A294-BDAA2F08857F}"/>
              </a:ext>
            </a:extLst>
          </p:cNvPr>
          <p:cNvSpPr txBox="1"/>
          <p:nvPr/>
        </p:nvSpPr>
        <p:spPr>
          <a:xfrm>
            <a:off x="2057400" y="1981200"/>
            <a:ext cx="1981200" cy="369332"/>
          </a:xfrm>
          <a:prstGeom prst="rect">
            <a:avLst/>
          </a:prstGeom>
          <a:noFill/>
        </p:spPr>
        <p:txBody>
          <a:bodyPr wrap="square" rtlCol="0">
            <a:spAutoFit/>
          </a:bodyPr>
          <a:lstStyle/>
          <a:p>
            <a:r>
              <a:rPr lang="en-US" b="1" dirty="0">
                <a:solidFill>
                  <a:srgbClr val="003DB8"/>
                </a:solidFill>
              </a:rPr>
              <a:t>OCEAN</a:t>
            </a:r>
          </a:p>
        </p:txBody>
      </p:sp>
      <p:sp>
        <p:nvSpPr>
          <p:cNvPr id="43" name="TextBox 42">
            <a:extLst>
              <a:ext uri="{FF2B5EF4-FFF2-40B4-BE49-F238E27FC236}">
                <a16:creationId xmlns:a16="http://schemas.microsoft.com/office/drawing/2014/main" id="{1EB02F7C-01AB-42C8-8BBA-3240C86B4CE1}"/>
              </a:ext>
            </a:extLst>
          </p:cNvPr>
          <p:cNvSpPr txBox="1"/>
          <p:nvPr/>
        </p:nvSpPr>
        <p:spPr>
          <a:xfrm>
            <a:off x="1904999" y="2221468"/>
            <a:ext cx="1524002" cy="369332"/>
          </a:xfrm>
          <a:prstGeom prst="rect">
            <a:avLst/>
          </a:prstGeom>
          <a:noFill/>
        </p:spPr>
        <p:txBody>
          <a:bodyPr wrap="square" rtlCol="0">
            <a:spAutoFit/>
          </a:bodyPr>
          <a:lstStyle/>
          <a:p>
            <a:r>
              <a:rPr lang="en-US" dirty="0"/>
              <a:t>Observations</a:t>
            </a:r>
          </a:p>
        </p:txBody>
      </p:sp>
      <p:cxnSp>
        <p:nvCxnSpPr>
          <p:cNvPr id="44" name="Straight Connector 43">
            <a:extLst>
              <a:ext uri="{FF2B5EF4-FFF2-40B4-BE49-F238E27FC236}">
                <a16:creationId xmlns:a16="http://schemas.microsoft.com/office/drawing/2014/main" id="{B036B7D3-22AC-459F-A175-C059BA2E0CB7}"/>
              </a:ext>
            </a:extLst>
          </p:cNvPr>
          <p:cNvCxnSpPr/>
          <p:nvPr/>
        </p:nvCxnSpPr>
        <p:spPr>
          <a:xfrm flipV="1">
            <a:off x="1600200" y="2373868"/>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2D6E563-6969-4056-9413-66239D97EBD3}"/>
              </a:ext>
            </a:extLst>
          </p:cNvPr>
          <p:cNvSpPr txBox="1"/>
          <p:nvPr/>
        </p:nvSpPr>
        <p:spPr>
          <a:xfrm>
            <a:off x="1905000" y="2514600"/>
            <a:ext cx="1981200" cy="369332"/>
          </a:xfrm>
          <a:prstGeom prst="rect">
            <a:avLst/>
          </a:prstGeom>
          <a:noFill/>
        </p:spPr>
        <p:txBody>
          <a:bodyPr wrap="square" rtlCol="0">
            <a:spAutoFit/>
          </a:bodyPr>
          <a:lstStyle/>
          <a:p>
            <a:r>
              <a:rPr lang="en-US" dirty="0"/>
              <a:t>Model Mean</a:t>
            </a:r>
          </a:p>
        </p:txBody>
      </p:sp>
      <p:cxnSp>
        <p:nvCxnSpPr>
          <p:cNvPr id="46" name="Straight Connector 45">
            <a:extLst>
              <a:ext uri="{FF2B5EF4-FFF2-40B4-BE49-F238E27FC236}">
                <a16:creationId xmlns:a16="http://schemas.microsoft.com/office/drawing/2014/main" id="{7080206E-2467-459A-86A5-BCAE1A019015}"/>
              </a:ext>
            </a:extLst>
          </p:cNvPr>
          <p:cNvCxnSpPr/>
          <p:nvPr/>
        </p:nvCxnSpPr>
        <p:spPr>
          <a:xfrm flipV="1">
            <a:off x="1600200" y="2667000"/>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descr="Icon&#10;&#10;Description automatically generated">
            <a:extLst>
              <a:ext uri="{FF2B5EF4-FFF2-40B4-BE49-F238E27FC236}">
                <a16:creationId xmlns:a16="http://schemas.microsoft.com/office/drawing/2014/main" id="{19B01D6D-2372-45BF-9285-0673FA06621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89906" y="4135829"/>
            <a:ext cx="1930320" cy="346000"/>
          </a:xfrm>
          <a:prstGeom prst="rect">
            <a:avLst/>
          </a:prstGeom>
        </p:spPr>
      </p:pic>
      <p:sp>
        <p:nvSpPr>
          <p:cNvPr id="47" name="Title 46">
            <a:extLst>
              <a:ext uri="{FF2B5EF4-FFF2-40B4-BE49-F238E27FC236}">
                <a16:creationId xmlns:a16="http://schemas.microsoft.com/office/drawing/2014/main" id="{F69BBF93-4901-4702-9C28-13141404B12E}"/>
              </a:ext>
            </a:extLst>
          </p:cNvPr>
          <p:cNvSpPr>
            <a:spLocks noGrp="1"/>
          </p:cNvSpPr>
          <p:nvPr>
            <p:ph type="ctrTitle"/>
          </p:nvPr>
        </p:nvSpPr>
        <p:spPr>
          <a:xfrm>
            <a:off x="-42963" y="-45770"/>
            <a:ext cx="7772400" cy="1470025"/>
          </a:xfrm>
        </p:spPr>
        <p:txBody>
          <a:bodyPr>
            <a:noAutofit/>
          </a:bodyPr>
          <a:lstStyle/>
          <a:p>
            <a:r>
              <a:rPr lang="en-US" sz="3200" dirty="0">
                <a:solidFill>
                  <a:schemeClr val="bg1"/>
                </a:solidFill>
              </a:rPr>
              <a:t>Are climate models biased in the atmosphere-ocean partitioning of poleward energy transport?</a:t>
            </a:r>
          </a:p>
        </p:txBody>
      </p:sp>
    </p:spTree>
    <p:extLst>
      <p:ext uri="{BB962C8B-B14F-4D97-AF65-F5344CB8AC3E}">
        <p14:creationId xmlns:p14="http://schemas.microsoft.com/office/powerpoint/2010/main" val="3132283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3" name="Line 9">
            <a:extLst>
              <a:ext uri="{FF2B5EF4-FFF2-40B4-BE49-F238E27FC236}">
                <a16:creationId xmlns:a16="http://schemas.microsoft.com/office/drawing/2014/main" id="{CFA666F2-E6CF-4AF5-8E83-04D2E470A0DE}"/>
              </a:ext>
            </a:extLst>
          </p:cNvPr>
          <p:cNvSpPr>
            <a:spLocks noChangeShapeType="1"/>
          </p:cNvSpPr>
          <p:nvPr/>
        </p:nvSpPr>
        <p:spPr bwMode="auto">
          <a:xfrm>
            <a:off x="-8561882" y="228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 name="Picture 7">
            <a:extLst>
              <a:ext uri="{FF2B5EF4-FFF2-40B4-BE49-F238E27FC236}">
                <a16:creationId xmlns:a16="http://schemas.microsoft.com/office/drawing/2014/main" id="{81A66DC9-F80B-4D6E-97A7-3B092355B5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7200" y="3660598"/>
            <a:ext cx="6019798" cy="3121202"/>
          </a:xfrm>
          <a:prstGeom prst="rect">
            <a:avLst/>
          </a:prstGeom>
        </p:spPr>
      </p:pic>
      <p:sp>
        <p:nvSpPr>
          <p:cNvPr id="32" name="TextBox 31">
            <a:extLst>
              <a:ext uri="{FF2B5EF4-FFF2-40B4-BE49-F238E27FC236}">
                <a16:creationId xmlns:a16="http://schemas.microsoft.com/office/drawing/2014/main" id="{5B4DF5B2-3C6B-4C47-8B28-13FFEE708173}"/>
              </a:ext>
            </a:extLst>
          </p:cNvPr>
          <p:cNvSpPr txBox="1"/>
          <p:nvPr/>
        </p:nvSpPr>
        <p:spPr>
          <a:xfrm>
            <a:off x="1752599" y="4086035"/>
            <a:ext cx="914400" cy="461665"/>
          </a:xfrm>
          <a:prstGeom prst="rect">
            <a:avLst/>
          </a:prstGeom>
          <a:noFill/>
        </p:spPr>
        <p:txBody>
          <a:bodyPr wrap="square" rtlCol="0">
            <a:spAutoFit/>
          </a:bodyPr>
          <a:lstStyle/>
          <a:p>
            <a:r>
              <a:rPr lang="en-US" sz="2400" b="1" dirty="0"/>
              <a:t>Total</a:t>
            </a:r>
            <a:r>
              <a:rPr lang="en-US" dirty="0"/>
              <a:t> </a:t>
            </a:r>
          </a:p>
        </p:txBody>
      </p:sp>
      <p:sp>
        <p:nvSpPr>
          <p:cNvPr id="34" name="TextBox 33">
            <a:extLst>
              <a:ext uri="{FF2B5EF4-FFF2-40B4-BE49-F238E27FC236}">
                <a16:creationId xmlns:a16="http://schemas.microsoft.com/office/drawing/2014/main" id="{80D3E348-27CA-4EDC-9584-3B9230E78C99}"/>
              </a:ext>
            </a:extLst>
          </p:cNvPr>
          <p:cNvSpPr txBox="1"/>
          <p:nvPr/>
        </p:nvSpPr>
        <p:spPr>
          <a:xfrm>
            <a:off x="1447799" y="4351655"/>
            <a:ext cx="2286000" cy="461665"/>
          </a:xfrm>
          <a:prstGeom prst="rect">
            <a:avLst/>
          </a:prstGeom>
          <a:noFill/>
        </p:spPr>
        <p:txBody>
          <a:bodyPr wrap="square" rtlCol="0">
            <a:spAutoFit/>
          </a:bodyPr>
          <a:lstStyle/>
          <a:p>
            <a:r>
              <a:rPr lang="en-US" sz="2400" b="1" dirty="0">
                <a:solidFill>
                  <a:srgbClr val="FF0000"/>
                </a:solidFill>
              </a:rPr>
              <a:t>Atmosphere</a:t>
            </a:r>
            <a:r>
              <a:rPr lang="en-US" dirty="0"/>
              <a:t> </a:t>
            </a:r>
          </a:p>
        </p:txBody>
      </p:sp>
      <p:sp>
        <p:nvSpPr>
          <p:cNvPr id="40" name="TextBox 39">
            <a:extLst>
              <a:ext uri="{FF2B5EF4-FFF2-40B4-BE49-F238E27FC236}">
                <a16:creationId xmlns:a16="http://schemas.microsoft.com/office/drawing/2014/main" id="{4FC5AC27-9F42-48B3-AC98-EAE762485E7E}"/>
              </a:ext>
            </a:extLst>
          </p:cNvPr>
          <p:cNvSpPr txBox="1"/>
          <p:nvPr/>
        </p:nvSpPr>
        <p:spPr>
          <a:xfrm>
            <a:off x="1447799" y="4643735"/>
            <a:ext cx="2286000" cy="461665"/>
          </a:xfrm>
          <a:prstGeom prst="rect">
            <a:avLst/>
          </a:prstGeom>
          <a:noFill/>
        </p:spPr>
        <p:txBody>
          <a:bodyPr wrap="square" rtlCol="0">
            <a:spAutoFit/>
          </a:bodyPr>
          <a:lstStyle/>
          <a:p>
            <a:r>
              <a:rPr lang="en-US" sz="2400" b="1" dirty="0">
                <a:solidFill>
                  <a:srgbClr val="003DB8"/>
                </a:solidFill>
              </a:rPr>
              <a:t>   Ocean</a:t>
            </a:r>
            <a:r>
              <a:rPr lang="en-US" dirty="0">
                <a:solidFill>
                  <a:srgbClr val="003DB8"/>
                </a:solidFill>
              </a:rPr>
              <a:t> </a:t>
            </a:r>
          </a:p>
        </p:txBody>
      </p:sp>
      <p:pic>
        <p:nvPicPr>
          <p:cNvPr id="11" name="Picture 10">
            <a:extLst>
              <a:ext uri="{FF2B5EF4-FFF2-40B4-BE49-F238E27FC236}">
                <a16:creationId xmlns:a16="http://schemas.microsoft.com/office/drawing/2014/main" id="{7CEC244A-F224-4448-A538-5E8D5B175C89}"/>
              </a:ext>
            </a:extLst>
          </p:cNvPr>
          <p:cNvPicPr>
            <a:picLocks noChangeAspect="1"/>
          </p:cNvPicPr>
          <p:nvPr/>
        </p:nvPicPr>
        <p:blipFill>
          <a:blip r:embed="rId4"/>
          <a:stretch>
            <a:fillRect/>
          </a:stretch>
        </p:blipFill>
        <p:spPr>
          <a:xfrm>
            <a:off x="536346" y="39758"/>
            <a:ext cx="5480505" cy="3524806"/>
          </a:xfrm>
          <a:prstGeom prst="rect">
            <a:avLst/>
          </a:prstGeom>
        </p:spPr>
      </p:pic>
      <p:sp>
        <p:nvSpPr>
          <p:cNvPr id="12" name="TextBox 11">
            <a:extLst>
              <a:ext uri="{FF2B5EF4-FFF2-40B4-BE49-F238E27FC236}">
                <a16:creationId xmlns:a16="http://schemas.microsoft.com/office/drawing/2014/main" id="{1ED8877B-C040-43F8-8232-C4F1B1587501}"/>
              </a:ext>
            </a:extLst>
          </p:cNvPr>
          <p:cNvSpPr txBox="1"/>
          <p:nvPr/>
        </p:nvSpPr>
        <p:spPr>
          <a:xfrm>
            <a:off x="6248400" y="381000"/>
            <a:ext cx="2209800" cy="1477328"/>
          </a:xfrm>
          <a:prstGeom prst="rect">
            <a:avLst/>
          </a:prstGeom>
          <a:noFill/>
        </p:spPr>
        <p:txBody>
          <a:bodyPr wrap="square" rtlCol="0">
            <a:spAutoFit/>
          </a:bodyPr>
          <a:lstStyle/>
          <a:p>
            <a:r>
              <a:rPr lang="en-US" dirty="0">
                <a:solidFill>
                  <a:schemeClr val="bg1"/>
                </a:solidFill>
              </a:rPr>
              <a:t>This strategy was pioneered by Trenberth and Caron (2001) </a:t>
            </a:r>
          </a:p>
          <a:p>
            <a:r>
              <a:rPr lang="en-US" dirty="0">
                <a:solidFill>
                  <a:schemeClr val="bg1"/>
                </a:solidFill>
              </a:rPr>
              <a:t>ERBE and NCEP</a:t>
            </a:r>
          </a:p>
        </p:txBody>
      </p:sp>
      <p:sp>
        <p:nvSpPr>
          <p:cNvPr id="2" name="TextBox 1">
            <a:extLst>
              <a:ext uri="{FF2B5EF4-FFF2-40B4-BE49-F238E27FC236}">
                <a16:creationId xmlns:a16="http://schemas.microsoft.com/office/drawing/2014/main" id="{D2A0B05B-5C94-7CD2-BC73-D5E2A1C6E030}"/>
              </a:ext>
            </a:extLst>
          </p:cNvPr>
          <p:cNvSpPr txBox="1"/>
          <p:nvPr/>
        </p:nvSpPr>
        <p:spPr>
          <a:xfrm>
            <a:off x="6591301" y="4648200"/>
            <a:ext cx="2209800" cy="646331"/>
          </a:xfrm>
          <a:prstGeom prst="rect">
            <a:avLst/>
          </a:prstGeom>
          <a:noFill/>
        </p:spPr>
        <p:txBody>
          <a:bodyPr wrap="square" rtlCol="0">
            <a:spAutoFit/>
          </a:bodyPr>
          <a:lstStyle/>
          <a:p>
            <a:r>
              <a:rPr lang="en-US" dirty="0">
                <a:solidFill>
                  <a:schemeClr val="bg1"/>
                </a:solidFill>
              </a:rPr>
              <a:t>Our result</a:t>
            </a:r>
          </a:p>
          <a:p>
            <a:r>
              <a:rPr lang="en-US" dirty="0">
                <a:solidFill>
                  <a:schemeClr val="bg1"/>
                </a:solidFill>
              </a:rPr>
              <a:t>CERES and ERA5</a:t>
            </a:r>
          </a:p>
        </p:txBody>
      </p:sp>
    </p:spTree>
    <p:extLst>
      <p:ext uri="{BB962C8B-B14F-4D97-AF65-F5344CB8AC3E}">
        <p14:creationId xmlns:p14="http://schemas.microsoft.com/office/powerpoint/2010/main" val="3636639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613867AF-F989-4DBC-AE05-23A60973AB63}"/>
              </a:ext>
            </a:extLst>
          </p:cNvPr>
          <p:cNvSpPr txBox="1"/>
          <p:nvPr/>
        </p:nvSpPr>
        <p:spPr>
          <a:xfrm>
            <a:off x="146692" y="1295400"/>
            <a:ext cx="4085446" cy="1015663"/>
          </a:xfrm>
          <a:prstGeom prst="rect">
            <a:avLst/>
          </a:prstGeom>
          <a:noFill/>
        </p:spPr>
        <p:txBody>
          <a:bodyPr wrap="square" rtlCol="0">
            <a:spAutoFit/>
          </a:bodyPr>
          <a:lstStyle/>
          <a:p>
            <a:pPr algn="ctr"/>
            <a:r>
              <a:rPr lang="en-US" sz="3000" dirty="0">
                <a:solidFill>
                  <a:schemeClr val="bg1"/>
                </a:solidFill>
              </a:rPr>
              <a:t>Net radiative </a:t>
            </a:r>
          </a:p>
          <a:p>
            <a:pPr algn="ctr"/>
            <a:r>
              <a:rPr lang="en-US" sz="3000" dirty="0">
                <a:solidFill>
                  <a:schemeClr val="bg1"/>
                </a:solidFill>
              </a:rPr>
              <a:t>Deficit of </a:t>
            </a:r>
            <a:r>
              <a:rPr lang="en-US" sz="3000" dirty="0" err="1">
                <a:solidFill>
                  <a:schemeClr val="bg1"/>
                </a:solidFill>
              </a:rPr>
              <a:t>extratropics</a:t>
            </a:r>
            <a:endParaRPr lang="en-US" sz="3000" dirty="0">
              <a:solidFill>
                <a:schemeClr val="bg1"/>
              </a:solidFill>
            </a:endParaRPr>
          </a:p>
        </p:txBody>
      </p:sp>
      <p:pic>
        <p:nvPicPr>
          <p:cNvPr id="56325" name="Picture 5" descr="4_rad_shaded">
            <a:extLst>
              <a:ext uri="{FF2B5EF4-FFF2-40B4-BE49-F238E27FC236}">
                <a16:creationId xmlns:a16="http://schemas.microsoft.com/office/drawing/2014/main" id="{BBED88E6-C9FA-4B5A-A731-95985DA807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493" y="1123268"/>
            <a:ext cx="3904463" cy="283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Line 6">
            <a:extLst>
              <a:ext uri="{FF2B5EF4-FFF2-40B4-BE49-F238E27FC236}">
                <a16:creationId xmlns:a16="http://schemas.microsoft.com/office/drawing/2014/main" id="{2D968D05-91D5-4D0A-81EA-2402BCC47C73}"/>
              </a:ext>
            </a:extLst>
          </p:cNvPr>
          <p:cNvSpPr>
            <a:spLocks noChangeShapeType="1"/>
          </p:cNvSpPr>
          <p:nvPr/>
        </p:nvSpPr>
        <p:spPr bwMode="auto">
          <a:xfrm>
            <a:off x="2667000" y="2363421"/>
            <a:ext cx="990600" cy="0"/>
          </a:xfrm>
          <a:prstGeom prst="line">
            <a:avLst/>
          </a:prstGeom>
          <a:noFill/>
          <a:ln w="38100">
            <a:solidFill>
              <a:schemeClr val="tx1">
                <a:lumMod val="85000"/>
                <a:lumOff val="1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7" name="Line 7">
            <a:extLst>
              <a:ext uri="{FF2B5EF4-FFF2-40B4-BE49-F238E27FC236}">
                <a16:creationId xmlns:a16="http://schemas.microsoft.com/office/drawing/2014/main" id="{19DD186D-9BD2-4580-ACE5-13FD60F7D1F9}"/>
              </a:ext>
            </a:extLst>
          </p:cNvPr>
          <p:cNvSpPr>
            <a:spLocks noChangeShapeType="1"/>
          </p:cNvSpPr>
          <p:nvPr/>
        </p:nvSpPr>
        <p:spPr bwMode="auto">
          <a:xfrm flipH="1">
            <a:off x="800100" y="2304710"/>
            <a:ext cx="914400" cy="0"/>
          </a:xfrm>
          <a:prstGeom prst="line">
            <a:avLst/>
          </a:prstGeom>
          <a:noFill/>
          <a:ln w="38100">
            <a:solidFill>
              <a:schemeClr val="tx1">
                <a:lumMod val="85000"/>
                <a:lumOff val="1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8" name="Text Box 8">
            <a:extLst>
              <a:ext uri="{FF2B5EF4-FFF2-40B4-BE49-F238E27FC236}">
                <a16:creationId xmlns:a16="http://schemas.microsoft.com/office/drawing/2014/main" id="{14CEF0AC-87F3-4DF3-AD7C-87E48A75C33C}"/>
              </a:ext>
            </a:extLst>
          </p:cNvPr>
          <p:cNvSpPr txBox="1">
            <a:spLocks noChangeArrowheads="1"/>
          </p:cNvSpPr>
          <p:nvPr/>
        </p:nvSpPr>
        <p:spPr bwMode="auto">
          <a:xfrm>
            <a:off x="2743200" y="1793719"/>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bg1"/>
                </a:solidFill>
                <a:latin typeface="Arial" panose="020B0604020202020204" pitchFamily="34" charset="0"/>
                <a:cs typeface="Arial" panose="020B0604020202020204" pitchFamily="34" charset="0"/>
              </a:defRPr>
            </a:lvl1pPr>
            <a:lvl2pPr marL="742950" indent="-285750" eaLnBrk="0" hangingPunct="0">
              <a:defRPr sz="3600">
                <a:solidFill>
                  <a:schemeClr val="bg1"/>
                </a:solidFill>
                <a:latin typeface="Arial" panose="020B0604020202020204" pitchFamily="34" charset="0"/>
                <a:cs typeface="Arial" panose="020B0604020202020204" pitchFamily="34" charset="0"/>
              </a:defRPr>
            </a:lvl2pPr>
            <a:lvl3pPr marL="1143000" indent="-228600" eaLnBrk="0" hangingPunct="0">
              <a:defRPr sz="3600">
                <a:solidFill>
                  <a:schemeClr val="bg1"/>
                </a:solidFill>
                <a:latin typeface="Arial" panose="020B0604020202020204" pitchFamily="34" charset="0"/>
                <a:cs typeface="Arial" panose="020B0604020202020204" pitchFamily="34" charset="0"/>
              </a:defRPr>
            </a:lvl3pPr>
            <a:lvl4pPr marL="1600200" indent="-228600" eaLnBrk="0" hangingPunct="0">
              <a:defRPr sz="3600">
                <a:solidFill>
                  <a:schemeClr val="bg1"/>
                </a:solidFill>
                <a:latin typeface="Arial" panose="020B0604020202020204" pitchFamily="34" charset="0"/>
                <a:cs typeface="Arial" panose="020B0604020202020204" pitchFamily="34" charset="0"/>
              </a:defRPr>
            </a:lvl4pPr>
            <a:lvl5pPr marL="2057400" indent="-228600" eaLnBrk="0" hangingPunct="0">
              <a:defRPr sz="3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dirty="0">
                <a:solidFill>
                  <a:schemeClr val="tx1">
                    <a:lumMod val="75000"/>
                    <a:lumOff val="25000"/>
                  </a:schemeClr>
                </a:solidFill>
              </a:rPr>
              <a:t>5.8 PW</a:t>
            </a:r>
          </a:p>
        </p:txBody>
      </p:sp>
      <p:sp>
        <p:nvSpPr>
          <p:cNvPr id="21513" name="Line 9">
            <a:extLst>
              <a:ext uri="{FF2B5EF4-FFF2-40B4-BE49-F238E27FC236}">
                <a16:creationId xmlns:a16="http://schemas.microsoft.com/office/drawing/2014/main" id="{CFA666F2-E6CF-4AF5-8E83-04D2E470A0DE}"/>
              </a:ext>
            </a:extLst>
          </p:cNvPr>
          <p:cNvSpPr>
            <a:spLocks noChangeShapeType="1"/>
          </p:cNvSpPr>
          <p:nvPr/>
        </p:nvSpPr>
        <p:spPr bwMode="auto">
          <a:xfrm>
            <a:off x="-8561882" y="228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Rectangle 4">
            <a:extLst>
              <a:ext uri="{FF2B5EF4-FFF2-40B4-BE49-F238E27FC236}">
                <a16:creationId xmlns:a16="http://schemas.microsoft.com/office/drawing/2014/main" id="{C74A16B9-884A-4E9E-962E-F9F6D3F56575}"/>
              </a:ext>
            </a:extLst>
          </p:cNvPr>
          <p:cNvSpPr>
            <a:spLocks noChangeArrowheads="1"/>
          </p:cNvSpPr>
          <p:nvPr/>
        </p:nvSpPr>
        <p:spPr bwMode="auto">
          <a:xfrm>
            <a:off x="304800" y="4724400"/>
            <a:ext cx="2514600" cy="1981200"/>
          </a:xfrm>
          <a:prstGeom prst="rect">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bg1"/>
                </a:solidFill>
                <a:latin typeface="Arial" panose="020B0604020202020204" pitchFamily="34" charset="0"/>
                <a:cs typeface="Arial" panose="020B0604020202020204" pitchFamily="34" charset="0"/>
              </a:defRPr>
            </a:lvl1pPr>
            <a:lvl2pPr marL="742950" indent="-285750" eaLnBrk="0" hangingPunct="0">
              <a:defRPr sz="3600">
                <a:solidFill>
                  <a:schemeClr val="bg1"/>
                </a:solidFill>
                <a:latin typeface="Arial" panose="020B0604020202020204" pitchFamily="34" charset="0"/>
                <a:cs typeface="Arial" panose="020B0604020202020204" pitchFamily="34" charset="0"/>
              </a:defRPr>
            </a:lvl2pPr>
            <a:lvl3pPr marL="1143000" indent="-228600" eaLnBrk="0" hangingPunct="0">
              <a:defRPr sz="3600">
                <a:solidFill>
                  <a:schemeClr val="bg1"/>
                </a:solidFill>
                <a:latin typeface="Arial" panose="020B0604020202020204" pitchFamily="34" charset="0"/>
                <a:cs typeface="Arial" panose="020B0604020202020204" pitchFamily="34" charset="0"/>
              </a:defRPr>
            </a:lvl3pPr>
            <a:lvl4pPr marL="1600200" indent="-228600" eaLnBrk="0" hangingPunct="0">
              <a:defRPr sz="3600">
                <a:solidFill>
                  <a:schemeClr val="bg1"/>
                </a:solidFill>
                <a:latin typeface="Arial" panose="020B0604020202020204" pitchFamily="34" charset="0"/>
                <a:cs typeface="Arial" panose="020B0604020202020204" pitchFamily="34" charset="0"/>
              </a:defRPr>
            </a:lvl4pPr>
            <a:lvl5pPr marL="2057400" indent="-228600" eaLnBrk="0" hangingPunct="0">
              <a:defRPr sz="3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 name="Rectangle 5">
            <a:extLst>
              <a:ext uri="{FF2B5EF4-FFF2-40B4-BE49-F238E27FC236}">
                <a16:creationId xmlns:a16="http://schemas.microsoft.com/office/drawing/2014/main" id="{0C02B59B-D014-400E-B4B0-9787FCC77555}"/>
              </a:ext>
            </a:extLst>
          </p:cNvPr>
          <p:cNvSpPr>
            <a:spLocks noChangeArrowheads="1"/>
          </p:cNvSpPr>
          <p:nvPr/>
        </p:nvSpPr>
        <p:spPr bwMode="auto">
          <a:xfrm>
            <a:off x="2590800" y="4710113"/>
            <a:ext cx="2514600" cy="1981200"/>
          </a:xfrm>
          <a:prstGeom prst="rect">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bg1"/>
                </a:solidFill>
                <a:latin typeface="Arial" panose="020B0604020202020204" pitchFamily="34" charset="0"/>
                <a:cs typeface="Arial" panose="020B0604020202020204" pitchFamily="34" charset="0"/>
              </a:defRPr>
            </a:lvl1pPr>
            <a:lvl2pPr marL="742950" indent="-285750" eaLnBrk="0" hangingPunct="0">
              <a:defRPr sz="3600">
                <a:solidFill>
                  <a:schemeClr val="bg1"/>
                </a:solidFill>
                <a:latin typeface="Arial" panose="020B0604020202020204" pitchFamily="34" charset="0"/>
                <a:cs typeface="Arial" panose="020B0604020202020204" pitchFamily="34" charset="0"/>
              </a:defRPr>
            </a:lvl2pPr>
            <a:lvl3pPr marL="1143000" indent="-228600" eaLnBrk="0" hangingPunct="0">
              <a:defRPr sz="3600">
                <a:solidFill>
                  <a:schemeClr val="bg1"/>
                </a:solidFill>
                <a:latin typeface="Arial" panose="020B0604020202020204" pitchFamily="34" charset="0"/>
                <a:cs typeface="Arial" panose="020B0604020202020204" pitchFamily="34" charset="0"/>
              </a:defRPr>
            </a:lvl3pPr>
            <a:lvl4pPr marL="1600200" indent="-228600" eaLnBrk="0" hangingPunct="0">
              <a:defRPr sz="3600">
                <a:solidFill>
                  <a:schemeClr val="bg1"/>
                </a:solidFill>
                <a:latin typeface="Arial" panose="020B0604020202020204" pitchFamily="34" charset="0"/>
                <a:cs typeface="Arial" panose="020B0604020202020204" pitchFamily="34" charset="0"/>
              </a:defRPr>
            </a:lvl4pPr>
            <a:lvl5pPr marL="2057400" indent="-228600" eaLnBrk="0" hangingPunct="0">
              <a:defRPr sz="3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 name="Text Box 11">
            <a:extLst>
              <a:ext uri="{FF2B5EF4-FFF2-40B4-BE49-F238E27FC236}">
                <a16:creationId xmlns:a16="http://schemas.microsoft.com/office/drawing/2014/main" id="{2D0FA9DC-7CAD-4EA2-88DA-A93B06AE8DBD}"/>
              </a:ext>
            </a:extLst>
          </p:cNvPr>
          <p:cNvSpPr txBox="1">
            <a:spLocks noChangeArrowheads="1"/>
          </p:cNvSpPr>
          <p:nvPr/>
        </p:nvSpPr>
        <p:spPr bwMode="auto">
          <a:xfrm>
            <a:off x="533400" y="5275262"/>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bg1"/>
                </a:solidFill>
                <a:latin typeface="Arial" panose="020B0604020202020204" pitchFamily="34" charset="0"/>
                <a:cs typeface="Arial" panose="020B0604020202020204" pitchFamily="34" charset="0"/>
              </a:defRPr>
            </a:lvl1pPr>
            <a:lvl2pPr marL="742950" indent="-285750" eaLnBrk="0" hangingPunct="0">
              <a:defRPr sz="3600">
                <a:solidFill>
                  <a:schemeClr val="bg1"/>
                </a:solidFill>
                <a:latin typeface="Arial" panose="020B0604020202020204" pitchFamily="34" charset="0"/>
                <a:cs typeface="Arial" panose="020B0604020202020204" pitchFamily="34" charset="0"/>
              </a:defRPr>
            </a:lvl2pPr>
            <a:lvl3pPr marL="1143000" indent="-228600" eaLnBrk="0" hangingPunct="0">
              <a:defRPr sz="3600">
                <a:solidFill>
                  <a:schemeClr val="bg1"/>
                </a:solidFill>
                <a:latin typeface="Arial" panose="020B0604020202020204" pitchFamily="34" charset="0"/>
                <a:cs typeface="Arial" panose="020B0604020202020204" pitchFamily="34" charset="0"/>
              </a:defRPr>
            </a:lvl3pPr>
            <a:lvl4pPr marL="1600200" indent="-228600" eaLnBrk="0" hangingPunct="0">
              <a:defRPr sz="3600">
                <a:solidFill>
                  <a:schemeClr val="bg1"/>
                </a:solidFill>
                <a:latin typeface="Arial" panose="020B0604020202020204" pitchFamily="34" charset="0"/>
                <a:cs typeface="Arial" panose="020B0604020202020204" pitchFamily="34" charset="0"/>
              </a:defRPr>
            </a:lvl4pPr>
            <a:lvl5pPr marL="2057400" indent="-228600" eaLnBrk="0" hangingPunct="0">
              <a:defRPr sz="3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Tropics</a:t>
            </a:r>
          </a:p>
        </p:txBody>
      </p:sp>
      <p:sp>
        <p:nvSpPr>
          <p:cNvPr id="28" name="Text Box 12">
            <a:extLst>
              <a:ext uri="{FF2B5EF4-FFF2-40B4-BE49-F238E27FC236}">
                <a16:creationId xmlns:a16="http://schemas.microsoft.com/office/drawing/2014/main" id="{AF263598-08EE-46D0-9576-30F9A2031607}"/>
              </a:ext>
            </a:extLst>
          </p:cNvPr>
          <p:cNvSpPr txBox="1">
            <a:spLocks noChangeArrowheads="1"/>
          </p:cNvSpPr>
          <p:nvPr/>
        </p:nvSpPr>
        <p:spPr bwMode="auto">
          <a:xfrm>
            <a:off x="3048000" y="5351462"/>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bg1"/>
                </a:solidFill>
                <a:latin typeface="Arial" panose="020B0604020202020204" pitchFamily="34" charset="0"/>
                <a:cs typeface="Arial" panose="020B0604020202020204" pitchFamily="34" charset="0"/>
              </a:defRPr>
            </a:lvl1pPr>
            <a:lvl2pPr marL="742950" indent="-285750" eaLnBrk="0" hangingPunct="0">
              <a:defRPr sz="3600">
                <a:solidFill>
                  <a:schemeClr val="bg1"/>
                </a:solidFill>
                <a:latin typeface="Arial" panose="020B0604020202020204" pitchFamily="34" charset="0"/>
                <a:cs typeface="Arial" panose="020B0604020202020204" pitchFamily="34" charset="0"/>
              </a:defRPr>
            </a:lvl2pPr>
            <a:lvl3pPr marL="1143000" indent="-228600" eaLnBrk="0" hangingPunct="0">
              <a:defRPr sz="3600">
                <a:solidFill>
                  <a:schemeClr val="bg1"/>
                </a:solidFill>
                <a:latin typeface="Arial" panose="020B0604020202020204" pitchFamily="34" charset="0"/>
                <a:cs typeface="Arial" panose="020B0604020202020204" pitchFamily="34" charset="0"/>
              </a:defRPr>
            </a:lvl3pPr>
            <a:lvl4pPr marL="1600200" indent="-228600" eaLnBrk="0" hangingPunct="0">
              <a:defRPr sz="3600">
                <a:solidFill>
                  <a:schemeClr val="bg1"/>
                </a:solidFill>
                <a:latin typeface="Arial" panose="020B0604020202020204" pitchFamily="34" charset="0"/>
                <a:cs typeface="Arial" panose="020B0604020202020204" pitchFamily="34" charset="0"/>
              </a:defRPr>
            </a:lvl4pPr>
            <a:lvl5pPr marL="2057400" indent="-228600" eaLnBrk="0" hangingPunct="0">
              <a:defRPr sz="3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err="1"/>
              <a:t>Extratropics</a:t>
            </a:r>
            <a:endParaRPr lang="en-US" altLang="en-US" sz="2800" dirty="0"/>
          </a:p>
        </p:txBody>
      </p:sp>
      <p:sp>
        <p:nvSpPr>
          <p:cNvPr id="29" name="Line 14">
            <a:extLst>
              <a:ext uri="{FF2B5EF4-FFF2-40B4-BE49-F238E27FC236}">
                <a16:creationId xmlns:a16="http://schemas.microsoft.com/office/drawing/2014/main" id="{B352FF05-D6F9-42B5-B581-068A3D6FDD8C}"/>
              </a:ext>
            </a:extLst>
          </p:cNvPr>
          <p:cNvSpPr>
            <a:spLocks noChangeShapeType="1"/>
          </p:cNvSpPr>
          <p:nvPr/>
        </p:nvSpPr>
        <p:spPr bwMode="auto">
          <a:xfrm>
            <a:off x="1295400" y="4117975"/>
            <a:ext cx="0" cy="533400"/>
          </a:xfrm>
          <a:prstGeom prst="line">
            <a:avLst/>
          </a:prstGeom>
          <a:noFill/>
          <a:ln w="76200" cmpd="tri">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5">
            <a:extLst>
              <a:ext uri="{FF2B5EF4-FFF2-40B4-BE49-F238E27FC236}">
                <a16:creationId xmlns:a16="http://schemas.microsoft.com/office/drawing/2014/main" id="{6E8218A5-1D62-4B71-9847-8D6A07C50B87}"/>
              </a:ext>
            </a:extLst>
          </p:cNvPr>
          <p:cNvSpPr>
            <a:spLocks noChangeShapeType="1"/>
          </p:cNvSpPr>
          <p:nvPr/>
        </p:nvSpPr>
        <p:spPr bwMode="auto">
          <a:xfrm>
            <a:off x="3962400" y="4114800"/>
            <a:ext cx="0" cy="533400"/>
          </a:xfrm>
          <a:prstGeom prst="line">
            <a:avLst/>
          </a:prstGeom>
          <a:noFill/>
          <a:ln w="76200" cmpd="tri">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16">
            <a:extLst>
              <a:ext uri="{FF2B5EF4-FFF2-40B4-BE49-F238E27FC236}">
                <a16:creationId xmlns:a16="http://schemas.microsoft.com/office/drawing/2014/main" id="{DC98BBF3-ADF2-460D-9F26-D6D94528F7DF}"/>
              </a:ext>
            </a:extLst>
          </p:cNvPr>
          <p:cNvSpPr>
            <a:spLocks noChangeShapeType="1"/>
          </p:cNvSpPr>
          <p:nvPr/>
        </p:nvSpPr>
        <p:spPr bwMode="auto">
          <a:xfrm flipV="1">
            <a:off x="2362200" y="5638799"/>
            <a:ext cx="685800" cy="3175"/>
          </a:xfrm>
          <a:prstGeom prst="line">
            <a:avLst/>
          </a:prstGeom>
          <a:noFill/>
          <a:ln w="76200" cmpd="tri">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Box 3">
            <a:extLst>
              <a:ext uri="{FF2B5EF4-FFF2-40B4-BE49-F238E27FC236}">
                <a16:creationId xmlns:a16="http://schemas.microsoft.com/office/drawing/2014/main" id="{88123C49-A1F9-4CC8-97FD-EC627262AA2C}"/>
              </a:ext>
            </a:extLst>
          </p:cNvPr>
          <p:cNvSpPr txBox="1"/>
          <p:nvPr/>
        </p:nvSpPr>
        <p:spPr>
          <a:xfrm>
            <a:off x="792702" y="742491"/>
            <a:ext cx="3927338" cy="400110"/>
          </a:xfrm>
          <a:prstGeom prst="rect">
            <a:avLst/>
          </a:prstGeom>
          <a:noFill/>
        </p:spPr>
        <p:txBody>
          <a:bodyPr wrap="square" rtlCol="0">
            <a:spAutoFit/>
          </a:bodyPr>
          <a:lstStyle/>
          <a:p>
            <a:r>
              <a:rPr lang="en-US" sz="2000" dirty="0">
                <a:solidFill>
                  <a:schemeClr val="bg1"/>
                </a:solidFill>
              </a:rPr>
              <a:t>MHT from Radiation</a:t>
            </a:r>
          </a:p>
        </p:txBody>
      </p:sp>
      <p:sp>
        <p:nvSpPr>
          <p:cNvPr id="5" name="Rectangle 4">
            <a:extLst>
              <a:ext uri="{FF2B5EF4-FFF2-40B4-BE49-F238E27FC236}">
                <a16:creationId xmlns:a16="http://schemas.microsoft.com/office/drawing/2014/main" id="{CC365BCE-F2A8-4148-94B3-4991C9431279}"/>
              </a:ext>
            </a:extLst>
          </p:cNvPr>
          <p:cNvSpPr/>
          <p:nvPr/>
        </p:nvSpPr>
        <p:spPr>
          <a:xfrm>
            <a:off x="304800" y="6327775"/>
            <a:ext cx="2231211" cy="363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8267B88-E182-4517-9B07-4BFAC7225229}"/>
              </a:ext>
            </a:extLst>
          </p:cNvPr>
          <p:cNvSpPr/>
          <p:nvPr/>
        </p:nvSpPr>
        <p:spPr>
          <a:xfrm>
            <a:off x="2590800" y="6327775"/>
            <a:ext cx="2459811" cy="363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ine 16">
            <a:extLst>
              <a:ext uri="{FF2B5EF4-FFF2-40B4-BE49-F238E27FC236}">
                <a16:creationId xmlns:a16="http://schemas.microsoft.com/office/drawing/2014/main" id="{5567E2B9-E44A-4392-9961-86A509DC6664}"/>
              </a:ext>
            </a:extLst>
          </p:cNvPr>
          <p:cNvSpPr>
            <a:spLocks noChangeShapeType="1"/>
          </p:cNvSpPr>
          <p:nvPr/>
        </p:nvSpPr>
        <p:spPr bwMode="auto">
          <a:xfrm flipV="1">
            <a:off x="2514600" y="6477000"/>
            <a:ext cx="381000" cy="11113"/>
          </a:xfrm>
          <a:prstGeom prst="line">
            <a:avLst/>
          </a:prstGeom>
          <a:noFill/>
          <a:ln w="76200" cmpd="tri">
            <a:solidFill>
              <a:srgbClr val="003DB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14">
            <a:extLst>
              <a:ext uri="{FF2B5EF4-FFF2-40B4-BE49-F238E27FC236}">
                <a16:creationId xmlns:a16="http://schemas.microsoft.com/office/drawing/2014/main" id="{434F9F14-B224-410A-84C6-EB005DD8A538}"/>
              </a:ext>
            </a:extLst>
          </p:cNvPr>
          <p:cNvSpPr>
            <a:spLocks noChangeShapeType="1"/>
          </p:cNvSpPr>
          <p:nvPr/>
        </p:nvSpPr>
        <p:spPr bwMode="auto">
          <a:xfrm>
            <a:off x="1219200" y="6096000"/>
            <a:ext cx="0" cy="304800"/>
          </a:xfrm>
          <a:prstGeom prst="line">
            <a:avLst/>
          </a:prstGeom>
          <a:noFill/>
          <a:ln w="76200" cmpd="tri">
            <a:solidFill>
              <a:srgbClr val="003DB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15">
            <a:extLst>
              <a:ext uri="{FF2B5EF4-FFF2-40B4-BE49-F238E27FC236}">
                <a16:creationId xmlns:a16="http://schemas.microsoft.com/office/drawing/2014/main" id="{BB19A384-A93F-4E3E-B85E-A82010226B1F}"/>
              </a:ext>
            </a:extLst>
          </p:cNvPr>
          <p:cNvSpPr>
            <a:spLocks noChangeShapeType="1"/>
          </p:cNvSpPr>
          <p:nvPr/>
        </p:nvSpPr>
        <p:spPr bwMode="auto">
          <a:xfrm flipH="1">
            <a:off x="3886200" y="6034087"/>
            <a:ext cx="29356" cy="363538"/>
          </a:xfrm>
          <a:prstGeom prst="line">
            <a:avLst/>
          </a:prstGeom>
          <a:noFill/>
          <a:ln w="76200" cmpd="tri">
            <a:solidFill>
              <a:srgbClr val="003DB8"/>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Text Box 13">
            <a:extLst>
              <a:ext uri="{FF2B5EF4-FFF2-40B4-BE49-F238E27FC236}">
                <a16:creationId xmlns:a16="http://schemas.microsoft.com/office/drawing/2014/main" id="{FC287AD7-8FC3-43E1-80D6-F089447B5F0C}"/>
              </a:ext>
            </a:extLst>
          </p:cNvPr>
          <p:cNvSpPr txBox="1">
            <a:spLocks noChangeArrowheads="1"/>
          </p:cNvSpPr>
          <p:nvPr/>
        </p:nvSpPr>
        <p:spPr bwMode="auto">
          <a:xfrm>
            <a:off x="4160221" y="3483859"/>
            <a:ext cx="49837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bg1"/>
                </a:solidFill>
                <a:latin typeface="Arial" panose="020B0604020202020204" pitchFamily="34" charset="0"/>
                <a:cs typeface="Arial" panose="020B0604020202020204" pitchFamily="34" charset="0"/>
              </a:defRPr>
            </a:lvl1pPr>
            <a:lvl2pPr marL="742950" indent="-285750" eaLnBrk="0" hangingPunct="0">
              <a:defRPr sz="3600">
                <a:solidFill>
                  <a:schemeClr val="bg1"/>
                </a:solidFill>
                <a:latin typeface="Arial" panose="020B0604020202020204" pitchFamily="34" charset="0"/>
                <a:cs typeface="Arial" panose="020B0604020202020204" pitchFamily="34" charset="0"/>
              </a:defRPr>
            </a:lvl2pPr>
            <a:lvl3pPr marL="1143000" indent="-228600" eaLnBrk="0" hangingPunct="0">
              <a:defRPr sz="3600">
                <a:solidFill>
                  <a:schemeClr val="bg1"/>
                </a:solidFill>
                <a:latin typeface="Arial" panose="020B0604020202020204" pitchFamily="34" charset="0"/>
                <a:cs typeface="Arial" panose="020B0604020202020204" pitchFamily="34" charset="0"/>
              </a:defRPr>
            </a:lvl3pPr>
            <a:lvl4pPr marL="1600200" indent="-228600" eaLnBrk="0" hangingPunct="0">
              <a:defRPr sz="3600">
                <a:solidFill>
                  <a:schemeClr val="bg1"/>
                </a:solidFill>
                <a:latin typeface="Arial" panose="020B0604020202020204" pitchFamily="34" charset="0"/>
                <a:cs typeface="Arial" panose="020B0604020202020204" pitchFamily="34" charset="0"/>
              </a:defRPr>
            </a:lvl4pPr>
            <a:lvl5pPr marL="2057400" indent="-228600" eaLnBrk="0" hangingPunct="0">
              <a:defRPr sz="3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algn="ctr" eaLnBrk="1" hangingPunct="1"/>
            <a:r>
              <a:rPr lang="en-US" altLang="en-US" sz="2400" dirty="0">
                <a:solidFill>
                  <a:srgbClr val="FF0000"/>
                </a:solidFill>
              </a:rPr>
              <a:t>Atmospheric heat transport (AHT)</a:t>
            </a:r>
          </a:p>
          <a:p>
            <a:pPr algn="ctr" eaLnBrk="1" hangingPunct="1"/>
            <a:r>
              <a:rPr lang="en-US" altLang="en-US" sz="2400" dirty="0">
                <a:solidFill>
                  <a:srgbClr val="FF0000"/>
                </a:solidFill>
              </a:rPr>
              <a:t>AHT = MHT – OHT</a:t>
            </a:r>
          </a:p>
          <a:p>
            <a:pPr algn="ctr" eaLnBrk="1" hangingPunct="1"/>
            <a:r>
              <a:rPr lang="en-US" altLang="en-US" sz="2400" dirty="0">
                <a:solidFill>
                  <a:srgbClr val="FF0000"/>
                </a:solidFill>
              </a:rPr>
              <a:t>= Integral (TOA – SHF)</a:t>
            </a:r>
            <a:endParaRPr lang="en-US" altLang="en-US" sz="2400" dirty="0"/>
          </a:p>
        </p:txBody>
      </p:sp>
      <p:sp>
        <p:nvSpPr>
          <p:cNvPr id="47" name="TextBox 46">
            <a:extLst>
              <a:ext uri="{FF2B5EF4-FFF2-40B4-BE49-F238E27FC236}">
                <a16:creationId xmlns:a16="http://schemas.microsoft.com/office/drawing/2014/main" id="{F63AF7AF-B5A9-4679-AC28-2C31F6BE96D5}"/>
              </a:ext>
            </a:extLst>
          </p:cNvPr>
          <p:cNvSpPr txBox="1"/>
          <p:nvPr/>
        </p:nvSpPr>
        <p:spPr>
          <a:xfrm>
            <a:off x="3657601" y="809382"/>
            <a:ext cx="3256614" cy="954107"/>
          </a:xfrm>
          <a:prstGeom prst="rect">
            <a:avLst/>
          </a:prstGeom>
          <a:noFill/>
        </p:spPr>
        <p:txBody>
          <a:bodyPr wrap="square">
            <a:spAutoFit/>
          </a:bodyPr>
          <a:lstStyle/>
          <a:p>
            <a:pPr algn="ctr" eaLnBrk="1" hangingPunct="1"/>
            <a:r>
              <a:rPr lang="en-US" altLang="en-US" sz="2800" dirty="0">
                <a:solidFill>
                  <a:schemeClr val="bg1"/>
                </a:solidFill>
              </a:rPr>
              <a:t>Total heat </a:t>
            </a:r>
          </a:p>
          <a:p>
            <a:pPr algn="ctr" eaLnBrk="1" hangingPunct="1"/>
            <a:r>
              <a:rPr lang="en-US" altLang="en-US" sz="2800" dirty="0">
                <a:solidFill>
                  <a:schemeClr val="bg1"/>
                </a:solidFill>
              </a:rPr>
              <a:t>transport (MHT)</a:t>
            </a:r>
            <a:endParaRPr lang="en-US" altLang="en-US" sz="2800" dirty="0">
              <a:solidFill>
                <a:srgbClr val="D60093"/>
              </a:solidFill>
            </a:endParaRPr>
          </a:p>
        </p:txBody>
      </p:sp>
      <p:sp>
        <p:nvSpPr>
          <p:cNvPr id="13" name="TextBox 12">
            <a:extLst>
              <a:ext uri="{FF2B5EF4-FFF2-40B4-BE49-F238E27FC236}">
                <a16:creationId xmlns:a16="http://schemas.microsoft.com/office/drawing/2014/main" id="{724E0E1C-981B-4ED0-AF4F-E072F78E4DFC}"/>
              </a:ext>
            </a:extLst>
          </p:cNvPr>
          <p:cNvSpPr txBox="1"/>
          <p:nvPr/>
        </p:nvSpPr>
        <p:spPr>
          <a:xfrm>
            <a:off x="1371600" y="-36832"/>
            <a:ext cx="9056707" cy="646331"/>
          </a:xfrm>
          <a:prstGeom prst="rect">
            <a:avLst/>
          </a:prstGeom>
          <a:noFill/>
        </p:spPr>
        <p:txBody>
          <a:bodyPr wrap="square" rtlCol="0">
            <a:spAutoFit/>
          </a:bodyPr>
          <a:lstStyle/>
          <a:p>
            <a:r>
              <a:rPr lang="en-US" sz="3600" dirty="0">
                <a:solidFill>
                  <a:schemeClr val="bg1"/>
                </a:solidFill>
              </a:rPr>
              <a:t>Model partitioning of AHT/OHT</a:t>
            </a:r>
          </a:p>
        </p:txBody>
      </p:sp>
      <p:sp>
        <p:nvSpPr>
          <p:cNvPr id="2" name="TextBox 1">
            <a:extLst>
              <a:ext uri="{FF2B5EF4-FFF2-40B4-BE49-F238E27FC236}">
                <a16:creationId xmlns:a16="http://schemas.microsoft.com/office/drawing/2014/main" id="{82130EC4-8831-489A-9DA1-028B762293EC}"/>
              </a:ext>
            </a:extLst>
          </p:cNvPr>
          <p:cNvSpPr txBox="1"/>
          <p:nvPr/>
        </p:nvSpPr>
        <p:spPr>
          <a:xfrm>
            <a:off x="6477000" y="914400"/>
            <a:ext cx="762000" cy="584775"/>
          </a:xfrm>
          <a:prstGeom prst="rect">
            <a:avLst/>
          </a:prstGeom>
          <a:noFill/>
        </p:spPr>
        <p:txBody>
          <a:bodyPr wrap="square" rtlCol="0">
            <a:spAutoFit/>
          </a:bodyPr>
          <a:lstStyle/>
          <a:p>
            <a:r>
              <a:rPr lang="en-US" sz="3200" dirty="0">
                <a:solidFill>
                  <a:schemeClr val="bg1"/>
                </a:solidFill>
              </a:rPr>
              <a:t>=</a:t>
            </a:r>
          </a:p>
        </p:txBody>
      </p:sp>
      <p:sp>
        <p:nvSpPr>
          <p:cNvPr id="32" name="TextBox 31">
            <a:extLst>
              <a:ext uri="{FF2B5EF4-FFF2-40B4-BE49-F238E27FC236}">
                <a16:creationId xmlns:a16="http://schemas.microsoft.com/office/drawing/2014/main" id="{3AEC9E12-77EC-4121-9390-2F2D92A1EA03}"/>
              </a:ext>
            </a:extLst>
          </p:cNvPr>
          <p:cNvSpPr txBox="1"/>
          <p:nvPr/>
        </p:nvSpPr>
        <p:spPr>
          <a:xfrm>
            <a:off x="6344586" y="838200"/>
            <a:ext cx="3256614" cy="954107"/>
          </a:xfrm>
          <a:prstGeom prst="rect">
            <a:avLst/>
          </a:prstGeom>
          <a:noFill/>
        </p:spPr>
        <p:txBody>
          <a:bodyPr wrap="square">
            <a:spAutoFit/>
          </a:bodyPr>
          <a:lstStyle/>
          <a:p>
            <a:pPr algn="ctr" eaLnBrk="1" hangingPunct="1"/>
            <a:r>
              <a:rPr lang="en-US" altLang="en-US" sz="2800" dirty="0">
                <a:solidFill>
                  <a:schemeClr val="bg1"/>
                </a:solidFill>
              </a:rPr>
              <a:t>Integral of</a:t>
            </a:r>
          </a:p>
          <a:p>
            <a:pPr algn="ctr" eaLnBrk="1" hangingPunct="1"/>
            <a:r>
              <a:rPr lang="en-US" altLang="en-US" sz="2800" dirty="0">
                <a:solidFill>
                  <a:schemeClr val="bg1"/>
                </a:solidFill>
              </a:rPr>
              <a:t>TOA radiation</a:t>
            </a:r>
            <a:endParaRPr lang="en-US" altLang="en-US" sz="2800" dirty="0">
              <a:solidFill>
                <a:srgbClr val="D60093"/>
              </a:solidFill>
            </a:endParaRPr>
          </a:p>
        </p:txBody>
      </p:sp>
      <p:sp>
        <p:nvSpPr>
          <p:cNvPr id="33" name="TextBox 32">
            <a:extLst>
              <a:ext uri="{FF2B5EF4-FFF2-40B4-BE49-F238E27FC236}">
                <a16:creationId xmlns:a16="http://schemas.microsoft.com/office/drawing/2014/main" id="{F5DCF858-B23D-4D4C-A19B-A930BF970945}"/>
              </a:ext>
            </a:extLst>
          </p:cNvPr>
          <p:cNvSpPr txBox="1"/>
          <p:nvPr/>
        </p:nvSpPr>
        <p:spPr>
          <a:xfrm>
            <a:off x="3810001" y="2065075"/>
            <a:ext cx="3256614" cy="954107"/>
          </a:xfrm>
          <a:prstGeom prst="rect">
            <a:avLst/>
          </a:prstGeom>
          <a:noFill/>
        </p:spPr>
        <p:txBody>
          <a:bodyPr wrap="square">
            <a:spAutoFit/>
          </a:bodyPr>
          <a:lstStyle/>
          <a:p>
            <a:pPr algn="ctr" eaLnBrk="1" hangingPunct="1"/>
            <a:r>
              <a:rPr lang="en-US" altLang="en-US" sz="2800" dirty="0">
                <a:solidFill>
                  <a:schemeClr val="tx2">
                    <a:lumMod val="60000"/>
                    <a:lumOff val="40000"/>
                  </a:schemeClr>
                </a:solidFill>
              </a:rPr>
              <a:t>Ocean heat </a:t>
            </a:r>
          </a:p>
          <a:p>
            <a:pPr algn="ctr" eaLnBrk="1" hangingPunct="1"/>
            <a:r>
              <a:rPr lang="en-US" altLang="en-US" sz="2800" dirty="0">
                <a:solidFill>
                  <a:schemeClr val="tx2">
                    <a:lumMod val="60000"/>
                    <a:lumOff val="40000"/>
                  </a:schemeClr>
                </a:solidFill>
              </a:rPr>
              <a:t>Transport (OHT)</a:t>
            </a:r>
          </a:p>
        </p:txBody>
      </p:sp>
      <p:sp>
        <p:nvSpPr>
          <p:cNvPr id="34" name="TextBox 33">
            <a:extLst>
              <a:ext uri="{FF2B5EF4-FFF2-40B4-BE49-F238E27FC236}">
                <a16:creationId xmlns:a16="http://schemas.microsoft.com/office/drawing/2014/main" id="{1C40EDDA-6DC7-4896-8B56-D4B9EC33F81D}"/>
              </a:ext>
            </a:extLst>
          </p:cNvPr>
          <p:cNvSpPr txBox="1"/>
          <p:nvPr/>
        </p:nvSpPr>
        <p:spPr>
          <a:xfrm>
            <a:off x="6400800" y="1841718"/>
            <a:ext cx="3256614" cy="1815882"/>
          </a:xfrm>
          <a:prstGeom prst="rect">
            <a:avLst/>
          </a:prstGeom>
          <a:noFill/>
        </p:spPr>
        <p:txBody>
          <a:bodyPr wrap="square">
            <a:spAutoFit/>
          </a:bodyPr>
          <a:lstStyle/>
          <a:p>
            <a:pPr algn="ctr" eaLnBrk="1" hangingPunct="1"/>
            <a:r>
              <a:rPr lang="en-US" altLang="en-US" sz="2800" dirty="0">
                <a:solidFill>
                  <a:schemeClr val="tx2">
                    <a:lumMod val="60000"/>
                    <a:lumOff val="40000"/>
                  </a:schemeClr>
                </a:solidFill>
              </a:rPr>
              <a:t>Integral of</a:t>
            </a:r>
          </a:p>
          <a:p>
            <a:pPr algn="ctr" eaLnBrk="1" hangingPunct="1"/>
            <a:r>
              <a:rPr lang="en-US" altLang="en-US" sz="2800" dirty="0">
                <a:solidFill>
                  <a:schemeClr val="tx2">
                    <a:lumMod val="60000"/>
                    <a:lumOff val="40000"/>
                  </a:schemeClr>
                </a:solidFill>
              </a:rPr>
              <a:t>Surface heat </a:t>
            </a:r>
          </a:p>
          <a:p>
            <a:pPr algn="ctr" eaLnBrk="1" hangingPunct="1"/>
            <a:r>
              <a:rPr lang="en-US" altLang="en-US" sz="2800" dirty="0">
                <a:solidFill>
                  <a:schemeClr val="tx2">
                    <a:lumMod val="60000"/>
                    <a:lumOff val="40000"/>
                  </a:schemeClr>
                </a:solidFill>
              </a:rPr>
              <a:t>Flux (SHF)</a:t>
            </a:r>
          </a:p>
          <a:p>
            <a:pPr algn="ctr" eaLnBrk="1" hangingPunct="1"/>
            <a:r>
              <a:rPr lang="en-US" altLang="en-US" sz="2800" dirty="0">
                <a:solidFill>
                  <a:schemeClr val="tx2">
                    <a:lumMod val="40000"/>
                    <a:lumOff val="60000"/>
                  </a:schemeClr>
                </a:solidFill>
              </a:rPr>
              <a:t> </a:t>
            </a:r>
          </a:p>
        </p:txBody>
      </p:sp>
      <p:sp>
        <p:nvSpPr>
          <p:cNvPr id="35" name="TextBox 34">
            <a:extLst>
              <a:ext uri="{FF2B5EF4-FFF2-40B4-BE49-F238E27FC236}">
                <a16:creationId xmlns:a16="http://schemas.microsoft.com/office/drawing/2014/main" id="{C7E04519-0FBE-4649-ADF8-BD676988B9A4}"/>
              </a:ext>
            </a:extLst>
          </p:cNvPr>
          <p:cNvSpPr txBox="1"/>
          <p:nvPr/>
        </p:nvSpPr>
        <p:spPr>
          <a:xfrm>
            <a:off x="6629400" y="2209800"/>
            <a:ext cx="762000" cy="584775"/>
          </a:xfrm>
          <a:prstGeom prst="rect">
            <a:avLst/>
          </a:prstGeom>
          <a:noFill/>
        </p:spPr>
        <p:txBody>
          <a:bodyPr wrap="square" rtlCol="0">
            <a:spAutoFit/>
          </a:bodyPr>
          <a:lstStyle/>
          <a:p>
            <a:r>
              <a:rPr lang="en-US" sz="3200" dirty="0">
                <a:solidFill>
                  <a:schemeClr val="tx2">
                    <a:lumMod val="60000"/>
                    <a:lumOff val="40000"/>
                  </a:schemeClr>
                </a:solidFill>
              </a:rPr>
              <a:t>=</a:t>
            </a:r>
          </a:p>
        </p:txBody>
      </p:sp>
    </p:spTree>
    <p:extLst>
      <p:ext uri="{BB962C8B-B14F-4D97-AF65-F5344CB8AC3E}">
        <p14:creationId xmlns:p14="http://schemas.microsoft.com/office/powerpoint/2010/main" val="1976850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4B127-7D51-49E3-9C06-07787B417AC9}"/>
              </a:ext>
            </a:extLst>
          </p:cNvPr>
          <p:cNvSpPr>
            <a:spLocks noGrp="1"/>
          </p:cNvSpPr>
          <p:nvPr>
            <p:ph type="title"/>
          </p:nvPr>
        </p:nvSpPr>
        <p:spPr/>
        <p:txBody>
          <a:bodyPr>
            <a:normAutofit fontScale="90000"/>
          </a:bodyPr>
          <a:lstStyle/>
          <a:p>
            <a:r>
              <a:rPr lang="en-US" dirty="0">
                <a:solidFill>
                  <a:schemeClr val="bg1"/>
                </a:solidFill>
              </a:rPr>
              <a:t>Consistency of “observational” and “model” based MHT calculation in a model simulation (NCEP CESM)</a:t>
            </a:r>
          </a:p>
        </p:txBody>
      </p:sp>
      <p:pic>
        <p:nvPicPr>
          <p:cNvPr id="5" name="Content Placeholder 4">
            <a:extLst>
              <a:ext uri="{FF2B5EF4-FFF2-40B4-BE49-F238E27FC236}">
                <a16:creationId xmlns:a16="http://schemas.microsoft.com/office/drawing/2014/main" id="{8CBCE201-E970-482A-8D30-EBB90501ED3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3500" y="1828800"/>
            <a:ext cx="6477000" cy="4318000"/>
          </a:xfrm>
        </p:spPr>
      </p:pic>
    </p:spTree>
    <p:extLst>
      <p:ext uri="{BB962C8B-B14F-4D97-AF65-F5344CB8AC3E}">
        <p14:creationId xmlns:p14="http://schemas.microsoft.com/office/powerpoint/2010/main" val="343672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C323-090F-4A13-913A-ED78D2140B47}"/>
              </a:ext>
            </a:extLst>
          </p:cNvPr>
          <p:cNvSpPr>
            <a:spLocks noGrp="1"/>
          </p:cNvSpPr>
          <p:nvPr>
            <p:ph type="title"/>
          </p:nvPr>
        </p:nvSpPr>
        <p:spPr>
          <a:xfrm>
            <a:off x="762000" y="20975"/>
            <a:ext cx="8229600" cy="674517"/>
          </a:xfrm>
        </p:spPr>
        <p:txBody>
          <a:bodyPr>
            <a:normAutofit fontScale="90000"/>
          </a:bodyPr>
          <a:lstStyle/>
          <a:p>
            <a:r>
              <a:rPr lang="en-US" dirty="0">
                <a:solidFill>
                  <a:srgbClr val="009900"/>
                </a:solidFill>
              </a:rPr>
              <a:t>CMIP3  </a:t>
            </a:r>
            <a:r>
              <a:rPr lang="en-US" dirty="0">
                <a:solidFill>
                  <a:schemeClr val="bg1"/>
                </a:solidFill>
              </a:rPr>
              <a:t>-- Partitioning of MHT </a:t>
            </a:r>
            <a:r>
              <a:rPr lang="en-US" dirty="0"/>
              <a:t>3</a:t>
            </a:r>
          </a:p>
        </p:txBody>
      </p:sp>
      <p:pic>
        <p:nvPicPr>
          <p:cNvPr id="5" name="Content Placeholder 4">
            <a:extLst>
              <a:ext uri="{FF2B5EF4-FFF2-40B4-BE49-F238E27FC236}">
                <a16:creationId xmlns:a16="http://schemas.microsoft.com/office/drawing/2014/main" id="{4A2A3569-F4BA-4D77-BE1F-4EB48F02DA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304800" y="685800"/>
            <a:ext cx="5878614" cy="3048000"/>
          </a:xfrm>
        </p:spPr>
      </p:pic>
      <p:sp>
        <p:nvSpPr>
          <p:cNvPr id="6" name="TextBox 5">
            <a:extLst>
              <a:ext uri="{FF2B5EF4-FFF2-40B4-BE49-F238E27FC236}">
                <a16:creationId xmlns:a16="http://schemas.microsoft.com/office/drawing/2014/main" id="{D1056724-61A8-4F0C-84C1-629D77042BB3}"/>
              </a:ext>
            </a:extLst>
          </p:cNvPr>
          <p:cNvSpPr txBox="1"/>
          <p:nvPr/>
        </p:nvSpPr>
        <p:spPr>
          <a:xfrm>
            <a:off x="1447799" y="990600"/>
            <a:ext cx="1524002" cy="369332"/>
          </a:xfrm>
          <a:prstGeom prst="rect">
            <a:avLst/>
          </a:prstGeom>
          <a:noFill/>
        </p:spPr>
        <p:txBody>
          <a:bodyPr wrap="square" rtlCol="0">
            <a:spAutoFit/>
          </a:bodyPr>
          <a:lstStyle/>
          <a:p>
            <a:r>
              <a:rPr lang="en-US" dirty="0"/>
              <a:t>Observations</a:t>
            </a:r>
          </a:p>
        </p:txBody>
      </p:sp>
      <p:sp>
        <p:nvSpPr>
          <p:cNvPr id="7" name="TextBox 6">
            <a:extLst>
              <a:ext uri="{FF2B5EF4-FFF2-40B4-BE49-F238E27FC236}">
                <a16:creationId xmlns:a16="http://schemas.microsoft.com/office/drawing/2014/main" id="{F6BFFF47-F38B-409D-A38E-881CBDF1767B}"/>
              </a:ext>
            </a:extLst>
          </p:cNvPr>
          <p:cNvSpPr txBox="1"/>
          <p:nvPr/>
        </p:nvSpPr>
        <p:spPr>
          <a:xfrm>
            <a:off x="1447800" y="1295400"/>
            <a:ext cx="1981200" cy="369332"/>
          </a:xfrm>
          <a:prstGeom prst="rect">
            <a:avLst/>
          </a:prstGeom>
          <a:noFill/>
        </p:spPr>
        <p:txBody>
          <a:bodyPr wrap="square" rtlCol="0">
            <a:spAutoFit/>
          </a:bodyPr>
          <a:lstStyle/>
          <a:p>
            <a:r>
              <a:rPr lang="en-US" dirty="0">
                <a:solidFill>
                  <a:srgbClr val="00B050"/>
                </a:solidFill>
              </a:rPr>
              <a:t>Individual models</a:t>
            </a:r>
          </a:p>
        </p:txBody>
      </p:sp>
      <p:sp>
        <p:nvSpPr>
          <p:cNvPr id="8" name="TextBox 7">
            <a:extLst>
              <a:ext uri="{FF2B5EF4-FFF2-40B4-BE49-F238E27FC236}">
                <a16:creationId xmlns:a16="http://schemas.microsoft.com/office/drawing/2014/main" id="{99BA2278-B79F-4864-B44E-85AC5040DBF1}"/>
              </a:ext>
            </a:extLst>
          </p:cNvPr>
          <p:cNvSpPr txBox="1"/>
          <p:nvPr/>
        </p:nvSpPr>
        <p:spPr>
          <a:xfrm>
            <a:off x="1447800" y="1600200"/>
            <a:ext cx="1981200" cy="369332"/>
          </a:xfrm>
          <a:prstGeom prst="rect">
            <a:avLst/>
          </a:prstGeom>
          <a:noFill/>
        </p:spPr>
        <p:txBody>
          <a:bodyPr wrap="square" rtlCol="0">
            <a:spAutoFit/>
          </a:bodyPr>
          <a:lstStyle/>
          <a:p>
            <a:r>
              <a:rPr lang="en-US" dirty="0">
                <a:solidFill>
                  <a:srgbClr val="00B050"/>
                </a:solidFill>
              </a:rPr>
              <a:t>Model Mean</a:t>
            </a:r>
          </a:p>
        </p:txBody>
      </p:sp>
      <p:cxnSp>
        <p:nvCxnSpPr>
          <p:cNvPr id="10" name="Straight Connector 9">
            <a:extLst>
              <a:ext uri="{FF2B5EF4-FFF2-40B4-BE49-F238E27FC236}">
                <a16:creationId xmlns:a16="http://schemas.microsoft.com/office/drawing/2014/main" id="{4B0F2740-4B4A-4A44-86B1-54A052B608A3}"/>
              </a:ext>
            </a:extLst>
          </p:cNvPr>
          <p:cNvCxnSpPr/>
          <p:nvPr/>
        </p:nvCxnSpPr>
        <p:spPr>
          <a:xfrm flipV="1">
            <a:off x="1143000" y="1143000"/>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0F3637-4F88-46B0-8F0A-17A6965F4F80}"/>
              </a:ext>
            </a:extLst>
          </p:cNvPr>
          <p:cNvCxnSpPr/>
          <p:nvPr/>
        </p:nvCxnSpPr>
        <p:spPr>
          <a:xfrm flipV="1">
            <a:off x="1143000" y="1447800"/>
            <a:ext cx="152400" cy="152400"/>
          </a:xfrm>
          <a:prstGeom prst="line">
            <a:avLst/>
          </a:prstGeom>
          <a:ln w="12700" cap="sq">
            <a:solidFill>
              <a:srgbClr val="0099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E47382-D802-4CC5-9DDE-1A4981F7E996}"/>
              </a:ext>
            </a:extLst>
          </p:cNvPr>
          <p:cNvCxnSpPr/>
          <p:nvPr/>
        </p:nvCxnSpPr>
        <p:spPr>
          <a:xfrm flipV="1">
            <a:off x="1143000" y="1676400"/>
            <a:ext cx="152400" cy="152400"/>
          </a:xfrm>
          <a:prstGeom prst="line">
            <a:avLst/>
          </a:prstGeom>
          <a:ln w="31750">
            <a:solidFill>
              <a:srgbClr val="009900"/>
            </a:solidFill>
          </a:ln>
        </p:spPr>
        <p:style>
          <a:lnRef idx="1">
            <a:schemeClr val="accent1"/>
          </a:lnRef>
          <a:fillRef idx="0">
            <a:schemeClr val="accent1"/>
          </a:fillRef>
          <a:effectRef idx="0">
            <a:schemeClr val="accent1"/>
          </a:effectRef>
          <a:fontRef idx="minor">
            <a:schemeClr val="tx1"/>
          </a:fontRef>
        </p:style>
      </p:cxnSp>
      <p:pic>
        <p:nvPicPr>
          <p:cNvPr id="13" name="Content Placeholder 4">
            <a:extLst>
              <a:ext uri="{FF2B5EF4-FFF2-40B4-BE49-F238E27FC236}">
                <a16:creationId xmlns:a16="http://schemas.microsoft.com/office/drawing/2014/main" id="{EBC16CC5-F2BF-40F5-A6CA-426BEBB921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4800" y="3733800"/>
            <a:ext cx="5943600" cy="3081694"/>
          </a:xfrm>
          <a:prstGeom prst="rect">
            <a:avLst/>
          </a:prstGeom>
        </p:spPr>
      </p:pic>
      <p:sp>
        <p:nvSpPr>
          <p:cNvPr id="14" name="TextBox 13">
            <a:extLst>
              <a:ext uri="{FF2B5EF4-FFF2-40B4-BE49-F238E27FC236}">
                <a16:creationId xmlns:a16="http://schemas.microsoft.com/office/drawing/2014/main" id="{717CD870-7E64-4DC1-9DC2-34F69A6EAFEA}"/>
              </a:ext>
            </a:extLst>
          </p:cNvPr>
          <p:cNvSpPr txBox="1"/>
          <p:nvPr/>
        </p:nvSpPr>
        <p:spPr>
          <a:xfrm>
            <a:off x="3809999" y="5341744"/>
            <a:ext cx="1524002" cy="369332"/>
          </a:xfrm>
          <a:prstGeom prst="rect">
            <a:avLst/>
          </a:prstGeom>
          <a:noFill/>
        </p:spPr>
        <p:txBody>
          <a:bodyPr wrap="square" rtlCol="0">
            <a:spAutoFit/>
          </a:bodyPr>
          <a:lstStyle/>
          <a:p>
            <a:r>
              <a:rPr lang="en-US" dirty="0"/>
              <a:t>Observations</a:t>
            </a:r>
          </a:p>
        </p:txBody>
      </p:sp>
      <p:cxnSp>
        <p:nvCxnSpPr>
          <p:cNvPr id="15" name="Straight Connector 14">
            <a:extLst>
              <a:ext uri="{FF2B5EF4-FFF2-40B4-BE49-F238E27FC236}">
                <a16:creationId xmlns:a16="http://schemas.microsoft.com/office/drawing/2014/main" id="{660A4C41-26F6-4EC7-A063-3E3C73D441A1}"/>
              </a:ext>
            </a:extLst>
          </p:cNvPr>
          <p:cNvCxnSpPr/>
          <p:nvPr/>
        </p:nvCxnSpPr>
        <p:spPr>
          <a:xfrm flipV="1">
            <a:off x="3505200" y="5498068"/>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A6CE51F-F2F1-4319-BF32-CDC7CC6C1BA2}"/>
              </a:ext>
            </a:extLst>
          </p:cNvPr>
          <p:cNvSpPr txBox="1"/>
          <p:nvPr/>
        </p:nvSpPr>
        <p:spPr>
          <a:xfrm>
            <a:off x="3810000" y="5638800"/>
            <a:ext cx="1981200" cy="369332"/>
          </a:xfrm>
          <a:prstGeom prst="rect">
            <a:avLst/>
          </a:prstGeom>
          <a:noFill/>
        </p:spPr>
        <p:txBody>
          <a:bodyPr wrap="square" rtlCol="0">
            <a:spAutoFit/>
          </a:bodyPr>
          <a:lstStyle/>
          <a:p>
            <a:r>
              <a:rPr lang="en-US" dirty="0"/>
              <a:t>Individual models</a:t>
            </a:r>
          </a:p>
        </p:txBody>
      </p:sp>
      <p:cxnSp>
        <p:nvCxnSpPr>
          <p:cNvPr id="17" name="Straight Connector 16">
            <a:extLst>
              <a:ext uri="{FF2B5EF4-FFF2-40B4-BE49-F238E27FC236}">
                <a16:creationId xmlns:a16="http://schemas.microsoft.com/office/drawing/2014/main" id="{85AC0289-8DF0-48A7-B106-3863083C70AC}"/>
              </a:ext>
            </a:extLst>
          </p:cNvPr>
          <p:cNvCxnSpPr/>
          <p:nvPr/>
        </p:nvCxnSpPr>
        <p:spPr>
          <a:xfrm flipV="1">
            <a:off x="3505200" y="5726668"/>
            <a:ext cx="152400" cy="152400"/>
          </a:xfrm>
          <a:prstGeom prst="line">
            <a:avLst/>
          </a:prstGeom>
          <a:ln w="12700" cap="sq">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3B5810-CD28-4470-BA18-C3118DD654B7}"/>
              </a:ext>
            </a:extLst>
          </p:cNvPr>
          <p:cNvSpPr txBox="1"/>
          <p:nvPr/>
        </p:nvSpPr>
        <p:spPr>
          <a:xfrm>
            <a:off x="3810000" y="5879068"/>
            <a:ext cx="1981200" cy="369332"/>
          </a:xfrm>
          <a:prstGeom prst="rect">
            <a:avLst/>
          </a:prstGeom>
          <a:noFill/>
        </p:spPr>
        <p:txBody>
          <a:bodyPr wrap="square" rtlCol="0">
            <a:spAutoFit/>
          </a:bodyPr>
          <a:lstStyle/>
          <a:p>
            <a:r>
              <a:rPr lang="en-US" dirty="0"/>
              <a:t>Model Mean</a:t>
            </a:r>
          </a:p>
        </p:txBody>
      </p:sp>
      <p:cxnSp>
        <p:nvCxnSpPr>
          <p:cNvPr id="19" name="Straight Connector 18">
            <a:extLst>
              <a:ext uri="{FF2B5EF4-FFF2-40B4-BE49-F238E27FC236}">
                <a16:creationId xmlns:a16="http://schemas.microsoft.com/office/drawing/2014/main" id="{8DB66388-E611-4A71-AB58-AC5D898A43D0}"/>
              </a:ext>
            </a:extLst>
          </p:cNvPr>
          <p:cNvCxnSpPr/>
          <p:nvPr/>
        </p:nvCxnSpPr>
        <p:spPr>
          <a:xfrm flipV="1">
            <a:off x="3505200" y="5955268"/>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5024A5F-B338-4557-B87A-57F8023CC15A}"/>
              </a:ext>
            </a:extLst>
          </p:cNvPr>
          <p:cNvSpPr txBox="1"/>
          <p:nvPr/>
        </p:nvSpPr>
        <p:spPr>
          <a:xfrm>
            <a:off x="1295400" y="4114800"/>
            <a:ext cx="1524002" cy="369332"/>
          </a:xfrm>
          <a:prstGeom prst="rect">
            <a:avLst/>
          </a:prstGeom>
          <a:noFill/>
        </p:spPr>
        <p:txBody>
          <a:bodyPr wrap="square" rtlCol="0">
            <a:spAutoFit/>
          </a:bodyPr>
          <a:lstStyle/>
          <a:p>
            <a:r>
              <a:rPr lang="en-US" b="1" dirty="0">
                <a:solidFill>
                  <a:srgbClr val="FF0000"/>
                </a:solidFill>
              </a:rPr>
              <a:t>ATMOSPHERE</a:t>
            </a:r>
          </a:p>
        </p:txBody>
      </p:sp>
      <p:sp>
        <p:nvSpPr>
          <p:cNvPr id="21" name="TextBox 20">
            <a:extLst>
              <a:ext uri="{FF2B5EF4-FFF2-40B4-BE49-F238E27FC236}">
                <a16:creationId xmlns:a16="http://schemas.microsoft.com/office/drawing/2014/main" id="{202A66CE-DCDB-4501-AD5C-1E4DE5A1F8B4}"/>
              </a:ext>
            </a:extLst>
          </p:cNvPr>
          <p:cNvSpPr txBox="1"/>
          <p:nvPr/>
        </p:nvSpPr>
        <p:spPr>
          <a:xfrm>
            <a:off x="1295398" y="4355068"/>
            <a:ext cx="1524002" cy="369332"/>
          </a:xfrm>
          <a:prstGeom prst="rect">
            <a:avLst/>
          </a:prstGeom>
          <a:noFill/>
        </p:spPr>
        <p:txBody>
          <a:bodyPr wrap="square" rtlCol="0">
            <a:spAutoFit/>
          </a:bodyPr>
          <a:lstStyle/>
          <a:p>
            <a:r>
              <a:rPr lang="en-US" b="1" dirty="0">
                <a:solidFill>
                  <a:srgbClr val="003DB8"/>
                </a:solidFill>
              </a:rPr>
              <a:t>    OCEAN</a:t>
            </a:r>
          </a:p>
        </p:txBody>
      </p:sp>
      <p:sp>
        <p:nvSpPr>
          <p:cNvPr id="3" name="TextBox 2">
            <a:extLst>
              <a:ext uri="{FF2B5EF4-FFF2-40B4-BE49-F238E27FC236}">
                <a16:creationId xmlns:a16="http://schemas.microsoft.com/office/drawing/2014/main" id="{A592D2F1-2726-44A3-A7B1-1CC7D494F5EC}"/>
              </a:ext>
            </a:extLst>
          </p:cNvPr>
          <p:cNvSpPr txBox="1"/>
          <p:nvPr/>
        </p:nvSpPr>
        <p:spPr>
          <a:xfrm>
            <a:off x="6629400" y="1066800"/>
            <a:ext cx="2286000" cy="1077218"/>
          </a:xfrm>
          <a:prstGeom prst="rect">
            <a:avLst/>
          </a:prstGeom>
          <a:noFill/>
        </p:spPr>
        <p:txBody>
          <a:bodyPr wrap="square" rtlCol="0">
            <a:spAutoFit/>
          </a:bodyPr>
          <a:lstStyle/>
          <a:p>
            <a:r>
              <a:rPr lang="en-US" sz="3200" b="1" dirty="0">
                <a:solidFill>
                  <a:schemeClr val="bg1"/>
                </a:solidFill>
              </a:rPr>
              <a:t>Total energy</a:t>
            </a:r>
          </a:p>
          <a:p>
            <a:r>
              <a:rPr lang="en-US" sz="3200" b="1" dirty="0">
                <a:solidFill>
                  <a:schemeClr val="bg1"/>
                </a:solidFill>
              </a:rPr>
              <a:t>  transport</a:t>
            </a:r>
          </a:p>
        </p:txBody>
      </p:sp>
      <p:sp>
        <p:nvSpPr>
          <p:cNvPr id="22" name="TextBox 21">
            <a:extLst>
              <a:ext uri="{FF2B5EF4-FFF2-40B4-BE49-F238E27FC236}">
                <a16:creationId xmlns:a16="http://schemas.microsoft.com/office/drawing/2014/main" id="{D6BE6081-6563-4477-801D-98FEF07462D4}"/>
              </a:ext>
            </a:extLst>
          </p:cNvPr>
          <p:cNvSpPr txBox="1"/>
          <p:nvPr/>
        </p:nvSpPr>
        <p:spPr>
          <a:xfrm>
            <a:off x="6593099" y="4157008"/>
            <a:ext cx="2286000" cy="1569660"/>
          </a:xfrm>
          <a:prstGeom prst="rect">
            <a:avLst/>
          </a:prstGeom>
          <a:noFill/>
        </p:spPr>
        <p:txBody>
          <a:bodyPr wrap="square" rtlCol="0">
            <a:spAutoFit/>
          </a:bodyPr>
          <a:lstStyle/>
          <a:p>
            <a:pPr algn="ctr"/>
            <a:r>
              <a:rPr lang="en-US" sz="3200" b="1" dirty="0">
                <a:solidFill>
                  <a:schemeClr val="bg1"/>
                </a:solidFill>
              </a:rPr>
              <a:t>Atmosphere ocean partitioning</a:t>
            </a:r>
          </a:p>
        </p:txBody>
      </p:sp>
    </p:spTree>
    <p:extLst>
      <p:ext uri="{BB962C8B-B14F-4D97-AF65-F5344CB8AC3E}">
        <p14:creationId xmlns:p14="http://schemas.microsoft.com/office/powerpoint/2010/main" val="1745110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C323-090F-4A13-913A-ED78D2140B47}"/>
              </a:ext>
            </a:extLst>
          </p:cNvPr>
          <p:cNvSpPr>
            <a:spLocks noGrp="1"/>
          </p:cNvSpPr>
          <p:nvPr>
            <p:ph type="title"/>
          </p:nvPr>
        </p:nvSpPr>
        <p:spPr>
          <a:xfrm>
            <a:off x="762000" y="20975"/>
            <a:ext cx="8229600" cy="674517"/>
          </a:xfrm>
        </p:spPr>
        <p:txBody>
          <a:bodyPr>
            <a:normAutofit fontScale="90000"/>
          </a:bodyPr>
          <a:lstStyle/>
          <a:p>
            <a:r>
              <a:rPr lang="en-US" dirty="0">
                <a:solidFill>
                  <a:srgbClr val="FF0000"/>
                </a:solidFill>
              </a:rPr>
              <a:t>CMIP5</a:t>
            </a:r>
            <a:r>
              <a:rPr lang="en-US" dirty="0"/>
              <a:t>3</a:t>
            </a:r>
          </a:p>
        </p:txBody>
      </p:sp>
      <p:pic>
        <p:nvPicPr>
          <p:cNvPr id="5" name="Content Placeholder 4">
            <a:extLst>
              <a:ext uri="{FF2B5EF4-FFF2-40B4-BE49-F238E27FC236}">
                <a16:creationId xmlns:a16="http://schemas.microsoft.com/office/drawing/2014/main" id="{4A2A3569-F4BA-4D77-BE1F-4EB48F02DA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304800" y="685800"/>
            <a:ext cx="5878613" cy="3048000"/>
          </a:xfrm>
        </p:spPr>
      </p:pic>
      <p:sp>
        <p:nvSpPr>
          <p:cNvPr id="6" name="TextBox 5">
            <a:extLst>
              <a:ext uri="{FF2B5EF4-FFF2-40B4-BE49-F238E27FC236}">
                <a16:creationId xmlns:a16="http://schemas.microsoft.com/office/drawing/2014/main" id="{D1056724-61A8-4F0C-84C1-629D77042BB3}"/>
              </a:ext>
            </a:extLst>
          </p:cNvPr>
          <p:cNvSpPr txBox="1"/>
          <p:nvPr/>
        </p:nvSpPr>
        <p:spPr>
          <a:xfrm>
            <a:off x="1447799" y="990600"/>
            <a:ext cx="1524002" cy="369332"/>
          </a:xfrm>
          <a:prstGeom prst="rect">
            <a:avLst/>
          </a:prstGeom>
          <a:noFill/>
        </p:spPr>
        <p:txBody>
          <a:bodyPr wrap="square" rtlCol="0">
            <a:spAutoFit/>
          </a:bodyPr>
          <a:lstStyle/>
          <a:p>
            <a:r>
              <a:rPr lang="en-US" dirty="0"/>
              <a:t>Observations</a:t>
            </a:r>
          </a:p>
        </p:txBody>
      </p:sp>
      <p:sp>
        <p:nvSpPr>
          <p:cNvPr id="7" name="TextBox 6">
            <a:extLst>
              <a:ext uri="{FF2B5EF4-FFF2-40B4-BE49-F238E27FC236}">
                <a16:creationId xmlns:a16="http://schemas.microsoft.com/office/drawing/2014/main" id="{F6BFFF47-F38B-409D-A38E-881CBDF1767B}"/>
              </a:ext>
            </a:extLst>
          </p:cNvPr>
          <p:cNvSpPr txBox="1"/>
          <p:nvPr/>
        </p:nvSpPr>
        <p:spPr>
          <a:xfrm>
            <a:off x="1447800" y="1295400"/>
            <a:ext cx="1981200" cy="369332"/>
          </a:xfrm>
          <a:prstGeom prst="rect">
            <a:avLst/>
          </a:prstGeom>
          <a:noFill/>
        </p:spPr>
        <p:txBody>
          <a:bodyPr wrap="square" rtlCol="0">
            <a:spAutoFit/>
          </a:bodyPr>
          <a:lstStyle/>
          <a:p>
            <a:r>
              <a:rPr lang="en-US" dirty="0">
                <a:solidFill>
                  <a:srgbClr val="FF0000"/>
                </a:solidFill>
              </a:rPr>
              <a:t>Individual models</a:t>
            </a:r>
          </a:p>
        </p:txBody>
      </p:sp>
      <p:sp>
        <p:nvSpPr>
          <p:cNvPr id="8" name="TextBox 7">
            <a:extLst>
              <a:ext uri="{FF2B5EF4-FFF2-40B4-BE49-F238E27FC236}">
                <a16:creationId xmlns:a16="http://schemas.microsoft.com/office/drawing/2014/main" id="{99BA2278-B79F-4864-B44E-85AC5040DBF1}"/>
              </a:ext>
            </a:extLst>
          </p:cNvPr>
          <p:cNvSpPr txBox="1"/>
          <p:nvPr/>
        </p:nvSpPr>
        <p:spPr>
          <a:xfrm>
            <a:off x="1447800" y="1600200"/>
            <a:ext cx="1981200" cy="369332"/>
          </a:xfrm>
          <a:prstGeom prst="rect">
            <a:avLst/>
          </a:prstGeom>
          <a:noFill/>
        </p:spPr>
        <p:txBody>
          <a:bodyPr wrap="square" rtlCol="0">
            <a:spAutoFit/>
          </a:bodyPr>
          <a:lstStyle/>
          <a:p>
            <a:r>
              <a:rPr lang="en-US" dirty="0">
                <a:solidFill>
                  <a:srgbClr val="FF0000"/>
                </a:solidFill>
              </a:rPr>
              <a:t>Model Mean</a:t>
            </a:r>
          </a:p>
        </p:txBody>
      </p:sp>
      <p:cxnSp>
        <p:nvCxnSpPr>
          <p:cNvPr id="10" name="Straight Connector 9">
            <a:extLst>
              <a:ext uri="{FF2B5EF4-FFF2-40B4-BE49-F238E27FC236}">
                <a16:creationId xmlns:a16="http://schemas.microsoft.com/office/drawing/2014/main" id="{4B0F2740-4B4A-4A44-86B1-54A052B608A3}"/>
              </a:ext>
            </a:extLst>
          </p:cNvPr>
          <p:cNvCxnSpPr/>
          <p:nvPr/>
        </p:nvCxnSpPr>
        <p:spPr>
          <a:xfrm flipV="1">
            <a:off x="1143000" y="1143000"/>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0F3637-4F88-46B0-8F0A-17A6965F4F80}"/>
              </a:ext>
            </a:extLst>
          </p:cNvPr>
          <p:cNvCxnSpPr/>
          <p:nvPr/>
        </p:nvCxnSpPr>
        <p:spPr>
          <a:xfrm flipV="1">
            <a:off x="1143000" y="1447800"/>
            <a:ext cx="152400" cy="152400"/>
          </a:xfrm>
          <a:prstGeom prst="line">
            <a:avLst/>
          </a:prstGeom>
          <a:ln w="12700" cap="sq">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E47382-D802-4CC5-9DDE-1A4981F7E996}"/>
              </a:ext>
            </a:extLst>
          </p:cNvPr>
          <p:cNvCxnSpPr/>
          <p:nvPr/>
        </p:nvCxnSpPr>
        <p:spPr>
          <a:xfrm flipV="1">
            <a:off x="1143000" y="1676400"/>
            <a:ext cx="152400" cy="1524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Content Placeholder 4">
            <a:extLst>
              <a:ext uri="{FF2B5EF4-FFF2-40B4-BE49-F238E27FC236}">
                <a16:creationId xmlns:a16="http://schemas.microsoft.com/office/drawing/2014/main" id="{EBC16CC5-F2BF-40F5-A6CA-426BEBB921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4801" y="3733800"/>
            <a:ext cx="5943598" cy="3081694"/>
          </a:xfrm>
          <a:prstGeom prst="rect">
            <a:avLst/>
          </a:prstGeom>
        </p:spPr>
      </p:pic>
      <p:sp>
        <p:nvSpPr>
          <p:cNvPr id="14" name="TextBox 13">
            <a:extLst>
              <a:ext uri="{FF2B5EF4-FFF2-40B4-BE49-F238E27FC236}">
                <a16:creationId xmlns:a16="http://schemas.microsoft.com/office/drawing/2014/main" id="{717CD870-7E64-4DC1-9DC2-34F69A6EAFEA}"/>
              </a:ext>
            </a:extLst>
          </p:cNvPr>
          <p:cNvSpPr txBox="1"/>
          <p:nvPr/>
        </p:nvSpPr>
        <p:spPr>
          <a:xfrm>
            <a:off x="3733799" y="5421868"/>
            <a:ext cx="1524002" cy="369332"/>
          </a:xfrm>
          <a:prstGeom prst="rect">
            <a:avLst/>
          </a:prstGeom>
          <a:noFill/>
        </p:spPr>
        <p:txBody>
          <a:bodyPr wrap="square" rtlCol="0">
            <a:spAutoFit/>
          </a:bodyPr>
          <a:lstStyle/>
          <a:p>
            <a:r>
              <a:rPr lang="en-US" dirty="0"/>
              <a:t>Observations</a:t>
            </a:r>
          </a:p>
        </p:txBody>
      </p:sp>
      <p:cxnSp>
        <p:nvCxnSpPr>
          <p:cNvPr id="15" name="Straight Connector 14">
            <a:extLst>
              <a:ext uri="{FF2B5EF4-FFF2-40B4-BE49-F238E27FC236}">
                <a16:creationId xmlns:a16="http://schemas.microsoft.com/office/drawing/2014/main" id="{660A4C41-26F6-4EC7-A063-3E3C73D441A1}"/>
              </a:ext>
            </a:extLst>
          </p:cNvPr>
          <p:cNvCxnSpPr/>
          <p:nvPr/>
        </p:nvCxnSpPr>
        <p:spPr>
          <a:xfrm flipV="1">
            <a:off x="3429000" y="5574268"/>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A6CE51F-F2F1-4319-BF32-CDC7CC6C1BA2}"/>
              </a:ext>
            </a:extLst>
          </p:cNvPr>
          <p:cNvSpPr txBox="1"/>
          <p:nvPr/>
        </p:nvSpPr>
        <p:spPr>
          <a:xfrm>
            <a:off x="3733800" y="5715000"/>
            <a:ext cx="1981200" cy="369332"/>
          </a:xfrm>
          <a:prstGeom prst="rect">
            <a:avLst/>
          </a:prstGeom>
          <a:noFill/>
        </p:spPr>
        <p:txBody>
          <a:bodyPr wrap="square" rtlCol="0">
            <a:spAutoFit/>
          </a:bodyPr>
          <a:lstStyle/>
          <a:p>
            <a:r>
              <a:rPr lang="en-US" dirty="0"/>
              <a:t>Individual models</a:t>
            </a:r>
          </a:p>
        </p:txBody>
      </p:sp>
      <p:cxnSp>
        <p:nvCxnSpPr>
          <p:cNvPr id="17" name="Straight Connector 16">
            <a:extLst>
              <a:ext uri="{FF2B5EF4-FFF2-40B4-BE49-F238E27FC236}">
                <a16:creationId xmlns:a16="http://schemas.microsoft.com/office/drawing/2014/main" id="{85AC0289-8DF0-48A7-B106-3863083C70AC}"/>
              </a:ext>
            </a:extLst>
          </p:cNvPr>
          <p:cNvCxnSpPr/>
          <p:nvPr/>
        </p:nvCxnSpPr>
        <p:spPr>
          <a:xfrm flipV="1">
            <a:off x="3429000" y="5802868"/>
            <a:ext cx="152400" cy="152400"/>
          </a:xfrm>
          <a:prstGeom prst="line">
            <a:avLst/>
          </a:prstGeom>
          <a:ln w="12700" cap="sq">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3B5810-CD28-4470-BA18-C3118DD654B7}"/>
              </a:ext>
            </a:extLst>
          </p:cNvPr>
          <p:cNvSpPr txBox="1"/>
          <p:nvPr/>
        </p:nvSpPr>
        <p:spPr>
          <a:xfrm>
            <a:off x="3733800" y="5955268"/>
            <a:ext cx="1981200" cy="369332"/>
          </a:xfrm>
          <a:prstGeom prst="rect">
            <a:avLst/>
          </a:prstGeom>
          <a:noFill/>
        </p:spPr>
        <p:txBody>
          <a:bodyPr wrap="square" rtlCol="0">
            <a:spAutoFit/>
          </a:bodyPr>
          <a:lstStyle/>
          <a:p>
            <a:r>
              <a:rPr lang="en-US" dirty="0"/>
              <a:t>Model Mean</a:t>
            </a:r>
          </a:p>
        </p:txBody>
      </p:sp>
      <p:cxnSp>
        <p:nvCxnSpPr>
          <p:cNvPr id="19" name="Straight Connector 18">
            <a:extLst>
              <a:ext uri="{FF2B5EF4-FFF2-40B4-BE49-F238E27FC236}">
                <a16:creationId xmlns:a16="http://schemas.microsoft.com/office/drawing/2014/main" id="{8DB66388-E611-4A71-AB58-AC5D898A43D0}"/>
              </a:ext>
            </a:extLst>
          </p:cNvPr>
          <p:cNvCxnSpPr/>
          <p:nvPr/>
        </p:nvCxnSpPr>
        <p:spPr>
          <a:xfrm flipV="1">
            <a:off x="3429000" y="6031468"/>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85590EE-F75D-4B4B-B946-E01972A9AFD3}"/>
              </a:ext>
            </a:extLst>
          </p:cNvPr>
          <p:cNvSpPr txBox="1"/>
          <p:nvPr/>
        </p:nvSpPr>
        <p:spPr>
          <a:xfrm>
            <a:off x="1447798" y="4267200"/>
            <a:ext cx="1524002" cy="369332"/>
          </a:xfrm>
          <a:prstGeom prst="rect">
            <a:avLst/>
          </a:prstGeom>
          <a:noFill/>
        </p:spPr>
        <p:txBody>
          <a:bodyPr wrap="square" rtlCol="0">
            <a:spAutoFit/>
          </a:bodyPr>
          <a:lstStyle/>
          <a:p>
            <a:r>
              <a:rPr lang="en-US" b="1" dirty="0">
                <a:solidFill>
                  <a:srgbClr val="FF0000"/>
                </a:solidFill>
              </a:rPr>
              <a:t>ATMOSPHERE</a:t>
            </a:r>
          </a:p>
        </p:txBody>
      </p:sp>
      <p:sp>
        <p:nvSpPr>
          <p:cNvPr id="21" name="TextBox 20">
            <a:extLst>
              <a:ext uri="{FF2B5EF4-FFF2-40B4-BE49-F238E27FC236}">
                <a16:creationId xmlns:a16="http://schemas.microsoft.com/office/drawing/2014/main" id="{EFF08439-E14A-4A73-B755-7526CCF0223C}"/>
              </a:ext>
            </a:extLst>
          </p:cNvPr>
          <p:cNvSpPr txBox="1"/>
          <p:nvPr/>
        </p:nvSpPr>
        <p:spPr>
          <a:xfrm>
            <a:off x="1447796" y="4507468"/>
            <a:ext cx="1524002" cy="369332"/>
          </a:xfrm>
          <a:prstGeom prst="rect">
            <a:avLst/>
          </a:prstGeom>
          <a:noFill/>
        </p:spPr>
        <p:txBody>
          <a:bodyPr wrap="square" rtlCol="0">
            <a:spAutoFit/>
          </a:bodyPr>
          <a:lstStyle/>
          <a:p>
            <a:r>
              <a:rPr lang="en-US" b="1" dirty="0">
                <a:solidFill>
                  <a:srgbClr val="003DB8"/>
                </a:solidFill>
              </a:rPr>
              <a:t>    OCEAN</a:t>
            </a:r>
          </a:p>
        </p:txBody>
      </p:sp>
      <p:sp>
        <p:nvSpPr>
          <p:cNvPr id="22" name="TextBox 21">
            <a:extLst>
              <a:ext uri="{FF2B5EF4-FFF2-40B4-BE49-F238E27FC236}">
                <a16:creationId xmlns:a16="http://schemas.microsoft.com/office/drawing/2014/main" id="{1B2EB700-3FA9-4A32-BD37-153746D916CC}"/>
              </a:ext>
            </a:extLst>
          </p:cNvPr>
          <p:cNvSpPr txBox="1"/>
          <p:nvPr/>
        </p:nvSpPr>
        <p:spPr>
          <a:xfrm>
            <a:off x="6629400" y="1066800"/>
            <a:ext cx="2286000" cy="1077218"/>
          </a:xfrm>
          <a:prstGeom prst="rect">
            <a:avLst/>
          </a:prstGeom>
          <a:noFill/>
        </p:spPr>
        <p:txBody>
          <a:bodyPr wrap="square" rtlCol="0">
            <a:spAutoFit/>
          </a:bodyPr>
          <a:lstStyle/>
          <a:p>
            <a:r>
              <a:rPr lang="en-US" sz="3200" b="1" dirty="0">
                <a:solidFill>
                  <a:schemeClr val="bg1"/>
                </a:solidFill>
              </a:rPr>
              <a:t>Total energy</a:t>
            </a:r>
          </a:p>
          <a:p>
            <a:r>
              <a:rPr lang="en-US" sz="3200" b="1" dirty="0">
                <a:solidFill>
                  <a:schemeClr val="bg1"/>
                </a:solidFill>
              </a:rPr>
              <a:t>  transport</a:t>
            </a:r>
          </a:p>
        </p:txBody>
      </p:sp>
      <p:sp>
        <p:nvSpPr>
          <p:cNvPr id="23" name="TextBox 22">
            <a:extLst>
              <a:ext uri="{FF2B5EF4-FFF2-40B4-BE49-F238E27FC236}">
                <a16:creationId xmlns:a16="http://schemas.microsoft.com/office/drawing/2014/main" id="{C3030EEC-A64E-4145-A586-620520AFB91F}"/>
              </a:ext>
            </a:extLst>
          </p:cNvPr>
          <p:cNvSpPr txBox="1"/>
          <p:nvPr/>
        </p:nvSpPr>
        <p:spPr>
          <a:xfrm>
            <a:off x="6593099" y="4157008"/>
            <a:ext cx="2286000" cy="1569660"/>
          </a:xfrm>
          <a:prstGeom prst="rect">
            <a:avLst/>
          </a:prstGeom>
          <a:noFill/>
        </p:spPr>
        <p:txBody>
          <a:bodyPr wrap="square" rtlCol="0">
            <a:spAutoFit/>
          </a:bodyPr>
          <a:lstStyle/>
          <a:p>
            <a:pPr algn="ctr"/>
            <a:r>
              <a:rPr lang="en-US" sz="3200" b="1" dirty="0">
                <a:solidFill>
                  <a:schemeClr val="bg1"/>
                </a:solidFill>
              </a:rPr>
              <a:t>Atmosphere ocean partitioning</a:t>
            </a:r>
          </a:p>
        </p:txBody>
      </p:sp>
    </p:spTree>
    <p:extLst>
      <p:ext uri="{BB962C8B-B14F-4D97-AF65-F5344CB8AC3E}">
        <p14:creationId xmlns:p14="http://schemas.microsoft.com/office/powerpoint/2010/main" val="1339983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C323-090F-4A13-913A-ED78D2140B47}"/>
              </a:ext>
            </a:extLst>
          </p:cNvPr>
          <p:cNvSpPr>
            <a:spLocks noGrp="1"/>
          </p:cNvSpPr>
          <p:nvPr>
            <p:ph type="title"/>
          </p:nvPr>
        </p:nvSpPr>
        <p:spPr>
          <a:xfrm>
            <a:off x="762000" y="20975"/>
            <a:ext cx="8229600" cy="674517"/>
          </a:xfrm>
        </p:spPr>
        <p:txBody>
          <a:bodyPr>
            <a:normAutofit fontScale="90000"/>
          </a:bodyPr>
          <a:lstStyle/>
          <a:p>
            <a:r>
              <a:rPr lang="en-US" dirty="0">
                <a:solidFill>
                  <a:srgbClr val="003DB8"/>
                </a:solidFill>
              </a:rPr>
              <a:t>CMIP6</a:t>
            </a:r>
            <a:r>
              <a:rPr lang="en-US" dirty="0"/>
              <a:t>3</a:t>
            </a:r>
          </a:p>
        </p:txBody>
      </p:sp>
      <p:pic>
        <p:nvPicPr>
          <p:cNvPr id="5" name="Content Placeholder 4">
            <a:extLst>
              <a:ext uri="{FF2B5EF4-FFF2-40B4-BE49-F238E27FC236}">
                <a16:creationId xmlns:a16="http://schemas.microsoft.com/office/drawing/2014/main" id="{4A2A3569-F4BA-4D77-BE1F-4EB48F02DA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304800" y="685800"/>
            <a:ext cx="5878613" cy="3047999"/>
          </a:xfrm>
        </p:spPr>
      </p:pic>
      <p:sp>
        <p:nvSpPr>
          <p:cNvPr id="6" name="TextBox 5">
            <a:extLst>
              <a:ext uri="{FF2B5EF4-FFF2-40B4-BE49-F238E27FC236}">
                <a16:creationId xmlns:a16="http://schemas.microsoft.com/office/drawing/2014/main" id="{D1056724-61A8-4F0C-84C1-629D77042BB3}"/>
              </a:ext>
            </a:extLst>
          </p:cNvPr>
          <p:cNvSpPr txBox="1"/>
          <p:nvPr/>
        </p:nvSpPr>
        <p:spPr>
          <a:xfrm>
            <a:off x="1447799" y="990600"/>
            <a:ext cx="1524002" cy="369332"/>
          </a:xfrm>
          <a:prstGeom prst="rect">
            <a:avLst/>
          </a:prstGeom>
          <a:noFill/>
        </p:spPr>
        <p:txBody>
          <a:bodyPr wrap="square" rtlCol="0">
            <a:spAutoFit/>
          </a:bodyPr>
          <a:lstStyle/>
          <a:p>
            <a:r>
              <a:rPr lang="en-US" dirty="0"/>
              <a:t>Observations</a:t>
            </a:r>
          </a:p>
        </p:txBody>
      </p:sp>
      <p:sp>
        <p:nvSpPr>
          <p:cNvPr id="7" name="TextBox 6">
            <a:extLst>
              <a:ext uri="{FF2B5EF4-FFF2-40B4-BE49-F238E27FC236}">
                <a16:creationId xmlns:a16="http://schemas.microsoft.com/office/drawing/2014/main" id="{F6BFFF47-F38B-409D-A38E-881CBDF1767B}"/>
              </a:ext>
            </a:extLst>
          </p:cNvPr>
          <p:cNvSpPr txBox="1"/>
          <p:nvPr/>
        </p:nvSpPr>
        <p:spPr>
          <a:xfrm>
            <a:off x="1447800" y="1295400"/>
            <a:ext cx="1981200" cy="369332"/>
          </a:xfrm>
          <a:prstGeom prst="rect">
            <a:avLst/>
          </a:prstGeom>
          <a:noFill/>
        </p:spPr>
        <p:txBody>
          <a:bodyPr wrap="square" rtlCol="0">
            <a:spAutoFit/>
          </a:bodyPr>
          <a:lstStyle/>
          <a:p>
            <a:r>
              <a:rPr lang="en-US" dirty="0">
                <a:solidFill>
                  <a:srgbClr val="003DB8"/>
                </a:solidFill>
              </a:rPr>
              <a:t>Individual models</a:t>
            </a:r>
          </a:p>
        </p:txBody>
      </p:sp>
      <p:sp>
        <p:nvSpPr>
          <p:cNvPr id="8" name="TextBox 7">
            <a:extLst>
              <a:ext uri="{FF2B5EF4-FFF2-40B4-BE49-F238E27FC236}">
                <a16:creationId xmlns:a16="http://schemas.microsoft.com/office/drawing/2014/main" id="{99BA2278-B79F-4864-B44E-85AC5040DBF1}"/>
              </a:ext>
            </a:extLst>
          </p:cNvPr>
          <p:cNvSpPr txBox="1"/>
          <p:nvPr/>
        </p:nvSpPr>
        <p:spPr>
          <a:xfrm>
            <a:off x="1447800" y="1600200"/>
            <a:ext cx="1981200" cy="369332"/>
          </a:xfrm>
          <a:prstGeom prst="rect">
            <a:avLst/>
          </a:prstGeom>
          <a:noFill/>
        </p:spPr>
        <p:txBody>
          <a:bodyPr wrap="square" rtlCol="0">
            <a:spAutoFit/>
          </a:bodyPr>
          <a:lstStyle/>
          <a:p>
            <a:r>
              <a:rPr lang="en-US" dirty="0">
                <a:solidFill>
                  <a:srgbClr val="003DB8"/>
                </a:solidFill>
              </a:rPr>
              <a:t>Model Mean</a:t>
            </a:r>
          </a:p>
        </p:txBody>
      </p:sp>
      <p:cxnSp>
        <p:nvCxnSpPr>
          <p:cNvPr id="10" name="Straight Connector 9">
            <a:extLst>
              <a:ext uri="{FF2B5EF4-FFF2-40B4-BE49-F238E27FC236}">
                <a16:creationId xmlns:a16="http://schemas.microsoft.com/office/drawing/2014/main" id="{4B0F2740-4B4A-4A44-86B1-54A052B608A3}"/>
              </a:ext>
            </a:extLst>
          </p:cNvPr>
          <p:cNvCxnSpPr/>
          <p:nvPr/>
        </p:nvCxnSpPr>
        <p:spPr>
          <a:xfrm flipV="1">
            <a:off x="1143000" y="1143000"/>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0F3637-4F88-46B0-8F0A-17A6965F4F80}"/>
              </a:ext>
            </a:extLst>
          </p:cNvPr>
          <p:cNvCxnSpPr/>
          <p:nvPr/>
        </p:nvCxnSpPr>
        <p:spPr>
          <a:xfrm flipV="1">
            <a:off x="1143000" y="1447800"/>
            <a:ext cx="152400" cy="152400"/>
          </a:xfrm>
          <a:prstGeom prst="line">
            <a:avLst/>
          </a:prstGeom>
          <a:ln w="12700" cap="sq">
            <a:solidFill>
              <a:srgbClr val="003DB8"/>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E47382-D802-4CC5-9DDE-1A4981F7E996}"/>
              </a:ext>
            </a:extLst>
          </p:cNvPr>
          <p:cNvCxnSpPr/>
          <p:nvPr/>
        </p:nvCxnSpPr>
        <p:spPr>
          <a:xfrm flipV="1">
            <a:off x="1143000" y="1676400"/>
            <a:ext cx="152400" cy="152400"/>
          </a:xfrm>
          <a:prstGeom prst="line">
            <a:avLst/>
          </a:prstGeom>
          <a:ln w="31750">
            <a:solidFill>
              <a:srgbClr val="003DB8"/>
            </a:solidFill>
          </a:ln>
        </p:spPr>
        <p:style>
          <a:lnRef idx="1">
            <a:schemeClr val="accent1"/>
          </a:lnRef>
          <a:fillRef idx="0">
            <a:schemeClr val="accent1"/>
          </a:fillRef>
          <a:effectRef idx="0">
            <a:schemeClr val="accent1"/>
          </a:effectRef>
          <a:fontRef idx="minor">
            <a:schemeClr val="tx1"/>
          </a:fontRef>
        </p:style>
      </p:cxnSp>
      <p:pic>
        <p:nvPicPr>
          <p:cNvPr id="13" name="Content Placeholder 4">
            <a:extLst>
              <a:ext uri="{FF2B5EF4-FFF2-40B4-BE49-F238E27FC236}">
                <a16:creationId xmlns:a16="http://schemas.microsoft.com/office/drawing/2014/main" id="{EBC16CC5-F2BF-40F5-A6CA-426BEBB921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4801" y="3733800"/>
            <a:ext cx="5943598" cy="3081693"/>
          </a:xfrm>
          <a:prstGeom prst="rect">
            <a:avLst/>
          </a:prstGeom>
        </p:spPr>
      </p:pic>
      <p:sp>
        <p:nvSpPr>
          <p:cNvPr id="14" name="TextBox 13">
            <a:extLst>
              <a:ext uri="{FF2B5EF4-FFF2-40B4-BE49-F238E27FC236}">
                <a16:creationId xmlns:a16="http://schemas.microsoft.com/office/drawing/2014/main" id="{717CD870-7E64-4DC1-9DC2-34F69A6EAFEA}"/>
              </a:ext>
            </a:extLst>
          </p:cNvPr>
          <p:cNvSpPr txBox="1"/>
          <p:nvPr/>
        </p:nvSpPr>
        <p:spPr>
          <a:xfrm>
            <a:off x="3733799" y="5345668"/>
            <a:ext cx="1524002" cy="369332"/>
          </a:xfrm>
          <a:prstGeom prst="rect">
            <a:avLst/>
          </a:prstGeom>
          <a:noFill/>
        </p:spPr>
        <p:txBody>
          <a:bodyPr wrap="square" rtlCol="0">
            <a:spAutoFit/>
          </a:bodyPr>
          <a:lstStyle/>
          <a:p>
            <a:r>
              <a:rPr lang="en-US" dirty="0"/>
              <a:t>Observations</a:t>
            </a:r>
          </a:p>
        </p:txBody>
      </p:sp>
      <p:cxnSp>
        <p:nvCxnSpPr>
          <p:cNvPr id="15" name="Straight Connector 14">
            <a:extLst>
              <a:ext uri="{FF2B5EF4-FFF2-40B4-BE49-F238E27FC236}">
                <a16:creationId xmlns:a16="http://schemas.microsoft.com/office/drawing/2014/main" id="{660A4C41-26F6-4EC7-A063-3E3C73D441A1}"/>
              </a:ext>
            </a:extLst>
          </p:cNvPr>
          <p:cNvCxnSpPr/>
          <p:nvPr/>
        </p:nvCxnSpPr>
        <p:spPr>
          <a:xfrm flipV="1">
            <a:off x="3429000" y="5498068"/>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A6CE51F-F2F1-4319-BF32-CDC7CC6C1BA2}"/>
              </a:ext>
            </a:extLst>
          </p:cNvPr>
          <p:cNvSpPr txBox="1"/>
          <p:nvPr/>
        </p:nvSpPr>
        <p:spPr>
          <a:xfrm>
            <a:off x="3733800" y="5638800"/>
            <a:ext cx="1981200" cy="369332"/>
          </a:xfrm>
          <a:prstGeom prst="rect">
            <a:avLst/>
          </a:prstGeom>
          <a:noFill/>
        </p:spPr>
        <p:txBody>
          <a:bodyPr wrap="square" rtlCol="0">
            <a:spAutoFit/>
          </a:bodyPr>
          <a:lstStyle/>
          <a:p>
            <a:r>
              <a:rPr lang="en-US" dirty="0"/>
              <a:t>Individual models</a:t>
            </a:r>
          </a:p>
        </p:txBody>
      </p:sp>
      <p:cxnSp>
        <p:nvCxnSpPr>
          <p:cNvPr id="17" name="Straight Connector 16">
            <a:extLst>
              <a:ext uri="{FF2B5EF4-FFF2-40B4-BE49-F238E27FC236}">
                <a16:creationId xmlns:a16="http://schemas.microsoft.com/office/drawing/2014/main" id="{85AC0289-8DF0-48A7-B106-3863083C70AC}"/>
              </a:ext>
            </a:extLst>
          </p:cNvPr>
          <p:cNvCxnSpPr/>
          <p:nvPr/>
        </p:nvCxnSpPr>
        <p:spPr>
          <a:xfrm flipV="1">
            <a:off x="3429000" y="5726668"/>
            <a:ext cx="152400" cy="152400"/>
          </a:xfrm>
          <a:prstGeom prst="line">
            <a:avLst/>
          </a:prstGeom>
          <a:ln w="12700" cap="sq">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3B5810-CD28-4470-BA18-C3118DD654B7}"/>
              </a:ext>
            </a:extLst>
          </p:cNvPr>
          <p:cNvSpPr txBox="1"/>
          <p:nvPr/>
        </p:nvSpPr>
        <p:spPr>
          <a:xfrm>
            <a:off x="3733800" y="5879068"/>
            <a:ext cx="1981200" cy="369332"/>
          </a:xfrm>
          <a:prstGeom prst="rect">
            <a:avLst/>
          </a:prstGeom>
          <a:noFill/>
        </p:spPr>
        <p:txBody>
          <a:bodyPr wrap="square" rtlCol="0">
            <a:spAutoFit/>
          </a:bodyPr>
          <a:lstStyle/>
          <a:p>
            <a:r>
              <a:rPr lang="en-US" dirty="0"/>
              <a:t>Model Mean</a:t>
            </a:r>
          </a:p>
        </p:txBody>
      </p:sp>
      <p:cxnSp>
        <p:nvCxnSpPr>
          <p:cNvPr id="19" name="Straight Connector 18">
            <a:extLst>
              <a:ext uri="{FF2B5EF4-FFF2-40B4-BE49-F238E27FC236}">
                <a16:creationId xmlns:a16="http://schemas.microsoft.com/office/drawing/2014/main" id="{8DB66388-E611-4A71-AB58-AC5D898A43D0}"/>
              </a:ext>
            </a:extLst>
          </p:cNvPr>
          <p:cNvCxnSpPr/>
          <p:nvPr/>
        </p:nvCxnSpPr>
        <p:spPr>
          <a:xfrm flipV="1">
            <a:off x="3429000" y="5955268"/>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431C765-1678-46B3-BC48-DEF8FACB7B7E}"/>
              </a:ext>
            </a:extLst>
          </p:cNvPr>
          <p:cNvSpPr txBox="1"/>
          <p:nvPr/>
        </p:nvSpPr>
        <p:spPr>
          <a:xfrm>
            <a:off x="1523998" y="4114800"/>
            <a:ext cx="1524002" cy="369332"/>
          </a:xfrm>
          <a:prstGeom prst="rect">
            <a:avLst/>
          </a:prstGeom>
          <a:noFill/>
        </p:spPr>
        <p:txBody>
          <a:bodyPr wrap="square" rtlCol="0">
            <a:spAutoFit/>
          </a:bodyPr>
          <a:lstStyle/>
          <a:p>
            <a:r>
              <a:rPr lang="en-US" b="1" dirty="0">
                <a:solidFill>
                  <a:srgbClr val="FF0000"/>
                </a:solidFill>
              </a:rPr>
              <a:t>ATMOSPHERE</a:t>
            </a:r>
          </a:p>
        </p:txBody>
      </p:sp>
      <p:sp>
        <p:nvSpPr>
          <p:cNvPr id="21" name="TextBox 20">
            <a:extLst>
              <a:ext uri="{FF2B5EF4-FFF2-40B4-BE49-F238E27FC236}">
                <a16:creationId xmlns:a16="http://schemas.microsoft.com/office/drawing/2014/main" id="{0A917476-3578-4874-B6E8-38B288212758}"/>
              </a:ext>
            </a:extLst>
          </p:cNvPr>
          <p:cNvSpPr txBox="1"/>
          <p:nvPr/>
        </p:nvSpPr>
        <p:spPr>
          <a:xfrm>
            <a:off x="1523996" y="4355068"/>
            <a:ext cx="1524002" cy="369332"/>
          </a:xfrm>
          <a:prstGeom prst="rect">
            <a:avLst/>
          </a:prstGeom>
          <a:noFill/>
        </p:spPr>
        <p:txBody>
          <a:bodyPr wrap="square" rtlCol="0">
            <a:spAutoFit/>
          </a:bodyPr>
          <a:lstStyle/>
          <a:p>
            <a:r>
              <a:rPr lang="en-US" b="1" dirty="0">
                <a:solidFill>
                  <a:srgbClr val="003DB8"/>
                </a:solidFill>
              </a:rPr>
              <a:t>    OCEAN</a:t>
            </a:r>
          </a:p>
        </p:txBody>
      </p:sp>
      <p:sp>
        <p:nvSpPr>
          <p:cNvPr id="22" name="TextBox 21">
            <a:extLst>
              <a:ext uri="{FF2B5EF4-FFF2-40B4-BE49-F238E27FC236}">
                <a16:creationId xmlns:a16="http://schemas.microsoft.com/office/drawing/2014/main" id="{F3712B57-3810-43A3-9C87-C510A1B75CC1}"/>
              </a:ext>
            </a:extLst>
          </p:cNvPr>
          <p:cNvSpPr txBox="1"/>
          <p:nvPr/>
        </p:nvSpPr>
        <p:spPr>
          <a:xfrm>
            <a:off x="6629400" y="1066800"/>
            <a:ext cx="2286000" cy="1077218"/>
          </a:xfrm>
          <a:prstGeom prst="rect">
            <a:avLst/>
          </a:prstGeom>
          <a:noFill/>
        </p:spPr>
        <p:txBody>
          <a:bodyPr wrap="square" rtlCol="0">
            <a:spAutoFit/>
          </a:bodyPr>
          <a:lstStyle/>
          <a:p>
            <a:r>
              <a:rPr lang="en-US" sz="3200" b="1" dirty="0">
                <a:solidFill>
                  <a:schemeClr val="bg1"/>
                </a:solidFill>
              </a:rPr>
              <a:t>Total energy</a:t>
            </a:r>
          </a:p>
          <a:p>
            <a:r>
              <a:rPr lang="en-US" sz="3200" b="1" dirty="0">
                <a:solidFill>
                  <a:schemeClr val="bg1"/>
                </a:solidFill>
              </a:rPr>
              <a:t>  transport</a:t>
            </a:r>
          </a:p>
        </p:txBody>
      </p:sp>
      <p:sp>
        <p:nvSpPr>
          <p:cNvPr id="23" name="TextBox 22">
            <a:extLst>
              <a:ext uri="{FF2B5EF4-FFF2-40B4-BE49-F238E27FC236}">
                <a16:creationId xmlns:a16="http://schemas.microsoft.com/office/drawing/2014/main" id="{09F619FB-1608-4511-99C9-DAE7FA07EC27}"/>
              </a:ext>
            </a:extLst>
          </p:cNvPr>
          <p:cNvSpPr txBox="1"/>
          <p:nvPr/>
        </p:nvSpPr>
        <p:spPr>
          <a:xfrm>
            <a:off x="6593099" y="4157008"/>
            <a:ext cx="2286000" cy="1569660"/>
          </a:xfrm>
          <a:prstGeom prst="rect">
            <a:avLst/>
          </a:prstGeom>
          <a:noFill/>
        </p:spPr>
        <p:txBody>
          <a:bodyPr wrap="square" rtlCol="0">
            <a:spAutoFit/>
          </a:bodyPr>
          <a:lstStyle/>
          <a:p>
            <a:pPr algn="ctr"/>
            <a:r>
              <a:rPr lang="en-US" sz="3200" b="1" dirty="0">
                <a:solidFill>
                  <a:schemeClr val="bg1"/>
                </a:solidFill>
              </a:rPr>
              <a:t>Atmosphere ocean partitioning</a:t>
            </a:r>
          </a:p>
        </p:txBody>
      </p:sp>
    </p:spTree>
    <p:extLst>
      <p:ext uri="{BB962C8B-B14F-4D97-AF65-F5344CB8AC3E}">
        <p14:creationId xmlns:p14="http://schemas.microsoft.com/office/powerpoint/2010/main" val="4139442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C323-090F-4A13-913A-ED78D2140B47}"/>
              </a:ext>
            </a:extLst>
          </p:cNvPr>
          <p:cNvSpPr>
            <a:spLocks noGrp="1"/>
          </p:cNvSpPr>
          <p:nvPr>
            <p:ph type="title"/>
          </p:nvPr>
        </p:nvSpPr>
        <p:spPr>
          <a:xfrm>
            <a:off x="762000" y="20975"/>
            <a:ext cx="8229600" cy="674517"/>
          </a:xfrm>
        </p:spPr>
        <p:txBody>
          <a:bodyPr>
            <a:normAutofit fontScale="90000"/>
          </a:bodyPr>
          <a:lstStyle/>
          <a:p>
            <a:r>
              <a:rPr lang="en-US" dirty="0">
                <a:solidFill>
                  <a:schemeClr val="bg1"/>
                </a:solidFill>
              </a:rPr>
              <a:t>CMIP3 to 6 against observations</a:t>
            </a:r>
          </a:p>
        </p:txBody>
      </p:sp>
      <p:pic>
        <p:nvPicPr>
          <p:cNvPr id="5" name="Content Placeholder 4">
            <a:extLst>
              <a:ext uri="{FF2B5EF4-FFF2-40B4-BE49-F238E27FC236}">
                <a16:creationId xmlns:a16="http://schemas.microsoft.com/office/drawing/2014/main" id="{4A2A3569-F4BA-4D77-BE1F-4EB48F02DA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304801" y="685800"/>
            <a:ext cx="5878611" cy="3047999"/>
          </a:xfrm>
        </p:spPr>
      </p:pic>
      <p:sp>
        <p:nvSpPr>
          <p:cNvPr id="6" name="TextBox 5">
            <a:extLst>
              <a:ext uri="{FF2B5EF4-FFF2-40B4-BE49-F238E27FC236}">
                <a16:creationId xmlns:a16="http://schemas.microsoft.com/office/drawing/2014/main" id="{D1056724-61A8-4F0C-84C1-629D77042BB3}"/>
              </a:ext>
            </a:extLst>
          </p:cNvPr>
          <p:cNvSpPr txBox="1"/>
          <p:nvPr/>
        </p:nvSpPr>
        <p:spPr>
          <a:xfrm>
            <a:off x="1447799" y="990600"/>
            <a:ext cx="1524002" cy="369332"/>
          </a:xfrm>
          <a:prstGeom prst="rect">
            <a:avLst/>
          </a:prstGeom>
          <a:noFill/>
        </p:spPr>
        <p:txBody>
          <a:bodyPr wrap="square" rtlCol="0">
            <a:spAutoFit/>
          </a:bodyPr>
          <a:lstStyle/>
          <a:p>
            <a:r>
              <a:rPr lang="en-US" dirty="0"/>
              <a:t>Observations</a:t>
            </a:r>
          </a:p>
        </p:txBody>
      </p:sp>
      <p:cxnSp>
        <p:nvCxnSpPr>
          <p:cNvPr id="10" name="Straight Connector 9">
            <a:extLst>
              <a:ext uri="{FF2B5EF4-FFF2-40B4-BE49-F238E27FC236}">
                <a16:creationId xmlns:a16="http://schemas.microsoft.com/office/drawing/2014/main" id="{4B0F2740-4B4A-4A44-86B1-54A052B608A3}"/>
              </a:ext>
            </a:extLst>
          </p:cNvPr>
          <p:cNvCxnSpPr/>
          <p:nvPr/>
        </p:nvCxnSpPr>
        <p:spPr>
          <a:xfrm flipV="1">
            <a:off x="1143000" y="1143000"/>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Content Placeholder 4">
            <a:extLst>
              <a:ext uri="{FF2B5EF4-FFF2-40B4-BE49-F238E27FC236}">
                <a16:creationId xmlns:a16="http://schemas.microsoft.com/office/drawing/2014/main" id="{EBC16CC5-F2BF-40F5-A6CA-426BEBB921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4802" y="3733800"/>
            <a:ext cx="5943596" cy="3081693"/>
          </a:xfrm>
          <a:prstGeom prst="rect">
            <a:avLst/>
          </a:prstGeom>
        </p:spPr>
      </p:pic>
      <p:sp>
        <p:nvSpPr>
          <p:cNvPr id="14" name="TextBox 13">
            <a:extLst>
              <a:ext uri="{FF2B5EF4-FFF2-40B4-BE49-F238E27FC236}">
                <a16:creationId xmlns:a16="http://schemas.microsoft.com/office/drawing/2014/main" id="{717CD870-7E64-4DC1-9DC2-34F69A6EAFEA}"/>
              </a:ext>
            </a:extLst>
          </p:cNvPr>
          <p:cNvSpPr txBox="1"/>
          <p:nvPr/>
        </p:nvSpPr>
        <p:spPr>
          <a:xfrm>
            <a:off x="1524000" y="4126468"/>
            <a:ext cx="1524002" cy="369332"/>
          </a:xfrm>
          <a:prstGeom prst="rect">
            <a:avLst/>
          </a:prstGeom>
          <a:noFill/>
        </p:spPr>
        <p:txBody>
          <a:bodyPr wrap="square" rtlCol="0">
            <a:spAutoFit/>
          </a:bodyPr>
          <a:lstStyle/>
          <a:p>
            <a:r>
              <a:rPr lang="en-US" b="1" dirty="0"/>
              <a:t>ATMOSPHERE</a:t>
            </a:r>
          </a:p>
        </p:txBody>
      </p:sp>
      <p:cxnSp>
        <p:nvCxnSpPr>
          <p:cNvPr id="15" name="Straight Connector 14">
            <a:extLst>
              <a:ext uri="{FF2B5EF4-FFF2-40B4-BE49-F238E27FC236}">
                <a16:creationId xmlns:a16="http://schemas.microsoft.com/office/drawing/2014/main" id="{660A4C41-26F6-4EC7-A063-3E3C73D441A1}"/>
              </a:ext>
            </a:extLst>
          </p:cNvPr>
          <p:cNvCxnSpPr/>
          <p:nvPr/>
        </p:nvCxnSpPr>
        <p:spPr>
          <a:xfrm flipV="1">
            <a:off x="1295400" y="4278868"/>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3B5810-CD28-4470-BA18-C3118DD654B7}"/>
              </a:ext>
            </a:extLst>
          </p:cNvPr>
          <p:cNvSpPr txBox="1"/>
          <p:nvPr/>
        </p:nvSpPr>
        <p:spPr>
          <a:xfrm>
            <a:off x="1828800" y="4431268"/>
            <a:ext cx="1981200" cy="369332"/>
          </a:xfrm>
          <a:prstGeom prst="rect">
            <a:avLst/>
          </a:prstGeom>
          <a:noFill/>
        </p:spPr>
        <p:txBody>
          <a:bodyPr wrap="square" rtlCol="0">
            <a:spAutoFit/>
          </a:bodyPr>
          <a:lstStyle/>
          <a:p>
            <a:r>
              <a:rPr lang="en-US" b="1" dirty="0"/>
              <a:t>OCEAN</a:t>
            </a:r>
          </a:p>
        </p:txBody>
      </p:sp>
      <p:cxnSp>
        <p:nvCxnSpPr>
          <p:cNvPr id="19" name="Straight Connector 18">
            <a:extLst>
              <a:ext uri="{FF2B5EF4-FFF2-40B4-BE49-F238E27FC236}">
                <a16:creationId xmlns:a16="http://schemas.microsoft.com/office/drawing/2014/main" id="{8DB66388-E611-4A71-AB58-AC5D898A43D0}"/>
              </a:ext>
            </a:extLst>
          </p:cNvPr>
          <p:cNvCxnSpPr/>
          <p:nvPr/>
        </p:nvCxnSpPr>
        <p:spPr>
          <a:xfrm flipV="1">
            <a:off x="1371600" y="4495800"/>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60C6502-A6DB-4FB6-8507-0E2D9F6BFF97}"/>
              </a:ext>
            </a:extLst>
          </p:cNvPr>
          <p:cNvSpPr txBox="1"/>
          <p:nvPr/>
        </p:nvSpPr>
        <p:spPr>
          <a:xfrm>
            <a:off x="1447800" y="1447800"/>
            <a:ext cx="1981200" cy="369332"/>
          </a:xfrm>
          <a:prstGeom prst="rect">
            <a:avLst/>
          </a:prstGeom>
          <a:noFill/>
        </p:spPr>
        <p:txBody>
          <a:bodyPr wrap="square" rtlCol="0">
            <a:spAutoFit/>
          </a:bodyPr>
          <a:lstStyle/>
          <a:p>
            <a:r>
              <a:rPr lang="en-US" dirty="0">
                <a:solidFill>
                  <a:srgbClr val="FF0000"/>
                </a:solidFill>
              </a:rPr>
              <a:t>CMIP5 Mean</a:t>
            </a:r>
          </a:p>
        </p:txBody>
      </p:sp>
      <p:sp>
        <p:nvSpPr>
          <p:cNvPr id="21" name="TextBox 20">
            <a:extLst>
              <a:ext uri="{FF2B5EF4-FFF2-40B4-BE49-F238E27FC236}">
                <a16:creationId xmlns:a16="http://schemas.microsoft.com/office/drawing/2014/main" id="{C65880A8-369C-4611-95FB-F416210408C8}"/>
              </a:ext>
            </a:extLst>
          </p:cNvPr>
          <p:cNvSpPr txBox="1"/>
          <p:nvPr/>
        </p:nvSpPr>
        <p:spPr>
          <a:xfrm>
            <a:off x="1447800" y="1219200"/>
            <a:ext cx="1981200" cy="369332"/>
          </a:xfrm>
          <a:prstGeom prst="rect">
            <a:avLst/>
          </a:prstGeom>
          <a:noFill/>
        </p:spPr>
        <p:txBody>
          <a:bodyPr wrap="square" rtlCol="0">
            <a:spAutoFit/>
          </a:bodyPr>
          <a:lstStyle/>
          <a:p>
            <a:r>
              <a:rPr lang="en-US" dirty="0">
                <a:solidFill>
                  <a:srgbClr val="009900"/>
                </a:solidFill>
              </a:rPr>
              <a:t>CMIP3 Mean</a:t>
            </a:r>
          </a:p>
        </p:txBody>
      </p:sp>
      <p:sp>
        <p:nvSpPr>
          <p:cNvPr id="22" name="TextBox 21">
            <a:extLst>
              <a:ext uri="{FF2B5EF4-FFF2-40B4-BE49-F238E27FC236}">
                <a16:creationId xmlns:a16="http://schemas.microsoft.com/office/drawing/2014/main" id="{D42150CA-8832-4051-81FC-85EBD3FFF81E}"/>
              </a:ext>
            </a:extLst>
          </p:cNvPr>
          <p:cNvSpPr txBox="1"/>
          <p:nvPr/>
        </p:nvSpPr>
        <p:spPr>
          <a:xfrm>
            <a:off x="1447800" y="1676400"/>
            <a:ext cx="1981200" cy="369332"/>
          </a:xfrm>
          <a:prstGeom prst="rect">
            <a:avLst/>
          </a:prstGeom>
          <a:noFill/>
        </p:spPr>
        <p:txBody>
          <a:bodyPr wrap="square" rtlCol="0">
            <a:spAutoFit/>
          </a:bodyPr>
          <a:lstStyle/>
          <a:p>
            <a:r>
              <a:rPr lang="en-US" dirty="0">
                <a:solidFill>
                  <a:srgbClr val="003DB8"/>
                </a:solidFill>
              </a:rPr>
              <a:t>CMIP6 Mean</a:t>
            </a:r>
          </a:p>
        </p:txBody>
      </p:sp>
      <p:cxnSp>
        <p:nvCxnSpPr>
          <p:cNvPr id="23" name="Straight Connector 22">
            <a:extLst>
              <a:ext uri="{FF2B5EF4-FFF2-40B4-BE49-F238E27FC236}">
                <a16:creationId xmlns:a16="http://schemas.microsoft.com/office/drawing/2014/main" id="{389269B9-0E9C-4607-A8C2-F902ED3EBB6D}"/>
              </a:ext>
            </a:extLst>
          </p:cNvPr>
          <p:cNvCxnSpPr/>
          <p:nvPr/>
        </p:nvCxnSpPr>
        <p:spPr>
          <a:xfrm flipV="1">
            <a:off x="1143000" y="1371600"/>
            <a:ext cx="152400" cy="152400"/>
          </a:xfrm>
          <a:prstGeom prst="line">
            <a:avLst/>
          </a:prstGeom>
          <a:ln w="317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BC94365-925E-47F8-890E-BDE014557712}"/>
              </a:ext>
            </a:extLst>
          </p:cNvPr>
          <p:cNvCxnSpPr/>
          <p:nvPr/>
        </p:nvCxnSpPr>
        <p:spPr>
          <a:xfrm flipV="1">
            <a:off x="1143000" y="1600200"/>
            <a:ext cx="152400" cy="1524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AFA013-4731-45EC-A1D1-184E5AB65106}"/>
              </a:ext>
            </a:extLst>
          </p:cNvPr>
          <p:cNvCxnSpPr/>
          <p:nvPr/>
        </p:nvCxnSpPr>
        <p:spPr>
          <a:xfrm flipV="1">
            <a:off x="1143000" y="1828800"/>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76BA3C1-545F-46DE-B6FC-01720A1102C6}"/>
              </a:ext>
            </a:extLst>
          </p:cNvPr>
          <p:cNvSpPr txBox="1"/>
          <p:nvPr/>
        </p:nvSpPr>
        <p:spPr>
          <a:xfrm>
            <a:off x="3657599" y="5269468"/>
            <a:ext cx="1524002" cy="369332"/>
          </a:xfrm>
          <a:prstGeom prst="rect">
            <a:avLst/>
          </a:prstGeom>
          <a:noFill/>
        </p:spPr>
        <p:txBody>
          <a:bodyPr wrap="square" rtlCol="0">
            <a:spAutoFit/>
          </a:bodyPr>
          <a:lstStyle/>
          <a:p>
            <a:r>
              <a:rPr lang="en-US" dirty="0"/>
              <a:t>Observations</a:t>
            </a:r>
          </a:p>
        </p:txBody>
      </p:sp>
      <p:sp>
        <p:nvSpPr>
          <p:cNvPr id="27" name="TextBox 26">
            <a:extLst>
              <a:ext uri="{FF2B5EF4-FFF2-40B4-BE49-F238E27FC236}">
                <a16:creationId xmlns:a16="http://schemas.microsoft.com/office/drawing/2014/main" id="{EE30B7C3-AE83-40B8-94DB-8B1BB78C8953}"/>
              </a:ext>
            </a:extLst>
          </p:cNvPr>
          <p:cNvSpPr txBox="1"/>
          <p:nvPr/>
        </p:nvSpPr>
        <p:spPr>
          <a:xfrm>
            <a:off x="3657600" y="5726668"/>
            <a:ext cx="1981200" cy="369332"/>
          </a:xfrm>
          <a:prstGeom prst="rect">
            <a:avLst/>
          </a:prstGeom>
          <a:noFill/>
        </p:spPr>
        <p:txBody>
          <a:bodyPr wrap="square" rtlCol="0">
            <a:spAutoFit/>
          </a:bodyPr>
          <a:lstStyle/>
          <a:p>
            <a:r>
              <a:rPr lang="en-US" dirty="0">
                <a:solidFill>
                  <a:srgbClr val="FF0000"/>
                </a:solidFill>
              </a:rPr>
              <a:t>CMIP5 Mean</a:t>
            </a:r>
          </a:p>
        </p:txBody>
      </p:sp>
      <p:sp>
        <p:nvSpPr>
          <p:cNvPr id="28" name="TextBox 27">
            <a:extLst>
              <a:ext uri="{FF2B5EF4-FFF2-40B4-BE49-F238E27FC236}">
                <a16:creationId xmlns:a16="http://schemas.microsoft.com/office/drawing/2014/main" id="{435DA313-9AAC-4562-8826-F1B9D1FF83E8}"/>
              </a:ext>
            </a:extLst>
          </p:cNvPr>
          <p:cNvSpPr txBox="1"/>
          <p:nvPr/>
        </p:nvSpPr>
        <p:spPr>
          <a:xfrm>
            <a:off x="3657600" y="5498068"/>
            <a:ext cx="1981200" cy="369332"/>
          </a:xfrm>
          <a:prstGeom prst="rect">
            <a:avLst/>
          </a:prstGeom>
          <a:noFill/>
        </p:spPr>
        <p:txBody>
          <a:bodyPr wrap="square" rtlCol="0">
            <a:spAutoFit/>
          </a:bodyPr>
          <a:lstStyle/>
          <a:p>
            <a:r>
              <a:rPr lang="en-US" dirty="0">
                <a:solidFill>
                  <a:srgbClr val="009900"/>
                </a:solidFill>
              </a:rPr>
              <a:t>CMIP3 Mean</a:t>
            </a:r>
          </a:p>
        </p:txBody>
      </p:sp>
      <p:sp>
        <p:nvSpPr>
          <p:cNvPr id="29" name="TextBox 28">
            <a:extLst>
              <a:ext uri="{FF2B5EF4-FFF2-40B4-BE49-F238E27FC236}">
                <a16:creationId xmlns:a16="http://schemas.microsoft.com/office/drawing/2014/main" id="{463DDD00-63AF-4701-94B2-551D235E5877}"/>
              </a:ext>
            </a:extLst>
          </p:cNvPr>
          <p:cNvSpPr txBox="1"/>
          <p:nvPr/>
        </p:nvSpPr>
        <p:spPr>
          <a:xfrm>
            <a:off x="3657600" y="5955268"/>
            <a:ext cx="1981200" cy="369332"/>
          </a:xfrm>
          <a:prstGeom prst="rect">
            <a:avLst/>
          </a:prstGeom>
          <a:noFill/>
        </p:spPr>
        <p:txBody>
          <a:bodyPr wrap="square" rtlCol="0">
            <a:spAutoFit/>
          </a:bodyPr>
          <a:lstStyle/>
          <a:p>
            <a:r>
              <a:rPr lang="en-US" dirty="0">
                <a:solidFill>
                  <a:srgbClr val="003DB8"/>
                </a:solidFill>
              </a:rPr>
              <a:t>CMIP6 Mean</a:t>
            </a:r>
          </a:p>
        </p:txBody>
      </p:sp>
      <p:sp>
        <p:nvSpPr>
          <p:cNvPr id="30" name="TextBox 29">
            <a:extLst>
              <a:ext uri="{FF2B5EF4-FFF2-40B4-BE49-F238E27FC236}">
                <a16:creationId xmlns:a16="http://schemas.microsoft.com/office/drawing/2014/main" id="{491DB8B4-B59F-40A8-B6F6-F2CA804187DF}"/>
              </a:ext>
            </a:extLst>
          </p:cNvPr>
          <p:cNvSpPr txBox="1"/>
          <p:nvPr/>
        </p:nvSpPr>
        <p:spPr>
          <a:xfrm>
            <a:off x="6629400" y="1066800"/>
            <a:ext cx="2286000" cy="1077218"/>
          </a:xfrm>
          <a:prstGeom prst="rect">
            <a:avLst/>
          </a:prstGeom>
          <a:noFill/>
        </p:spPr>
        <p:txBody>
          <a:bodyPr wrap="square" rtlCol="0">
            <a:spAutoFit/>
          </a:bodyPr>
          <a:lstStyle/>
          <a:p>
            <a:r>
              <a:rPr lang="en-US" sz="3200" b="1" dirty="0">
                <a:solidFill>
                  <a:schemeClr val="bg1"/>
                </a:solidFill>
              </a:rPr>
              <a:t>Total energy</a:t>
            </a:r>
          </a:p>
          <a:p>
            <a:r>
              <a:rPr lang="en-US" sz="3200" b="1" dirty="0">
                <a:solidFill>
                  <a:schemeClr val="bg1"/>
                </a:solidFill>
              </a:rPr>
              <a:t>  transport</a:t>
            </a:r>
          </a:p>
        </p:txBody>
      </p:sp>
      <p:sp>
        <p:nvSpPr>
          <p:cNvPr id="31" name="TextBox 30">
            <a:extLst>
              <a:ext uri="{FF2B5EF4-FFF2-40B4-BE49-F238E27FC236}">
                <a16:creationId xmlns:a16="http://schemas.microsoft.com/office/drawing/2014/main" id="{AFD4D2B8-0733-4948-9851-A712D7FDD51B}"/>
              </a:ext>
            </a:extLst>
          </p:cNvPr>
          <p:cNvSpPr txBox="1"/>
          <p:nvPr/>
        </p:nvSpPr>
        <p:spPr>
          <a:xfrm>
            <a:off x="6593099" y="4157008"/>
            <a:ext cx="2286000" cy="1569660"/>
          </a:xfrm>
          <a:prstGeom prst="rect">
            <a:avLst/>
          </a:prstGeom>
          <a:noFill/>
        </p:spPr>
        <p:txBody>
          <a:bodyPr wrap="square" rtlCol="0">
            <a:spAutoFit/>
          </a:bodyPr>
          <a:lstStyle/>
          <a:p>
            <a:pPr algn="ctr"/>
            <a:r>
              <a:rPr lang="en-US" sz="3200" b="1" dirty="0">
                <a:solidFill>
                  <a:schemeClr val="bg1"/>
                </a:solidFill>
              </a:rPr>
              <a:t>Atmosphere ocean partitioning</a:t>
            </a:r>
          </a:p>
        </p:txBody>
      </p:sp>
    </p:spTree>
    <p:extLst>
      <p:ext uri="{BB962C8B-B14F-4D97-AF65-F5344CB8AC3E}">
        <p14:creationId xmlns:p14="http://schemas.microsoft.com/office/powerpoint/2010/main" val="4072680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C323-090F-4A13-913A-ED78D2140B47}"/>
              </a:ext>
            </a:extLst>
          </p:cNvPr>
          <p:cNvSpPr>
            <a:spLocks noGrp="1"/>
          </p:cNvSpPr>
          <p:nvPr>
            <p:ph type="title"/>
          </p:nvPr>
        </p:nvSpPr>
        <p:spPr>
          <a:xfrm>
            <a:off x="762000" y="20975"/>
            <a:ext cx="8229600" cy="674517"/>
          </a:xfrm>
        </p:spPr>
        <p:txBody>
          <a:bodyPr>
            <a:normAutofit fontScale="90000"/>
          </a:bodyPr>
          <a:lstStyle/>
          <a:p>
            <a:r>
              <a:rPr lang="en-US" dirty="0">
                <a:solidFill>
                  <a:schemeClr val="bg1"/>
                </a:solidFill>
              </a:rPr>
              <a:t>OBSERVATIONS FROM ERA5 and CERES</a:t>
            </a:r>
          </a:p>
        </p:txBody>
      </p:sp>
      <p:pic>
        <p:nvPicPr>
          <p:cNvPr id="5" name="Content Placeholder 4">
            <a:extLst>
              <a:ext uri="{FF2B5EF4-FFF2-40B4-BE49-F238E27FC236}">
                <a16:creationId xmlns:a16="http://schemas.microsoft.com/office/drawing/2014/main" id="{4A2A3569-F4BA-4D77-BE1F-4EB48F02DA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304800" y="1075433"/>
            <a:ext cx="5714999" cy="2963167"/>
          </a:xfrm>
        </p:spPr>
      </p:pic>
      <p:sp>
        <p:nvSpPr>
          <p:cNvPr id="6" name="TextBox 5">
            <a:extLst>
              <a:ext uri="{FF2B5EF4-FFF2-40B4-BE49-F238E27FC236}">
                <a16:creationId xmlns:a16="http://schemas.microsoft.com/office/drawing/2014/main" id="{D1056724-61A8-4F0C-84C1-629D77042BB3}"/>
              </a:ext>
            </a:extLst>
          </p:cNvPr>
          <p:cNvSpPr txBox="1"/>
          <p:nvPr/>
        </p:nvSpPr>
        <p:spPr>
          <a:xfrm>
            <a:off x="1447799" y="1383268"/>
            <a:ext cx="1524002" cy="369332"/>
          </a:xfrm>
          <a:prstGeom prst="rect">
            <a:avLst/>
          </a:prstGeom>
          <a:noFill/>
        </p:spPr>
        <p:txBody>
          <a:bodyPr wrap="square" rtlCol="0">
            <a:spAutoFit/>
          </a:bodyPr>
          <a:lstStyle/>
          <a:p>
            <a:r>
              <a:rPr lang="en-US" dirty="0"/>
              <a:t>Observations</a:t>
            </a:r>
          </a:p>
        </p:txBody>
      </p:sp>
      <p:cxnSp>
        <p:nvCxnSpPr>
          <p:cNvPr id="10" name="Straight Connector 9">
            <a:extLst>
              <a:ext uri="{FF2B5EF4-FFF2-40B4-BE49-F238E27FC236}">
                <a16:creationId xmlns:a16="http://schemas.microsoft.com/office/drawing/2014/main" id="{4B0F2740-4B4A-4A44-86B1-54A052B608A3}"/>
              </a:ext>
            </a:extLst>
          </p:cNvPr>
          <p:cNvCxnSpPr/>
          <p:nvPr/>
        </p:nvCxnSpPr>
        <p:spPr>
          <a:xfrm flipV="1">
            <a:off x="1143000" y="1535668"/>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Content Placeholder 4">
            <a:extLst>
              <a:ext uri="{FF2B5EF4-FFF2-40B4-BE49-F238E27FC236}">
                <a16:creationId xmlns:a16="http://schemas.microsoft.com/office/drawing/2014/main" id="{EBC16CC5-F2BF-40F5-A6CA-426BEBB921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4802" y="3971034"/>
            <a:ext cx="5714998" cy="2963166"/>
          </a:xfrm>
          <a:prstGeom prst="rect">
            <a:avLst/>
          </a:prstGeom>
        </p:spPr>
      </p:pic>
      <p:sp>
        <p:nvSpPr>
          <p:cNvPr id="14" name="TextBox 13">
            <a:extLst>
              <a:ext uri="{FF2B5EF4-FFF2-40B4-BE49-F238E27FC236}">
                <a16:creationId xmlns:a16="http://schemas.microsoft.com/office/drawing/2014/main" id="{717CD870-7E64-4DC1-9DC2-34F69A6EAFEA}"/>
              </a:ext>
            </a:extLst>
          </p:cNvPr>
          <p:cNvSpPr txBox="1"/>
          <p:nvPr/>
        </p:nvSpPr>
        <p:spPr>
          <a:xfrm>
            <a:off x="1524000" y="4126468"/>
            <a:ext cx="1524002" cy="369332"/>
          </a:xfrm>
          <a:prstGeom prst="rect">
            <a:avLst/>
          </a:prstGeom>
          <a:noFill/>
        </p:spPr>
        <p:txBody>
          <a:bodyPr wrap="square" rtlCol="0">
            <a:spAutoFit/>
          </a:bodyPr>
          <a:lstStyle/>
          <a:p>
            <a:r>
              <a:rPr lang="en-US" b="1" dirty="0">
                <a:solidFill>
                  <a:srgbClr val="FF0000"/>
                </a:solidFill>
              </a:rPr>
              <a:t>ATMOSPHERE</a:t>
            </a:r>
          </a:p>
        </p:txBody>
      </p:sp>
      <p:sp>
        <p:nvSpPr>
          <p:cNvPr id="18" name="TextBox 17">
            <a:extLst>
              <a:ext uri="{FF2B5EF4-FFF2-40B4-BE49-F238E27FC236}">
                <a16:creationId xmlns:a16="http://schemas.microsoft.com/office/drawing/2014/main" id="{E63B5810-CD28-4470-BA18-C3118DD654B7}"/>
              </a:ext>
            </a:extLst>
          </p:cNvPr>
          <p:cNvSpPr txBox="1"/>
          <p:nvPr/>
        </p:nvSpPr>
        <p:spPr>
          <a:xfrm>
            <a:off x="1752600" y="4355068"/>
            <a:ext cx="1981200" cy="369332"/>
          </a:xfrm>
          <a:prstGeom prst="rect">
            <a:avLst/>
          </a:prstGeom>
          <a:noFill/>
        </p:spPr>
        <p:txBody>
          <a:bodyPr wrap="square" rtlCol="0">
            <a:spAutoFit/>
          </a:bodyPr>
          <a:lstStyle/>
          <a:p>
            <a:r>
              <a:rPr lang="en-US" b="1" dirty="0">
                <a:solidFill>
                  <a:srgbClr val="003DB8"/>
                </a:solidFill>
              </a:rPr>
              <a:t>OCEAN</a:t>
            </a:r>
          </a:p>
        </p:txBody>
      </p:sp>
      <p:sp>
        <p:nvSpPr>
          <p:cNvPr id="22" name="TextBox 21">
            <a:extLst>
              <a:ext uri="{FF2B5EF4-FFF2-40B4-BE49-F238E27FC236}">
                <a16:creationId xmlns:a16="http://schemas.microsoft.com/office/drawing/2014/main" id="{D42150CA-8832-4051-81FC-85EBD3FFF81E}"/>
              </a:ext>
            </a:extLst>
          </p:cNvPr>
          <p:cNvSpPr txBox="1"/>
          <p:nvPr/>
        </p:nvSpPr>
        <p:spPr>
          <a:xfrm>
            <a:off x="1447800" y="1676400"/>
            <a:ext cx="1981200" cy="369332"/>
          </a:xfrm>
          <a:prstGeom prst="rect">
            <a:avLst/>
          </a:prstGeom>
          <a:noFill/>
        </p:spPr>
        <p:txBody>
          <a:bodyPr wrap="square" rtlCol="0">
            <a:spAutoFit/>
          </a:bodyPr>
          <a:lstStyle/>
          <a:p>
            <a:r>
              <a:rPr lang="en-US" dirty="0"/>
              <a:t>CMIP Mean</a:t>
            </a:r>
          </a:p>
        </p:txBody>
      </p:sp>
      <p:cxnSp>
        <p:nvCxnSpPr>
          <p:cNvPr id="25" name="Straight Connector 24">
            <a:extLst>
              <a:ext uri="{FF2B5EF4-FFF2-40B4-BE49-F238E27FC236}">
                <a16:creationId xmlns:a16="http://schemas.microsoft.com/office/drawing/2014/main" id="{5EAFA013-4731-45EC-A1D1-184E5AB65106}"/>
              </a:ext>
            </a:extLst>
          </p:cNvPr>
          <p:cNvCxnSpPr/>
          <p:nvPr/>
        </p:nvCxnSpPr>
        <p:spPr>
          <a:xfrm flipV="1">
            <a:off x="1143000" y="1828800"/>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91DB8B4-B59F-40A8-B6F6-F2CA804187DF}"/>
              </a:ext>
            </a:extLst>
          </p:cNvPr>
          <p:cNvSpPr txBox="1"/>
          <p:nvPr/>
        </p:nvSpPr>
        <p:spPr>
          <a:xfrm>
            <a:off x="6629400" y="2046982"/>
            <a:ext cx="2286000" cy="1077218"/>
          </a:xfrm>
          <a:prstGeom prst="rect">
            <a:avLst/>
          </a:prstGeom>
          <a:noFill/>
        </p:spPr>
        <p:txBody>
          <a:bodyPr wrap="square" rtlCol="0">
            <a:spAutoFit/>
          </a:bodyPr>
          <a:lstStyle/>
          <a:p>
            <a:r>
              <a:rPr lang="en-US" sz="3200" b="1" dirty="0">
                <a:solidFill>
                  <a:schemeClr val="bg1"/>
                </a:solidFill>
              </a:rPr>
              <a:t>Total energy</a:t>
            </a:r>
          </a:p>
          <a:p>
            <a:r>
              <a:rPr lang="en-US" sz="3200" b="1" dirty="0">
                <a:solidFill>
                  <a:schemeClr val="bg1"/>
                </a:solidFill>
              </a:rPr>
              <a:t>  transport</a:t>
            </a:r>
          </a:p>
        </p:txBody>
      </p:sp>
      <p:sp>
        <p:nvSpPr>
          <p:cNvPr id="31" name="TextBox 30">
            <a:extLst>
              <a:ext uri="{FF2B5EF4-FFF2-40B4-BE49-F238E27FC236}">
                <a16:creationId xmlns:a16="http://schemas.microsoft.com/office/drawing/2014/main" id="{AFD4D2B8-0733-4948-9851-A712D7FDD51B}"/>
              </a:ext>
            </a:extLst>
          </p:cNvPr>
          <p:cNvSpPr txBox="1"/>
          <p:nvPr/>
        </p:nvSpPr>
        <p:spPr>
          <a:xfrm>
            <a:off x="6593099" y="4678740"/>
            <a:ext cx="2286000" cy="1569660"/>
          </a:xfrm>
          <a:prstGeom prst="rect">
            <a:avLst/>
          </a:prstGeom>
          <a:noFill/>
        </p:spPr>
        <p:txBody>
          <a:bodyPr wrap="square" rtlCol="0">
            <a:spAutoFit/>
          </a:bodyPr>
          <a:lstStyle/>
          <a:p>
            <a:pPr algn="ctr"/>
            <a:r>
              <a:rPr lang="en-US" sz="3200" b="1" dirty="0">
                <a:solidFill>
                  <a:schemeClr val="bg1"/>
                </a:solidFill>
              </a:rPr>
              <a:t>Atmosphere ocean partitioning</a:t>
            </a:r>
          </a:p>
        </p:txBody>
      </p:sp>
      <p:sp>
        <p:nvSpPr>
          <p:cNvPr id="32" name="TextBox 31">
            <a:extLst>
              <a:ext uri="{FF2B5EF4-FFF2-40B4-BE49-F238E27FC236}">
                <a16:creationId xmlns:a16="http://schemas.microsoft.com/office/drawing/2014/main" id="{A14ED03D-F758-4185-89DB-BBBD92D61796}"/>
              </a:ext>
            </a:extLst>
          </p:cNvPr>
          <p:cNvSpPr txBox="1"/>
          <p:nvPr/>
        </p:nvSpPr>
        <p:spPr>
          <a:xfrm>
            <a:off x="1600199" y="4595336"/>
            <a:ext cx="1524002" cy="369332"/>
          </a:xfrm>
          <a:prstGeom prst="rect">
            <a:avLst/>
          </a:prstGeom>
          <a:noFill/>
        </p:spPr>
        <p:txBody>
          <a:bodyPr wrap="square" rtlCol="0">
            <a:spAutoFit/>
          </a:bodyPr>
          <a:lstStyle/>
          <a:p>
            <a:r>
              <a:rPr lang="en-US" dirty="0"/>
              <a:t>Observations</a:t>
            </a:r>
          </a:p>
        </p:txBody>
      </p:sp>
      <p:cxnSp>
        <p:nvCxnSpPr>
          <p:cNvPr id="33" name="Straight Connector 32">
            <a:extLst>
              <a:ext uri="{FF2B5EF4-FFF2-40B4-BE49-F238E27FC236}">
                <a16:creationId xmlns:a16="http://schemas.microsoft.com/office/drawing/2014/main" id="{FD8FB7E6-2534-4642-8D0F-9602B68E9B60}"/>
              </a:ext>
            </a:extLst>
          </p:cNvPr>
          <p:cNvCxnSpPr/>
          <p:nvPr/>
        </p:nvCxnSpPr>
        <p:spPr>
          <a:xfrm flipV="1">
            <a:off x="1295400" y="4747736"/>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23B2695-4527-4101-B8DF-5C047F0C124B}"/>
              </a:ext>
            </a:extLst>
          </p:cNvPr>
          <p:cNvSpPr txBox="1"/>
          <p:nvPr/>
        </p:nvSpPr>
        <p:spPr>
          <a:xfrm>
            <a:off x="1600200" y="4888468"/>
            <a:ext cx="1981200" cy="369332"/>
          </a:xfrm>
          <a:prstGeom prst="rect">
            <a:avLst/>
          </a:prstGeom>
          <a:noFill/>
        </p:spPr>
        <p:txBody>
          <a:bodyPr wrap="square" rtlCol="0">
            <a:spAutoFit/>
          </a:bodyPr>
          <a:lstStyle/>
          <a:p>
            <a:r>
              <a:rPr lang="en-US" dirty="0"/>
              <a:t>CMIP Mean</a:t>
            </a:r>
          </a:p>
        </p:txBody>
      </p:sp>
      <p:cxnSp>
        <p:nvCxnSpPr>
          <p:cNvPr id="35" name="Straight Connector 34">
            <a:extLst>
              <a:ext uri="{FF2B5EF4-FFF2-40B4-BE49-F238E27FC236}">
                <a16:creationId xmlns:a16="http://schemas.microsoft.com/office/drawing/2014/main" id="{5F00ECFC-6F91-4D8C-8656-07B6E18FFE02}"/>
              </a:ext>
            </a:extLst>
          </p:cNvPr>
          <p:cNvCxnSpPr/>
          <p:nvPr/>
        </p:nvCxnSpPr>
        <p:spPr>
          <a:xfrm flipV="1">
            <a:off x="1295400" y="5040868"/>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640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C323-090F-4A13-913A-ED78D2140B47}"/>
              </a:ext>
            </a:extLst>
          </p:cNvPr>
          <p:cNvSpPr>
            <a:spLocks noGrp="1"/>
          </p:cNvSpPr>
          <p:nvPr>
            <p:ph type="title"/>
          </p:nvPr>
        </p:nvSpPr>
        <p:spPr>
          <a:xfrm>
            <a:off x="609600" y="166397"/>
            <a:ext cx="8229600" cy="674517"/>
          </a:xfrm>
        </p:spPr>
        <p:txBody>
          <a:bodyPr>
            <a:normAutofit fontScale="90000"/>
          </a:bodyPr>
          <a:lstStyle/>
          <a:p>
            <a:r>
              <a:rPr lang="en-US" dirty="0">
                <a:solidFill>
                  <a:schemeClr val="bg1"/>
                </a:solidFill>
              </a:rPr>
              <a:t>Sensitivity to reanalysis</a:t>
            </a:r>
            <a:br>
              <a:rPr lang="en-US" dirty="0">
                <a:solidFill>
                  <a:schemeClr val="bg1"/>
                </a:solidFill>
              </a:rPr>
            </a:br>
            <a:r>
              <a:rPr lang="en-US" dirty="0">
                <a:solidFill>
                  <a:schemeClr val="bg1"/>
                </a:solidFill>
              </a:rPr>
              <a:t>ERA INTERIM and CERES</a:t>
            </a:r>
          </a:p>
        </p:txBody>
      </p:sp>
      <p:pic>
        <p:nvPicPr>
          <p:cNvPr id="5" name="Content Placeholder 4">
            <a:extLst>
              <a:ext uri="{FF2B5EF4-FFF2-40B4-BE49-F238E27FC236}">
                <a16:creationId xmlns:a16="http://schemas.microsoft.com/office/drawing/2014/main" id="{4A2A3569-F4BA-4D77-BE1F-4EB48F02DA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304800" y="1066800"/>
            <a:ext cx="5714999" cy="2963167"/>
          </a:xfrm>
        </p:spPr>
      </p:pic>
      <p:sp>
        <p:nvSpPr>
          <p:cNvPr id="6" name="TextBox 5">
            <a:extLst>
              <a:ext uri="{FF2B5EF4-FFF2-40B4-BE49-F238E27FC236}">
                <a16:creationId xmlns:a16="http://schemas.microsoft.com/office/drawing/2014/main" id="{D1056724-61A8-4F0C-84C1-629D77042BB3}"/>
              </a:ext>
            </a:extLst>
          </p:cNvPr>
          <p:cNvSpPr txBox="1"/>
          <p:nvPr/>
        </p:nvSpPr>
        <p:spPr>
          <a:xfrm>
            <a:off x="1447799" y="1383268"/>
            <a:ext cx="1524002" cy="369332"/>
          </a:xfrm>
          <a:prstGeom prst="rect">
            <a:avLst/>
          </a:prstGeom>
          <a:noFill/>
        </p:spPr>
        <p:txBody>
          <a:bodyPr wrap="square" rtlCol="0">
            <a:spAutoFit/>
          </a:bodyPr>
          <a:lstStyle/>
          <a:p>
            <a:r>
              <a:rPr lang="en-US" dirty="0"/>
              <a:t>Observations</a:t>
            </a:r>
          </a:p>
        </p:txBody>
      </p:sp>
      <p:cxnSp>
        <p:nvCxnSpPr>
          <p:cNvPr id="10" name="Straight Connector 9">
            <a:extLst>
              <a:ext uri="{FF2B5EF4-FFF2-40B4-BE49-F238E27FC236}">
                <a16:creationId xmlns:a16="http://schemas.microsoft.com/office/drawing/2014/main" id="{4B0F2740-4B4A-4A44-86B1-54A052B608A3}"/>
              </a:ext>
            </a:extLst>
          </p:cNvPr>
          <p:cNvCxnSpPr/>
          <p:nvPr/>
        </p:nvCxnSpPr>
        <p:spPr>
          <a:xfrm flipV="1">
            <a:off x="1143000" y="1535668"/>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Content Placeholder 4">
            <a:extLst>
              <a:ext uri="{FF2B5EF4-FFF2-40B4-BE49-F238E27FC236}">
                <a16:creationId xmlns:a16="http://schemas.microsoft.com/office/drawing/2014/main" id="{EBC16CC5-F2BF-40F5-A6CA-426BEBB921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4802" y="3962400"/>
            <a:ext cx="5714998" cy="2963166"/>
          </a:xfrm>
          <a:prstGeom prst="rect">
            <a:avLst/>
          </a:prstGeom>
        </p:spPr>
      </p:pic>
      <p:sp>
        <p:nvSpPr>
          <p:cNvPr id="14" name="TextBox 13">
            <a:extLst>
              <a:ext uri="{FF2B5EF4-FFF2-40B4-BE49-F238E27FC236}">
                <a16:creationId xmlns:a16="http://schemas.microsoft.com/office/drawing/2014/main" id="{717CD870-7E64-4DC1-9DC2-34F69A6EAFEA}"/>
              </a:ext>
            </a:extLst>
          </p:cNvPr>
          <p:cNvSpPr txBox="1"/>
          <p:nvPr/>
        </p:nvSpPr>
        <p:spPr>
          <a:xfrm>
            <a:off x="1524000" y="4126468"/>
            <a:ext cx="1524002" cy="369332"/>
          </a:xfrm>
          <a:prstGeom prst="rect">
            <a:avLst/>
          </a:prstGeom>
          <a:noFill/>
        </p:spPr>
        <p:txBody>
          <a:bodyPr wrap="square" rtlCol="0">
            <a:spAutoFit/>
          </a:bodyPr>
          <a:lstStyle/>
          <a:p>
            <a:r>
              <a:rPr lang="en-US" b="1" dirty="0">
                <a:solidFill>
                  <a:srgbClr val="FF0000"/>
                </a:solidFill>
              </a:rPr>
              <a:t>ATMOSPHERE</a:t>
            </a:r>
          </a:p>
        </p:txBody>
      </p:sp>
      <p:sp>
        <p:nvSpPr>
          <p:cNvPr id="18" name="TextBox 17">
            <a:extLst>
              <a:ext uri="{FF2B5EF4-FFF2-40B4-BE49-F238E27FC236}">
                <a16:creationId xmlns:a16="http://schemas.microsoft.com/office/drawing/2014/main" id="{E63B5810-CD28-4470-BA18-C3118DD654B7}"/>
              </a:ext>
            </a:extLst>
          </p:cNvPr>
          <p:cNvSpPr txBox="1"/>
          <p:nvPr/>
        </p:nvSpPr>
        <p:spPr>
          <a:xfrm>
            <a:off x="1752600" y="4355068"/>
            <a:ext cx="1981200" cy="369332"/>
          </a:xfrm>
          <a:prstGeom prst="rect">
            <a:avLst/>
          </a:prstGeom>
          <a:noFill/>
        </p:spPr>
        <p:txBody>
          <a:bodyPr wrap="square" rtlCol="0">
            <a:spAutoFit/>
          </a:bodyPr>
          <a:lstStyle/>
          <a:p>
            <a:r>
              <a:rPr lang="en-US" b="1" dirty="0">
                <a:solidFill>
                  <a:srgbClr val="003DB8"/>
                </a:solidFill>
              </a:rPr>
              <a:t>OCEAN</a:t>
            </a:r>
          </a:p>
        </p:txBody>
      </p:sp>
      <p:sp>
        <p:nvSpPr>
          <p:cNvPr id="22" name="TextBox 21">
            <a:extLst>
              <a:ext uri="{FF2B5EF4-FFF2-40B4-BE49-F238E27FC236}">
                <a16:creationId xmlns:a16="http://schemas.microsoft.com/office/drawing/2014/main" id="{D42150CA-8832-4051-81FC-85EBD3FFF81E}"/>
              </a:ext>
            </a:extLst>
          </p:cNvPr>
          <p:cNvSpPr txBox="1"/>
          <p:nvPr/>
        </p:nvSpPr>
        <p:spPr>
          <a:xfrm>
            <a:off x="1447800" y="1676400"/>
            <a:ext cx="1981200" cy="369332"/>
          </a:xfrm>
          <a:prstGeom prst="rect">
            <a:avLst/>
          </a:prstGeom>
          <a:noFill/>
        </p:spPr>
        <p:txBody>
          <a:bodyPr wrap="square" rtlCol="0">
            <a:spAutoFit/>
          </a:bodyPr>
          <a:lstStyle/>
          <a:p>
            <a:r>
              <a:rPr lang="en-US" dirty="0"/>
              <a:t>CMIP Mean</a:t>
            </a:r>
          </a:p>
        </p:txBody>
      </p:sp>
      <p:cxnSp>
        <p:nvCxnSpPr>
          <p:cNvPr id="25" name="Straight Connector 24">
            <a:extLst>
              <a:ext uri="{FF2B5EF4-FFF2-40B4-BE49-F238E27FC236}">
                <a16:creationId xmlns:a16="http://schemas.microsoft.com/office/drawing/2014/main" id="{5EAFA013-4731-45EC-A1D1-184E5AB65106}"/>
              </a:ext>
            </a:extLst>
          </p:cNvPr>
          <p:cNvCxnSpPr/>
          <p:nvPr/>
        </p:nvCxnSpPr>
        <p:spPr>
          <a:xfrm flipV="1">
            <a:off x="1143000" y="1828800"/>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91DB8B4-B59F-40A8-B6F6-F2CA804187DF}"/>
              </a:ext>
            </a:extLst>
          </p:cNvPr>
          <p:cNvSpPr txBox="1"/>
          <p:nvPr/>
        </p:nvSpPr>
        <p:spPr>
          <a:xfrm>
            <a:off x="6629400" y="2046982"/>
            <a:ext cx="2286000" cy="1077218"/>
          </a:xfrm>
          <a:prstGeom prst="rect">
            <a:avLst/>
          </a:prstGeom>
          <a:noFill/>
        </p:spPr>
        <p:txBody>
          <a:bodyPr wrap="square" rtlCol="0">
            <a:spAutoFit/>
          </a:bodyPr>
          <a:lstStyle/>
          <a:p>
            <a:r>
              <a:rPr lang="en-US" sz="3200" b="1" dirty="0">
                <a:solidFill>
                  <a:schemeClr val="bg1"/>
                </a:solidFill>
              </a:rPr>
              <a:t>Total energy</a:t>
            </a:r>
          </a:p>
          <a:p>
            <a:r>
              <a:rPr lang="en-US" sz="3200" b="1" dirty="0">
                <a:solidFill>
                  <a:schemeClr val="bg1"/>
                </a:solidFill>
              </a:rPr>
              <a:t>  transport</a:t>
            </a:r>
          </a:p>
        </p:txBody>
      </p:sp>
      <p:sp>
        <p:nvSpPr>
          <p:cNvPr id="31" name="TextBox 30">
            <a:extLst>
              <a:ext uri="{FF2B5EF4-FFF2-40B4-BE49-F238E27FC236}">
                <a16:creationId xmlns:a16="http://schemas.microsoft.com/office/drawing/2014/main" id="{AFD4D2B8-0733-4948-9851-A712D7FDD51B}"/>
              </a:ext>
            </a:extLst>
          </p:cNvPr>
          <p:cNvSpPr txBox="1"/>
          <p:nvPr/>
        </p:nvSpPr>
        <p:spPr>
          <a:xfrm>
            <a:off x="6593099" y="4678740"/>
            <a:ext cx="2286000" cy="1569660"/>
          </a:xfrm>
          <a:prstGeom prst="rect">
            <a:avLst/>
          </a:prstGeom>
          <a:noFill/>
        </p:spPr>
        <p:txBody>
          <a:bodyPr wrap="square" rtlCol="0">
            <a:spAutoFit/>
          </a:bodyPr>
          <a:lstStyle/>
          <a:p>
            <a:pPr algn="ctr"/>
            <a:r>
              <a:rPr lang="en-US" sz="3200" b="1" dirty="0">
                <a:solidFill>
                  <a:schemeClr val="bg1"/>
                </a:solidFill>
              </a:rPr>
              <a:t>Atmosphere ocean partitioning</a:t>
            </a:r>
          </a:p>
        </p:txBody>
      </p:sp>
      <p:sp>
        <p:nvSpPr>
          <p:cNvPr id="32" name="TextBox 31">
            <a:extLst>
              <a:ext uri="{FF2B5EF4-FFF2-40B4-BE49-F238E27FC236}">
                <a16:creationId xmlns:a16="http://schemas.microsoft.com/office/drawing/2014/main" id="{A14ED03D-F758-4185-89DB-BBBD92D61796}"/>
              </a:ext>
            </a:extLst>
          </p:cNvPr>
          <p:cNvSpPr txBox="1"/>
          <p:nvPr/>
        </p:nvSpPr>
        <p:spPr>
          <a:xfrm>
            <a:off x="1600199" y="4595336"/>
            <a:ext cx="1524002" cy="369332"/>
          </a:xfrm>
          <a:prstGeom prst="rect">
            <a:avLst/>
          </a:prstGeom>
          <a:noFill/>
        </p:spPr>
        <p:txBody>
          <a:bodyPr wrap="square" rtlCol="0">
            <a:spAutoFit/>
          </a:bodyPr>
          <a:lstStyle/>
          <a:p>
            <a:r>
              <a:rPr lang="en-US" dirty="0"/>
              <a:t>Observations</a:t>
            </a:r>
          </a:p>
        </p:txBody>
      </p:sp>
      <p:cxnSp>
        <p:nvCxnSpPr>
          <p:cNvPr id="33" name="Straight Connector 32">
            <a:extLst>
              <a:ext uri="{FF2B5EF4-FFF2-40B4-BE49-F238E27FC236}">
                <a16:creationId xmlns:a16="http://schemas.microsoft.com/office/drawing/2014/main" id="{FD8FB7E6-2534-4642-8D0F-9602B68E9B60}"/>
              </a:ext>
            </a:extLst>
          </p:cNvPr>
          <p:cNvCxnSpPr/>
          <p:nvPr/>
        </p:nvCxnSpPr>
        <p:spPr>
          <a:xfrm flipV="1">
            <a:off x="1295400" y="4747736"/>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23B2695-4527-4101-B8DF-5C047F0C124B}"/>
              </a:ext>
            </a:extLst>
          </p:cNvPr>
          <p:cNvSpPr txBox="1"/>
          <p:nvPr/>
        </p:nvSpPr>
        <p:spPr>
          <a:xfrm>
            <a:off x="1600200" y="4888468"/>
            <a:ext cx="1981200" cy="369332"/>
          </a:xfrm>
          <a:prstGeom prst="rect">
            <a:avLst/>
          </a:prstGeom>
          <a:noFill/>
        </p:spPr>
        <p:txBody>
          <a:bodyPr wrap="square" rtlCol="0">
            <a:spAutoFit/>
          </a:bodyPr>
          <a:lstStyle/>
          <a:p>
            <a:r>
              <a:rPr lang="en-US" dirty="0"/>
              <a:t>CMIP Mean</a:t>
            </a:r>
          </a:p>
        </p:txBody>
      </p:sp>
      <p:cxnSp>
        <p:nvCxnSpPr>
          <p:cNvPr id="35" name="Straight Connector 34">
            <a:extLst>
              <a:ext uri="{FF2B5EF4-FFF2-40B4-BE49-F238E27FC236}">
                <a16:creationId xmlns:a16="http://schemas.microsoft.com/office/drawing/2014/main" id="{5F00ECFC-6F91-4D8C-8656-07B6E18FFE02}"/>
              </a:ext>
            </a:extLst>
          </p:cNvPr>
          <p:cNvCxnSpPr/>
          <p:nvPr/>
        </p:nvCxnSpPr>
        <p:spPr>
          <a:xfrm flipV="1">
            <a:off x="1295400" y="5040868"/>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2C8F210-46A9-8A17-4228-D0CEB2ED9FF5}"/>
              </a:ext>
            </a:extLst>
          </p:cNvPr>
          <p:cNvSpPr/>
          <p:nvPr/>
        </p:nvSpPr>
        <p:spPr>
          <a:xfrm>
            <a:off x="1676400" y="1143000"/>
            <a:ext cx="685800" cy="140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469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C323-090F-4A13-913A-ED78D2140B47}"/>
              </a:ext>
            </a:extLst>
          </p:cNvPr>
          <p:cNvSpPr>
            <a:spLocks noGrp="1"/>
          </p:cNvSpPr>
          <p:nvPr>
            <p:ph type="title"/>
          </p:nvPr>
        </p:nvSpPr>
        <p:spPr>
          <a:xfrm>
            <a:off x="609600" y="166397"/>
            <a:ext cx="8229600" cy="674517"/>
          </a:xfrm>
        </p:spPr>
        <p:txBody>
          <a:bodyPr>
            <a:normAutofit fontScale="90000"/>
          </a:bodyPr>
          <a:lstStyle/>
          <a:p>
            <a:r>
              <a:rPr lang="en-US" dirty="0">
                <a:solidFill>
                  <a:schemeClr val="bg1"/>
                </a:solidFill>
              </a:rPr>
              <a:t>Sensitivity to reanalysis</a:t>
            </a:r>
            <a:br>
              <a:rPr lang="en-US" dirty="0">
                <a:solidFill>
                  <a:schemeClr val="bg1"/>
                </a:solidFill>
              </a:rPr>
            </a:br>
            <a:r>
              <a:rPr lang="en-US" dirty="0">
                <a:solidFill>
                  <a:schemeClr val="bg1"/>
                </a:solidFill>
              </a:rPr>
              <a:t>NCEP reanalysis and CERES</a:t>
            </a:r>
          </a:p>
        </p:txBody>
      </p:sp>
      <p:pic>
        <p:nvPicPr>
          <p:cNvPr id="5" name="Content Placeholder 4">
            <a:extLst>
              <a:ext uri="{FF2B5EF4-FFF2-40B4-BE49-F238E27FC236}">
                <a16:creationId xmlns:a16="http://schemas.microsoft.com/office/drawing/2014/main" id="{4A2A3569-F4BA-4D77-BE1F-4EB48F02DA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304800" y="1066800"/>
            <a:ext cx="5714999" cy="2963167"/>
          </a:xfrm>
        </p:spPr>
      </p:pic>
      <p:sp>
        <p:nvSpPr>
          <p:cNvPr id="6" name="TextBox 5">
            <a:extLst>
              <a:ext uri="{FF2B5EF4-FFF2-40B4-BE49-F238E27FC236}">
                <a16:creationId xmlns:a16="http://schemas.microsoft.com/office/drawing/2014/main" id="{D1056724-61A8-4F0C-84C1-629D77042BB3}"/>
              </a:ext>
            </a:extLst>
          </p:cNvPr>
          <p:cNvSpPr txBox="1"/>
          <p:nvPr/>
        </p:nvSpPr>
        <p:spPr>
          <a:xfrm>
            <a:off x="1447799" y="1383268"/>
            <a:ext cx="1524002" cy="369332"/>
          </a:xfrm>
          <a:prstGeom prst="rect">
            <a:avLst/>
          </a:prstGeom>
          <a:noFill/>
        </p:spPr>
        <p:txBody>
          <a:bodyPr wrap="square" rtlCol="0">
            <a:spAutoFit/>
          </a:bodyPr>
          <a:lstStyle/>
          <a:p>
            <a:r>
              <a:rPr lang="en-US" dirty="0"/>
              <a:t>Observations</a:t>
            </a:r>
          </a:p>
        </p:txBody>
      </p:sp>
      <p:cxnSp>
        <p:nvCxnSpPr>
          <p:cNvPr id="10" name="Straight Connector 9">
            <a:extLst>
              <a:ext uri="{FF2B5EF4-FFF2-40B4-BE49-F238E27FC236}">
                <a16:creationId xmlns:a16="http://schemas.microsoft.com/office/drawing/2014/main" id="{4B0F2740-4B4A-4A44-86B1-54A052B608A3}"/>
              </a:ext>
            </a:extLst>
          </p:cNvPr>
          <p:cNvCxnSpPr/>
          <p:nvPr/>
        </p:nvCxnSpPr>
        <p:spPr>
          <a:xfrm flipV="1">
            <a:off x="1143000" y="1535668"/>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Content Placeholder 4">
            <a:extLst>
              <a:ext uri="{FF2B5EF4-FFF2-40B4-BE49-F238E27FC236}">
                <a16:creationId xmlns:a16="http://schemas.microsoft.com/office/drawing/2014/main" id="{EBC16CC5-F2BF-40F5-A6CA-426BEBB921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4803" y="3962400"/>
            <a:ext cx="5714996" cy="2963166"/>
          </a:xfrm>
          <a:prstGeom prst="rect">
            <a:avLst/>
          </a:prstGeom>
        </p:spPr>
      </p:pic>
      <p:sp>
        <p:nvSpPr>
          <p:cNvPr id="14" name="TextBox 13">
            <a:extLst>
              <a:ext uri="{FF2B5EF4-FFF2-40B4-BE49-F238E27FC236}">
                <a16:creationId xmlns:a16="http://schemas.microsoft.com/office/drawing/2014/main" id="{717CD870-7E64-4DC1-9DC2-34F69A6EAFEA}"/>
              </a:ext>
            </a:extLst>
          </p:cNvPr>
          <p:cNvSpPr txBox="1"/>
          <p:nvPr/>
        </p:nvSpPr>
        <p:spPr>
          <a:xfrm>
            <a:off x="1524000" y="4126468"/>
            <a:ext cx="1524002" cy="369332"/>
          </a:xfrm>
          <a:prstGeom prst="rect">
            <a:avLst/>
          </a:prstGeom>
          <a:noFill/>
        </p:spPr>
        <p:txBody>
          <a:bodyPr wrap="square" rtlCol="0">
            <a:spAutoFit/>
          </a:bodyPr>
          <a:lstStyle/>
          <a:p>
            <a:r>
              <a:rPr lang="en-US" b="1" dirty="0">
                <a:solidFill>
                  <a:srgbClr val="FF0000"/>
                </a:solidFill>
              </a:rPr>
              <a:t>ATMOSPHERE</a:t>
            </a:r>
          </a:p>
        </p:txBody>
      </p:sp>
      <p:sp>
        <p:nvSpPr>
          <p:cNvPr id="18" name="TextBox 17">
            <a:extLst>
              <a:ext uri="{FF2B5EF4-FFF2-40B4-BE49-F238E27FC236}">
                <a16:creationId xmlns:a16="http://schemas.microsoft.com/office/drawing/2014/main" id="{E63B5810-CD28-4470-BA18-C3118DD654B7}"/>
              </a:ext>
            </a:extLst>
          </p:cNvPr>
          <p:cNvSpPr txBox="1"/>
          <p:nvPr/>
        </p:nvSpPr>
        <p:spPr>
          <a:xfrm>
            <a:off x="1752600" y="4355068"/>
            <a:ext cx="1981200" cy="369332"/>
          </a:xfrm>
          <a:prstGeom prst="rect">
            <a:avLst/>
          </a:prstGeom>
          <a:noFill/>
        </p:spPr>
        <p:txBody>
          <a:bodyPr wrap="square" rtlCol="0">
            <a:spAutoFit/>
          </a:bodyPr>
          <a:lstStyle/>
          <a:p>
            <a:r>
              <a:rPr lang="en-US" b="1" dirty="0">
                <a:solidFill>
                  <a:srgbClr val="003DB8"/>
                </a:solidFill>
              </a:rPr>
              <a:t>OCEAN</a:t>
            </a:r>
          </a:p>
        </p:txBody>
      </p:sp>
      <p:sp>
        <p:nvSpPr>
          <p:cNvPr id="22" name="TextBox 21">
            <a:extLst>
              <a:ext uri="{FF2B5EF4-FFF2-40B4-BE49-F238E27FC236}">
                <a16:creationId xmlns:a16="http://schemas.microsoft.com/office/drawing/2014/main" id="{D42150CA-8832-4051-81FC-85EBD3FFF81E}"/>
              </a:ext>
            </a:extLst>
          </p:cNvPr>
          <p:cNvSpPr txBox="1"/>
          <p:nvPr/>
        </p:nvSpPr>
        <p:spPr>
          <a:xfrm>
            <a:off x="1447800" y="1676400"/>
            <a:ext cx="1981200" cy="369332"/>
          </a:xfrm>
          <a:prstGeom prst="rect">
            <a:avLst/>
          </a:prstGeom>
          <a:noFill/>
        </p:spPr>
        <p:txBody>
          <a:bodyPr wrap="square" rtlCol="0">
            <a:spAutoFit/>
          </a:bodyPr>
          <a:lstStyle/>
          <a:p>
            <a:r>
              <a:rPr lang="en-US" dirty="0"/>
              <a:t>CMIP Mean</a:t>
            </a:r>
          </a:p>
        </p:txBody>
      </p:sp>
      <p:cxnSp>
        <p:nvCxnSpPr>
          <p:cNvPr id="25" name="Straight Connector 24">
            <a:extLst>
              <a:ext uri="{FF2B5EF4-FFF2-40B4-BE49-F238E27FC236}">
                <a16:creationId xmlns:a16="http://schemas.microsoft.com/office/drawing/2014/main" id="{5EAFA013-4731-45EC-A1D1-184E5AB65106}"/>
              </a:ext>
            </a:extLst>
          </p:cNvPr>
          <p:cNvCxnSpPr/>
          <p:nvPr/>
        </p:nvCxnSpPr>
        <p:spPr>
          <a:xfrm flipV="1">
            <a:off x="1143000" y="1828800"/>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91DB8B4-B59F-40A8-B6F6-F2CA804187DF}"/>
              </a:ext>
            </a:extLst>
          </p:cNvPr>
          <p:cNvSpPr txBox="1"/>
          <p:nvPr/>
        </p:nvSpPr>
        <p:spPr>
          <a:xfrm>
            <a:off x="6629400" y="2046982"/>
            <a:ext cx="2286000" cy="1077218"/>
          </a:xfrm>
          <a:prstGeom prst="rect">
            <a:avLst/>
          </a:prstGeom>
          <a:noFill/>
        </p:spPr>
        <p:txBody>
          <a:bodyPr wrap="square" rtlCol="0">
            <a:spAutoFit/>
          </a:bodyPr>
          <a:lstStyle/>
          <a:p>
            <a:r>
              <a:rPr lang="en-US" sz="3200" b="1" dirty="0">
                <a:solidFill>
                  <a:schemeClr val="bg1"/>
                </a:solidFill>
              </a:rPr>
              <a:t>Total energy</a:t>
            </a:r>
          </a:p>
          <a:p>
            <a:r>
              <a:rPr lang="en-US" sz="3200" b="1" dirty="0">
                <a:solidFill>
                  <a:schemeClr val="bg1"/>
                </a:solidFill>
              </a:rPr>
              <a:t>  transport</a:t>
            </a:r>
          </a:p>
        </p:txBody>
      </p:sp>
      <p:sp>
        <p:nvSpPr>
          <p:cNvPr id="31" name="TextBox 30">
            <a:extLst>
              <a:ext uri="{FF2B5EF4-FFF2-40B4-BE49-F238E27FC236}">
                <a16:creationId xmlns:a16="http://schemas.microsoft.com/office/drawing/2014/main" id="{AFD4D2B8-0733-4948-9851-A712D7FDD51B}"/>
              </a:ext>
            </a:extLst>
          </p:cNvPr>
          <p:cNvSpPr txBox="1"/>
          <p:nvPr/>
        </p:nvSpPr>
        <p:spPr>
          <a:xfrm>
            <a:off x="6593099" y="4678740"/>
            <a:ext cx="2286000" cy="1569660"/>
          </a:xfrm>
          <a:prstGeom prst="rect">
            <a:avLst/>
          </a:prstGeom>
          <a:noFill/>
        </p:spPr>
        <p:txBody>
          <a:bodyPr wrap="square" rtlCol="0">
            <a:spAutoFit/>
          </a:bodyPr>
          <a:lstStyle/>
          <a:p>
            <a:pPr algn="ctr"/>
            <a:r>
              <a:rPr lang="en-US" sz="3200" b="1" dirty="0">
                <a:solidFill>
                  <a:schemeClr val="bg1"/>
                </a:solidFill>
              </a:rPr>
              <a:t>Atmosphere ocean partitioning</a:t>
            </a:r>
          </a:p>
        </p:txBody>
      </p:sp>
      <p:sp>
        <p:nvSpPr>
          <p:cNvPr id="32" name="TextBox 31">
            <a:extLst>
              <a:ext uri="{FF2B5EF4-FFF2-40B4-BE49-F238E27FC236}">
                <a16:creationId xmlns:a16="http://schemas.microsoft.com/office/drawing/2014/main" id="{A14ED03D-F758-4185-89DB-BBBD92D61796}"/>
              </a:ext>
            </a:extLst>
          </p:cNvPr>
          <p:cNvSpPr txBox="1"/>
          <p:nvPr/>
        </p:nvSpPr>
        <p:spPr>
          <a:xfrm>
            <a:off x="1600199" y="4595336"/>
            <a:ext cx="1524002" cy="369332"/>
          </a:xfrm>
          <a:prstGeom prst="rect">
            <a:avLst/>
          </a:prstGeom>
          <a:noFill/>
        </p:spPr>
        <p:txBody>
          <a:bodyPr wrap="square" rtlCol="0">
            <a:spAutoFit/>
          </a:bodyPr>
          <a:lstStyle/>
          <a:p>
            <a:r>
              <a:rPr lang="en-US" dirty="0"/>
              <a:t>Observations</a:t>
            </a:r>
          </a:p>
        </p:txBody>
      </p:sp>
      <p:cxnSp>
        <p:nvCxnSpPr>
          <p:cNvPr id="33" name="Straight Connector 32">
            <a:extLst>
              <a:ext uri="{FF2B5EF4-FFF2-40B4-BE49-F238E27FC236}">
                <a16:creationId xmlns:a16="http://schemas.microsoft.com/office/drawing/2014/main" id="{FD8FB7E6-2534-4642-8D0F-9602B68E9B60}"/>
              </a:ext>
            </a:extLst>
          </p:cNvPr>
          <p:cNvCxnSpPr/>
          <p:nvPr/>
        </p:nvCxnSpPr>
        <p:spPr>
          <a:xfrm flipV="1">
            <a:off x="1295400" y="4747736"/>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23B2695-4527-4101-B8DF-5C047F0C124B}"/>
              </a:ext>
            </a:extLst>
          </p:cNvPr>
          <p:cNvSpPr txBox="1"/>
          <p:nvPr/>
        </p:nvSpPr>
        <p:spPr>
          <a:xfrm>
            <a:off x="1600200" y="4888468"/>
            <a:ext cx="1981200" cy="369332"/>
          </a:xfrm>
          <a:prstGeom prst="rect">
            <a:avLst/>
          </a:prstGeom>
          <a:noFill/>
        </p:spPr>
        <p:txBody>
          <a:bodyPr wrap="square" rtlCol="0">
            <a:spAutoFit/>
          </a:bodyPr>
          <a:lstStyle/>
          <a:p>
            <a:r>
              <a:rPr lang="en-US" dirty="0"/>
              <a:t>CMIP Mean</a:t>
            </a:r>
          </a:p>
        </p:txBody>
      </p:sp>
      <p:cxnSp>
        <p:nvCxnSpPr>
          <p:cNvPr id="35" name="Straight Connector 34">
            <a:extLst>
              <a:ext uri="{FF2B5EF4-FFF2-40B4-BE49-F238E27FC236}">
                <a16:creationId xmlns:a16="http://schemas.microsoft.com/office/drawing/2014/main" id="{5F00ECFC-6F91-4D8C-8656-07B6E18FFE02}"/>
              </a:ext>
            </a:extLst>
          </p:cNvPr>
          <p:cNvCxnSpPr/>
          <p:nvPr/>
        </p:nvCxnSpPr>
        <p:spPr>
          <a:xfrm flipV="1">
            <a:off x="1295400" y="5040868"/>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F661D0B-861C-1457-69C7-AE90270D0C22}"/>
              </a:ext>
            </a:extLst>
          </p:cNvPr>
          <p:cNvSpPr/>
          <p:nvPr/>
        </p:nvSpPr>
        <p:spPr>
          <a:xfrm>
            <a:off x="1676400" y="1143000"/>
            <a:ext cx="685800" cy="140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98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3" name="Line 9">
            <a:extLst>
              <a:ext uri="{FF2B5EF4-FFF2-40B4-BE49-F238E27FC236}">
                <a16:creationId xmlns:a16="http://schemas.microsoft.com/office/drawing/2014/main" id="{CFA666F2-E6CF-4AF5-8E83-04D2E470A0DE}"/>
              </a:ext>
            </a:extLst>
          </p:cNvPr>
          <p:cNvSpPr>
            <a:spLocks noChangeShapeType="1"/>
          </p:cNvSpPr>
          <p:nvPr/>
        </p:nvSpPr>
        <p:spPr bwMode="auto">
          <a:xfrm>
            <a:off x="-8561882" y="228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Box 5">
            <a:extLst>
              <a:ext uri="{FF2B5EF4-FFF2-40B4-BE49-F238E27FC236}">
                <a16:creationId xmlns:a16="http://schemas.microsoft.com/office/drawing/2014/main" id="{E8EF0C96-1FFB-4B73-B220-A40FDF9B7FEA}"/>
              </a:ext>
            </a:extLst>
          </p:cNvPr>
          <p:cNvSpPr txBox="1"/>
          <p:nvPr/>
        </p:nvSpPr>
        <p:spPr>
          <a:xfrm>
            <a:off x="5410200" y="482769"/>
            <a:ext cx="2610998" cy="1754326"/>
          </a:xfrm>
          <a:prstGeom prst="rect">
            <a:avLst/>
          </a:prstGeom>
          <a:noFill/>
        </p:spPr>
        <p:txBody>
          <a:bodyPr wrap="square" rtlCol="0">
            <a:spAutoFit/>
          </a:bodyPr>
          <a:lstStyle/>
          <a:p>
            <a:r>
              <a:rPr lang="en-US" dirty="0">
                <a:solidFill>
                  <a:schemeClr val="bg1"/>
                </a:solidFill>
              </a:rPr>
              <a:t>Total (atmosphere plus ocean) energy transport  from satellite top of atmosphere (TOA) radiation (CERES EBAF ).</a:t>
            </a:r>
          </a:p>
          <a:p>
            <a:endParaRPr lang="en-US" dirty="0">
              <a:solidFill>
                <a:schemeClr val="bg1"/>
              </a:solidFill>
            </a:endParaRPr>
          </a:p>
        </p:txBody>
      </p:sp>
      <p:pic>
        <p:nvPicPr>
          <p:cNvPr id="8" name="Picture 7" descr="Chart, line chart, histogram&#10;&#10;Description automatically generated">
            <a:extLst>
              <a:ext uri="{FF2B5EF4-FFF2-40B4-BE49-F238E27FC236}">
                <a16:creationId xmlns:a16="http://schemas.microsoft.com/office/drawing/2014/main" id="{81A66DC9-F80B-4D6E-97A7-3B092355B5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3468181"/>
            <a:ext cx="6019800" cy="3121203"/>
          </a:xfrm>
          <a:prstGeom prst="rect">
            <a:avLst/>
          </a:prstGeom>
        </p:spPr>
      </p:pic>
      <p:sp>
        <p:nvSpPr>
          <p:cNvPr id="11" name="TextBox 10">
            <a:extLst>
              <a:ext uri="{FF2B5EF4-FFF2-40B4-BE49-F238E27FC236}">
                <a16:creationId xmlns:a16="http://schemas.microsoft.com/office/drawing/2014/main" id="{ED572AE6-6A56-4238-89AF-D5A265270B78}"/>
              </a:ext>
            </a:extLst>
          </p:cNvPr>
          <p:cNvSpPr txBox="1"/>
          <p:nvPr/>
        </p:nvSpPr>
        <p:spPr>
          <a:xfrm>
            <a:off x="3048000" y="3781235"/>
            <a:ext cx="914400" cy="461665"/>
          </a:xfrm>
          <a:prstGeom prst="rect">
            <a:avLst/>
          </a:prstGeom>
          <a:noFill/>
        </p:spPr>
        <p:txBody>
          <a:bodyPr wrap="square" rtlCol="0">
            <a:spAutoFit/>
          </a:bodyPr>
          <a:lstStyle/>
          <a:p>
            <a:r>
              <a:rPr lang="en-US" sz="2400" b="1" dirty="0"/>
              <a:t>Total</a:t>
            </a:r>
            <a:r>
              <a:rPr lang="en-US" dirty="0"/>
              <a:t> </a:t>
            </a:r>
          </a:p>
        </p:txBody>
      </p:sp>
      <p:pic>
        <p:nvPicPr>
          <p:cNvPr id="21" name="Picture 5" descr="4_rad_shaded">
            <a:extLst>
              <a:ext uri="{FF2B5EF4-FFF2-40B4-BE49-F238E27FC236}">
                <a16:creationId xmlns:a16="http://schemas.microsoft.com/office/drawing/2014/main" id="{FD7BB07F-7A5C-49F6-AB5D-072FAD2729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37" y="304800"/>
            <a:ext cx="3904463" cy="2839132"/>
          </a:xfrm>
          <a:prstGeom prst="rect">
            <a:avLst/>
          </a:prstGeom>
          <a:solidFill>
            <a:schemeClr val="tx1">
              <a:lumMod val="75000"/>
              <a:lumOff val="25000"/>
            </a:schemeClr>
          </a:solidFill>
          <a:ln>
            <a:solidFill>
              <a:schemeClr val="tx1">
                <a:lumMod val="75000"/>
                <a:lumOff val="25000"/>
              </a:schemeClr>
            </a:solidFill>
          </a:ln>
        </p:spPr>
      </p:pic>
      <p:sp>
        <p:nvSpPr>
          <p:cNvPr id="32" name="Line 6">
            <a:extLst>
              <a:ext uri="{FF2B5EF4-FFF2-40B4-BE49-F238E27FC236}">
                <a16:creationId xmlns:a16="http://schemas.microsoft.com/office/drawing/2014/main" id="{15C67F7F-B2BF-42C2-8AFC-FFF767C6ABCB}"/>
              </a:ext>
            </a:extLst>
          </p:cNvPr>
          <p:cNvSpPr>
            <a:spLocks noChangeShapeType="1"/>
          </p:cNvSpPr>
          <p:nvPr/>
        </p:nvSpPr>
        <p:spPr bwMode="auto">
          <a:xfrm>
            <a:off x="3323444" y="1495766"/>
            <a:ext cx="990600" cy="0"/>
          </a:xfrm>
          <a:prstGeom prst="line">
            <a:avLst/>
          </a:prstGeom>
          <a:noFill/>
          <a:ln w="381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7">
            <a:extLst>
              <a:ext uri="{FF2B5EF4-FFF2-40B4-BE49-F238E27FC236}">
                <a16:creationId xmlns:a16="http://schemas.microsoft.com/office/drawing/2014/main" id="{9C68E069-5FCE-41E9-B995-D2DDF1484EC8}"/>
              </a:ext>
            </a:extLst>
          </p:cNvPr>
          <p:cNvSpPr>
            <a:spLocks noChangeShapeType="1"/>
          </p:cNvSpPr>
          <p:nvPr/>
        </p:nvSpPr>
        <p:spPr bwMode="auto">
          <a:xfrm flipH="1">
            <a:off x="1456544" y="1437055"/>
            <a:ext cx="914400" cy="0"/>
          </a:xfrm>
          <a:prstGeom prst="line">
            <a:avLst/>
          </a:prstGeom>
          <a:noFill/>
          <a:ln w="38100">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id="{922A3FE1-3697-4C35-87B0-86EF1EA9BA4C}"/>
              </a:ext>
            </a:extLst>
          </p:cNvPr>
          <p:cNvSpPr txBox="1"/>
          <p:nvPr/>
        </p:nvSpPr>
        <p:spPr>
          <a:xfrm>
            <a:off x="3429000" y="990600"/>
            <a:ext cx="1143000" cy="369332"/>
          </a:xfrm>
          <a:prstGeom prst="rect">
            <a:avLst/>
          </a:prstGeom>
          <a:noFill/>
        </p:spPr>
        <p:txBody>
          <a:bodyPr wrap="square" rtlCol="0">
            <a:spAutoFit/>
          </a:bodyPr>
          <a:lstStyle/>
          <a:p>
            <a:r>
              <a:rPr lang="en-US" dirty="0">
                <a:solidFill>
                  <a:schemeClr val="tx1">
                    <a:lumMod val="75000"/>
                    <a:lumOff val="25000"/>
                  </a:schemeClr>
                </a:solidFill>
              </a:rPr>
              <a:t>5.8 PW</a:t>
            </a:r>
          </a:p>
        </p:txBody>
      </p:sp>
      <p:sp>
        <p:nvSpPr>
          <p:cNvPr id="35" name="TextBox 34">
            <a:extLst>
              <a:ext uri="{FF2B5EF4-FFF2-40B4-BE49-F238E27FC236}">
                <a16:creationId xmlns:a16="http://schemas.microsoft.com/office/drawing/2014/main" id="{0F700B3C-AA57-44A5-B1D0-DFBBB209EAB3}"/>
              </a:ext>
            </a:extLst>
          </p:cNvPr>
          <p:cNvSpPr txBox="1"/>
          <p:nvPr/>
        </p:nvSpPr>
        <p:spPr>
          <a:xfrm>
            <a:off x="1371600" y="914400"/>
            <a:ext cx="1143000" cy="369332"/>
          </a:xfrm>
          <a:prstGeom prst="rect">
            <a:avLst/>
          </a:prstGeom>
          <a:noFill/>
        </p:spPr>
        <p:txBody>
          <a:bodyPr wrap="square" rtlCol="0">
            <a:spAutoFit/>
          </a:bodyPr>
          <a:lstStyle/>
          <a:p>
            <a:r>
              <a:rPr lang="en-US" dirty="0">
                <a:solidFill>
                  <a:schemeClr val="tx1">
                    <a:lumMod val="75000"/>
                    <a:lumOff val="25000"/>
                  </a:schemeClr>
                </a:solidFill>
              </a:rPr>
              <a:t>5.8 PW</a:t>
            </a:r>
          </a:p>
        </p:txBody>
      </p:sp>
    </p:spTree>
    <p:extLst>
      <p:ext uri="{BB962C8B-B14F-4D97-AF65-F5344CB8AC3E}">
        <p14:creationId xmlns:p14="http://schemas.microsoft.com/office/powerpoint/2010/main" val="1383129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C323-090F-4A13-913A-ED78D2140B47}"/>
              </a:ext>
            </a:extLst>
          </p:cNvPr>
          <p:cNvSpPr>
            <a:spLocks noGrp="1"/>
          </p:cNvSpPr>
          <p:nvPr>
            <p:ph type="title"/>
          </p:nvPr>
        </p:nvSpPr>
        <p:spPr>
          <a:xfrm>
            <a:off x="-76200" y="152400"/>
            <a:ext cx="8918017" cy="674517"/>
          </a:xfrm>
        </p:spPr>
        <p:txBody>
          <a:bodyPr>
            <a:normAutofit fontScale="90000"/>
          </a:bodyPr>
          <a:lstStyle/>
          <a:p>
            <a:r>
              <a:rPr lang="en-US" dirty="0">
                <a:solidFill>
                  <a:schemeClr val="bg1"/>
                </a:solidFill>
              </a:rPr>
              <a:t>Sensitivity to observational radiation</a:t>
            </a:r>
            <a:br>
              <a:rPr lang="en-US" dirty="0">
                <a:solidFill>
                  <a:schemeClr val="bg1"/>
                </a:solidFill>
              </a:rPr>
            </a:br>
            <a:r>
              <a:rPr lang="en-US" dirty="0">
                <a:solidFill>
                  <a:schemeClr val="bg1"/>
                </a:solidFill>
              </a:rPr>
              <a:t>CERES EBAF (energy balanced and filled) </a:t>
            </a:r>
          </a:p>
        </p:txBody>
      </p:sp>
      <p:pic>
        <p:nvPicPr>
          <p:cNvPr id="5" name="Content Placeholder 4">
            <a:extLst>
              <a:ext uri="{FF2B5EF4-FFF2-40B4-BE49-F238E27FC236}">
                <a16:creationId xmlns:a16="http://schemas.microsoft.com/office/drawing/2014/main" id="{4A2A3569-F4BA-4D77-BE1F-4EB48F02DA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304800" y="1066800"/>
            <a:ext cx="5714999" cy="2963167"/>
          </a:xfrm>
        </p:spPr>
      </p:pic>
      <p:sp>
        <p:nvSpPr>
          <p:cNvPr id="6" name="TextBox 5">
            <a:extLst>
              <a:ext uri="{FF2B5EF4-FFF2-40B4-BE49-F238E27FC236}">
                <a16:creationId xmlns:a16="http://schemas.microsoft.com/office/drawing/2014/main" id="{D1056724-61A8-4F0C-84C1-629D77042BB3}"/>
              </a:ext>
            </a:extLst>
          </p:cNvPr>
          <p:cNvSpPr txBox="1"/>
          <p:nvPr/>
        </p:nvSpPr>
        <p:spPr>
          <a:xfrm>
            <a:off x="1447799" y="1383268"/>
            <a:ext cx="1524002" cy="369332"/>
          </a:xfrm>
          <a:prstGeom prst="rect">
            <a:avLst/>
          </a:prstGeom>
          <a:noFill/>
        </p:spPr>
        <p:txBody>
          <a:bodyPr wrap="square" rtlCol="0">
            <a:spAutoFit/>
          </a:bodyPr>
          <a:lstStyle/>
          <a:p>
            <a:r>
              <a:rPr lang="en-US" dirty="0"/>
              <a:t>Observations</a:t>
            </a:r>
          </a:p>
        </p:txBody>
      </p:sp>
      <p:cxnSp>
        <p:nvCxnSpPr>
          <p:cNvPr id="10" name="Straight Connector 9">
            <a:extLst>
              <a:ext uri="{FF2B5EF4-FFF2-40B4-BE49-F238E27FC236}">
                <a16:creationId xmlns:a16="http://schemas.microsoft.com/office/drawing/2014/main" id="{4B0F2740-4B4A-4A44-86B1-54A052B608A3}"/>
              </a:ext>
            </a:extLst>
          </p:cNvPr>
          <p:cNvCxnSpPr/>
          <p:nvPr/>
        </p:nvCxnSpPr>
        <p:spPr>
          <a:xfrm flipV="1">
            <a:off x="1143000" y="1535668"/>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Content Placeholder 4">
            <a:extLst>
              <a:ext uri="{FF2B5EF4-FFF2-40B4-BE49-F238E27FC236}">
                <a16:creationId xmlns:a16="http://schemas.microsoft.com/office/drawing/2014/main" id="{EBC16CC5-F2BF-40F5-A6CA-426BEBB921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4803" y="3962400"/>
            <a:ext cx="5714996" cy="2963166"/>
          </a:xfrm>
          <a:prstGeom prst="rect">
            <a:avLst/>
          </a:prstGeom>
        </p:spPr>
      </p:pic>
      <p:sp>
        <p:nvSpPr>
          <p:cNvPr id="14" name="TextBox 13">
            <a:extLst>
              <a:ext uri="{FF2B5EF4-FFF2-40B4-BE49-F238E27FC236}">
                <a16:creationId xmlns:a16="http://schemas.microsoft.com/office/drawing/2014/main" id="{717CD870-7E64-4DC1-9DC2-34F69A6EAFEA}"/>
              </a:ext>
            </a:extLst>
          </p:cNvPr>
          <p:cNvSpPr txBox="1"/>
          <p:nvPr/>
        </p:nvSpPr>
        <p:spPr>
          <a:xfrm>
            <a:off x="1524000" y="4126468"/>
            <a:ext cx="1524002" cy="369332"/>
          </a:xfrm>
          <a:prstGeom prst="rect">
            <a:avLst/>
          </a:prstGeom>
          <a:noFill/>
        </p:spPr>
        <p:txBody>
          <a:bodyPr wrap="square" rtlCol="0">
            <a:spAutoFit/>
          </a:bodyPr>
          <a:lstStyle/>
          <a:p>
            <a:r>
              <a:rPr lang="en-US" b="1" dirty="0">
                <a:solidFill>
                  <a:srgbClr val="FF0000"/>
                </a:solidFill>
              </a:rPr>
              <a:t>ATMOSPHERE</a:t>
            </a:r>
          </a:p>
        </p:txBody>
      </p:sp>
      <p:sp>
        <p:nvSpPr>
          <p:cNvPr id="18" name="TextBox 17">
            <a:extLst>
              <a:ext uri="{FF2B5EF4-FFF2-40B4-BE49-F238E27FC236}">
                <a16:creationId xmlns:a16="http://schemas.microsoft.com/office/drawing/2014/main" id="{E63B5810-CD28-4470-BA18-C3118DD654B7}"/>
              </a:ext>
            </a:extLst>
          </p:cNvPr>
          <p:cNvSpPr txBox="1"/>
          <p:nvPr/>
        </p:nvSpPr>
        <p:spPr>
          <a:xfrm>
            <a:off x="1752600" y="4355068"/>
            <a:ext cx="1981200" cy="369332"/>
          </a:xfrm>
          <a:prstGeom prst="rect">
            <a:avLst/>
          </a:prstGeom>
          <a:noFill/>
        </p:spPr>
        <p:txBody>
          <a:bodyPr wrap="square" rtlCol="0">
            <a:spAutoFit/>
          </a:bodyPr>
          <a:lstStyle/>
          <a:p>
            <a:r>
              <a:rPr lang="en-US" b="1" dirty="0">
                <a:solidFill>
                  <a:srgbClr val="003DB8"/>
                </a:solidFill>
              </a:rPr>
              <a:t>OCEAN</a:t>
            </a:r>
          </a:p>
        </p:txBody>
      </p:sp>
      <p:sp>
        <p:nvSpPr>
          <p:cNvPr id="22" name="TextBox 21">
            <a:extLst>
              <a:ext uri="{FF2B5EF4-FFF2-40B4-BE49-F238E27FC236}">
                <a16:creationId xmlns:a16="http://schemas.microsoft.com/office/drawing/2014/main" id="{D42150CA-8832-4051-81FC-85EBD3FFF81E}"/>
              </a:ext>
            </a:extLst>
          </p:cNvPr>
          <p:cNvSpPr txBox="1"/>
          <p:nvPr/>
        </p:nvSpPr>
        <p:spPr>
          <a:xfrm>
            <a:off x="1447800" y="1676400"/>
            <a:ext cx="1981200" cy="369332"/>
          </a:xfrm>
          <a:prstGeom prst="rect">
            <a:avLst/>
          </a:prstGeom>
          <a:noFill/>
        </p:spPr>
        <p:txBody>
          <a:bodyPr wrap="square" rtlCol="0">
            <a:spAutoFit/>
          </a:bodyPr>
          <a:lstStyle/>
          <a:p>
            <a:r>
              <a:rPr lang="en-US" dirty="0"/>
              <a:t>CMIP Mean</a:t>
            </a:r>
          </a:p>
        </p:txBody>
      </p:sp>
      <p:cxnSp>
        <p:nvCxnSpPr>
          <p:cNvPr id="25" name="Straight Connector 24">
            <a:extLst>
              <a:ext uri="{FF2B5EF4-FFF2-40B4-BE49-F238E27FC236}">
                <a16:creationId xmlns:a16="http://schemas.microsoft.com/office/drawing/2014/main" id="{5EAFA013-4731-45EC-A1D1-184E5AB65106}"/>
              </a:ext>
            </a:extLst>
          </p:cNvPr>
          <p:cNvCxnSpPr/>
          <p:nvPr/>
        </p:nvCxnSpPr>
        <p:spPr>
          <a:xfrm flipV="1">
            <a:off x="1143000" y="1828800"/>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91DB8B4-B59F-40A8-B6F6-F2CA804187DF}"/>
              </a:ext>
            </a:extLst>
          </p:cNvPr>
          <p:cNvSpPr txBox="1"/>
          <p:nvPr/>
        </p:nvSpPr>
        <p:spPr>
          <a:xfrm>
            <a:off x="6629400" y="2046982"/>
            <a:ext cx="2286000" cy="1077218"/>
          </a:xfrm>
          <a:prstGeom prst="rect">
            <a:avLst/>
          </a:prstGeom>
          <a:noFill/>
        </p:spPr>
        <p:txBody>
          <a:bodyPr wrap="square" rtlCol="0">
            <a:spAutoFit/>
          </a:bodyPr>
          <a:lstStyle/>
          <a:p>
            <a:r>
              <a:rPr lang="en-US" sz="3200" b="1" dirty="0">
                <a:solidFill>
                  <a:schemeClr val="bg1"/>
                </a:solidFill>
              </a:rPr>
              <a:t>Total energy</a:t>
            </a:r>
          </a:p>
          <a:p>
            <a:r>
              <a:rPr lang="en-US" sz="3200" b="1" dirty="0">
                <a:solidFill>
                  <a:schemeClr val="bg1"/>
                </a:solidFill>
              </a:rPr>
              <a:t>  transport</a:t>
            </a:r>
          </a:p>
        </p:txBody>
      </p:sp>
      <p:sp>
        <p:nvSpPr>
          <p:cNvPr id="31" name="TextBox 30">
            <a:extLst>
              <a:ext uri="{FF2B5EF4-FFF2-40B4-BE49-F238E27FC236}">
                <a16:creationId xmlns:a16="http://schemas.microsoft.com/office/drawing/2014/main" id="{AFD4D2B8-0733-4948-9851-A712D7FDD51B}"/>
              </a:ext>
            </a:extLst>
          </p:cNvPr>
          <p:cNvSpPr txBox="1"/>
          <p:nvPr/>
        </p:nvSpPr>
        <p:spPr>
          <a:xfrm>
            <a:off x="6593099" y="4678740"/>
            <a:ext cx="2286000" cy="1569660"/>
          </a:xfrm>
          <a:prstGeom prst="rect">
            <a:avLst/>
          </a:prstGeom>
          <a:noFill/>
        </p:spPr>
        <p:txBody>
          <a:bodyPr wrap="square" rtlCol="0">
            <a:spAutoFit/>
          </a:bodyPr>
          <a:lstStyle/>
          <a:p>
            <a:pPr algn="ctr"/>
            <a:r>
              <a:rPr lang="en-US" sz="3200" b="1" dirty="0">
                <a:solidFill>
                  <a:schemeClr val="bg1"/>
                </a:solidFill>
              </a:rPr>
              <a:t>Atmosphere ocean partitioning</a:t>
            </a:r>
          </a:p>
        </p:txBody>
      </p:sp>
      <p:sp>
        <p:nvSpPr>
          <p:cNvPr id="32" name="TextBox 31">
            <a:extLst>
              <a:ext uri="{FF2B5EF4-FFF2-40B4-BE49-F238E27FC236}">
                <a16:creationId xmlns:a16="http://schemas.microsoft.com/office/drawing/2014/main" id="{A14ED03D-F758-4185-89DB-BBBD92D61796}"/>
              </a:ext>
            </a:extLst>
          </p:cNvPr>
          <p:cNvSpPr txBox="1"/>
          <p:nvPr/>
        </p:nvSpPr>
        <p:spPr>
          <a:xfrm>
            <a:off x="1600199" y="4595336"/>
            <a:ext cx="1524002" cy="369332"/>
          </a:xfrm>
          <a:prstGeom prst="rect">
            <a:avLst/>
          </a:prstGeom>
          <a:noFill/>
        </p:spPr>
        <p:txBody>
          <a:bodyPr wrap="square" rtlCol="0">
            <a:spAutoFit/>
          </a:bodyPr>
          <a:lstStyle/>
          <a:p>
            <a:r>
              <a:rPr lang="en-US" dirty="0"/>
              <a:t>Observations</a:t>
            </a:r>
          </a:p>
        </p:txBody>
      </p:sp>
      <p:cxnSp>
        <p:nvCxnSpPr>
          <p:cNvPr id="33" name="Straight Connector 32">
            <a:extLst>
              <a:ext uri="{FF2B5EF4-FFF2-40B4-BE49-F238E27FC236}">
                <a16:creationId xmlns:a16="http://schemas.microsoft.com/office/drawing/2014/main" id="{FD8FB7E6-2534-4642-8D0F-9602B68E9B60}"/>
              </a:ext>
            </a:extLst>
          </p:cNvPr>
          <p:cNvCxnSpPr/>
          <p:nvPr/>
        </p:nvCxnSpPr>
        <p:spPr>
          <a:xfrm flipV="1">
            <a:off x="1295400" y="4747736"/>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23B2695-4527-4101-B8DF-5C047F0C124B}"/>
              </a:ext>
            </a:extLst>
          </p:cNvPr>
          <p:cNvSpPr txBox="1"/>
          <p:nvPr/>
        </p:nvSpPr>
        <p:spPr>
          <a:xfrm>
            <a:off x="1600200" y="4888468"/>
            <a:ext cx="1981200" cy="369332"/>
          </a:xfrm>
          <a:prstGeom prst="rect">
            <a:avLst/>
          </a:prstGeom>
          <a:noFill/>
        </p:spPr>
        <p:txBody>
          <a:bodyPr wrap="square" rtlCol="0">
            <a:spAutoFit/>
          </a:bodyPr>
          <a:lstStyle/>
          <a:p>
            <a:r>
              <a:rPr lang="en-US" dirty="0"/>
              <a:t>CMIP Mean</a:t>
            </a:r>
          </a:p>
        </p:txBody>
      </p:sp>
      <p:cxnSp>
        <p:nvCxnSpPr>
          <p:cNvPr id="35" name="Straight Connector 34">
            <a:extLst>
              <a:ext uri="{FF2B5EF4-FFF2-40B4-BE49-F238E27FC236}">
                <a16:creationId xmlns:a16="http://schemas.microsoft.com/office/drawing/2014/main" id="{5F00ECFC-6F91-4D8C-8656-07B6E18FFE02}"/>
              </a:ext>
            </a:extLst>
          </p:cNvPr>
          <p:cNvCxnSpPr/>
          <p:nvPr/>
        </p:nvCxnSpPr>
        <p:spPr>
          <a:xfrm flipV="1">
            <a:off x="1295400" y="5040868"/>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46DD98A-FFC2-AE8F-3E05-7CBF1C9F8149}"/>
              </a:ext>
            </a:extLst>
          </p:cNvPr>
          <p:cNvSpPr/>
          <p:nvPr/>
        </p:nvSpPr>
        <p:spPr>
          <a:xfrm>
            <a:off x="1676400" y="1143000"/>
            <a:ext cx="685800" cy="140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937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C323-090F-4A13-913A-ED78D2140B47}"/>
              </a:ext>
            </a:extLst>
          </p:cNvPr>
          <p:cNvSpPr>
            <a:spLocks noGrp="1"/>
          </p:cNvSpPr>
          <p:nvPr>
            <p:ph type="title"/>
          </p:nvPr>
        </p:nvSpPr>
        <p:spPr>
          <a:xfrm>
            <a:off x="-76200" y="152400"/>
            <a:ext cx="8918017" cy="674517"/>
          </a:xfrm>
        </p:spPr>
        <p:txBody>
          <a:bodyPr>
            <a:normAutofit fontScale="90000"/>
          </a:bodyPr>
          <a:lstStyle/>
          <a:p>
            <a:r>
              <a:rPr lang="en-US" dirty="0">
                <a:solidFill>
                  <a:schemeClr val="bg1"/>
                </a:solidFill>
              </a:rPr>
              <a:t>Sensitivity to observational radiation</a:t>
            </a:r>
            <a:br>
              <a:rPr lang="en-US" dirty="0">
                <a:solidFill>
                  <a:schemeClr val="bg1"/>
                </a:solidFill>
              </a:rPr>
            </a:br>
            <a:r>
              <a:rPr lang="en-US" dirty="0">
                <a:solidFill>
                  <a:schemeClr val="bg1"/>
                </a:solidFill>
              </a:rPr>
              <a:t>unadjusted CERES  (single scanner) </a:t>
            </a:r>
          </a:p>
        </p:txBody>
      </p:sp>
      <p:pic>
        <p:nvPicPr>
          <p:cNvPr id="5" name="Content Placeholder 4">
            <a:extLst>
              <a:ext uri="{FF2B5EF4-FFF2-40B4-BE49-F238E27FC236}">
                <a16:creationId xmlns:a16="http://schemas.microsoft.com/office/drawing/2014/main" id="{4A2A3569-F4BA-4D77-BE1F-4EB48F02DA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304800" y="1066800"/>
            <a:ext cx="5714998" cy="2963167"/>
          </a:xfrm>
        </p:spPr>
      </p:pic>
      <p:sp>
        <p:nvSpPr>
          <p:cNvPr id="6" name="TextBox 5">
            <a:extLst>
              <a:ext uri="{FF2B5EF4-FFF2-40B4-BE49-F238E27FC236}">
                <a16:creationId xmlns:a16="http://schemas.microsoft.com/office/drawing/2014/main" id="{D1056724-61A8-4F0C-84C1-629D77042BB3}"/>
              </a:ext>
            </a:extLst>
          </p:cNvPr>
          <p:cNvSpPr txBox="1"/>
          <p:nvPr/>
        </p:nvSpPr>
        <p:spPr>
          <a:xfrm>
            <a:off x="1447799" y="1383268"/>
            <a:ext cx="1524002" cy="369332"/>
          </a:xfrm>
          <a:prstGeom prst="rect">
            <a:avLst/>
          </a:prstGeom>
          <a:noFill/>
        </p:spPr>
        <p:txBody>
          <a:bodyPr wrap="square" rtlCol="0">
            <a:spAutoFit/>
          </a:bodyPr>
          <a:lstStyle/>
          <a:p>
            <a:r>
              <a:rPr lang="en-US" dirty="0"/>
              <a:t>Observations</a:t>
            </a:r>
          </a:p>
        </p:txBody>
      </p:sp>
      <p:cxnSp>
        <p:nvCxnSpPr>
          <p:cNvPr id="10" name="Straight Connector 9">
            <a:extLst>
              <a:ext uri="{FF2B5EF4-FFF2-40B4-BE49-F238E27FC236}">
                <a16:creationId xmlns:a16="http://schemas.microsoft.com/office/drawing/2014/main" id="{4B0F2740-4B4A-4A44-86B1-54A052B608A3}"/>
              </a:ext>
            </a:extLst>
          </p:cNvPr>
          <p:cNvCxnSpPr/>
          <p:nvPr/>
        </p:nvCxnSpPr>
        <p:spPr>
          <a:xfrm flipV="1">
            <a:off x="1143000" y="1535668"/>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Content Placeholder 4">
            <a:extLst>
              <a:ext uri="{FF2B5EF4-FFF2-40B4-BE49-F238E27FC236}">
                <a16:creationId xmlns:a16="http://schemas.microsoft.com/office/drawing/2014/main" id="{EBC16CC5-F2BF-40F5-A6CA-426BEBB921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4803" y="3962400"/>
            <a:ext cx="5714996" cy="2963166"/>
          </a:xfrm>
          <a:prstGeom prst="rect">
            <a:avLst/>
          </a:prstGeom>
        </p:spPr>
      </p:pic>
      <p:sp>
        <p:nvSpPr>
          <p:cNvPr id="14" name="TextBox 13">
            <a:extLst>
              <a:ext uri="{FF2B5EF4-FFF2-40B4-BE49-F238E27FC236}">
                <a16:creationId xmlns:a16="http://schemas.microsoft.com/office/drawing/2014/main" id="{717CD870-7E64-4DC1-9DC2-34F69A6EAFEA}"/>
              </a:ext>
            </a:extLst>
          </p:cNvPr>
          <p:cNvSpPr txBox="1"/>
          <p:nvPr/>
        </p:nvSpPr>
        <p:spPr>
          <a:xfrm>
            <a:off x="1524000" y="4126468"/>
            <a:ext cx="1524002" cy="369332"/>
          </a:xfrm>
          <a:prstGeom prst="rect">
            <a:avLst/>
          </a:prstGeom>
          <a:noFill/>
        </p:spPr>
        <p:txBody>
          <a:bodyPr wrap="square" rtlCol="0">
            <a:spAutoFit/>
          </a:bodyPr>
          <a:lstStyle/>
          <a:p>
            <a:r>
              <a:rPr lang="en-US" b="1" dirty="0">
                <a:solidFill>
                  <a:srgbClr val="FF0000"/>
                </a:solidFill>
              </a:rPr>
              <a:t>ATMOSPHERE</a:t>
            </a:r>
          </a:p>
        </p:txBody>
      </p:sp>
      <p:sp>
        <p:nvSpPr>
          <p:cNvPr id="18" name="TextBox 17">
            <a:extLst>
              <a:ext uri="{FF2B5EF4-FFF2-40B4-BE49-F238E27FC236}">
                <a16:creationId xmlns:a16="http://schemas.microsoft.com/office/drawing/2014/main" id="{E63B5810-CD28-4470-BA18-C3118DD654B7}"/>
              </a:ext>
            </a:extLst>
          </p:cNvPr>
          <p:cNvSpPr txBox="1"/>
          <p:nvPr/>
        </p:nvSpPr>
        <p:spPr>
          <a:xfrm>
            <a:off x="1752600" y="4355068"/>
            <a:ext cx="1981200" cy="369332"/>
          </a:xfrm>
          <a:prstGeom prst="rect">
            <a:avLst/>
          </a:prstGeom>
          <a:noFill/>
        </p:spPr>
        <p:txBody>
          <a:bodyPr wrap="square" rtlCol="0">
            <a:spAutoFit/>
          </a:bodyPr>
          <a:lstStyle/>
          <a:p>
            <a:r>
              <a:rPr lang="en-US" b="1" dirty="0">
                <a:solidFill>
                  <a:srgbClr val="003DB8"/>
                </a:solidFill>
              </a:rPr>
              <a:t>OCEAN</a:t>
            </a:r>
          </a:p>
        </p:txBody>
      </p:sp>
      <p:sp>
        <p:nvSpPr>
          <p:cNvPr id="22" name="TextBox 21">
            <a:extLst>
              <a:ext uri="{FF2B5EF4-FFF2-40B4-BE49-F238E27FC236}">
                <a16:creationId xmlns:a16="http://schemas.microsoft.com/office/drawing/2014/main" id="{D42150CA-8832-4051-81FC-85EBD3FFF81E}"/>
              </a:ext>
            </a:extLst>
          </p:cNvPr>
          <p:cNvSpPr txBox="1"/>
          <p:nvPr/>
        </p:nvSpPr>
        <p:spPr>
          <a:xfrm>
            <a:off x="1447800" y="1676400"/>
            <a:ext cx="1981200" cy="369332"/>
          </a:xfrm>
          <a:prstGeom prst="rect">
            <a:avLst/>
          </a:prstGeom>
          <a:noFill/>
        </p:spPr>
        <p:txBody>
          <a:bodyPr wrap="square" rtlCol="0">
            <a:spAutoFit/>
          </a:bodyPr>
          <a:lstStyle/>
          <a:p>
            <a:r>
              <a:rPr lang="en-US" dirty="0"/>
              <a:t>CMIP Mean</a:t>
            </a:r>
          </a:p>
        </p:txBody>
      </p:sp>
      <p:cxnSp>
        <p:nvCxnSpPr>
          <p:cNvPr id="25" name="Straight Connector 24">
            <a:extLst>
              <a:ext uri="{FF2B5EF4-FFF2-40B4-BE49-F238E27FC236}">
                <a16:creationId xmlns:a16="http://schemas.microsoft.com/office/drawing/2014/main" id="{5EAFA013-4731-45EC-A1D1-184E5AB65106}"/>
              </a:ext>
            </a:extLst>
          </p:cNvPr>
          <p:cNvCxnSpPr/>
          <p:nvPr/>
        </p:nvCxnSpPr>
        <p:spPr>
          <a:xfrm flipV="1">
            <a:off x="1143000" y="1828800"/>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91DB8B4-B59F-40A8-B6F6-F2CA804187DF}"/>
              </a:ext>
            </a:extLst>
          </p:cNvPr>
          <p:cNvSpPr txBox="1"/>
          <p:nvPr/>
        </p:nvSpPr>
        <p:spPr>
          <a:xfrm>
            <a:off x="6629400" y="2046982"/>
            <a:ext cx="2286000" cy="1077218"/>
          </a:xfrm>
          <a:prstGeom prst="rect">
            <a:avLst/>
          </a:prstGeom>
          <a:noFill/>
        </p:spPr>
        <p:txBody>
          <a:bodyPr wrap="square" rtlCol="0">
            <a:spAutoFit/>
          </a:bodyPr>
          <a:lstStyle/>
          <a:p>
            <a:r>
              <a:rPr lang="en-US" sz="3200" b="1" dirty="0">
                <a:solidFill>
                  <a:schemeClr val="bg1"/>
                </a:solidFill>
              </a:rPr>
              <a:t>Total energy</a:t>
            </a:r>
          </a:p>
          <a:p>
            <a:r>
              <a:rPr lang="en-US" sz="3200" b="1" dirty="0">
                <a:solidFill>
                  <a:schemeClr val="bg1"/>
                </a:solidFill>
              </a:rPr>
              <a:t>  transport</a:t>
            </a:r>
          </a:p>
        </p:txBody>
      </p:sp>
      <p:sp>
        <p:nvSpPr>
          <p:cNvPr id="31" name="TextBox 30">
            <a:extLst>
              <a:ext uri="{FF2B5EF4-FFF2-40B4-BE49-F238E27FC236}">
                <a16:creationId xmlns:a16="http://schemas.microsoft.com/office/drawing/2014/main" id="{AFD4D2B8-0733-4948-9851-A712D7FDD51B}"/>
              </a:ext>
            </a:extLst>
          </p:cNvPr>
          <p:cNvSpPr txBox="1"/>
          <p:nvPr/>
        </p:nvSpPr>
        <p:spPr>
          <a:xfrm>
            <a:off x="6593099" y="4678740"/>
            <a:ext cx="2286000" cy="1569660"/>
          </a:xfrm>
          <a:prstGeom prst="rect">
            <a:avLst/>
          </a:prstGeom>
          <a:noFill/>
        </p:spPr>
        <p:txBody>
          <a:bodyPr wrap="square" rtlCol="0">
            <a:spAutoFit/>
          </a:bodyPr>
          <a:lstStyle/>
          <a:p>
            <a:pPr algn="ctr"/>
            <a:r>
              <a:rPr lang="en-US" sz="3200" b="1" dirty="0">
                <a:solidFill>
                  <a:schemeClr val="bg1"/>
                </a:solidFill>
              </a:rPr>
              <a:t>Atmosphere ocean partitioning</a:t>
            </a:r>
          </a:p>
        </p:txBody>
      </p:sp>
      <p:sp>
        <p:nvSpPr>
          <p:cNvPr id="32" name="TextBox 31">
            <a:extLst>
              <a:ext uri="{FF2B5EF4-FFF2-40B4-BE49-F238E27FC236}">
                <a16:creationId xmlns:a16="http://schemas.microsoft.com/office/drawing/2014/main" id="{A14ED03D-F758-4185-89DB-BBBD92D61796}"/>
              </a:ext>
            </a:extLst>
          </p:cNvPr>
          <p:cNvSpPr txBox="1"/>
          <p:nvPr/>
        </p:nvSpPr>
        <p:spPr>
          <a:xfrm>
            <a:off x="1600199" y="4595336"/>
            <a:ext cx="1524002" cy="369332"/>
          </a:xfrm>
          <a:prstGeom prst="rect">
            <a:avLst/>
          </a:prstGeom>
          <a:noFill/>
        </p:spPr>
        <p:txBody>
          <a:bodyPr wrap="square" rtlCol="0">
            <a:spAutoFit/>
          </a:bodyPr>
          <a:lstStyle/>
          <a:p>
            <a:r>
              <a:rPr lang="en-US" dirty="0"/>
              <a:t>Observations</a:t>
            </a:r>
          </a:p>
        </p:txBody>
      </p:sp>
      <p:cxnSp>
        <p:nvCxnSpPr>
          <p:cNvPr id="33" name="Straight Connector 32">
            <a:extLst>
              <a:ext uri="{FF2B5EF4-FFF2-40B4-BE49-F238E27FC236}">
                <a16:creationId xmlns:a16="http://schemas.microsoft.com/office/drawing/2014/main" id="{FD8FB7E6-2534-4642-8D0F-9602B68E9B60}"/>
              </a:ext>
            </a:extLst>
          </p:cNvPr>
          <p:cNvCxnSpPr/>
          <p:nvPr/>
        </p:nvCxnSpPr>
        <p:spPr>
          <a:xfrm flipV="1">
            <a:off x="1295400" y="4747736"/>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23B2695-4527-4101-B8DF-5C047F0C124B}"/>
              </a:ext>
            </a:extLst>
          </p:cNvPr>
          <p:cNvSpPr txBox="1"/>
          <p:nvPr/>
        </p:nvSpPr>
        <p:spPr>
          <a:xfrm>
            <a:off x="1600200" y="4888468"/>
            <a:ext cx="1981200" cy="369332"/>
          </a:xfrm>
          <a:prstGeom prst="rect">
            <a:avLst/>
          </a:prstGeom>
          <a:noFill/>
        </p:spPr>
        <p:txBody>
          <a:bodyPr wrap="square" rtlCol="0">
            <a:spAutoFit/>
          </a:bodyPr>
          <a:lstStyle/>
          <a:p>
            <a:r>
              <a:rPr lang="en-US" dirty="0"/>
              <a:t>CMIP Mean</a:t>
            </a:r>
          </a:p>
        </p:txBody>
      </p:sp>
      <p:cxnSp>
        <p:nvCxnSpPr>
          <p:cNvPr id="35" name="Straight Connector 34">
            <a:extLst>
              <a:ext uri="{FF2B5EF4-FFF2-40B4-BE49-F238E27FC236}">
                <a16:creationId xmlns:a16="http://schemas.microsoft.com/office/drawing/2014/main" id="{5F00ECFC-6F91-4D8C-8656-07B6E18FFE02}"/>
              </a:ext>
            </a:extLst>
          </p:cNvPr>
          <p:cNvCxnSpPr/>
          <p:nvPr/>
        </p:nvCxnSpPr>
        <p:spPr>
          <a:xfrm flipV="1">
            <a:off x="1295400" y="5040868"/>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228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C323-090F-4A13-913A-ED78D2140B47}"/>
              </a:ext>
            </a:extLst>
          </p:cNvPr>
          <p:cNvSpPr>
            <a:spLocks noGrp="1"/>
          </p:cNvSpPr>
          <p:nvPr>
            <p:ph type="title"/>
          </p:nvPr>
        </p:nvSpPr>
        <p:spPr>
          <a:xfrm>
            <a:off x="-76200" y="152400"/>
            <a:ext cx="8918017" cy="674517"/>
          </a:xfrm>
        </p:spPr>
        <p:txBody>
          <a:bodyPr>
            <a:normAutofit fontScale="90000"/>
          </a:bodyPr>
          <a:lstStyle/>
          <a:p>
            <a:r>
              <a:rPr lang="en-US" dirty="0">
                <a:solidFill>
                  <a:schemeClr val="bg1"/>
                </a:solidFill>
              </a:rPr>
              <a:t>Sensitivity to observational radiation</a:t>
            </a:r>
            <a:br>
              <a:rPr lang="en-US" dirty="0">
                <a:solidFill>
                  <a:schemeClr val="bg1"/>
                </a:solidFill>
              </a:rPr>
            </a:br>
            <a:r>
              <a:rPr lang="en-US" dirty="0">
                <a:solidFill>
                  <a:schemeClr val="bg1"/>
                </a:solidFill>
              </a:rPr>
              <a:t>ERBE  (1984-1990) </a:t>
            </a:r>
          </a:p>
        </p:txBody>
      </p:sp>
      <p:pic>
        <p:nvPicPr>
          <p:cNvPr id="5" name="Content Placeholder 4">
            <a:extLst>
              <a:ext uri="{FF2B5EF4-FFF2-40B4-BE49-F238E27FC236}">
                <a16:creationId xmlns:a16="http://schemas.microsoft.com/office/drawing/2014/main" id="{4A2A3569-F4BA-4D77-BE1F-4EB48F02DA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304800" y="1066800"/>
            <a:ext cx="5714998" cy="2963166"/>
          </a:xfrm>
        </p:spPr>
      </p:pic>
      <p:sp>
        <p:nvSpPr>
          <p:cNvPr id="6" name="TextBox 5">
            <a:extLst>
              <a:ext uri="{FF2B5EF4-FFF2-40B4-BE49-F238E27FC236}">
                <a16:creationId xmlns:a16="http://schemas.microsoft.com/office/drawing/2014/main" id="{D1056724-61A8-4F0C-84C1-629D77042BB3}"/>
              </a:ext>
            </a:extLst>
          </p:cNvPr>
          <p:cNvSpPr txBox="1"/>
          <p:nvPr/>
        </p:nvSpPr>
        <p:spPr>
          <a:xfrm>
            <a:off x="1447799" y="1383268"/>
            <a:ext cx="1524002" cy="369332"/>
          </a:xfrm>
          <a:prstGeom prst="rect">
            <a:avLst/>
          </a:prstGeom>
          <a:noFill/>
        </p:spPr>
        <p:txBody>
          <a:bodyPr wrap="square" rtlCol="0">
            <a:spAutoFit/>
          </a:bodyPr>
          <a:lstStyle/>
          <a:p>
            <a:r>
              <a:rPr lang="en-US" dirty="0"/>
              <a:t>Observations</a:t>
            </a:r>
          </a:p>
        </p:txBody>
      </p:sp>
      <p:cxnSp>
        <p:nvCxnSpPr>
          <p:cNvPr id="10" name="Straight Connector 9">
            <a:extLst>
              <a:ext uri="{FF2B5EF4-FFF2-40B4-BE49-F238E27FC236}">
                <a16:creationId xmlns:a16="http://schemas.microsoft.com/office/drawing/2014/main" id="{4B0F2740-4B4A-4A44-86B1-54A052B608A3}"/>
              </a:ext>
            </a:extLst>
          </p:cNvPr>
          <p:cNvCxnSpPr/>
          <p:nvPr/>
        </p:nvCxnSpPr>
        <p:spPr>
          <a:xfrm flipV="1">
            <a:off x="1143000" y="1535668"/>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Content Placeholder 4">
            <a:extLst>
              <a:ext uri="{FF2B5EF4-FFF2-40B4-BE49-F238E27FC236}">
                <a16:creationId xmlns:a16="http://schemas.microsoft.com/office/drawing/2014/main" id="{EBC16CC5-F2BF-40F5-A6CA-426BEBB921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4803" y="3962400"/>
            <a:ext cx="5714996" cy="2963165"/>
          </a:xfrm>
          <a:prstGeom prst="rect">
            <a:avLst/>
          </a:prstGeom>
        </p:spPr>
      </p:pic>
      <p:sp>
        <p:nvSpPr>
          <p:cNvPr id="14" name="TextBox 13">
            <a:extLst>
              <a:ext uri="{FF2B5EF4-FFF2-40B4-BE49-F238E27FC236}">
                <a16:creationId xmlns:a16="http://schemas.microsoft.com/office/drawing/2014/main" id="{717CD870-7E64-4DC1-9DC2-34F69A6EAFEA}"/>
              </a:ext>
            </a:extLst>
          </p:cNvPr>
          <p:cNvSpPr txBox="1"/>
          <p:nvPr/>
        </p:nvSpPr>
        <p:spPr>
          <a:xfrm>
            <a:off x="1524000" y="4126468"/>
            <a:ext cx="1524002" cy="369332"/>
          </a:xfrm>
          <a:prstGeom prst="rect">
            <a:avLst/>
          </a:prstGeom>
          <a:noFill/>
        </p:spPr>
        <p:txBody>
          <a:bodyPr wrap="square" rtlCol="0">
            <a:spAutoFit/>
          </a:bodyPr>
          <a:lstStyle/>
          <a:p>
            <a:r>
              <a:rPr lang="en-US" b="1" dirty="0">
                <a:solidFill>
                  <a:srgbClr val="FF0000"/>
                </a:solidFill>
              </a:rPr>
              <a:t>ATMOSPHERE</a:t>
            </a:r>
          </a:p>
        </p:txBody>
      </p:sp>
      <p:sp>
        <p:nvSpPr>
          <p:cNvPr id="18" name="TextBox 17">
            <a:extLst>
              <a:ext uri="{FF2B5EF4-FFF2-40B4-BE49-F238E27FC236}">
                <a16:creationId xmlns:a16="http://schemas.microsoft.com/office/drawing/2014/main" id="{E63B5810-CD28-4470-BA18-C3118DD654B7}"/>
              </a:ext>
            </a:extLst>
          </p:cNvPr>
          <p:cNvSpPr txBox="1"/>
          <p:nvPr/>
        </p:nvSpPr>
        <p:spPr>
          <a:xfrm>
            <a:off x="1752600" y="4355068"/>
            <a:ext cx="1981200" cy="369332"/>
          </a:xfrm>
          <a:prstGeom prst="rect">
            <a:avLst/>
          </a:prstGeom>
          <a:noFill/>
        </p:spPr>
        <p:txBody>
          <a:bodyPr wrap="square" rtlCol="0">
            <a:spAutoFit/>
          </a:bodyPr>
          <a:lstStyle/>
          <a:p>
            <a:r>
              <a:rPr lang="en-US" b="1" dirty="0">
                <a:solidFill>
                  <a:srgbClr val="003DB8"/>
                </a:solidFill>
              </a:rPr>
              <a:t>OCEAN</a:t>
            </a:r>
          </a:p>
        </p:txBody>
      </p:sp>
      <p:sp>
        <p:nvSpPr>
          <p:cNvPr id="22" name="TextBox 21">
            <a:extLst>
              <a:ext uri="{FF2B5EF4-FFF2-40B4-BE49-F238E27FC236}">
                <a16:creationId xmlns:a16="http://schemas.microsoft.com/office/drawing/2014/main" id="{D42150CA-8832-4051-81FC-85EBD3FFF81E}"/>
              </a:ext>
            </a:extLst>
          </p:cNvPr>
          <p:cNvSpPr txBox="1"/>
          <p:nvPr/>
        </p:nvSpPr>
        <p:spPr>
          <a:xfrm>
            <a:off x="1447800" y="1676400"/>
            <a:ext cx="1981200" cy="369332"/>
          </a:xfrm>
          <a:prstGeom prst="rect">
            <a:avLst/>
          </a:prstGeom>
          <a:noFill/>
        </p:spPr>
        <p:txBody>
          <a:bodyPr wrap="square" rtlCol="0">
            <a:spAutoFit/>
          </a:bodyPr>
          <a:lstStyle/>
          <a:p>
            <a:r>
              <a:rPr lang="en-US" dirty="0"/>
              <a:t>CMIP Mean</a:t>
            </a:r>
          </a:p>
        </p:txBody>
      </p:sp>
      <p:cxnSp>
        <p:nvCxnSpPr>
          <p:cNvPr id="25" name="Straight Connector 24">
            <a:extLst>
              <a:ext uri="{FF2B5EF4-FFF2-40B4-BE49-F238E27FC236}">
                <a16:creationId xmlns:a16="http://schemas.microsoft.com/office/drawing/2014/main" id="{5EAFA013-4731-45EC-A1D1-184E5AB65106}"/>
              </a:ext>
            </a:extLst>
          </p:cNvPr>
          <p:cNvCxnSpPr/>
          <p:nvPr/>
        </p:nvCxnSpPr>
        <p:spPr>
          <a:xfrm flipV="1">
            <a:off x="1143000" y="1828800"/>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91DB8B4-B59F-40A8-B6F6-F2CA804187DF}"/>
              </a:ext>
            </a:extLst>
          </p:cNvPr>
          <p:cNvSpPr txBox="1"/>
          <p:nvPr/>
        </p:nvSpPr>
        <p:spPr>
          <a:xfrm>
            <a:off x="6629400" y="2046982"/>
            <a:ext cx="2286000" cy="1077218"/>
          </a:xfrm>
          <a:prstGeom prst="rect">
            <a:avLst/>
          </a:prstGeom>
          <a:noFill/>
        </p:spPr>
        <p:txBody>
          <a:bodyPr wrap="square" rtlCol="0">
            <a:spAutoFit/>
          </a:bodyPr>
          <a:lstStyle/>
          <a:p>
            <a:r>
              <a:rPr lang="en-US" sz="3200" b="1" dirty="0">
                <a:solidFill>
                  <a:schemeClr val="bg1"/>
                </a:solidFill>
              </a:rPr>
              <a:t>Total energy</a:t>
            </a:r>
          </a:p>
          <a:p>
            <a:r>
              <a:rPr lang="en-US" sz="3200" b="1" dirty="0">
                <a:solidFill>
                  <a:schemeClr val="bg1"/>
                </a:solidFill>
              </a:rPr>
              <a:t>  transport</a:t>
            </a:r>
          </a:p>
        </p:txBody>
      </p:sp>
      <p:sp>
        <p:nvSpPr>
          <p:cNvPr id="31" name="TextBox 30">
            <a:extLst>
              <a:ext uri="{FF2B5EF4-FFF2-40B4-BE49-F238E27FC236}">
                <a16:creationId xmlns:a16="http://schemas.microsoft.com/office/drawing/2014/main" id="{AFD4D2B8-0733-4948-9851-A712D7FDD51B}"/>
              </a:ext>
            </a:extLst>
          </p:cNvPr>
          <p:cNvSpPr txBox="1"/>
          <p:nvPr/>
        </p:nvSpPr>
        <p:spPr>
          <a:xfrm>
            <a:off x="6593099" y="4678740"/>
            <a:ext cx="2286000" cy="1569660"/>
          </a:xfrm>
          <a:prstGeom prst="rect">
            <a:avLst/>
          </a:prstGeom>
          <a:noFill/>
        </p:spPr>
        <p:txBody>
          <a:bodyPr wrap="square" rtlCol="0">
            <a:spAutoFit/>
          </a:bodyPr>
          <a:lstStyle/>
          <a:p>
            <a:pPr algn="ctr"/>
            <a:r>
              <a:rPr lang="en-US" sz="3200" b="1" dirty="0">
                <a:solidFill>
                  <a:schemeClr val="bg1"/>
                </a:solidFill>
              </a:rPr>
              <a:t>Atmosphere ocean partitioning</a:t>
            </a:r>
          </a:p>
        </p:txBody>
      </p:sp>
      <p:sp>
        <p:nvSpPr>
          <p:cNvPr id="32" name="TextBox 31">
            <a:extLst>
              <a:ext uri="{FF2B5EF4-FFF2-40B4-BE49-F238E27FC236}">
                <a16:creationId xmlns:a16="http://schemas.microsoft.com/office/drawing/2014/main" id="{A14ED03D-F758-4185-89DB-BBBD92D61796}"/>
              </a:ext>
            </a:extLst>
          </p:cNvPr>
          <p:cNvSpPr txBox="1"/>
          <p:nvPr/>
        </p:nvSpPr>
        <p:spPr>
          <a:xfrm>
            <a:off x="1600199" y="4595336"/>
            <a:ext cx="1524002" cy="369332"/>
          </a:xfrm>
          <a:prstGeom prst="rect">
            <a:avLst/>
          </a:prstGeom>
          <a:noFill/>
        </p:spPr>
        <p:txBody>
          <a:bodyPr wrap="square" rtlCol="0">
            <a:spAutoFit/>
          </a:bodyPr>
          <a:lstStyle/>
          <a:p>
            <a:r>
              <a:rPr lang="en-US" dirty="0"/>
              <a:t>Observations</a:t>
            </a:r>
          </a:p>
        </p:txBody>
      </p:sp>
      <p:cxnSp>
        <p:nvCxnSpPr>
          <p:cNvPr id="33" name="Straight Connector 32">
            <a:extLst>
              <a:ext uri="{FF2B5EF4-FFF2-40B4-BE49-F238E27FC236}">
                <a16:creationId xmlns:a16="http://schemas.microsoft.com/office/drawing/2014/main" id="{FD8FB7E6-2534-4642-8D0F-9602B68E9B60}"/>
              </a:ext>
            </a:extLst>
          </p:cNvPr>
          <p:cNvCxnSpPr/>
          <p:nvPr/>
        </p:nvCxnSpPr>
        <p:spPr>
          <a:xfrm flipV="1">
            <a:off x="1295400" y="4747736"/>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23B2695-4527-4101-B8DF-5C047F0C124B}"/>
              </a:ext>
            </a:extLst>
          </p:cNvPr>
          <p:cNvSpPr txBox="1"/>
          <p:nvPr/>
        </p:nvSpPr>
        <p:spPr>
          <a:xfrm>
            <a:off x="1600200" y="4888468"/>
            <a:ext cx="1981200" cy="369332"/>
          </a:xfrm>
          <a:prstGeom prst="rect">
            <a:avLst/>
          </a:prstGeom>
          <a:noFill/>
        </p:spPr>
        <p:txBody>
          <a:bodyPr wrap="square" rtlCol="0">
            <a:spAutoFit/>
          </a:bodyPr>
          <a:lstStyle/>
          <a:p>
            <a:r>
              <a:rPr lang="en-US" dirty="0"/>
              <a:t>CMIP Mean</a:t>
            </a:r>
          </a:p>
        </p:txBody>
      </p:sp>
      <p:cxnSp>
        <p:nvCxnSpPr>
          <p:cNvPr id="35" name="Straight Connector 34">
            <a:extLst>
              <a:ext uri="{FF2B5EF4-FFF2-40B4-BE49-F238E27FC236}">
                <a16:creationId xmlns:a16="http://schemas.microsoft.com/office/drawing/2014/main" id="{5F00ECFC-6F91-4D8C-8656-07B6E18FFE02}"/>
              </a:ext>
            </a:extLst>
          </p:cNvPr>
          <p:cNvCxnSpPr/>
          <p:nvPr/>
        </p:nvCxnSpPr>
        <p:spPr>
          <a:xfrm flipV="1">
            <a:off x="1295400" y="5040868"/>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472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C323-090F-4A13-913A-ED78D2140B47}"/>
              </a:ext>
            </a:extLst>
          </p:cNvPr>
          <p:cNvSpPr>
            <a:spLocks noGrp="1"/>
          </p:cNvSpPr>
          <p:nvPr>
            <p:ph type="title"/>
          </p:nvPr>
        </p:nvSpPr>
        <p:spPr>
          <a:xfrm>
            <a:off x="609600" y="166397"/>
            <a:ext cx="8229600" cy="674517"/>
          </a:xfrm>
        </p:spPr>
        <p:txBody>
          <a:bodyPr>
            <a:normAutofit fontScale="90000"/>
          </a:bodyPr>
          <a:lstStyle/>
          <a:p>
            <a:r>
              <a:rPr lang="en-US" dirty="0">
                <a:solidFill>
                  <a:schemeClr val="bg1"/>
                </a:solidFill>
              </a:rPr>
              <a:t>Accounting for ocean heat content changes</a:t>
            </a:r>
          </a:p>
        </p:txBody>
      </p:sp>
      <p:pic>
        <p:nvPicPr>
          <p:cNvPr id="5" name="Content Placeholder 4">
            <a:extLst>
              <a:ext uri="{FF2B5EF4-FFF2-40B4-BE49-F238E27FC236}">
                <a16:creationId xmlns:a16="http://schemas.microsoft.com/office/drawing/2014/main" id="{4A2A3569-F4BA-4D77-BE1F-4EB48F02DA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304800" y="1066800"/>
            <a:ext cx="5714999" cy="2963167"/>
          </a:xfrm>
        </p:spPr>
      </p:pic>
      <p:sp>
        <p:nvSpPr>
          <p:cNvPr id="6" name="TextBox 5">
            <a:extLst>
              <a:ext uri="{FF2B5EF4-FFF2-40B4-BE49-F238E27FC236}">
                <a16:creationId xmlns:a16="http://schemas.microsoft.com/office/drawing/2014/main" id="{D1056724-61A8-4F0C-84C1-629D77042BB3}"/>
              </a:ext>
            </a:extLst>
          </p:cNvPr>
          <p:cNvSpPr txBox="1"/>
          <p:nvPr/>
        </p:nvSpPr>
        <p:spPr>
          <a:xfrm>
            <a:off x="1447799" y="1383268"/>
            <a:ext cx="1524002" cy="369332"/>
          </a:xfrm>
          <a:prstGeom prst="rect">
            <a:avLst/>
          </a:prstGeom>
          <a:noFill/>
        </p:spPr>
        <p:txBody>
          <a:bodyPr wrap="square" rtlCol="0">
            <a:spAutoFit/>
          </a:bodyPr>
          <a:lstStyle/>
          <a:p>
            <a:r>
              <a:rPr lang="en-US" dirty="0"/>
              <a:t>Observations</a:t>
            </a:r>
          </a:p>
        </p:txBody>
      </p:sp>
      <p:cxnSp>
        <p:nvCxnSpPr>
          <p:cNvPr id="10" name="Straight Connector 9">
            <a:extLst>
              <a:ext uri="{FF2B5EF4-FFF2-40B4-BE49-F238E27FC236}">
                <a16:creationId xmlns:a16="http://schemas.microsoft.com/office/drawing/2014/main" id="{4B0F2740-4B4A-4A44-86B1-54A052B608A3}"/>
              </a:ext>
            </a:extLst>
          </p:cNvPr>
          <p:cNvCxnSpPr/>
          <p:nvPr/>
        </p:nvCxnSpPr>
        <p:spPr>
          <a:xfrm flipV="1">
            <a:off x="1143000" y="1535668"/>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Content Placeholder 4">
            <a:extLst>
              <a:ext uri="{FF2B5EF4-FFF2-40B4-BE49-F238E27FC236}">
                <a16:creationId xmlns:a16="http://schemas.microsoft.com/office/drawing/2014/main" id="{EBC16CC5-F2BF-40F5-A6CA-426BEBB921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4804" y="3962400"/>
            <a:ext cx="5714994" cy="2963165"/>
          </a:xfrm>
          <a:prstGeom prst="rect">
            <a:avLst/>
          </a:prstGeom>
        </p:spPr>
      </p:pic>
      <p:sp>
        <p:nvSpPr>
          <p:cNvPr id="14" name="TextBox 13">
            <a:extLst>
              <a:ext uri="{FF2B5EF4-FFF2-40B4-BE49-F238E27FC236}">
                <a16:creationId xmlns:a16="http://schemas.microsoft.com/office/drawing/2014/main" id="{717CD870-7E64-4DC1-9DC2-34F69A6EAFEA}"/>
              </a:ext>
            </a:extLst>
          </p:cNvPr>
          <p:cNvSpPr txBox="1"/>
          <p:nvPr/>
        </p:nvSpPr>
        <p:spPr>
          <a:xfrm>
            <a:off x="1524000" y="4126468"/>
            <a:ext cx="1524002" cy="369332"/>
          </a:xfrm>
          <a:prstGeom prst="rect">
            <a:avLst/>
          </a:prstGeom>
          <a:noFill/>
        </p:spPr>
        <p:txBody>
          <a:bodyPr wrap="square" rtlCol="0">
            <a:spAutoFit/>
          </a:bodyPr>
          <a:lstStyle/>
          <a:p>
            <a:r>
              <a:rPr lang="en-US" b="1" dirty="0">
                <a:solidFill>
                  <a:srgbClr val="FF0000"/>
                </a:solidFill>
              </a:rPr>
              <a:t>ATMOSPHERE</a:t>
            </a:r>
          </a:p>
        </p:txBody>
      </p:sp>
      <p:sp>
        <p:nvSpPr>
          <p:cNvPr id="18" name="TextBox 17">
            <a:extLst>
              <a:ext uri="{FF2B5EF4-FFF2-40B4-BE49-F238E27FC236}">
                <a16:creationId xmlns:a16="http://schemas.microsoft.com/office/drawing/2014/main" id="{E63B5810-CD28-4470-BA18-C3118DD654B7}"/>
              </a:ext>
            </a:extLst>
          </p:cNvPr>
          <p:cNvSpPr txBox="1"/>
          <p:nvPr/>
        </p:nvSpPr>
        <p:spPr>
          <a:xfrm>
            <a:off x="1752600" y="4355068"/>
            <a:ext cx="1981200" cy="369332"/>
          </a:xfrm>
          <a:prstGeom prst="rect">
            <a:avLst/>
          </a:prstGeom>
          <a:noFill/>
        </p:spPr>
        <p:txBody>
          <a:bodyPr wrap="square" rtlCol="0">
            <a:spAutoFit/>
          </a:bodyPr>
          <a:lstStyle/>
          <a:p>
            <a:r>
              <a:rPr lang="en-US" b="1" dirty="0">
                <a:solidFill>
                  <a:srgbClr val="003DB8"/>
                </a:solidFill>
              </a:rPr>
              <a:t>OCEAN</a:t>
            </a:r>
          </a:p>
        </p:txBody>
      </p:sp>
      <p:sp>
        <p:nvSpPr>
          <p:cNvPr id="22" name="TextBox 21">
            <a:extLst>
              <a:ext uri="{FF2B5EF4-FFF2-40B4-BE49-F238E27FC236}">
                <a16:creationId xmlns:a16="http://schemas.microsoft.com/office/drawing/2014/main" id="{D42150CA-8832-4051-81FC-85EBD3FFF81E}"/>
              </a:ext>
            </a:extLst>
          </p:cNvPr>
          <p:cNvSpPr txBox="1"/>
          <p:nvPr/>
        </p:nvSpPr>
        <p:spPr>
          <a:xfrm>
            <a:off x="1447800" y="1676400"/>
            <a:ext cx="1981200" cy="369332"/>
          </a:xfrm>
          <a:prstGeom prst="rect">
            <a:avLst/>
          </a:prstGeom>
          <a:noFill/>
        </p:spPr>
        <p:txBody>
          <a:bodyPr wrap="square" rtlCol="0">
            <a:spAutoFit/>
          </a:bodyPr>
          <a:lstStyle/>
          <a:p>
            <a:r>
              <a:rPr lang="en-US" dirty="0"/>
              <a:t>CMIP Mean</a:t>
            </a:r>
          </a:p>
        </p:txBody>
      </p:sp>
      <p:cxnSp>
        <p:nvCxnSpPr>
          <p:cNvPr id="25" name="Straight Connector 24">
            <a:extLst>
              <a:ext uri="{FF2B5EF4-FFF2-40B4-BE49-F238E27FC236}">
                <a16:creationId xmlns:a16="http://schemas.microsoft.com/office/drawing/2014/main" id="{5EAFA013-4731-45EC-A1D1-184E5AB65106}"/>
              </a:ext>
            </a:extLst>
          </p:cNvPr>
          <p:cNvCxnSpPr/>
          <p:nvPr/>
        </p:nvCxnSpPr>
        <p:spPr>
          <a:xfrm flipV="1">
            <a:off x="1143000" y="1828800"/>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91DB8B4-B59F-40A8-B6F6-F2CA804187DF}"/>
              </a:ext>
            </a:extLst>
          </p:cNvPr>
          <p:cNvSpPr txBox="1"/>
          <p:nvPr/>
        </p:nvSpPr>
        <p:spPr>
          <a:xfrm>
            <a:off x="6340298" y="1073259"/>
            <a:ext cx="2286000" cy="1077218"/>
          </a:xfrm>
          <a:prstGeom prst="rect">
            <a:avLst/>
          </a:prstGeom>
          <a:noFill/>
        </p:spPr>
        <p:txBody>
          <a:bodyPr wrap="square" rtlCol="0">
            <a:spAutoFit/>
          </a:bodyPr>
          <a:lstStyle/>
          <a:p>
            <a:r>
              <a:rPr lang="en-US" sz="3200" b="1" dirty="0">
                <a:solidFill>
                  <a:schemeClr val="bg1"/>
                </a:solidFill>
              </a:rPr>
              <a:t>Total energy</a:t>
            </a:r>
          </a:p>
          <a:p>
            <a:r>
              <a:rPr lang="en-US" sz="3200" b="1" dirty="0">
                <a:solidFill>
                  <a:schemeClr val="bg1"/>
                </a:solidFill>
              </a:rPr>
              <a:t>  transport</a:t>
            </a:r>
          </a:p>
        </p:txBody>
      </p:sp>
      <p:sp>
        <p:nvSpPr>
          <p:cNvPr id="32" name="TextBox 31">
            <a:extLst>
              <a:ext uri="{FF2B5EF4-FFF2-40B4-BE49-F238E27FC236}">
                <a16:creationId xmlns:a16="http://schemas.microsoft.com/office/drawing/2014/main" id="{A14ED03D-F758-4185-89DB-BBBD92D61796}"/>
              </a:ext>
            </a:extLst>
          </p:cNvPr>
          <p:cNvSpPr txBox="1"/>
          <p:nvPr/>
        </p:nvSpPr>
        <p:spPr>
          <a:xfrm>
            <a:off x="1600199" y="4595336"/>
            <a:ext cx="1524002" cy="369332"/>
          </a:xfrm>
          <a:prstGeom prst="rect">
            <a:avLst/>
          </a:prstGeom>
          <a:noFill/>
        </p:spPr>
        <p:txBody>
          <a:bodyPr wrap="square" rtlCol="0">
            <a:spAutoFit/>
          </a:bodyPr>
          <a:lstStyle/>
          <a:p>
            <a:r>
              <a:rPr lang="en-US" dirty="0"/>
              <a:t>Observations</a:t>
            </a:r>
          </a:p>
        </p:txBody>
      </p:sp>
      <p:cxnSp>
        <p:nvCxnSpPr>
          <p:cNvPr id="33" name="Straight Connector 32">
            <a:extLst>
              <a:ext uri="{FF2B5EF4-FFF2-40B4-BE49-F238E27FC236}">
                <a16:creationId xmlns:a16="http://schemas.microsoft.com/office/drawing/2014/main" id="{FD8FB7E6-2534-4642-8D0F-9602B68E9B60}"/>
              </a:ext>
            </a:extLst>
          </p:cNvPr>
          <p:cNvCxnSpPr/>
          <p:nvPr/>
        </p:nvCxnSpPr>
        <p:spPr>
          <a:xfrm flipV="1">
            <a:off x="1295400" y="4747736"/>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23B2695-4527-4101-B8DF-5C047F0C124B}"/>
              </a:ext>
            </a:extLst>
          </p:cNvPr>
          <p:cNvSpPr txBox="1"/>
          <p:nvPr/>
        </p:nvSpPr>
        <p:spPr>
          <a:xfrm>
            <a:off x="1600200" y="4888468"/>
            <a:ext cx="1981200" cy="369332"/>
          </a:xfrm>
          <a:prstGeom prst="rect">
            <a:avLst/>
          </a:prstGeom>
          <a:noFill/>
        </p:spPr>
        <p:txBody>
          <a:bodyPr wrap="square" rtlCol="0">
            <a:spAutoFit/>
          </a:bodyPr>
          <a:lstStyle/>
          <a:p>
            <a:r>
              <a:rPr lang="en-US" dirty="0"/>
              <a:t>CMIP Mean</a:t>
            </a:r>
          </a:p>
        </p:txBody>
      </p:sp>
      <p:cxnSp>
        <p:nvCxnSpPr>
          <p:cNvPr id="35" name="Straight Connector 34">
            <a:extLst>
              <a:ext uri="{FF2B5EF4-FFF2-40B4-BE49-F238E27FC236}">
                <a16:creationId xmlns:a16="http://schemas.microsoft.com/office/drawing/2014/main" id="{5F00ECFC-6F91-4D8C-8656-07B6E18FFE02}"/>
              </a:ext>
            </a:extLst>
          </p:cNvPr>
          <p:cNvCxnSpPr/>
          <p:nvPr/>
        </p:nvCxnSpPr>
        <p:spPr>
          <a:xfrm flipV="1">
            <a:off x="1295400" y="5040868"/>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BFB5D70-E105-4A32-8409-7C4728CF7ADA}"/>
              </a:ext>
            </a:extLst>
          </p:cNvPr>
          <p:cNvSpPr txBox="1"/>
          <p:nvPr/>
        </p:nvSpPr>
        <p:spPr>
          <a:xfrm>
            <a:off x="6166148" y="4152958"/>
            <a:ext cx="2907703" cy="2308324"/>
          </a:xfrm>
          <a:prstGeom prst="rect">
            <a:avLst/>
          </a:prstGeom>
          <a:noFill/>
        </p:spPr>
        <p:txBody>
          <a:bodyPr wrap="square" rtlCol="0">
            <a:spAutoFit/>
          </a:bodyPr>
          <a:lstStyle/>
          <a:p>
            <a:r>
              <a:rPr lang="en-US" sz="2400" dirty="0">
                <a:solidFill>
                  <a:srgbClr val="43FFFF"/>
                </a:solidFill>
              </a:rPr>
              <a:t>Correcting for ocean heat content changes -------------------------</a:t>
            </a:r>
          </a:p>
          <a:p>
            <a:r>
              <a:rPr lang="en-US" sz="2400" dirty="0">
                <a:solidFill>
                  <a:srgbClr val="43FFFF"/>
                </a:solidFill>
              </a:rPr>
              <a:t>From EN4 ocean reanalysis temperature trends</a:t>
            </a:r>
          </a:p>
        </p:txBody>
      </p:sp>
    </p:spTree>
    <p:extLst>
      <p:ext uri="{BB962C8B-B14F-4D97-AF65-F5344CB8AC3E}">
        <p14:creationId xmlns:p14="http://schemas.microsoft.com/office/powerpoint/2010/main" val="850879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226D-6174-40FC-81B3-34C98A043C4B}"/>
              </a:ext>
            </a:extLst>
          </p:cNvPr>
          <p:cNvSpPr>
            <a:spLocks noGrp="1"/>
          </p:cNvSpPr>
          <p:nvPr>
            <p:ph type="title"/>
          </p:nvPr>
        </p:nvSpPr>
        <p:spPr>
          <a:xfrm>
            <a:off x="6096000" y="156652"/>
            <a:ext cx="2933700" cy="4951143"/>
          </a:xfrm>
        </p:spPr>
        <p:txBody>
          <a:bodyPr>
            <a:noAutofit/>
          </a:bodyPr>
          <a:lstStyle/>
          <a:p>
            <a:r>
              <a:rPr lang="en-US" sz="2800" dirty="0">
                <a:solidFill>
                  <a:schemeClr val="bg1"/>
                </a:solidFill>
              </a:rPr>
              <a:t>Main conclusion: Models move too much energy through the atmosphere and too little through the ocean</a:t>
            </a:r>
          </a:p>
        </p:txBody>
      </p:sp>
      <p:pic>
        <p:nvPicPr>
          <p:cNvPr id="14" name="Content Placeholder 4">
            <a:extLst>
              <a:ext uri="{FF2B5EF4-FFF2-40B4-BE49-F238E27FC236}">
                <a16:creationId xmlns:a16="http://schemas.microsoft.com/office/drawing/2014/main" id="{4A0C4E09-A833-2DE0-1F09-E8A915C1FB3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6200" y="152400"/>
            <a:ext cx="5714998" cy="2963166"/>
          </a:xfrm>
          <a:prstGeom prst="rect">
            <a:avLst/>
          </a:prstGeom>
        </p:spPr>
      </p:pic>
      <p:sp>
        <p:nvSpPr>
          <p:cNvPr id="16" name="TextBox 15">
            <a:extLst>
              <a:ext uri="{FF2B5EF4-FFF2-40B4-BE49-F238E27FC236}">
                <a16:creationId xmlns:a16="http://schemas.microsoft.com/office/drawing/2014/main" id="{A02B1314-52EA-F3DD-AECA-2ED7448D7169}"/>
              </a:ext>
            </a:extLst>
          </p:cNvPr>
          <p:cNvSpPr txBox="1"/>
          <p:nvPr/>
        </p:nvSpPr>
        <p:spPr>
          <a:xfrm>
            <a:off x="1295398" y="307834"/>
            <a:ext cx="1524002" cy="369332"/>
          </a:xfrm>
          <a:prstGeom prst="rect">
            <a:avLst/>
          </a:prstGeom>
          <a:noFill/>
        </p:spPr>
        <p:txBody>
          <a:bodyPr wrap="square" rtlCol="0">
            <a:spAutoFit/>
          </a:bodyPr>
          <a:lstStyle/>
          <a:p>
            <a:r>
              <a:rPr lang="en-US" b="1" dirty="0">
                <a:solidFill>
                  <a:srgbClr val="FF0000"/>
                </a:solidFill>
              </a:rPr>
              <a:t>ATMOSPHERE</a:t>
            </a:r>
          </a:p>
        </p:txBody>
      </p:sp>
      <p:sp>
        <p:nvSpPr>
          <p:cNvPr id="18" name="TextBox 17">
            <a:extLst>
              <a:ext uri="{FF2B5EF4-FFF2-40B4-BE49-F238E27FC236}">
                <a16:creationId xmlns:a16="http://schemas.microsoft.com/office/drawing/2014/main" id="{A12CB078-73F6-69F5-EB04-B586F38E09EA}"/>
              </a:ext>
            </a:extLst>
          </p:cNvPr>
          <p:cNvSpPr txBox="1"/>
          <p:nvPr/>
        </p:nvSpPr>
        <p:spPr>
          <a:xfrm>
            <a:off x="1523998" y="536434"/>
            <a:ext cx="1981200" cy="369332"/>
          </a:xfrm>
          <a:prstGeom prst="rect">
            <a:avLst/>
          </a:prstGeom>
          <a:noFill/>
        </p:spPr>
        <p:txBody>
          <a:bodyPr wrap="square" rtlCol="0">
            <a:spAutoFit/>
          </a:bodyPr>
          <a:lstStyle/>
          <a:p>
            <a:r>
              <a:rPr lang="en-US" b="1" dirty="0">
                <a:solidFill>
                  <a:srgbClr val="003DB8"/>
                </a:solidFill>
              </a:rPr>
              <a:t>OCEAN</a:t>
            </a:r>
          </a:p>
        </p:txBody>
      </p:sp>
      <p:sp>
        <p:nvSpPr>
          <p:cNvPr id="20" name="TextBox 19">
            <a:extLst>
              <a:ext uri="{FF2B5EF4-FFF2-40B4-BE49-F238E27FC236}">
                <a16:creationId xmlns:a16="http://schemas.microsoft.com/office/drawing/2014/main" id="{2C363E68-21C3-C75F-3343-92ECBDACE0D0}"/>
              </a:ext>
            </a:extLst>
          </p:cNvPr>
          <p:cNvSpPr txBox="1"/>
          <p:nvPr/>
        </p:nvSpPr>
        <p:spPr>
          <a:xfrm>
            <a:off x="1371597" y="776702"/>
            <a:ext cx="1524002" cy="369332"/>
          </a:xfrm>
          <a:prstGeom prst="rect">
            <a:avLst/>
          </a:prstGeom>
          <a:noFill/>
        </p:spPr>
        <p:txBody>
          <a:bodyPr wrap="square" rtlCol="0">
            <a:spAutoFit/>
          </a:bodyPr>
          <a:lstStyle/>
          <a:p>
            <a:r>
              <a:rPr lang="en-US" dirty="0"/>
              <a:t>Observations</a:t>
            </a:r>
          </a:p>
        </p:txBody>
      </p:sp>
      <p:cxnSp>
        <p:nvCxnSpPr>
          <p:cNvPr id="22" name="Straight Connector 21">
            <a:extLst>
              <a:ext uri="{FF2B5EF4-FFF2-40B4-BE49-F238E27FC236}">
                <a16:creationId xmlns:a16="http://schemas.microsoft.com/office/drawing/2014/main" id="{1A730EBD-0763-EC40-E4E3-4E00E6886774}"/>
              </a:ext>
            </a:extLst>
          </p:cNvPr>
          <p:cNvCxnSpPr>
            <a:cxnSpLocks/>
          </p:cNvCxnSpPr>
          <p:nvPr/>
        </p:nvCxnSpPr>
        <p:spPr>
          <a:xfrm flipV="1">
            <a:off x="1066798" y="929102"/>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F8802D-4674-461C-C325-0C87162E121F}"/>
              </a:ext>
            </a:extLst>
          </p:cNvPr>
          <p:cNvSpPr txBox="1"/>
          <p:nvPr/>
        </p:nvSpPr>
        <p:spPr>
          <a:xfrm>
            <a:off x="1371598" y="1069834"/>
            <a:ext cx="1981200" cy="369332"/>
          </a:xfrm>
          <a:prstGeom prst="rect">
            <a:avLst/>
          </a:prstGeom>
          <a:noFill/>
        </p:spPr>
        <p:txBody>
          <a:bodyPr wrap="square" rtlCol="0">
            <a:spAutoFit/>
          </a:bodyPr>
          <a:lstStyle/>
          <a:p>
            <a:r>
              <a:rPr lang="en-US" dirty="0"/>
              <a:t>CMIP Mean</a:t>
            </a:r>
          </a:p>
        </p:txBody>
      </p:sp>
      <p:cxnSp>
        <p:nvCxnSpPr>
          <p:cNvPr id="26" name="Straight Connector 25">
            <a:extLst>
              <a:ext uri="{FF2B5EF4-FFF2-40B4-BE49-F238E27FC236}">
                <a16:creationId xmlns:a16="http://schemas.microsoft.com/office/drawing/2014/main" id="{BD879CB2-7820-B04F-5A3B-FA2B2FA67DD5}"/>
              </a:ext>
            </a:extLst>
          </p:cNvPr>
          <p:cNvCxnSpPr>
            <a:cxnSpLocks/>
          </p:cNvCxnSpPr>
          <p:nvPr/>
        </p:nvCxnSpPr>
        <p:spPr>
          <a:xfrm flipV="1">
            <a:off x="1066798" y="1222234"/>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8" name="Picture 27" descr="Chart, line chart&#10;&#10;Description automatically generated">
            <a:extLst>
              <a:ext uri="{FF2B5EF4-FFF2-40B4-BE49-F238E27FC236}">
                <a16:creationId xmlns:a16="http://schemas.microsoft.com/office/drawing/2014/main" id="{80218BC2-F924-3DDD-EFC5-AA046D9C25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3499600"/>
            <a:ext cx="5997291" cy="3109533"/>
          </a:xfrm>
          <a:prstGeom prst="rect">
            <a:avLst/>
          </a:prstGeom>
        </p:spPr>
      </p:pic>
      <p:sp>
        <p:nvSpPr>
          <p:cNvPr id="30" name="TextBox 29">
            <a:extLst>
              <a:ext uri="{FF2B5EF4-FFF2-40B4-BE49-F238E27FC236}">
                <a16:creationId xmlns:a16="http://schemas.microsoft.com/office/drawing/2014/main" id="{8D4DEB4E-B44C-93D6-3FB3-D577C519A30C}"/>
              </a:ext>
            </a:extLst>
          </p:cNvPr>
          <p:cNvSpPr txBox="1"/>
          <p:nvPr/>
        </p:nvSpPr>
        <p:spPr>
          <a:xfrm>
            <a:off x="1219200" y="3886200"/>
            <a:ext cx="1524002" cy="369332"/>
          </a:xfrm>
          <a:prstGeom prst="rect">
            <a:avLst/>
          </a:prstGeom>
          <a:noFill/>
        </p:spPr>
        <p:txBody>
          <a:bodyPr wrap="square" rtlCol="0">
            <a:spAutoFit/>
          </a:bodyPr>
          <a:lstStyle/>
          <a:p>
            <a:r>
              <a:rPr lang="en-US" b="1" dirty="0">
                <a:solidFill>
                  <a:srgbClr val="FF0000"/>
                </a:solidFill>
              </a:rPr>
              <a:t>ATMOSPHERE</a:t>
            </a:r>
          </a:p>
        </p:txBody>
      </p:sp>
      <p:sp>
        <p:nvSpPr>
          <p:cNvPr id="32" name="TextBox 31">
            <a:extLst>
              <a:ext uri="{FF2B5EF4-FFF2-40B4-BE49-F238E27FC236}">
                <a16:creationId xmlns:a16="http://schemas.microsoft.com/office/drawing/2014/main" id="{29578F46-2D97-8084-3698-99C03A61AACC}"/>
              </a:ext>
            </a:extLst>
          </p:cNvPr>
          <p:cNvSpPr txBox="1"/>
          <p:nvPr/>
        </p:nvSpPr>
        <p:spPr>
          <a:xfrm>
            <a:off x="1447800" y="4114800"/>
            <a:ext cx="1981200" cy="369332"/>
          </a:xfrm>
          <a:prstGeom prst="rect">
            <a:avLst/>
          </a:prstGeom>
          <a:noFill/>
        </p:spPr>
        <p:txBody>
          <a:bodyPr wrap="square" rtlCol="0">
            <a:spAutoFit/>
          </a:bodyPr>
          <a:lstStyle/>
          <a:p>
            <a:r>
              <a:rPr lang="en-US" b="1" dirty="0">
                <a:solidFill>
                  <a:srgbClr val="003DB8"/>
                </a:solidFill>
              </a:rPr>
              <a:t>OCEAN</a:t>
            </a:r>
          </a:p>
        </p:txBody>
      </p:sp>
    </p:spTree>
    <p:extLst>
      <p:ext uri="{BB962C8B-B14F-4D97-AF65-F5344CB8AC3E}">
        <p14:creationId xmlns:p14="http://schemas.microsoft.com/office/powerpoint/2010/main" val="931046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a:extLst>
              <a:ext uri="{FF2B5EF4-FFF2-40B4-BE49-F238E27FC236}">
                <a16:creationId xmlns:a16="http://schemas.microsoft.com/office/drawing/2014/main" id="{EF54B5FE-609C-C77B-2EA9-91FB983017FA}"/>
              </a:ext>
            </a:extLst>
          </p:cNvPr>
          <p:cNvPicPr>
            <a:picLocks noChangeAspect="1"/>
          </p:cNvPicPr>
          <p:nvPr/>
        </p:nvPicPr>
        <p:blipFill>
          <a:blip r:embed="rId3"/>
          <a:stretch>
            <a:fillRect/>
          </a:stretch>
        </p:blipFill>
        <p:spPr>
          <a:xfrm>
            <a:off x="5615099" y="2178974"/>
            <a:ext cx="3414624" cy="3480477"/>
          </a:xfrm>
          <a:prstGeom prst="rect">
            <a:avLst/>
          </a:prstGeom>
        </p:spPr>
      </p:pic>
      <p:pic>
        <p:nvPicPr>
          <p:cNvPr id="11" name="Picture 10">
            <a:extLst>
              <a:ext uri="{FF2B5EF4-FFF2-40B4-BE49-F238E27FC236}">
                <a16:creationId xmlns:a16="http://schemas.microsoft.com/office/drawing/2014/main" id="{16C2AD1C-2FDC-B20D-08B9-8A002DBAC2E5}"/>
              </a:ext>
            </a:extLst>
          </p:cNvPr>
          <p:cNvPicPr>
            <a:picLocks noChangeAspect="1"/>
          </p:cNvPicPr>
          <p:nvPr/>
        </p:nvPicPr>
        <p:blipFill>
          <a:blip r:embed="rId4"/>
          <a:stretch>
            <a:fillRect/>
          </a:stretch>
        </p:blipFill>
        <p:spPr>
          <a:xfrm>
            <a:off x="1002861" y="2150566"/>
            <a:ext cx="3403774" cy="3435290"/>
          </a:xfrm>
          <a:prstGeom prst="rect">
            <a:avLst/>
          </a:prstGeom>
        </p:spPr>
      </p:pic>
      <p:sp>
        <p:nvSpPr>
          <p:cNvPr id="12" name="TextBox 11">
            <a:extLst>
              <a:ext uri="{FF2B5EF4-FFF2-40B4-BE49-F238E27FC236}">
                <a16:creationId xmlns:a16="http://schemas.microsoft.com/office/drawing/2014/main" id="{975DB4A0-D6AE-8ED8-257D-1D92E0868EE6}"/>
              </a:ext>
            </a:extLst>
          </p:cNvPr>
          <p:cNvSpPr txBox="1"/>
          <p:nvPr/>
        </p:nvSpPr>
        <p:spPr>
          <a:xfrm rot="16200000">
            <a:off x="-1596234" y="3573569"/>
            <a:ext cx="3793869" cy="507831"/>
          </a:xfrm>
          <a:prstGeom prst="rect">
            <a:avLst/>
          </a:prstGeom>
          <a:noFill/>
        </p:spPr>
        <p:txBody>
          <a:bodyPr wrap="square" rtlCol="0">
            <a:spAutoFit/>
          </a:bodyPr>
          <a:lstStyle/>
          <a:p>
            <a:pPr algn="ctr" defTabSz="685800"/>
            <a:r>
              <a:rPr lang="en-US" sz="1350" dirty="0">
                <a:solidFill>
                  <a:prstClr val="white"/>
                </a:solidFill>
                <a:latin typeface="Calibri"/>
              </a:rPr>
              <a:t>Source of atmospheric energy input (W m</a:t>
            </a:r>
            <a:r>
              <a:rPr lang="en-US" sz="1350" baseline="30000" dirty="0">
                <a:solidFill>
                  <a:prstClr val="white"/>
                </a:solidFill>
                <a:latin typeface="Calibri"/>
              </a:rPr>
              <a:t>-2 </a:t>
            </a:r>
            <a:r>
              <a:rPr lang="en-US" sz="1350" dirty="0">
                <a:solidFill>
                  <a:prstClr val="white"/>
                </a:solidFill>
                <a:latin typeface="Calibri"/>
              </a:rPr>
              <a:t>)</a:t>
            </a:r>
          </a:p>
          <a:p>
            <a:pPr algn="ctr" defTabSz="685800"/>
            <a:r>
              <a:rPr lang="en-US" sz="1350" dirty="0">
                <a:solidFill>
                  <a:prstClr val="white"/>
                </a:solidFill>
                <a:latin typeface="Calibri"/>
              </a:rPr>
              <a:t>Global mean removed</a:t>
            </a:r>
          </a:p>
        </p:txBody>
      </p:sp>
      <p:sp>
        <p:nvSpPr>
          <p:cNvPr id="13" name="TextBox 12">
            <a:extLst>
              <a:ext uri="{FF2B5EF4-FFF2-40B4-BE49-F238E27FC236}">
                <a16:creationId xmlns:a16="http://schemas.microsoft.com/office/drawing/2014/main" id="{F30F9AA3-A929-DE7D-F90C-1C3601996375}"/>
              </a:ext>
            </a:extLst>
          </p:cNvPr>
          <p:cNvSpPr txBox="1"/>
          <p:nvPr/>
        </p:nvSpPr>
        <p:spPr>
          <a:xfrm>
            <a:off x="644237" y="2069869"/>
            <a:ext cx="464474" cy="300082"/>
          </a:xfrm>
          <a:prstGeom prst="rect">
            <a:avLst/>
          </a:prstGeom>
          <a:noFill/>
        </p:spPr>
        <p:txBody>
          <a:bodyPr wrap="square" rtlCol="0">
            <a:spAutoFit/>
          </a:bodyPr>
          <a:lstStyle/>
          <a:p>
            <a:pPr defTabSz="685800"/>
            <a:r>
              <a:rPr lang="en-US" sz="1350" dirty="0">
                <a:solidFill>
                  <a:prstClr val="white"/>
                </a:solidFill>
                <a:latin typeface="Calibri"/>
              </a:rPr>
              <a:t>150</a:t>
            </a:r>
          </a:p>
        </p:txBody>
      </p:sp>
      <p:sp>
        <p:nvSpPr>
          <p:cNvPr id="15" name="TextBox 14">
            <a:extLst>
              <a:ext uri="{FF2B5EF4-FFF2-40B4-BE49-F238E27FC236}">
                <a16:creationId xmlns:a16="http://schemas.microsoft.com/office/drawing/2014/main" id="{3040470A-301D-D470-3627-EE3A3A3E9C3F}"/>
              </a:ext>
            </a:extLst>
          </p:cNvPr>
          <p:cNvSpPr txBox="1"/>
          <p:nvPr/>
        </p:nvSpPr>
        <p:spPr>
          <a:xfrm>
            <a:off x="643196" y="2648642"/>
            <a:ext cx="464474" cy="300082"/>
          </a:xfrm>
          <a:prstGeom prst="rect">
            <a:avLst/>
          </a:prstGeom>
          <a:noFill/>
        </p:spPr>
        <p:txBody>
          <a:bodyPr wrap="square" rtlCol="0">
            <a:spAutoFit/>
          </a:bodyPr>
          <a:lstStyle/>
          <a:p>
            <a:pPr defTabSz="685800"/>
            <a:r>
              <a:rPr lang="en-US" sz="1350" dirty="0">
                <a:solidFill>
                  <a:prstClr val="white"/>
                </a:solidFill>
                <a:latin typeface="Calibri"/>
              </a:rPr>
              <a:t>100</a:t>
            </a:r>
          </a:p>
        </p:txBody>
      </p:sp>
      <p:sp>
        <p:nvSpPr>
          <p:cNvPr id="17" name="TextBox 16">
            <a:extLst>
              <a:ext uri="{FF2B5EF4-FFF2-40B4-BE49-F238E27FC236}">
                <a16:creationId xmlns:a16="http://schemas.microsoft.com/office/drawing/2014/main" id="{45A80C3C-4B15-C662-B153-B023FD0E920B}"/>
              </a:ext>
            </a:extLst>
          </p:cNvPr>
          <p:cNvSpPr txBox="1"/>
          <p:nvPr/>
        </p:nvSpPr>
        <p:spPr>
          <a:xfrm>
            <a:off x="590208" y="4310164"/>
            <a:ext cx="464474" cy="300082"/>
          </a:xfrm>
          <a:prstGeom prst="rect">
            <a:avLst/>
          </a:prstGeom>
          <a:noFill/>
        </p:spPr>
        <p:txBody>
          <a:bodyPr wrap="square" rtlCol="0">
            <a:spAutoFit/>
          </a:bodyPr>
          <a:lstStyle/>
          <a:p>
            <a:pPr defTabSz="685800"/>
            <a:r>
              <a:rPr lang="en-US" sz="1350" dirty="0">
                <a:solidFill>
                  <a:prstClr val="white"/>
                </a:solidFill>
                <a:latin typeface="Calibri"/>
              </a:rPr>
              <a:t> -50</a:t>
            </a:r>
          </a:p>
        </p:txBody>
      </p:sp>
      <p:sp>
        <p:nvSpPr>
          <p:cNvPr id="19" name="TextBox 18">
            <a:extLst>
              <a:ext uri="{FF2B5EF4-FFF2-40B4-BE49-F238E27FC236}">
                <a16:creationId xmlns:a16="http://schemas.microsoft.com/office/drawing/2014/main" id="{BB79C1B7-4488-EC80-33D1-8A07100CC7E5}"/>
              </a:ext>
            </a:extLst>
          </p:cNvPr>
          <p:cNvSpPr txBox="1"/>
          <p:nvPr/>
        </p:nvSpPr>
        <p:spPr>
          <a:xfrm>
            <a:off x="542689" y="5418870"/>
            <a:ext cx="507833" cy="300082"/>
          </a:xfrm>
          <a:prstGeom prst="rect">
            <a:avLst/>
          </a:prstGeom>
          <a:noFill/>
        </p:spPr>
        <p:txBody>
          <a:bodyPr wrap="square" rtlCol="0">
            <a:spAutoFit/>
          </a:bodyPr>
          <a:lstStyle/>
          <a:p>
            <a:pPr defTabSz="685800"/>
            <a:r>
              <a:rPr lang="en-US" sz="1350" dirty="0">
                <a:solidFill>
                  <a:prstClr val="white"/>
                </a:solidFill>
                <a:latin typeface="Calibri"/>
              </a:rPr>
              <a:t>-150</a:t>
            </a:r>
          </a:p>
        </p:txBody>
      </p:sp>
      <p:sp>
        <p:nvSpPr>
          <p:cNvPr id="21" name="TextBox 20">
            <a:extLst>
              <a:ext uri="{FF2B5EF4-FFF2-40B4-BE49-F238E27FC236}">
                <a16:creationId xmlns:a16="http://schemas.microsoft.com/office/drawing/2014/main" id="{D9C6778D-A373-73F7-7659-ECA10DC6C41A}"/>
              </a:ext>
            </a:extLst>
          </p:cNvPr>
          <p:cNvSpPr txBox="1"/>
          <p:nvPr/>
        </p:nvSpPr>
        <p:spPr>
          <a:xfrm>
            <a:off x="517477" y="4846330"/>
            <a:ext cx="537205" cy="300082"/>
          </a:xfrm>
          <a:prstGeom prst="rect">
            <a:avLst/>
          </a:prstGeom>
          <a:noFill/>
        </p:spPr>
        <p:txBody>
          <a:bodyPr wrap="square" rtlCol="0">
            <a:spAutoFit/>
          </a:bodyPr>
          <a:lstStyle/>
          <a:p>
            <a:pPr defTabSz="685800"/>
            <a:r>
              <a:rPr lang="en-US" sz="1350" dirty="0">
                <a:solidFill>
                  <a:prstClr val="white"/>
                </a:solidFill>
                <a:latin typeface="Calibri"/>
              </a:rPr>
              <a:t>-100</a:t>
            </a:r>
          </a:p>
        </p:txBody>
      </p:sp>
      <p:sp>
        <p:nvSpPr>
          <p:cNvPr id="23" name="TextBox 22">
            <a:extLst>
              <a:ext uri="{FF2B5EF4-FFF2-40B4-BE49-F238E27FC236}">
                <a16:creationId xmlns:a16="http://schemas.microsoft.com/office/drawing/2014/main" id="{01AEA7C2-C4E3-5793-6162-0C76124AC667}"/>
              </a:ext>
            </a:extLst>
          </p:cNvPr>
          <p:cNvSpPr txBox="1"/>
          <p:nvPr/>
        </p:nvSpPr>
        <p:spPr>
          <a:xfrm>
            <a:off x="607874" y="3199375"/>
            <a:ext cx="464474" cy="300082"/>
          </a:xfrm>
          <a:prstGeom prst="rect">
            <a:avLst/>
          </a:prstGeom>
        </p:spPr>
        <p:txBody>
          <a:bodyPr wrap="square" rtlCol="0">
            <a:spAutoFit/>
          </a:bodyPr>
          <a:lstStyle/>
          <a:p>
            <a:pPr defTabSz="685800"/>
            <a:r>
              <a:rPr lang="en-US" sz="1350" dirty="0">
                <a:solidFill>
                  <a:prstClr val="white"/>
                </a:solidFill>
                <a:latin typeface="Calibri"/>
              </a:rPr>
              <a:t>  50</a:t>
            </a:r>
          </a:p>
        </p:txBody>
      </p:sp>
      <p:sp>
        <p:nvSpPr>
          <p:cNvPr id="25" name="TextBox 24">
            <a:extLst>
              <a:ext uri="{FF2B5EF4-FFF2-40B4-BE49-F238E27FC236}">
                <a16:creationId xmlns:a16="http://schemas.microsoft.com/office/drawing/2014/main" id="{E5033B72-DDD8-E6EF-5076-327C35ACD408}"/>
              </a:ext>
            </a:extLst>
          </p:cNvPr>
          <p:cNvSpPr txBox="1"/>
          <p:nvPr/>
        </p:nvSpPr>
        <p:spPr>
          <a:xfrm>
            <a:off x="607874" y="3196258"/>
            <a:ext cx="464474" cy="300082"/>
          </a:xfrm>
          <a:prstGeom prst="rect">
            <a:avLst/>
          </a:prstGeom>
          <a:noFill/>
        </p:spPr>
        <p:txBody>
          <a:bodyPr wrap="square" rtlCol="0">
            <a:spAutoFit/>
          </a:bodyPr>
          <a:lstStyle/>
          <a:p>
            <a:pPr defTabSz="685800"/>
            <a:r>
              <a:rPr lang="en-US" sz="1350" dirty="0">
                <a:solidFill>
                  <a:prstClr val="white"/>
                </a:solidFill>
                <a:latin typeface="Calibri"/>
              </a:rPr>
              <a:t>  50</a:t>
            </a:r>
          </a:p>
        </p:txBody>
      </p:sp>
      <p:sp>
        <p:nvSpPr>
          <p:cNvPr id="27" name="TextBox 26">
            <a:extLst>
              <a:ext uri="{FF2B5EF4-FFF2-40B4-BE49-F238E27FC236}">
                <a16:creationId xmlns:a16="http://schemas.microsoft.com/office/drawing/2014/main" id="{78F156A0-0E53-196A-64A9-44A1C1C2EFB0}"/>
              </a:ext>
            </a:extLst>
          </p:cNvPr>
          <p:cNvSpPr txBox="1"/>
          <p:nvPr/>
        </p:nvSpPr>
        <p:spPr>
          <a:xfrm>
            <a:off x="616189" y="3759445"/>
            <a:ext cx="464474" cy="300082"/>
          </a:xfrm>
          <a:prstGeom prst="rect">
            <a:avLst/>
          </a:prstGeom>
          <a:noFill/>
        </p:spPr>
        <p:txBody>
          <a:bodyPr wrap="square" rtlCol="0">
            <a:spAutoFit/>
          </a:bodyPr>
          <a:lstStyle/>
          <a:p>
            <a:pPr defTabSz="685800"/>
            <a:r>
              <a:rPr lang="en-US" sz="1350" dirty="0">
                <a:solidFill>
                  <a:prstClr val="white"/>
                </a:solidFill>
                <a:latin typeface="Calibri"/>
              </a:rPr>
              <a:t>   0</a:t>
            </a:r>
          </a:p>
        </p:txBody>
      </p:sp>
      <p:sp>
        <p:nvSpPr>
          <p:cNvPr id="29" name="TextBox 28">
            <a:extLst>
              <a:ext uri="{FF2B5EF4-FFF2-40B4-BE49-F238E27FC236}">
                <a16:creationId xmlns:a16="http://schemas.microsoft.com/office/drawing/2014/main" id="{904A9414-2721-611E-2994-D16A18217C3D}"/>
              </a:ext>
            </a:extLst>
          </p:cNvPr>
          <p:cNvSpPr txBox="1"/>
          <p:nvPr/>
        </p:nvSpPr>
        <p:spPr>
          <a:xfrm>
            <a:off x="762698" y="5573713"/>
            <a:ext cx="537205" cy="300082"/>
          </a:xfrm>
          <a:prstGeom prst="rect">
            <a:avLst/>
          </a:prstGeom>
          <a:noFill/>
        </p:spPr>
        <p:txBody>
          <a:bodyPr wrap="square" rtlCol="0">
            <a:spAutoFit/>
          </a:bodyPr>
          <a:lstStyle/>
          <a:p>
            <a:pPr defTabSz="685800"/>
            <a:r>
              <a:rPr lang="en-US" sz="1350" dirty="0">
                <a:solidFill>
                  <a:prstClr val="white"/>
                </a:solidFill>
                <a:latin typeface="Calibri"/>
              </a:rPr>
              <a:t>  90S</a:t>
            </a:r>
          </a:p>
        </p:txBody>
      </p:sp>
      <p:sp>
        <p:nvSpPr>
          <p:cNvPr id="31" name="TextBox 30">
            <a:extLst>
              <a:ext uri="{FF2B5EF4-FFF2-40B4-BE49-F238E27FC236}">
                <a16:creationId xmlns:a16="http://schemas.microsoft.com/office/drawing/2014/main" id="{197AC5FC-7668-838D-464E-6FECE29FEAF3}"/>
              </a:ext>
            </a:extLst>
          </p:cNvPr>
          <p:cNvSpPr txBox="1"/>
          <p:nvPr/>
        </p:nvSpPr>
        <p:spPr>
          <a:xfrm>
            <a:off x="1329000" y="5575793"/>
            <a:ext cx="537205" cy="300082"/>
          </a:xfrm>
          <a:prstGeom prst="rect">
            <a:avLst/>
          </a:prstGeom>
          <a:noFill/>
        </p:spPr>
        <p:txBody>
          <a:bodyPr wrap="square" rtlCol="0">
            <a:spAutoFit/>
          </a:bodyPr>
          <a:lstStyle/>
          <a:p>
            <a:pPr defTabSz="685800"/>
            <a:r>
              <a:rPr lang="en-US" sz="1350" dirty="0">
                <a:solidFill>
                  <a:prstClr val="white"/>
                </a:solidFill>
                <a:latin typeface="Calibri"/>
              </a:rPr>
              <a:t>  60S</a:t>
            </a:r>
          </a:p>
        </p:txBody>
      </p:sp>
      <p:sp>
        <p:nvSpPr>
          <p:cNvPr id="33" name="TextBox 32">
            <a:extLst>
              <a:ext uri="{FF2B5EF4-FFF2-40B4-BE49-F238E27FC236}">
                <a16:creationId xmlns:a16="http://schemas.microsoft.com/office/drawing/2014/main" id="{7F3635CD-9B9B-E32C-F9E4-7B3831736D6B}"/>
              </a:ext>
            </a:extLst>
          </p:cNvPr>
          <p:cNvSpPr txBox="1"/>
          <p:nvPr/>
        </p:nvSpPr>
        <p:spPr>
          <a:xfrm>
            <a:off x="1885950" y="5577875"/>
            <a:ext cx="537205" cy="300082"/>
          </a:xfrm>
          <a:prstGeom prst="rect">
            <a:avLst/>
          </a:prstGeom>
          <a:noFill/>
        </p:spPr>
        <p:txBody>
          <a:bodyPr wrap="square" rtlCol="0">
            <a:spAutoFit/>
          </a:bodyPr>
          <a:lstStyle/>
          <a:p>
            <a:pPr defTabSz="685800"/>
            <a:r>
              <a:rPr lang="en-US" sz="1350" dirty="0">
                <a:solidFill>
                  <a:prstClr val="white"/>
                </a:solidFill>
                <a:latin typeface="Calibri"/>
              </a:rPr>
              <a:t>  30S</a:t>
            </a:r>
          </a:p>
        </p:txBody>
      </p:sp>
      <p:sp>
        <p:nvSpPr>
          <p:cNvPr id="35" name="TextBox 34">
            <a:extLst>
              <a:ext uri="{FF2B5EF4-FFF2-40B4-BE49-F238E27FC236}">
                <a16:creationId xmlns:a16="http://schemas.microsoft.com/office/drawing/2014/main" id="{EFD0087A-1B36-A4E1-A36A-23213176258E}"/>
              </a:ext>
            </a:extLst>
          </p:cNvPr>
          <p:cNvSpPr txBox="1"/>
          <p:nvPr/>
        </p:nvSpPr>
        <p:spPr>
          <a:xfrm>
            <a:off x="2940644" y="5355408"/>
            <a:ext cx="537205" cy="507831"/>
          </a:xfrm>
          <a:prstGeom prst="rect">
            <a:avLst/>
          </a:prstGeom>
          <a:noFill/>
        </p:spPr>
        <p:txBody>
          <a:bodyPr wrap="square" rtlCol="0">
            <a:spAutoFit/>
          </a:bodyPr>
          <a:lstStyle/>
          <a:p>
            <a:pPr defTabSz="685800"/>
            <a:r>
              <a:rPr lang="en-US" sz="1350" dirty="0">
                <a:solidFill>
                  <a:prstClr val="white"/>
                </a:solidFill>
                <a:latin typeface="Calibri"/>
              </a:rPr>
              <a:t>  30N</a:t>
            </a:r>
          </a:p>
        </p:txBody>
      </p:sp>
      <p:sp>
        <p:nvSpPr>
          <p:cNvPr id="37" name="TextBox 36">
            <a:extLst>
              <a:ext uri="{FF2B5EF4-FFF2-40B4-BE49-F238E27FC236}">
                <a16:creationId xmlns:a16="http://schemas.microsoft.com/office/drawing/2014/main" id="{F893449E-1418-B1CA-5ACA-E1DE608A3E86}"/>
              </a:ext>
            </a:extLst>
          </p:cNvPr>
          <p:cNvSpPr txBox="1"/>
          <p:nvPr/>
        </p:nvSpPr>
        <p:spPr>
          <a:xfrm>
            <a:off x="3506946" y="5357487"/>
            <a:ext cx="537205" cy="507831"/>
          </a:xfrm>
          <a:prstGeom prst="rect">
            <a:avLst/>
          </a:prstGeom>
          <a:noFill/>
        </p:spPr>
        <p:txBody>
          <a:bodyPr wrap="square" rtlCol="0">
            <a:spAutoFit/>
          </a:bodyPr>
          <a:lstStyle/>
          <a:p>
            <a:pPr defTabSz="685800"/>
            <a:r>
              <a:rPr lang="en-US" sz="1350" dirty="0">
                <a:solidFill>
                  <a:prstClr val="white"/>
                </a:solidFill>
                <a:latin typeface="Calibri"/>
              </a:rPr>
              <a:t>  60N</a:t>
            </a:r>
          </a:p>
        </p:txBody>
      </p:sp>
      <p:sp>
        <p:nvSpPr>
          <p:cNvPr id="39" name="TextBox 38">
            <a:extLst>
              <a:ext uri="{FF2B5EF4-FFF2-40B4-BE49-F238E27FC236}">
                <a16:creationId xmlns:a16="http://schemas.microsoft.com/office/drawing/2014/main" id="{8346179C-0FDD-CC9E-4603-724BFCAAD2E2}"/>
              </a:ext>
            </a:extLst>
          </p:cNvPr>
          <p:cNvSpPr txBox="1"/>
          <p:nvPr/>
        </p:nvSpPr>
        <p:spPr>
          <a:xfrm>
            <a:off x="4063896" y="5359569"/>
            <a:ext cx="537205" cy="507831"/>
          </a:xfrm>
          <a:prstGeom prst="rect">
            <a:avLst/>
          </a:prstGeom>
          <a:noFill/>
        </p:spPr>
        <p:txBody>
          <a:bodyPr wrap="square" rtlCol="0">
            <a:spAutoFit/>
          </a:bodyPr>
          <a:lstStyle/>
          <a:p>
            <a:pPr defTabSz="685800"/>
            <a:r>
              <a:rPr lang="en-US" sz="1350" dirty="0">
                <a:solidFill>
                  <a:prstClr val="white"/>
                </a:solidFill>
                <a:latin typeface="Calibri"/>
              </a:rPr>
              <a:t>  90N</a:t>
            </a:r>
          </a:p>
        </p:txBody>
      </p:sp>
      <p:sp>
        <p:nvSpPr>
          <p:cNvPr id="41" name="TextBox 40">
            <a:extLst>
              <a:ext uri="{FF2B5EF4-FFF2-40B4-BE49-F238E27FC236}">
                <a16:creationId xmlns:a16="http://schemas.microsoft.com/office/drawing/2014/main" id="{C99AC6BA-6A06-2A1C-3924-0959BCCCBEE3}"/>
              </a:ext>
            </a:extLst>
          </p:cNvPr>
          <p:cNvSpPr txBox="1"/>
          <p:nvPr/>
        </p:nvSpPr>
        <p:spPr>
          <a:xfrm>
            <a:off x="2412785" y="5552936"/>
            <a:ext cx="537205" cy="300082"/>
          </a:xfrm>
          <a:prstGeom prst="rect">
            <a:avLst/>
          </a:prstGeom>
          <a:noFill/>
        </p:spPr>
        <p:txBody>
          <a:bodyPr wrap="square" rtlCol="0">
            <a:spAutoFit/>
          </a:bodyPr>
          <a:lstStyle/>
          <a:p>
            <a:pPr defTabSz="685800"/>
            <a:r>
              <a:rPr lang="en-US" sz="1350" dirty="0">
                <a:solidFill>
                  <a:prstClr val="white"/>
                </a:solidFill>
                <a:latin typeface="Calibri"/>
              </a:rPr>
              <a:t>   EQ</a:t>
            </a:r>
          </a:p>
        </p:txBody>
      </p:sp>
      <p:sp>
        <p:nvSpPr>
          <p:cNvPr id="42" name="Rectangle: Rounded Corners 41">
            <a:extLst>
              <a:ext uri="{FF2B5EF4-FFF2-40B4-BE49-F238E27FC236}">
                <a16:creationId xmlns:a16="http://schemas.microsoft.com/office/drawing/2014/main" id="{7BB2B3B9-877F-B3BA-F62E-D205890156CC}"/>
              </a:ext>
            </a:extLst>
          </p:cNvPr>
          <p:cNvSpPr/>
          <p:nvPr/>
        </p:nvSpPr>
        <p:spPr>
          <a:xfrm>
            <a:off x="1524000" y="2303665"/>
            <a:ext cx="1403676" cy="8478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43" name="TextBox 42">
            <a:extLst>
              <a:ext uri="{FF2B5EF4-FFF2-40B4-BE49-F238E27FC236}">
                <a16:creationId xmlns:a16="http://schemas.microsoft.com/office/drawing/2014/main" id="{A4825822-CCB1-A490-82BF-AD5BA3819204}"/>
              </a:ext>
            </a:extLst>
          </p:cNvPr>
          <p:cNvSpPr txBox="1"/>
          <p:nvPr/>
        </p:nvSpPr>
        <p:spPr>
          <a:xfrm>
            <a:off x="1499407" y="2268974"/>
            <a:ext cx="838547" cy="288541"/>
          </a:xfrm>
          <a:prstGeom prst="rect">
            <a:avLst/>
          </a:prstGeom>
          <a:noFill/>
        </p:spPr>
        <p:txBody>
          <a:bodyPr wrap="square" rtlCol="0">
            <a:spAutoFit/>
          </a:bodyPr>
          <a:lstStyle/>
          <a:p>
            <a:pPr defTabSz="685800"/>
            <a:r>
              <a:rPr lang="en-US" sz="1275" b="1" dirty="0">
                <a:solidFill>
                  <a:prstClr val="black"/>
                </a:solidFill>
                <a:latin typeface="Calibri"/>
              </a:rPr>
              <a:t>Total</a:t>
            </a:r>
          </a:p>
        </p:txBody>
      </p:sp>
      <p:sp>
        <p:nvSpPr>
          <p:cNvPr id="45" name="TextBox 44">
            <a:extLst>
              <a:ext uri="{FF2B5EF4-FFF2-40B4-BE49-F238E27FC236}">
                <a16:creationId xmlns:a16="http://schemas.microsoft.com/office/drawing/2014/main" id="{DA96F914-5534-80FE-2321-203D4726D081}"/>
              </a:ext>
            </a:extLst>
          </p:cNvPr>
          <p:cNvSpPr txBox="1"/>
          <p:nvPr/>
        </p:nvSpPr>
        <p:spPr>
          <a:xfrm>
            <a:off x="1467078" y="2454659"/>
            <a:ext cx="1529704" cy="288541"/>
          </a:xfrm>
          <a:prstGeom prst="rect">
            <a:avLst/>
          </a:prstGeom>
          <a:noFill/>
        </p:spPr>
        <p:txBody>
          <a:bodyPr wrap="square" rtlCol="0">
            <a:spAutoFit/>
          </a:bodyPr>
          <a:lstStyle/>
          <a:p>
            <a:pPr defTabSz="685800"/>
            <a:r>
              <a:rPr lang="en-US" sz="1275" b="1" dirty="0">
                <a:solidFill>
                  <a:srgbClr val="FFC000"/>
                </a:solidFill>
                <a:latin typeface="Calibri"/>
              </a:rPr>
              <a:t>Radiation (</a:t>
            </a:r>
            <a:r>
              <a:rPr lang="en-US" sz="1275" b="1" dirty="0" err="1">
                <a:solidFill>
                  <a:srgbClr val="FFC000"/>
                </a:solidFill>
                <a:latin typeface="Calibri"/>
              </a:rPr>
              <a:t>atmos</a:t>
            </a:r>
            <a:r>
              <a:rPr lang="en-US" sz="1275" b="1" dirty="0">
                <a:solidFill>
                  <a:srgbClr val="FFC000"/>
                </a:solidFill>
                <a:latin typeface="Calibri"/>
              </a:rPr>
              <a:t>)</a:t>
            </a:r>
          </a:p>
        </p:txBody>
      </p:sp>
      <p:sp>
        <p:nvSpPr>
          <p:cNvPr id="47" name="TextBox 46">
            <a:extLst>
              <a:ext uri="{FF2B5EF4-FFF2-40B4-BE49-F238E27FC236}">
                <a16:creationId xmlns:a16="http://schemas.microsoft.com/office/drawing/2014/main" id="{E571F57E-4CA4-2BC1-A6B8-4E9C3A6A01AF}"/>
              </a:ext>
            </a:extLst>
          </p:cNvPr>
          <p:cNvSpPr txBox="1"/>
          <p:nvPr/>
        </p:nvSpPr>
        <p:spPr>
          <a:xfrm>
            <a:off x="1468228" y="2687789"/>
            <a:ext cx="1453706" cy="288541"/>
          </a:xfrm>
          <a:prstGeom prst="rect">
            <a:avLst/>
          </a:prstGeom>
          <a:noFill/>
        </p:spPr>
        <p:txBody>
          <a:bodyPr wrap="square" rtlCol="0">
            <a:spAutoFit/>
          </a:bodyPr>
          <a:lstStyle/>
          <a:p>
            <a:pPr defTabSz="685800"/>
            <a:r>
              <a:rPr lang="en-US" sz="1275" b="1" dirty="0">
                <a:solidFill>
                  <a:srgbClr val="FF0000"/>
                </a:solidFill>
                <a:latin typeface="Calibri"/>
              </a:rPr>
              <a:t>Sensible heat</a:t>
            </a:r>
          </a:p>
        </p:txBody>
      </p:sp>
      <p:sp>
        <p:nvSpPr>
          <p:cNvPr id="49" name="TextBox 48">
            <a:extLst>
              <a:ext uri="{FF2B5EF4-FFF2-40B4-BE49-F238E27FC236}">
                <a16:creationId xmlns:a16="http://schemas.microsoft.com/office/drawing/2014/main" id="{D025DCDC-58E9-3A16-6C9A-E1261F5DA379}"/>
              </a:ext>
            </a:extLst>
          </p:cNvPr>
          <p:cNvSpPr txBox="1"/>
          <p:nvPr/>
        </p:nvSpPr>
        <p:spPr>
          <a:xfrm>
            <a:off x="1464073" y="2892489"/>
            <a:ext cx="1453706" cy="288541"/>
          </a:xfrm>
          <a:prstGeom prst="rect">
            <a:avLst/>
          </a:prstGeom>
          <a:noFill/>
        </p:spPr>
        <p:txBody>
          <a:bodyPr wrap="square" rtlCol="0">
            <a:spAutoFit/>
          </a:bodyPr>
          <a:lstStyle/>
          <a:p>
            <a:pPr defTabSz="685800"/>
            <a:r>
              <a:rPr lang="en-US" sz="1275" b="1" dirty="0">
                <a:solidFill>
                  <a:srgbClr val="007033"/>
                </a:solidFill>
                <a:latin typeface="Calibri"/>
              </a:rPr>
              <a:t>Evaporation</a:t>
            </a:r>
          </a:p>
        </p:txBody>
      </p:sp>
      <p:sp>
        <p:nvSpPr>
          <p:cNvPr id="51" name="Rectangle 50">
            <a:extLst>
              <a:ext uri="{FF2B5EF4-FFF2-40B4-BE49-F238E27FC236}">
                <a16:creationId xmlns:a16="http://schemas.microsoft.com/office/drawing/2014/main" id="{8A918B6A-34C2-17CD-6A32-D5C8F58100EC}"/>
              </a:ext>
            </a:extLst>
          </p:cNvPr>
          <p:cNvSpPr/>
          <p:nvPr/>
        </p:nvSpPr>
        <p:spPr>
          <a:xfrm>
            <a:off x="1107670" y="2288079"/>
            <a:ext cx="1842320" cy="86986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55" name="TextBox 54">
            <a:extLst>
              <a:ext uri="{FF2B5EF4-FFF2-40B4-BE49-F238E27FC236}">
                <a16:creationId xmlns:a16="http://schemas.microsoft.com/office/drawing/2014/main" id="{B455F2C6-EEBC-F9CB-DC32-F04403751A54}"/>
              </a:ext>
            </a:extLst>
          </p:cNvPr>
          <p:cNvSpPr txBox="1"/>
          <p:nvPr/>
        </p:nvSpPr>
        <p:spPr>
          <a:xfrm rot="16200000">
            <a:off x="3234517" y="3712808"/>
            <a:ext cx="3793869" cy="507831"/>
          </a:xfrm>
          <a:prstGeom prst="rect">
            <a:avLst/>
          </a:prstGeom>
          <a:noFill/>
        </p:spPr>
        <p:txBody>
          <a:bodyPr wrap="square" rtlCol="0">
            <a:spAutoFit/>
          </a:bodyPr>
          <a:lstStyle/>
          <a:p>
            <a:pPr algn="ctr" defTabSz="685800"/>
            <a:r>
              <a:rPr lang="en-US" sz="1350" dirty="0">
                <a:solidFill>
                  <a:prstClr val="white"/>
                </a:solidFill>
                <a:latin typeface="Calibri"/>
              </a:rPr>
              <a:t>Atmospheric heat transport generated </a:t>
            </a:r>
          </a:p>
          <a:p>
            <a:pPr algn="ctr" defTabSz="685800"/>
            <a:r>
              <a:rPr lang="en-US" sz="1350" dirty="0">
                <a:solidFill>
                  <a:prstClr val="white"/>
                </a:solidFill>
                <a:latin typeface="Calibri"/>
              </a:rPr>
              <a:t>By each source term (PW)</a:t>
            </a:r>
          </a:p>
        </p:txBody>
      </p:sp>
      <p:sp>
        <p:nvSpPr>
          <p:cNvPr id="57" name="TextBox 56">
            <a:extLst>
              <a:ext uri="{FF2B5EF4-FFF2-40B4-BE49-F238E27FC236}">
                <a16:creationId xmlns:a16="http://schemas.microsoft.com/office/drawing/2014/main" id="{E5EDDB3A-395B-CDA0-99D9-F3C7B2F48750}"/>
              </a:ext>
            </a:extLst>
          </p:cNvPr>
          <p:cNvSpPr txBox="1"/>
          <p:nvPr/>
        </p:nvSpPr>
        <p:spPr>
          <a:xfrm>
            <a:off x="5403292" y="2112473"/>
            <a:ext cx="264431" cy="300082"/>
          </a:xfrm>
          <a:prstGeom prst="rect">
            <a:avLst/>
          </a:prstGeom>
          <a:noFill/>
        </p:spPr>
        <p:txBody>
          <a:bodyPr wrap="square" rtlCol="0">
            <a:spAutoFit/>
          </a:bodyPr>
          <a:lstStyle/>
          <a:p>
            <a:pPr defTabSz="685800"/>
            <a:r>
              <a:rPr lang="en-US" sz="1350" dirty="0">
                <a:solidFill>
                  <a:prstClr val="white"/>
                </a:solidFill>
                <a:latin typeface="Calibri"/>
              </a:rPr>
              <a:t>6</a:t>
            </a:r>
          </a:p>
        </p:txBody>
      </p:sp>
      <p:sp>
        <p:nvSpPr>
          <p:cNvPr id="59" name="TextBox 58">
            <a:extLst>
              <a:ext uri="{FF2B5EF4-FFF2-40B4-BE49-F238E27FC236}">
                <a16:creationId xmlns:a16="http://schemas.microsoft.com/office/drawing/2014/main" id="{69614EC7-98CF-9DB0-4A47-497A2E1027BA}"/>
              </a:ext>
            </a:extLst>
          </p:cNvPr>
          <p:cNvSpPr txBox="1"/>
          <p:nvPr/>
        </p:nvSpPr>
        <p:spPr>
          <a:xfrm>
            <a:off x="5411603" y="2641371"/>
            <a:ext cx="264431" cy="300082"/>
          </a:xfrm>
          <a:prstGeom prst="rect">
            <a:avLst/>
          </a:prstGeom>
          <a:noFill/>
        </p:spPr>
        <p:txBody>
          <a:bodyPr wrap="square" rtlCol="0">
            <a:spAutoFit/>
          </a:bodyPr>
          <a:lstStyle/>
          <a:p>
            <a:pPr defTabSz="685800"/>
            <a:r>
              <a:rPr lang="en-US" sz="1350" dirty="0">
                <a:solidFill>
                  <a:prstClr val="white"/>
                </a:solidFill>
                <a:latin typeface="Calibri"/>
              </a:rPr>
              <a:t>4</a:t>
            </a:r>
          </a:p>
        </p:txBody>
      </p:sp>
      <p:sp>
        <p:nvSpPr>
          <p:cNvPr id="61" name="TextBox 60">
            <a:extLst>
              <a:ext uri="{FF2B5EF4-FFF2-40B4-BE49-F238E27FC236}">
                <a16:creationId xmlns:a16="http://schemas.microsoft.com/office/drawing/2014/main" id="{1976AE94-CF5E-0F8C-A7C7-89926B3672E9}"/>
              </a:ext>
            </a:extLst>
          </p:cNvPr>
          <p:cNvSpPr txBox="1"/>
          <p:nvPr/>
        </p:nvSpPr>
        <p:spPr>
          <a:xfrm>
            <a:off x="5327443" y="4315363"/>
            <a:ext cx="464474" cy="300082"/>
          </a:xfrm>
          <a:prstGeom prst="rect">
            <a:avLst/>
          </a:prstGeom>
          <a:noFill/>
        </p:spPr>
        <p:txBody>
          <a:bodyPr wrap="square" rtlCol="0">
            <a:spAutoFit/>
          </a:bodyPr>
          <a:lstStyle/>
          <a:p>
            <a:pPr defTabSz="685800"/>
            <a:r>
              <a:rPr lang="en-US" sz="1350" dirty="0">
                <a:solidFill>
                  <a:prstClr val="white"/>
                </a:solidFill>
                <a:latin typeface="Calibri"/>
              </a:rPr>
              <a:t> -2</a:t>
            </a:r>
          </a:p>
        </p:txBody>
      </p:sp>
      <p:sp>
        <p:nvSpPr>
          <p:cNvPr id="63" name="TextBox 62">
            <a:extLst>
              <a:ext uri="{FF2B5EF4-FFF2-40B4-BE49-F238E27FC236}">
                <a16:creationId xmlns:a16="http://schemas.microsoft.com/office/drawing/2014/main" id="{8F472AF7-90B0-AA29-8395-42472F0ACA63}"/>
              </a:ext>
            </a:extLst>
          </p:cNvPr>
          <p:cNvSpPr txBox="1"/>
          <p:nvPr/>
        </p:nvSpPr>
        <p:spPr>
          <a:xfrm>
            <a:off x="5373159" y="5452123"/>
            <a:ext cx="464474" cy="300082"/>
          </a:xfrm>
          <a:prstGeom prst="rect">
            <a:avLst/>
          </a:prstGeom>
          <a:noFill/>
        </p:spPr>
        <p:txBody>
          <a:bodyPr wrap="square" rtlCol="0">
            <a:spAutoFit/>
          </a:bodyPr>
          <a:lstStyle/>
          <a:p>
            <a:pPr defTabSz="685800"/>
            <a:r>
              <a:rPr lang="en-US" sz="1350" dirty="0">
                <a:solidFill>
                  <a:prstClr val="white"/>
                </a:solidFill>
                <a:latin typeface="Calibri"/>
              </a:rPr>
              <a:t>-6</a:t>
            </a:r>
          </a:p>
        </p:txBody>
      </p:sp>
      <p:sp>
        <p:nvSpPr>
          <p:cNvPr id="65" name="TextBox 64">
            <a:extLst>
              <a:ext uri="{FF2B5EF4-FFF2-40B4-BE49-F238E27FC236}">
                <a16:creationId xmlns:a16="http://schemas.microsoft.com/office/drawing/2014/main" id="{BC24D969-1B71-28E0-BAA3-4DBF78D05985}"/>
              </a:ext>
            </a:extLst>
          </p:cNvPr>
          <p:cNvSpPr txBox="1"/>
          <p:nvPr/>
        </p:nvSpPr>
        <p:spPr>
          <a:xfrm>
            <a:off x="5377320" y="4888935"/>
            <a:ext cx="464474" cy="300082"/>
          </a:xfrm>
          <a:prstGeom prst="rect">
            <a:avLst/>
          </a:prstGeom>
          <a:noFill/>
        </p:spPr>
        <p:txBody>
          <a:bodyPr wrap="square" rtlCol="0">
            <a:spAutoFit/>
          </a:bodyPr>
          <a:lstStyle/>
          <a:p>
            <a:pPr defTabSz="685800"/>
            <a:r>
              <a:rPr lang="en-US" sz="1350" dirty="0">
                <a:solidFill>
                  <a:prstClr val="white"/>
                </a:solidFill>
                <a:latin typeface="Calibri"/>
              </a:rPr>
              <a:t>-4</a:t>
            </a:r>
          </a:p>
        </p:txBody>
      </p:sp>
      <p:sp>
        <p:nvSpPr>
          <p:cNvPr id="69" name="TextBox 68">
            <a:extLst>
              <a:ext uri="{FF2B5EF4-FFF2-40B4-BE49-F238E27FC236}">
                <a16:creationId xmlns:a16="http://schemas.microsoft.com/office/drawing/2014/main" id="{97F57065-B8B8-EF53-8E1F-3CEF03666D83}"/>
              </a:ext>
            </a:extLst>
          </p:cNvPr>
          <p:cNvSpPr txBox="1"/>
          <p:nvPr/>
        </p:nvSpPr>
        <p:spPr>
          <a:xfrm>
            <a:off x="5392283" y="3217102"/>
            <a:ext cx="264550" cy="300082"/>
          </a:xfrm>
          <a:prstGeom prst="rect">
            <a:avLst/>
          </a:prstGeom>
          <a:noFill/>
        </p:spPr>
        <p:txBody>
          <a:bodyPr wrap="square" rtlCol="0">
            <a:spAutoFit/>
          </a:bodyPr>
          <a:lstStyle/>
          <a:p>
            <a:pPr defTabSz="685800"/>
            <a:r>
              <a:rPr lang="en-US" sz="1350" dirty="0">
                <a:solidFill>
                  <a:prstClr val="white"/>
                </a:solidFill>
                <a:latin typeface="Calibri"/>
              </a:rPr>
              <a:t>2</a:t>
            </a:r>
          </a:p>
        </p:txBody>
      </p:sp>
      <p:sp>
        <p:nvSpPr>
          <p:cNvPr id="71" name="TextBox 70">
            <a:extLst>
              <a:ext uri="{FF2B5EF4-FFF2-40B4-BE49-F238E27FC236}">
                <a16:creationId xmlns:a16="http://schemas.microsoft.com/office/drawing/2014/main" id="{8C96F1EE-4E54-501F-B2F2-DA48DA0BC589}"/>
              </a:ext>
            </a:extLst>
          </p:cNvPr>
          <p:cNvSpPr txBox="1"/>
          <p:nvPr/>
        </p:nvSpPr>
        <p:spPr>
          <a:xfrm>
            <a:off x="5275492" y="3733471"/>
            <a:ext cx="464474" cy="300082"/>
          </a:xfrm>
          <a:prstGeom prst="rect">
            <a:avLst/>
          </a:prstGeom>
          <a:noFill/>
        </p:spPr>
        <p:txBody>
          <a:bodyPr wrap="square" rtlCol="0">
            <a:spAutoFit/>
          </a:bodyPr>
          <a:lstStyle/>
          <a:p>
            <a:pPr defTabSz="685800"/>
            <a:r>
              <a:rPr lang="en-US" sz="1350" dirty="0">
                <a:solidFill>
                  <a:prstClr val="white"/>
                </a:solidFill>
                <a:latin typeface="Calibri"/>
              </a:rPr>
              <a:t>   0</a:t>
            </a:r>
          </a:p>
        </p:txBody>
      </p:sp>
      <p:sp>
        <p:nvSpPr>
          <p:cNvPr id="73" name="TextBox 72">
            <a:extLst>
              <a:ext uri="{FF2B5EF4-FFF2-40B4-BE49-F238E27FC236}">
                <a16:creationId xmlns:a16="http://schemas.microsoft.com/office/drawing/2014/main" id="{2B7C111D-1449-C759-7415-EA7CC16FD73C}"/>
              </a:ext>
            </a:extLst>
          </p:cNvPr>
          <p:cNvSpPr txBox="1"/>
          <p:nvPr/>
        </p:nvSpPr>
        <p:spPr>
          <a:xfrm>
            <a:off x="7559742" y="5410200"/>
            <a:ext cx="537205" cy="507831"/>
          </a:xfrm>
          <a:prstGeom prst="rect">
            <a:avLst/>
          </a:prstGeom>
          <a:noFill/>
        </p:spPr>
        <p:txBody>
          <a:bodyPr wrap="square" rtlCol="0">
            <a:spAutoFit/>
          </a:bodyPr>
          <a:lstStyle/>
          <a:p>
            <a:pPr defTabSz="685800"/>
            <a:r>
              <a:rPr lang="en-US" sz="1350" dirty="0">
                <a:solidFill>
                  <a:prstClr val="white"/>
                </a:solidFill>
                <a:latin typeface="Calibri"/>
              </a:rPr>
              <a:t>  30N</a:t>
            </a:r>
          </a:p>
        </p:txBody>
      </p:sp>
      <p:sp>
        <p:nvSpPr>
          <p:cNvPr id="75" name="TextBox 74">
            <a:extLst>
              <a:ext uri="{FF2B5EF4-FFF2-40B4-BE49-F238E27FC236}">
                <a16:creationId xmlns:a16="http://schemas.microsoft.com/office/drawing/2014/main" id="{9D896AD7-C65C-09EF-1EF9-542E8B40B1F4}"/>
              </a:ext>
            </a:extLst>
          </p:cNvPr>
          <p:cNvSpPr txBox="1"/>
          <p:nvPr/>
        </p:nvSpPr>
        <p:spPr>
          <a:xfrm>
            <a:off x="8126045" y="5412280"/>
            <a:ext cx="537205" cy="507831"/>
          </a:xfrm>
          <a:prstGeom prst="rect">
            <a:avLst/>
          </a:prstGeom>
          <a:noFill/>
        </p:spPr>
        <p:txBody>
          <a:bodyPr wrap="square" rtlCol="0">
            <a:spAutoFit/>
          </a:bodyPr>
          <a:lstStyle/>
          <a:p>
            <a:pPr defTabSz="685800"/>
            <a:r>
              <a:rPr lang="en-US" sz="1350" dirty="0">
                <a:solidFill>
                  <a:prstClr val="white"/>
                </a:solidFill>
                <a:latin typeface="Calibri"/>
              </a:rPr>
              <a:t>  60N</a:t>
            </a:r>
          </a:p>
        </p:txBody>
      </p:sp>
      <p:sp>
        <p:nvSpPr>
          <p:cNvPr id="77" name="TextBox 76">
            <a:extLst>
              <a:ext uri="{FF2B5EF4-FFF2-40B4-BE49-F238E27FC236}">
                <a16:creationId xmlns:a16="http://schemas.microsoft.com/office/drawing/2014/main" id="{1E477E48-DC45-20FD-10AD-26A8EB2B8EAC}"/>
              </a:ext>
            </a:extLst>
          </p:cNvPr>
          <p:cNvSpPr txBox="1"/>
          <p:nvPr/>
        </p:nvSpPr>
        <p:spPr>
          <a:xfrm>
            <a:off x="8759195" y="5410200"/>
            <a:ext cx="537205" cy="507831"/>
          </a:xfrm>
          <a:prstGeom prst="rect">
            <a:avLst/>
          </a:prstGeom>
          <a:noFill/>
        </p:spPr>
        <p:txBody>
          <a:bodyPr wrap="square" rtlCol="0">
            <a:spAutoFit/>
          </a:bodyPr>
          <a:lstStyle/>
          <a:p>
            <a:pPr defTabSz="685800"/>
            <a:r>
              <a:rPr lang="en-US" sz="1350" dirty="0">
                <a:solidFill>
                  <a:prstClr val="white"/>
                </a:solidFill>
                <a:latin typeface="Calibri"/>
              </a:rPr>
              <a:t>  90N</a:t>
            </a:r>
          </a:p>
        </p:txBody>
      </p:sp>
      <p:sp>
        <p:nvSpPr>
          <p:cNvPr id="79" name="Rectangle: Rounded Corners 78">
            <a:extLst>
              <a:ext uri="{FF2B5EF4-FFF2-40B4-BE49-F238E27FC236}">
                <a16:creationId xmlns:a16="http://schemas.microsoft.com/office/drawing/2014/main" id="{82FF6A1E-A6E9-B2DD-F725-6A31FFCF1651}"/>
              </a:ext>
            </a:extLst>
          </p:cNvPr>
          <p:cNvSpPr/>
          <p:nvPr/>
        </p:nvSpPr>
        <p:spPr>
          <a:xfrm>
            <a:off x="5745293" y="2346270"/>
            <a:ext cx="1403676" cy="8478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81" name="TextBox 80">
            <a:extLst>
              <a:ext uri="{FF2B5EF4-FFF2-40B4-BE49-F238E27FC236}">
                <a16:creationId xmlns:a16="http://schemas.microsoft.com/office/drawing/2014/main" id="{608EB72A-DC12-3A21-E275-F1A557B4B2E8}"/>
              </a:ext>
            </a:extLst>
          </p:cNvPr>
          <p:cNvSpPr txBox="1"/>
          <p:nvPr/>
        </p:nvSpPr>
        <p:spPr>
          <a:xfrm>
            <a:off x="5740999" y="2311578"/>
            <a:ext cx="838547" cy="288541"/>
          </a:xfrm>
          <a:prstGeom prst="rect">
            <a:avLst/>
          </a:prstGeom>
          <a:noFill/>
        </p:spPr>
        <p:txBody>
          <a:bodyPr wrap="square" rtlCol="0">
            <a:spAutoFit/>
          </a:bodyPr>
          <a:lstStyle/>
          <a:p>
            <a:pPr defTabSz="685800"/>
            <a:r>
              <a:rPr lang="en-US" sz="1275" b="1" dirty="0">
                <a:solidFill>
                  <a:prstClr val="black"/>
                </a:solidFill>
                <a:latin typeface="Calibri"/>
              </a:rPr>
              <a:t>Total</a:t>
            </a:r>
          </a:p>
        </p:txBody>
      </p:sp>
      <p:sp>
        <p:nvSpPr>
          <p:cNvPr id="83" name="TextBox 82">
            <a:extLst>
              <a:ext uri="{FF2B5EF4-FFF2-40B4-BE49-F238E27FC236}">
                <a16:creationId xmlns:a16="http://schemas.microsoft.com/office/drawing/2014/main" id="{893637F2-347B-B159-AD6C-71DB725C9127}"/>
              </a:ext>
            </a:extLst>
          </p:cNvPr>
          <p:cNvSpPr txBox="1"/>
          <p:nvPr/>
        </p:nvSpPr>
        <p:spPr>
          <a:xfrm>
            <a:off x="5710859" y="2516343"/>
            <a:ext cx="1885426" cy="288541"/>
          </a:xfrm>
          <a:prstGeom prst="rect">
            <a:avLst/>
          </a:prstGeom>
          <a:noFill/>
        </p:spPr>
        <p:txBody>
          <a:bodyPr wrap="square" rtlCol="0">
            <a:spAutoFit/>
          </a:bodyPr>
          <a:lstStyle/>
          <a:p>
            <a:pPr defTabSz="685800"/>
            <a:r>
              <a:rPr lang="en-US" sz="1275" b="1" dirty="0">
                <a:solidFill>
                  <a:srgbClr val="FFC000"/>
                </a:solidFill>
                <a:latin typeface="Calibri"/>
              </a:rPr>
              <a:t>Radiation (</a:t>
            </a:r>
            <a:r>
              <a:rPr lang="en-US" sz="1275" b="1" dirty="0" err="1">
                <a:solidFill>
                  <a:srgbClr val="FFC000"/>
                </a:solidFill>
                <a:latin typeface="Calibri"/>
              </a:rPr>
              <a:t>atmos</a:t>
            </a:r>
            <a:r>
              <a:rPr lang="en-US" sz="1275" b="1" dirty="0">
                <a:solidFill>
                  <a:srgbClr val="FFC000"/>
                </a:solidFill>
                <a:latin typeface="Calibri"/>
              </a:rPr>
              <a:t>)</a:t>
            </a:r>
          </a:p>
        </p:txBody>
      </p:sp>
      <p:sp>
        <p:nvSpPr>
          <p:cNvPr id="85" name="TextBox 84">
            <a:extLst>
              <a:ext uri="{FF2B5EF4-FFF2-40B4-BE49-F238E27FC236}">
                <a16:creationId xmlns:a16="http://schemas.microsoft.com/office/drawing/2014/main" id="{58A124AF-6F5E-4F9C-D682-17FEE59DAA1C}"/>
              </a:ext>
            </a:extLst>
          </p:cNvPr>
          <p:cNvSpPr txBox="1"/>
          <p:nvPr/>
        </p:nvSpPr>
        <p:spPr>
          <a:xfrm>
            <a:off x="5709820" y="2730393"/>
            <a:ext cx="1453706" cy="288541"/>
          </a:xfrm>
          <a:prstGeom prst="rect">
            <a:avLst/>
          </a:prstGeom>
          <a:noFill/>
        </p:spPr>
        <p:txBody>
          <a:bodyPr wrap="square" rtlCol="0">
            <a:spAutoFit/>
          </a:bodyPr>
          <a:lstStyle/>
          <a:p>
            <a:pPr defTabSz="685800"/>
            <a:r>
              <a:rPr lang="en-US" sz="1275" b="1" dirty="0">
                <a:solidFill>
                  <a:srgbClr val="FF0000"/>
                </a:solidFill>
                <a:latin typeface="Calibri"/>
              </a:rPr>
              <a:t>Sensible heat</a:t>
            </a:r>
          </a:p>
        </p:txBody>
      </p:sp>
      <p:sp>
        <p:nvSpPr>
          <p:cNvPr id="87" name="TextBox 86">
            <a:extLst>
              <a:ext uri="{FF2B5EF4-FFF2-40B4-BE49-F238E27FC236}">
                <a16:creationId xmlns:a16="http://schemas.microsoft.com/office/drawing/2014/main" id="{2128FE64-B833-845A-4144-14E4AE55A7ED}"/>
              </a:ext>
            </a:extLst>
          </p:cNvPr>
          <p:cNvSpPr txBox="1"/>
          <p:nvPr/>
        </p:nvSpPr>
        <p:spPr>
          <a:xfrm>
            <a:off x="5705665" y="2935093"/>
            <a:ext cx="1453706" cy="288541"/>
          </a:xfrm>
          <a:prstGeom prst="rect">
            <a:avLst/>
          </a:prstGeom>
          <a:noFill/>
        </p:spPr>
        <p:txBody>
          <a:bodyPr wrap="square" rtlCol="0">
            <a:spAutoFit/>
          </a:bodyPr>
          <a:lstStyle/>
          <a:p>
            <a:pPr defTabSz="685800"/>
            <a:r>
              <a:rPr lang="en-US" sz="1275" b="1" dirty="0">
                <a:solidFill>
                  <a:srgbClr val="007033"/>
                </a:solidFill>
                <a:latin typeface="Calibri"/>
              </a:rPr>
              <a:t>Evaporation</a:t>
            </a:r>
          </a:p>
        </p:txBody>
      </p:sp>
      <p:sp>
        <p:nvSpPr>
          <p:cNvPr id="89" name="Rectangle 88">
            <a:extLst>
              <a:ext uri="{FF2B5EF4-FFF2-40B4-BE49-F238E27FC236}">
                <a16:creationId xmlns:a16="http://schemas.microsoft.com/office/drawing/2014/main" id="{7A675523-04E8-60E1-6302-98085A16619B}"/>
              </a:ext>
            </a:extLst>
          </p:cNvPr>
          <p:cNvSpPr/>
          <p:nvPr/>
        </p:nvSpPr>
        <p:spPr>
          <a:xfrm>
            <a:off x="5720214" y="2330683"/>
            <a:ext cx="1403676" cy="86986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91" name="TextBox 90">
            <a:extLst>
              <a:ext uri="{FF2B5EF4-FFF2-40B4-BE49-F238E27FC236}">
                <a16:creationId xmlns:a16="http://schemas.microsoft.com/office/drawing/2014/main" id="{83025F82-2A2F-BEA9-B91E-95AC92D5499B}"/>
              </a:ext>
            </a:extLst>
          </p:cNvPr>
          <p:cNvSpPr txBox="1"/>
          <p:nvPr/>
        </p:nvSpPr>
        <p:spPr>
          <a:xfrm>
            <a:off x="5397081" y="5603850"/>
            <a:ext cx="537205" cy="300082"/>
          </a:xfrm>
          <a:prstGeom prst="rect">
            <a:avLst/>
          </a:prstGeom>
          <a:noFill/>
        </p:spPr>
        <p:txBody>
          <a:bodyPr wrap="square" rtlCol="0">
            <a:spAutoFit/>
          </a:bodyPr>
          <a:lstStyle/>
          <a:p>
            <a:pPr defTabSz="685800"/>
            <a:r>
              <a:rPr lang="en-US" sz="1350" dirty="0">
                <a:solidFill>
                  <a:prstClr val="white"/>
                </a:solidFill>
                <a:latin typeface="Calibri"/>
              </a:rPr>
              <a:t>  90S</a:t>
            </a:r>
          </a:p>
        </p:txBody>
      </p:sp>
      <p:sp>
        <p:nvSpPr>
          <p:cNvPr id="93" name="TextBox 92">
            <a:extLst>
              <a:ext uri="{FF2B5EF4-FFF2-40B4-BE49-F238E27FC236}">
                <a16:creationId xmlns:a16="http://schemas.microsoft.com/office/drawing/2014/main" id="{F0014A07-58C5-9614-AD8C-CC16A60F37D9}"/>
              </a:ext>
            </a:extLst>
          </p:cNvPr>
          <p:cNvSpPr txBox="1"/>
          <p:nvPr/>
        </p:nvSpPr>
        <p:spPr>
          <a:xfrm>
            <a:off x="5963383" y="5605930"/>
            <a:ext cx="537205" cy="300082"/>
          </a:xfrm>
          <a:prstGeom prst="rect">
            <a:avLst/>
          </a:prstGeom>
          <a:noFill/>
        </p:spPr>
        <p:txBody>
          <a:bodyPr wrap="square" rtlCol="0">
            <a:spAutoFit/>
          </a:bodyPr>
          <a:lstStyle/>
          <a:p>
            <a:pPr defTabSz="685800"/>
            <a:r>
              <a:rPr lang="en-US" sz="1350" dirty="0">
                <a:solidFill>
                  <a:prstClr val="white"/>
                </a:solidFill>
                <a:latin typeface="Calibri"/>
              </a:rPr>
              <a:t>  60S</a:t>
            </a:r>
          </a:p>
        </p:txBody>
      </p:sp>
      <p:sp>
        <p:nvSpPr>
          <p:cNvPr id="95" name="TextBox 94">
            <a:extLst>
              <a:ext uri="{FF2B5EF4-FFF2-40B4-BE49-F238E27FC236}">
                <a16:creationId xmlns:a16="http://schemas.microsoft.com/office/drawing/2014/main" id="{47D058BF-4890-36C9-71E3-62A3532A383E}"/>
              </a:ext>
            </a:extLst>
          </p:cNvPr>
          <p:cNvSpPr txBox="1"/>
          <p:nvPr/>
        </p:nvSpPr>
        <p:spPr>
          <a:xfrm>
            <a:off x="6520333" y="5608012"/>
            <a:ext cx="537205" cy="300082"/>
          </a:xfrm>
          <a:prstGeom prst="rect">
            <a:avLst/>
          </a:prstGeom>
          <a:noFill/>
        </p:spPr>
        <p:txBody>
          <a:bodyPr wrap="square" rtlCol="0">
            <a:spAutoFit/>
          </a:bodyPr>
          <a:lstStyle/>
          <a:p>
            <a:pPr defTabSz="685800"/>
            <a:r>
              <a:rPr lang="en-US" sz="1350" dirty="0">
                <a:solidFill>
                  <a:prstClr val="white"/>
                </a:solidFill>
                <a:latin typeface="Calibri"/>
              </a:rPr>
              <a:t>  30S</a:t>
            </a:r>
          </a:p>
        </p:txBody>
      </p:sp>
      <p:sp>
        <p:nvSpPr>
          <p:cNvPr id="97" name="TextBox 96">
            <a:extLst>
              <a:ext uri="{FF2B5EF4-FFF2-40B4-BE49-F238E27FC236}">
                <a16:creationId xmlns:a16="http://schemas.microsoft.com/office/drawing/2014/main" id="{AFB83E29-D87E-0B48-A968-BE4F42ADE522}"/>
              </a:ext>
            </a:extLst>
          </p:cNvPr>
          <p:cNvSpPr txBox="1"/>
          <p:nvPr/>
        </p:nvSpPr>
        <p:spPr>
          <a:xfrm>
            <a:off x="7047168" y="5583073"/>
            <a:ext cx="537205" cy="300082"/>
          </a:xfrm>
          <a:prstGeom prst="rect">
            <a:avLst/>
          </a:prstGeom>
          <a:noFill/>
        </p:spPr>
        <p:txBody>
          <a:bodyPr wrap="square" rtlCol="0">
            <a:spAutoFit/>
          </a:bodyPr>
          <a:lstStyle/>
          <a:p>
            <a:pPr defTabSz="685800"/>
            <a:r>
              <a:rPr lang="en-US" sz="1350" dirty="0">
                <a:solidFill>
                  <a:prstClr val="white"/>
                </a:solidFill>
                <a:latin typeface="Calibri"/>
              </a:rPr>
              <a:t>   EQ</a:t>
            </a:r>
          </a:p>
        </p:txBody>
      </p:sp>
      <p:sp>
        <p:nvSpPr>
          <p:cNvPr id="100" name="Rectangle 99">
            <a:extLst>
              <a:ext uri="{FF2B5EF4-FFF2-40B4-BE49-F238E27FC236}">
                <a16:creationId xmlns:a16="http://schemas.microsoft.com/office/drawing/2014/main" id="{082BC5FC-FC6F-15F2-EB48-037B096B7DFD}"/>
              </a:ext>
            </a:extLst>
          </p:cNvPr>
          <p:cNvSpPr/>
          <p:nvPr/>
        </p:nvSpPr>
        <p:spPr>
          <a:xfrm>
            <a:off x="3849832" y="2268974"/>
            <a:ext cx="402128" cy="283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02" name="Rectangle 101">
            <a:extLst>
              <a:ext uri="{FF2B5EF4-FFF2-40B4-BE49-F238E27FC236}">
                <a16:creationId xmlns:a16="http://schemas.microsoft.com/office/drawing/2014/main" id="{204084A1-CE24-995B-E090-498109DA0571}"/>
              </a:ext>
            </a:extLst>
          </p:cNvPr>
          <p:cNvSpPr/>
          <p:nvPr/>
        </p:nvSpPr>
        <p:spPr>
          <a:xfrm>
            <a:off x="8499797" y="2277288"/>
            <a:ext cx="402128" cy="283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06" name="TextBox 105">
            <a:extLst>
              <a:ext uri="{FF2B5EF4-FFF2-40B4-BE49-F238E27FC236}">
                <a16:creationId xmlns:a16="http://schemas.microsoft.com/office/drawing/2014/main" id="{7A3D9F3D-D398-C87B-B916-BE220D893441}"/>
              </a:ext>
            </a:extLst>
          </p:cNvPr>
          <p:cNvSpPr txBox="1"/>
          <p:nvPr/>
        </p:nvSpPr>
        <p:spPr>
          <a:xfrm>
            <a:off x="381000" y="127399"/>
            <a:ext cx="7888066" cy="1408078"/>
          </a:xfrm>
          <a:prstGeom prst="rect">
            <a:avLst/>
          </a:prstGeom>
          <a:noFill/>
        </p:spPr>
        <p:txBody>
          <a:bodyPr wrap="square" rtlCol="0">
            <a:spAutoFit/>
          </a:bodyPr>
          <a:lstStyle/>
          <a:p>
            <a:pPr defTabSz="685800"/>
            <a:r>
              <a:rPr lang="en-US" sz="2400" dirty="0">
                <a:solidFill>
                  <a:prstClr val="white"/>
                </a:solidFill>
                <a:latin typeface="Calibri"/>
              </a:rPr>
              <a:t>From Robert’s talk 39 minutes ago:</a:t>
            </a:r>
          </a:p>
          <a:p>
            <a:pPr defTabSz="685800"/>
            <a:r>
              <a:rPr lang="en-US" sz="2400" dirty="0">
                <a:solidFill>
                  <a:prstClr val="white"/>
                </a:solidFill>
                <a:latin typeface="Calibri"/>
              </a:rPr>
              <a:t>Evaporation drives atmospheric heat transport because it dominates spatial structure of energy input to atmosphere</a:t>
            </a:r>
          </a:p>
          <a:p>
            <a:pPr defTabSz="685800"/>
            <a:endParaRPr lang="en-US" sz="1350" dirty="0">
              <a:solidFill>
                <a:prstClr val="black"/>
              </a:solidFill>
              <a:latin typeface="Calibri"/>
            </a:endParaRPr>
          </a:p>
        </p:txBody>
      </p:sp>
    </p:spTree>
    <p:extLst>
      <p:ext uri="{BB962C8B-B14F-4D97-AF65-F5344CB8AC3E}">
        <p14:creationId xmlns:p14="http://schemas.microsoft.com/office/powerpoint/2010/main" val="3717894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6B663-F6E7-9143-3AF1-310CBAC4E4E3}"/>
              </a:ext>
            </a:extLst>
          </p:cNvPr>
          <p:cNvSpPr>
            <a:spLocks noGrp="1"/>
          </p:cNvSpPr>
          <p:nvPr>
            <p:ph type="title"/>
          </p:nvPr>
        </p:nvSpPr>
        <p:spPr>
          <a:xfrm>
            <a:off x="609600" y="731837"/>
            <a:ext cx="8229600" cy="1143000"/>
          </a:xfrm>
        </p:spPr>
        <p:txBody>
          <a:bodyPr>
            <a:normAutofit fontScale="90000"/>
          </a:bodyPr>
          <a:lstStyle/>
          <a:p>
            <a:r>
              <a:rPr lang="en-US" dirty="0">
                <a:solidFill>
                  <a:schemeClr val="bg1"/>
                </a:solidFill>
              </a:rPr>
              <a:t>Hypothesis: models are biased toward too much evaporation</a:t>
            </a:r>
            <a:br>
              <a:rPr lang="en-US" dirty="0">
                <a:solidFill>
                  <a:schemeClr val="bg1"/>
                </a:solidFill>
              </a:rPr>
            </a:br>
            <a:r>
              <a:rPr lang="en-US" sz="3300" dirty="0">
                <a:solidFill>
                  <a:schemeClr val="bg1"/>
                </a:solidFill>
                <a:sym typeface="Wingdings" panose="05000000000000000000" pitchFamily="2" charset="2"/>
              </a:rPr>
              <a:t> Enhances Atmospheric heat transport</a:t>
            </a:r>
            <a:br>
              <a:rPr lang="en-US" sz="3300" dirty="0">
                <a:solidFill>
                  <a:schemeClr val="bg1"/>
                </a:solidFill>
                <a:sym typeface="Wingdings" panose="05000000000000000000" pitchFamily="2" charset="2"/>
              </a:rPr>
            </a:br>
            <a:r>
              <a:rPr lang="en-US" sz="3300" dirty="0">
                <a:solidFill>
                  <a:schemeClr val="bg1"/>
                </a:solidFill>
                <a:sym typeface="Wingdings" panose="05000000000000000000" pitchFamily="2" charset="2"/>
              </a:rPr>
              <a:t> Reduces Ocean heat transport</a:t>
            </a:r>
            <a:endParaRPr lang="en-US" sz="3300" dirty="0">
              <a:solidFill>
                <a:schemeClr val="bg1"/>
              </a:solidFill>
            </a:endParaRPr>
          </a:p>
        </p:txBody>
      </p:sp>
      <p:pic>
        <p:nvPicPr>
          <p:cNvPr id="5" name="Picture 4" descr="Chart, histogram&#10;&#10;Description automatically generated">
            <a:extLst>
              <a:ext uri="{FF2B5EF4-FFF2-40B4-BE49-F238E27FC236}">
                <a16:creationId xmlns:a16="http://schemas.microsoft.com/office/drawing/2014/main" id="{41525982-A0B8-066A-B999-E7E9C8F89B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971800"/>
            <a:ext cx="6700165" cy="3473967"/>
          </a:xfrm>
          <a:prstGeom prst="rect">
            <a:avLst/>
          </a:prstGeom>
        </p:spPr>
      </p:pic>
      <p:sp>
        <p:nvSpPr>
          <p:cNvPr id="15" name="TextBox 14">
            <a:extLst>
              <a:ext uri="{FF2B5EF4-FFF2-40B4-BE49-F238E27FC236}">
                <a16:creationId xmlns:a16="http://schemas.microsoft.com/office/drawing/2014/main" id="{3DE985D2-947C-1C50-A78F-170863BA689D}"/>
              </a:ext>
            </a:extLst>
          </p:cNvPr>
          <p:cNvSpPr txBox="1"/>
          <p:nvPr/>
        </p:nvSpPr>
        <p:spPr>
          <a:xfrm>
            <a:off x="4572000" y="3276600"/>
            <a:ext cx="1524002" cy="369332"/>
          </a:xfrm>
          <a:prstGeom prst="rect">
            <a:avLst/>
          </a:prstGeom>
          <a:noFill/>
        </p:spPr>
        <p:txBody>
          <a:bodyPr wrap="square" rtlCol="0">
            <a:spAutoFit/>
          </a:bodyPr>
          <a:lstStyle/>
          <a:p>
            <a:r>
              <a:rPr lang="en-US" dirty="0"/>
              <a:t>Observations</a:t>
            </a:r>
          </a:p>
        </p:txBody>
      </p:sp>
      <p:cxnSp>
        <p:nvCxnSpPr>
          <p:cNvPr id="17" name="Straight Connector 16">
            <a:extLst>
              <a:ext uri="{FF2B5EF4-FFF2-40B4-BE49-F238E27FC236}">
                <a16:creationId xmlns:a16="http://schemas.microsoft.com/office/drawing/2014/main" id="{1F276217-D299-1873-00E1-EE91FD4D1340}"/>
              </a:ext>
            </a:extLst>
          </p:cNvPr>
          <p:cNvCxnSpPr>
            <a:cxnSpLocks/>
          </p:cNvCxnSpPr>
          <p:nvPr/>
        </p:nvCxnSpPr>
        <p:spPr>
          <a:xfrm flipV="1">
            <a:off x="4267201" y="3429000"/>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B311697-140F-4825-EF1A-E2AE4F12FABF}"/>
              </a:ext>
            </a:extLst>
          </p:cNvPr>
          <p:cNvSpPr txBox="1"/>
          <p:nvPr/>
        </p:nvSpPr>
        <p:spPr>
          <a:xfrm>
            <a:off x="4572001" y="3569732"/>
            <a:ext cx="1981200" cy="369332"/>
          </a:xfrm>
          <a:prstGeom prst="rect">
            <a:avLst/>
          </a:prstGeom>
          <a:noFill/>
        </p:spPr>
        <p:txBody>
          <a:bodyPr wrap="square" rtlCol="0">
            <a:spAutoFit/>
          </a:bodyPr>
          <a:lstStyle/>
          <a:p>
            <a:r>
              <a:rPr lang="en-US" dirty="0"/>
              <a:t>CMIP Mean</a:t>
            </a:r>
          </a:p>
        </p:txBody>
      </p:sp>
      <p:cxnSp>
        <p:nvCxnSpPr>
          <p:cNvPr id="21" name="Straight Connector 20">
            <a:extLst>
              <a:ext uri="{FF2B5EF4-FFF2-40B4-BE49-F238E27FC236}">
                <a16:creationId xmlns:a16="http://schemas.microsoft.com/office/drawing/2014/main" id="{644E5FB4-2F9D-A0D6-6936-79681B0FDA0B}"/>
              </a:ext>
            </a:extLst>
          </p:cNvPr>
          <p:cNvCxnSpPr>
            <a:cxnSpLocks/>
          </p:cNvCxnSpPr>
          <p:nvPr/>
        </p:nvCxnSpPr>
        <p:spPr>
          <a:xfrm flipV="1">
            <a:off x="4267201" y="3722132"/>
            <a:ext cx="152400" cy="152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970DE3D-727C-1803-35C2-92D8146289E3}"/>
              </a:ext>
            </a:extLst>
          </p:cNvPr>
          <p:cNvSpPr txBox="1"/>
          <p:nvPr/>
        </p:nvSpPr>
        <p:spPr>
          <a:xfrm>
            <a:off x="1676400" y="3396734"/>
            <a:ext cx="1371601" cy="369332"/>
          </a:xfrm>
          <a:prstGeom prst="rect">
            <a:avLst/>
          </a:prstGeom>
          <a:noFill/>
        </p:spPr>
        <p:txBody>
          <a:bodyPr wrap="square" rtlCol="0">
            <a:spAutoFit/>
          </a:bodyPr>
          <a:lstStyle/>
          <a:p>
            <a:r>
              <a:rPr lang="en-US" b="1" dirty="0">
                <a:solidFill>
                  <a:srgbClr val="009900"/>
                </a:solidFill>
              </a:rPr>
              <a:t>Evaporation</a:t>
            </a:r>
          </a:p>
        </p:txBody>
      </p:sp>
      <p:sp>
        <p:nvSpPr>
          <p:cNvPr id="23" name="TextBox 22">
            <a:extLst>
              <a:ext uri="{FF2B5EF4-FFF2-40B4-BE49-F238E27FC236}">
                <a16:creationId xmlns:a16="http://schemas.microsoft.com/office/drawing/2014/main" id="{7FBA4CEB-CD24-E066-ADEB-A2721A5323C3}"/>
              </a:ext>
            </a:extLst>
          </p:cNvPr>
          <p:cNvSpPr txBox="1"/>
          <p:nvPr/>
        </p:nvSpPr>
        <p:spPr>
          <a:xfrm>
            <a:off x="6705600" y="3812722"/>
            <a:ext cx="23622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Observations are WHOI OA flux</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Both plots are ocean domain only</a:t>
            </a:r>
          </a:p>
        </p:txBody>
      </p:sp>
    </p:spTree>
    <p:extLst>
      <p:ext uri="{BB962C8B-B14F-4D97-AF65-F5344CB8AC3E}">
        <p14:creationId xmlns:p14="http://schemas.microsoft.com/office/powerpoint/2010/main" val="1219182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8DE6-0336-8C29-32DE-BBC0916D41F7}"/>
              </a:ext>
            </a:extLst>
          </p:cNvPr>
          <p:cNvSpPr>
            <a:spLocks noGrp="1"/>
          </p:cNvSpPr>
          <p:nvPr>
            <p:ph type="title"/>
          </p:nvPr>
        </p:nvSpPr>
        <p:spPr>
          <a:xfrm>
            <a:off x="609600" y="377925"/>
            <a:ext cx="8915400" cy="1143000"/>
          </a:xfrm>
        </p:spPr>
        <p:txBody>
          <a:bodyPr>
            <a:noAutofit/>
          </a:bodyPr>
          <a:lstStyle/>
          <a:p>
            <a:pPr algn="l"/>
            <a:r>
              <a:rPr lang="en-US" sz="3200" dirty="0">
                <a:solidFill>
                  <a:schemeClr val="bg1"/>
                </a:solidFill>
              </a:rPr>
              <a:t>Evaporation biases:</a:t>
            </a:r>
            <a:br>
              <a:rPr lang="en-US" sz="3200" dirty="0">
                <a:solidFill>
                  <a:schemeClr val="bg1"/>
                </a:solidFill>
              </a:rPr>
            </a:br>
            <a:r>
              <a:rPr lang="en-US" sz="3200" dirty="0">
                <a:solidFill>
                  <a:schemeClr val="bg1"/>
                </a:solidFill>
                <a:sym typeface="Wingdings" panose="05000000000000000000" pitchFamily="2" charset="2"/>
              </a:rPr>
              <a:t>Result in AHT/OHT tradeoff</a:t>
            </a:r>
            <a:br>
              <a:rPr lang="en-US" sz="3200" dirty="0">
                <a:solidFill>
                  <a:schemeClr val="bg1"/>
                </a:solidFill>
                <a:sym typeface="Wingdings" panose="05000000000000000000" pitchFamily="2" charset="2"/>
              </a:rPr>
            </a:br>
            <a:r>
              <a:rPr lang="en-US" sz="3200" dirty="0">
                <a:solidFill>
                  <a:schemeClr val="bg1"/>
                </a:solidFill>
                <a:sym typeface="Wingdings" panose="05000000000000000000" pitchFamily="2" charset="2"/>
              </a:rPr>
              <a:t> Are right magnitude to explain AHT/OHT bias</a:t>
            </a:r>
            <a:endParaRPr lang="en-US" sz="3200" dirty="0">
              <a:solidFill>
                <a:schemeClr val="bg1"/>
              </a:solidFill>
            </a:endParaRPr>
          </a:p>
        </p:txBody>
      </p:sp>
      <p:pic>
        <p:nvPicPr>
          <p:cNvPr id="5" name="Content Placeholder 4" descr="Chart, histogram&#10;&#10;Description automatically generated">
            <a:extLst>
              <a:ext uri="{FF2B5EF4-FFF2-40B4-BE49-F238E27FC236}">
                <a16:creationId xmlns:a16="http://schemas.microsoft.com/office/drawing/2014/main" id="{11EA678C-21E5-13EF-0D43-5E6EDEE929C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842327"/>
            <a:ext cx="7086600" cy="4741035"/>
          </a:xfrm>
        </p:spPr>
      </p:pic>
      <p:pic>
        <p:nvPicPr>
          <p:cNvPr id="49" name="Picture 48">
            <a:extLst>
              <a:ext uri="{FF2B5EF4-FFF2-40B4-BE49-F238E27FC236}">
                <a16:creationId xmlns:a16="http://schemas.microsoft.com/office/drawing/2014/main" id="{FC909773-66E7-72B8-649D-ABBA39FE6D6A}"/>
              </a:ext>
            </a:extLst>
          </p:cNvPr>
          <p:cNvPicPr>
            <a:picLocks noChangeAspect="1"/>
          </p:cNvPicPr>
          <p:nvPr/>
        </p:nvPicPr>
        <p:blipFill>
          <a:blip r:embed="rId3"/>
          <a:stretch>
            <a:fillRect/>
          </a:stretch>
        </p:blipFill>
        <p:spPr>
          <a:xfrm>
            <a:off x="7696200" y="83117"/>
            <a:ext cx="1164497" cy="1220132"/>
          </a:xfrm>
          <a:prstGeom prst="rect">
            <a:avLst/>
          </a:prstGeom>
        </p:spPr>
      </p:pic>
    </p:spTree>
    <p:extLst>
      <p:ext uri="{BB962C8B-B14F-4D97-AF65-F5344CB8AC3E}">
        <p14:creationId xmlns:p14="http://schemas.microsoft.com/office/powerpoint/2010/main" val="2905286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8DE6-0336-8C29-32DE-BBC0916D41F7}"/>
              </a:ext>
            </a:extLst>
          </p:cNvPr>
          <p:cNvSpPr>
            <a:spLocks noGrp="1"/>
          </p:cNvSpPr>
          <p:nvPr>
            <p:ph type="title"/>
          </p:nvPr>
        </p:nvSpPr>
        <p:spPr>
          <a:xfrm>
            <a:off x="609600" y="377925"/>
            <a:ext cx="8915400" cy="1143000"/>
          </a:xfrm>
        </p:spPr>
        <p:txBody>
          <a:bodyPr>
            <a:noAutofit/>
          </a:bodyPr>
          <a:lstStyle/>
          <a:p>
            <a:pPr algn="l"/>
            <a:r>
              <a:rPr lang="en-US" sz="3200" dirty="0">
                <a:solidFill>
                  <a:schemeClr val="bg1"/>
                </a:solidFill>
              </a:rPr>
              <a:t>Evaporation biases:</a:t>
            </a:r>
            <a:br>
              <a:rPr lang="en-US" sz="3200" dirty="0">
                <a:solidFill>
                  <a:schemeClr val="bg1"/>
                </a:solidFill>
              </a:rPr>
            </a:br>
            <a:r>
              <a:rPr lang="en-US" sz="3200" dirty="0">
                <a:solidFill>
                  <a:schemeClr val="bg1"/>
                </a:solidFill>
                <a:sym typeface="Wingdings" panose="05000000000000000000" pitchFamily="2" charset="2"/>
              </a:rPr>
              <a:t>Result in AHT/OHT tradeoff</a:t>
            </a:r>
            <a:br>
              <a:rPr lang="en-US" sz="3200" dirty="0">
                <a:solidFill>
                  <a:schemeClr val="bg1"/>
                </a:solidFill>
                <a:sym typeface="Wingdings" panose="05000000000000000000" pitchFamily="2" charset="2"/>
              </a:rPr>
            </a:br>
            <a:r>
              <a:rPr lang="en-US" sz="3200" dirty="0">
                <a:solidFill>
                  <a:schemeClr val="bg1"/>
                </a:solidFill>
                <a:sym typeface="Wingdings" panose="05000000000000000000" pitchFamily="2" charset="2"/>
              </a:rPr>
              <a:t> Are right magnitude to explain AHT/OHT bias</a:t>
            </a:r>
            <a:endParaRPr lang="en-US" sz="3200" dirty="0">
              <a:solidFill>
                <a:schemeClr val="bg1"/>
              </a:solidFill>
            </a:endParaRPr>
          </a:p>
        </p:txBody>
      </p:sp>
      <p:pic>
        <p:nvPicPr>
          <p:cNvPr id="5" name="Content Placeholder 4">
            <a:extLst>
              <a:ext uri="{FF2B5EF4-FFF2-40B4-BE49-F238E27FC236}">
                <a16:creationId xmlns:a16="http://schemas.microsoft.com/office/drawing/2014/main" id="{11EA678C-21E5-13EF-0D43-5E6EDEE929C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152400" y="1842327"/>
            <a:ext cx="7086599" cy="4741035"/>
          </a:xfrm>
        </p:spPr>
      </p:pic>
      <p:pic>
        <p:nvPicPr>
          <p:cNvPr id="14" name="Picture 13">
            <a:extLst>
              <a:ext uri="{FF2B5EF4-FFF2-40B4-BE49-F238E27FC236}">
                <a16:creationId xmlns:a16="http://schemas.microsoft.com/office/drawing/2014/main" id="{A76DE9C8-7257-76BE-06F1-1A4A18854F97}"/>
              </a:ext>
            </a:extLst>
          </p:cNvPr>
          <p:cNvPicPr>
            <a:picLocks noChangeAspect="1"/>
          </p:cNvPicPr>
          <p:nvPr/>
        </p:nvPicPr>
        <p:blipFill>
          <a:blip r:embed="rId3"/>
          <a:stretch>
            <a:fillRect/>
          </a:stretch>
        </p:blipFill>
        <p:spPr>
          <a:xfrm>
            <a:off x="7239000" y="3544694"/>
            <a:ext cx="2082450" cy="1079319"/>
          </a:xfrm>
          <a:prstGeom prst="rect">
            <a:avLst/>
          </a:prstGeom>
        </p:spPr>
      </p:pic>
      <p:pic>
        <p:nvPicPr>
          <p:cNvPr id="16" name="Picture 15">
            <a:extLst>
              <a:ext uri="{FF2B5EF4-FFF2-40B4-BE49-F238E27FC236}">
                <a16:creationId xmlns:a16="http://schemas.microsoft.com/office/drawing/2014/main" id="{46BAD28B-6498-5498-F150-8313D1BA6377}"/>
              </a:ext>
            </a:extLst>
          </p:cNvPr>
          <p:cNvPicPr>
            <a:picLocks noChangeAspect="1"/>
          </p:cNvPicPr>
          <p:nvPr/>
        </p:nvPicPr>
        <p:blipFill>
          <a:blip r:embed="rId4"/>
          <a:stretch>
            <a:fillRect/>
          </a:stretch>
        </p:blipFill>
        <p:spPr>
          <a:xfrm>
            <a:off x="7696200" y="83117"/>
            <a:ext cx="1164497" cy="1220132"/>
          </a:xfrm>
          <a:prstGeom prst="rect">
            <a:avLst/>
          </a:prstGeom>
        </p:spPr>
      </p:pic>
    </p:spTree>
    <p:extLst>
      <p:ext uri="{BB962C8B-B14F-4D97-AF65-F5344CB8AC3E}">
        <p14:creationId xmlns:p14="http://schemas.microsoft.com/office/powerpoint/2010/main" val="1780984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0D45-BD78-F1D4-ABDF-DAC62CD6F6D5}"/>
              </a:ext>
            </a:extLst>
          </p:cNvPr>
          <p:cNvSpPr>
            <a:spLocks noGrp="1"/>
          </p:cNvSpPr>
          <p:nvPr>
            <p:ph type="title"/>
          </p:nvPr>
        </p:nvSpPr>
        <p:spPr/>
        <p:txBody>
          <a:bodyPr>
            <a:noAutofit/>
          </a:bodyPr>
          <a:lstStyle/>
          <a:p>
            <a:r>
              <a:rPr lang="en-US" sz="8000" dirty="0">
                <a:solidFill>
                  <a:schemeClr val="bg1"/>
                </a:solidFill>
              </a:rPr>
              <a:t>EXTRAS</a:t>
            </a:r>
          </a:p>
        </p:txBody>
      </p:sp>
    </p:spTree>
    <p:extLst>
      <p:ext uri="{BB962C8B-B14F-4D97-AF65-F5344CB8AC3E}">
        <p14:creationId xmlns:p14="http://schemas.microsoft.com/office/powerpoint/2010/main" val="86743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2A3569-F4BA-4D77-BE1F-4EB48F02DA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381000" y="381000"/>
            <a:ext cx="8230059" cy="4267200"/>
          </a:xfrm>
        </p:spPr>
      </p:pic>
      <p:sp>
        <p:nvSpPr>
          <p:cNvPr id="6" name="TextBox 5">
            <a:extLst>
              <a:ext uri="{FF2B5EF4-FFF2-40B4-BE49-F238E27FC236}">
                <a16:creationId xmlns:a16="http://schemas.microsoft.com/office/drawing/2014/main" id="{D1056724-61A8-4F0C-84C1-629D77042BB3}"/>
              </a:ext>
            </a:extLst>
          </p:cNvPr>
          <p:cNvSpPr txBox="1"/>
          <p:nvPr/>
        </p:nvSpPr>
        <p:spPr>
          <a:xfrm>
            <a:off x="2438400" y="990600"/>
            <a:ext cx="1524000" cy="369332"/>
          </a:xfrm>
          <a:prstGeom prst="rect">
            <a:avLst/>
          </a:prstGeom>
          <a:noFill/>
        </p:spPr>
        <p:txBody>
          <a:bodyPr wrap="square" rtlCol="0">
            <a:spAutoFit/>
          </a:bodyPr>
          <a:lstStyle/>
          <a:p>
            <a:r>
              <a:rPr lang="en-US" dirty="0"/>
              <a:t>Observations</a:t>
            </a:r>
          </a:p>
        </p:txBody>
      </p:sp>
      <p:sp>
        <p:nvSpPr>
          <p:cNvPr id="7" name="TextBox 6">
            <a:extLst>
              <a:ext uri="{FF2B5EF4-FFF2-40B4-BE49-F238E27FC236}">
                <a16:creationId xmlns:a16="http://schemas.microsoft.com/office/drawing/2014/main" id="{F6BFFF47-F38B-409D-A38E-881CBDF1767B}"/>
              </a:ext>
            </a:extLst>
          </p:cNvPr>
          <p:cNvSpPr txBox="1"/>
          <p:nvPr/>
        </p:nvSpPr>
        <p:spPr>
          <a:xfrm>
            <a:off x="2438400" y="1295400"/>
            <a:ext cx="1981200" cy="369332"/>
          </a:xfrm>
          <a:prstGeom prst="rect">
            <a:avLst/>
          </a:prstGeom>
          <a:noFill/>
        </p:spPr>
        <p:txBody>
          <a:bodyPr wrap="square" rtlCol="0">
            <a:spAutoFit/>
          </a:bodyPr>
          <a:lstStyle/>
          <a:p>
            <a:r>
              <a:rPr lang="en-US" dirty="0">
                <a:solidFill>
                  <a:srgbClr val="00B050"/>
                </a:solidFill>
              </a:rPr>
              <a:t>Individual models</a:t>
            </a:r>
          </a:p>
        </p:txBody>
      </p:sp>
      <p:sp>
        <p:nvSpPr>
          <p:cNvPr id="8" name="TextBox 7">
            <a:extLst>
              <a:ext uri="{FF2B5EF4-FFF2-40B4-BE49-F238E27FC236}">
                <a16:creationId xmlns:a16="http://schemas.microsoft.com/office/drawing/2014/main" id="{99BA2278-B79F-4864-B44E-85AC5040DBF1}"/>
              </a:ext>
            </a:extLst>
          </p:cNvPr>
          <p:cNvSpPr txBox="1"/>
          <p:nvPr/>
        </p:nvSpPr>
        <p:spPr>
          <a:xfrm>
            <a:off x="2438400" y="1600200"/>
            <a:ext cx="1981200" cy="369332"/>
          </a:xfrm>
          <a:prstGeom prst="rect">
            <a:avLst/>
          </a:prstGeom>
          <a:noFill/>
        </p:spPr>
        <p:txBody>
          <a:bodyPr wrap="square" rtlCol="0">
            <a:spAutoFit/>
          </a:bodyPr>
          <a:lstStyle/>
          <a:p>
            <a:r>
              <a:rPr lang="en-US" dirty="0">
                <a:solidFill>
                  <a:srgbClr val="00B050"/>
                </a:solidFill>
              </a:rPr>
              <a:t>Model Mean</a:t>
            </a:r>
          </a:p>
        </p:txBody>
      </p:sp>
      <p:cxnSp>
        <p:nvCxnSpPr>
          <p:cNvPr id="10" name="Straight Connector 9">
            <a:extLst>
              <a:ext uri="{FF2B5EF4-FFF2-40B4-BE49-F238E27FC236}">
                <a16:creationId xmlns:a16="http://schemas.microsoft.com/office/drawing/2014/main" id="{4B0F2740-4B4A-4A44-86B1-54A052B608A3}"/>
              </a:ext>
            </a:extLst>
          </p:cNvPr>
          <p:cNvCxnSpPr/>
          <p:nvPr/>
        </p:nvCxnSpPr>
        <p:spPr>
          <a:xfrm flipV="1">
            <a:off x="2133600" y="1143000"/>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0F3637-4F88-46B0-8F0A-17A6965F4F80}"/>
              </a:ext>
            </a:extLst>
          </p:cNvPr>
          <p:cNvCxnSpPr/>
          <p:nvPr/>
        </p:nvCxnSpPr>
        <p:spPr>
          <a:xfrm flipV="1">
            <a:off x="2133600" y="1447800"/>
            <a:ext cx="152400" cy="152400"/>
          </a:xfrm>
          <a:prstGeom prst="line">
            <a:avLst/>
          </a:prstGeom>
          <a:ln w="12700" cap="sq">
            <a:solidFill>
              <a:srgbClr val="0099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E47382-D802-4CC5-9DDE-1A4981F7E996}"/>
              </a:ext>
            </a:extLst>
          </p:cNvPr>
          <p:cNvCxnSpPr/>
          <p:nvPr/>
        </p:nvCxnSpPr>
        <p:spPr>
          <a:xfrm flipV="1">
            <a:off x="2133600" y="1676400"/>
            <a:ext cx="152400" cy="152400"/>
          </a:xfrm>
          <a:prstGeom prst="line">
            <a:avLst/>
          </a:prstGeom>
          <a:ln w="31750">
            <a:solidFill>
              <a:srgbClr val="0099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3B8BED1-9B66-42ED-9213-362B718C8456}"/>
              </a:ext>
            </a:extLst>
          </p:cNvPr>
          <p:cNvSpPr txBox="1"/>
          <p:nvPr/>
        </p:nvSpPr>
        <p:spPr>
          <a:xfrm>
            <a:off x="609600" y="5257800"/>
            <a:ext cx="7848600" cy="923330"/>
          </a:xfrm>
          <a:prstGeom prst="rect">
            <a:avLst/>
          </a:prstGeom>
          <a:noFill/>
        </p:spPr>
        <p:txBody>
          <a:bodyPr wrap="square" rtlCol="0">
            <a:spAutoFit/>
          </a:bodyPr>
          <a:lstStyle/>
          <a:p>
            <a:r>
              <a:rPr lang="en-US" dirty="0">
                <a:solidFill>
                  <a:schemeClr val="bg1"/>
                </a:solidFill>
              </a:rPr>
              <a:t>Total (atmosphere plus ocean) meridional heat transport  varies by about 20% between models. </a:t>
            </a:r>
          </a:p>
          <a:p>
            <a:r>
              <a:rPr lang="en-US" dirty="0">
                <a:solidFill>
                  <a:schemeClr val="bg1"/>
                </a:solidFill>
                <a:sym typeface="Wingdings" panose="05000000000000000000" pitchFamily="2" charset="2"/>
              </a:rPr>
              <a:t> Also biased low relative to observations especially in the SH</a:t>
            </a:r>
            <a:endParaRPr lang="en-US" dirty="0">
              <a:solidFill>
                <a:schemeClr val="bg1"/>
              </a:solidFill>
            </a:endParaRPr>
          </a:p>
        </p:txBody>
      </p:sp>
      <p:sp>
        <p:nvSpPr>
          <p:cNvPr id="16" name="TextBox 15">
            <a:extLst>
              <a:ext uri="{FF2B5EF4-FFF2-40B4-BE49-F238E27FC236}">
                <a16:creationId xmlns:a16="http://schemas.microsoft.com/office/drawing/2014/main" id="{8F8E22F5-34CC-40B4-9C07-6FE816CCF14F}"/>
              </a:ext>
            </a:extLst>
          </p:cNvPr>
          <p:cNvSpPr txBox="1"/>
          <p:nvPr/>
        </p:nvSpPr>
        <p:spPr>
          <a:xfrm>
            <a:off x="2590800" y="6558108"/>
            <a:ext cx="8153400" cy="276999"/>
          </a:xfrm>
          <a:prstGeom prst="rect">
            <a:avLst/>
          </a:prstGeom>
          <a:noFill/>
        </p:spPr>
        <p:txBody>
          <a:bodyPr wrap="square" rtlCol="0">
            <a:spAutoFit/>
          </a:bodyPr>
          <a:lstStyle/>
          <a:p>
            <a:r>
              <a:rPr lang="en-US" sz="1200" dirty="0">
                <a:solidFill>
                  <a:schemeClr val="bg1">
                    <a:lumMod val="75000"/>
                  </a:schemeClr>
                </a:solidFill>
              </a:rPr>
              <a:t>Donohoe and Battisti (2012). What determined meridional heat transport in climate models. J. Climate.</a:t>
            </a:r>
          </a:p>
        </p:txBody>
      </p:sp>
    </p:spTree>
    <p:extLst>
      <p:ext uri="{BB962C8B-B14F-4D97-AF65-F5344CB8AC3E}">
        <p14:creationId xmlns:p14="http://schemas.microsoft.com/office/powerpoint/2010/main" val="681038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F5D0-DA27-4500-BC85-BA7C64BA5C51}"/>
              </a:ext>
            </a:extLst>
          </p:cNvPr>
          <p:cNvSpPr>
            <a:spLocks noGrp="1"/>
          </p:cNvSpPr>
          <p:nvPr>
            <p:ph type="title"/>
          </p:nvPr>
        </p:nvSpPr>
        <p:spPr/>
        <p:txBody>
          <a:bodyPr>
            <a:normAutofit fontScale="90000"/>
          </a:bodyPr>
          <a:lstStyle/>
          <a:p>
            <a:r>
              <a:rPr lang="en-US" sz="3200" dirty="0">
                <a:solidFill>
                  <a:schemeClr val="bg1"/>
                </a:solidFill>
              </a:rPr>
              <a:t>Does spatial resolution of atmospheric reanalysis miss heat transport at small scales? (NO!)</a:t>
            </a:r>
          </a:p>
        </p:txBody>
      </p:sp>
      <p:pic>
        <p:nvPicPr>
          <p:cNvPr id="5" name="Content Placeholder 4" descr="Chart, line chart&#10;&#10;Description automatically generated">
            <a:extLst>
              <a:ext uri="{FF2B5EF4-FFF2-40B4-BE49-F238E27FC236}">
                <a16:creationId xmlns:a16="http://schemas.microsoft.com/office/drawing/2014/main" id="{228A472F-AC33-4217-A8E4-DA223BC255A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87910"/>
            <a:ext cx="7620000" cy="3950890"/>
          </a:xfrm>
        </p:spPr>
      </p:pic>
      <p:sp>
        <p:nvSpPr>
          <p:cNvPr id="6" name="TextBox 5">
            <a:extLst>
              <a:ext uri="{FF2B5EF4-FFF2-40B4-BE49-F238E27FC236}">
                <a16:creationId xmlns:a16="http://schemas.microsoft.com/office/drawing/2014/main" id="{237ED6F0-9272-4EC4-B31B-013FECDA5D11}"/>
              </a:ext>
            </a:extLst>
          </p:cNvPr>
          <p:cNvSpPr txBox="1"/>
          <p:nvPr/>
        </p:nvSpPr>
        <p:spPr>
          <a:xfrm>
            <a:off x="1524000" y="2438400"/>
            <a:ext cx="914400" cy="400110"/>
          </a:xfrm>
          <a:prstGeom prst="rect">
            <a:avLst/>
          </a:prstGeom>
          <a:noFill/>
        </p:spPr>
        <p:txBody>
          <a:bodyPr wrap="square" rtlCol="0">
            <a:spAutoFit/>
          </a:bodyPr>
          <a:lstStyle/>
          <a:p>
            <a:r>
              <a:rPr lang="en-US" sz="2000" b="1" dirty="0"/>
              <a:t>1 PW</a:t>
            </a:r>
          </a:p>
        </p:txBody>
      </p:sp>
      <p:sp>
        <p:nvSpPr>
          <p:cNvPr id="7" name="TextBox 6">
            <a:extLst>
              <a:ext uri="{FF2B5EF4-FFF2-40B4-BE49-F238E27FC236}">
                <a16:creationId xmlns:a16="http://schemas.microsoft.com/office/drawing/2014/main" id="{1A1BF375-5B57-46F7-99A2-C34FFCA11946}"/>
              </a:ext>
            </a:extLst>
          </p:cNvPr>
          <p:cNvSpPr txBox="1"/>
          <p:nvPr/>
        </p:nvSpPr>
        <p:spPr>
          <a:xfrm>
            <a:off x="4038600" y="2286000"/>
            <a:ext cx="2514600" cy="400110"/>
          </a:xfrm>
          <a:prstGeom prst="rect">
            <a:avLst/>
          </a:prstGeom>
          <a:noFill/>
        </p:spPr>
        <p:txBody>
          <a:bodyPr wrap="square" rtlCol="0">
            <a:spAutoFit/>
          </a:bodyPr>
          <a:lstStyle/>
          <a:p>
            <a:r>
              <a:rPr lang="en-US" sz="2000" b="1" dirty="0">
                <a:solidFill>
                  <a:srgbClr val="FF0000"/>
                </a:solidFill>
              </a:rPr>
              <a:t>Dry energy transport</a:t>
            </a:r>
          </a:p>
        </p:txBody>
      </p:sp>
      <p:sp>
        <p:nvSpPr>
          <p:cNvPr id="8" name="TextBox 7">
            <a:extLst>
              <a:ext uri="{FF2B5EF4-FFF2-40B4-BE49-F238E27FC236}">
                <a16:creationId xmlns:a16="http://schemas.microsoft.com/office/drawing/2014/main" id="{653ACCE2-20EC-4071-89EF-AC8B8B337CB0}"/>
              </a:ext>
            </a:extLst>
          </p:cNvPr>
          <p:cNvSpPr txBox="1"/>
          <p:nvPr/>
        </p:nvSpPr>
        <p:spPr>
          <a:xfrm>
            <a:off x="3962400" y="2647890"/>
            <a:ext cx="2895600" cy="400110"/>
          </a:xfrm>
          <a:prstGeom prst="rect">
            <a:avLst/>
          </a:prstGeom>
          <a:noFill/>
        </p:spPr>
        <p:txBody>
          <a:bodyPr wrap="square" rtlCol="0">
            <a:spAutoFit/>
          </a:bodyPr>
          <a:lstStyle/>
          <a:p>
            <a:r>
              <a:rPr lang="en-US" sz="2000" b="1" dirty="0">
                <a:solidFill>
                  <a:srgbClr val="0078F0"/>
                </a:solidFill>
              </a:rPr>
              <a:t>Moist energy transport</a:t>
            </a:r>
          </a:p>
        </p:txBody>
      </p:sp>
      <p:sp>
        <p:nvSpPr>
          <p:cNvPr id="9" name="TextBox 8">
            <a:extLst>
              <a:ext uri="{FF2B5EF4-FFF2-40B4-BE49-F238E27FC236}">
                <a16:creationId xmlns:a16="http://schemas.microsoft.com/office/drawing/2014/main" id="{BC090B61-0C15-4938-8251-CCB90B15975D}"/>
              </a:ext>
            </a:extLst>
          </p:cNvPr>
          <p:cNvSpPr txBox="1"/>
          <p:nvPr/>
        </p:nvSpPr>
        <p:spPr>
          <a:xfrm>
            <a:off x="1560955" y="1615618"/>
            <a:ext cx="5334000" cy="400110"/>
          </a:xfrm>
          <a:prstGeom prst="rect">
            <a:avLst/>
          </a:prstGeom>
          <a:noFill/>
        </p:spPr>
        <p:txBody>
          <a:bodyPr wrap="square" rtlCol="0">
            <a:spAutoFit/>
          </a:bodyPr>
          <a:lstStyle/>
          <a:p>
            <a:r>
              <a:rPr lang="en-US" sz="2000" b="1" dirty="0"/>
              <a:t>Heat transport spectra for 40N at 700 </a:t>
            </a:r>
            <a:r>
              <a:rPr lang="en-US" sz="2000" b="1" dirty="0" err="1"/>
              <a:t>hPa</a:t>
            </a:r>
            <a:r>
              <a:rPr lang="en-US" sz="2000" b="1" dirty="0"/>
              <a:t> DJF</a:t>
            </a:r>
          </a:p>
        </p:txBody>
      </p:sp>
      <p:sp>
        <p:nvSpPr>
          <p:cNvPr id="10" name="Title 1">
            <a:extLst>
              <a:ext uri="{FF2B5EF4-FFF2-40B4-BE49-F238E27FC236}">
                <a16:creationId xmlns:a16="http://schemas.microsoft.com/office/drawing/2014/main" id="{0F35F8F1-849A-4EC9-BBF3-6D5934321BD1}"/>
              </a:ext>
            </a:extLst>
          </p:cNvPr>
          <p:cNvSpPr txBox="1">
            <a:spLocks/>
          </p:cNvSpPr>
          <p:nvPr/>
        </p:nvSpPr>
        <p:spPr>
          <a:xfrm>
            <a:off x="457200" y="5715000"/>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rPr>
              <a:t>Truncation at 2</a:t>
            </a:r>
            <a:r>
              <a:rPr lang="en-US" sz="3200" baseline="30000" dirty="0">
                <a:solidFill>
                  <a:schemeClr val="bg1"/>
                </a:solidFill>
              </a:rPr>
              <a:t>o </a:t>
            </a:r>
            <a:r>
              <a:rPr lang="en-US" sz="3200" dirty="0">
                <a:solidFill>
                  <a:schemeClr val="bg1"/>
                </a:solidFill>
              </a:rPr>
              <a:t>resolution results in </a:t>
            </a:r>
          </a:p>
          <a:p>
            <a:r>
              <a:rPr lang="en-US" sz="3200" dirty="0">
                <a:solidFill>
                  <a:srgbClr val="FF0000"/>
                </a:solidFill>
              </a:rPr>
              <a:t>0.009% </a:t>
            </a:r>
            <a:r>
              <a:rPr lang="en-US" sz="3200" dirty="0">
                <a:solidFill>
                  <a:schemeClr val="bg1"/>
                </a:solidFill>
              </a:rPr>
              <a:t>and </a:t>
            </a:r>
            <a:r>
              <a:rPr lang="en-US" sz="3200" dirty="0">
                <a:solidFill>
                  <a:srgbClr val="0078F0"/>
                </a:solidFill>
              </a:rPr>
              <a:t>0.021% </a:t>
            </a:r>
            <a:r>
              <a:rPr lang="en-US" sz="3200" dirty="0">
                <a:solidFill>
                  <a:schemeClr val="bg1"/>
                </a:solidFill>
              </a:rPr>
              <a:t>loss of dry/moist heat transport</a:t>
            </a:r>
            <a:endParaRPr lang="en-US" sz="3200" baseline="30000" dirty="0">
              <a:solidFill>
                <a:schemeClr val="bg1"/>
              </a:solidFill>
            </a:endParaRPr>
          </a:p>
        </p:txBody>
      </p:sp>
    </p:spTree>
    <p:extLst>
      <p:ext uri="{BB962C8B-B14F-4D97-AF65-F5344CB8AC3E}">
        <p14:creationId xmlns:p14="http://schemas.microsoft.com/office/powerpoint/2010/main" val="3279247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762001"/>
            <a:ext cx="3897824"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76200"/>
            <a:ext cx="4953000" cy="830997"/>
          </a:xfrm>
          <a:prstGeom prst="rect">
            <a:avLst/>
          </a:prstGeom>
          <a:noFill/>
        </p:spPr>
        <p:txBody>
          <a:bodyPr wrap="square" rtlCol="0">
            <a:spAutoFit/>
          </a:bodyPr>
          <a:lstStyle/>
          <a:p>
            <a:pPr algn="ctr"/>
            <a:r>
              <a:rPr lang="en-US" sz="2400" dirty="0">
                <a:solidFill>
                  <a:schemeClr val="bg1"/>
                </a:solidFill>
              </a:rPr>
              <a:t>Partitioning of atmospheric energy by circulation type</a:t>
            </a:r>
          </a:p>
        </p:txBody>
      </p:sp>
      <p:sp>
        <p:nvSpPr>
          <p:cNvPr id="3" name="TextBox 2"/>
          <p:cNvSpPr txBox="1"/>
          <p:nvPr/>
        </p:nvSpPr>
        <p:spPr>
          <a:xfrm>
            <a:off x="228601" y="1943607"/>
            <a:ext cx="4267200" cy="861774"/>
          </a:xfrm>
          <a:prstGeom prst="rect">
            <a:avLst/>
          </a:prstGeom>
          <a:noFill/>
        </p:spPr>
        <p:txBody>
          <a:bodyPr wrap="square" rtlCol="0">
            <a:spAutoFit/>
          </a:bodyPr>
          <a:lstStyle/>
          <a:p>
            <a:r>
              <a:rPr lang="en-US" sz="2800" dirty="0">
                <a:solidFill>
                  <a:schemeClr val="bg1"/>
                </a:solidFill>
              </a:rPr>
              <a:t>* </a:t>
            </a:r>
            <a:r>
              <a:rPr lang="en-US" dirty="0">
                <a:solidFill>
                  <a:schemeClr val="bg1"/>
                </a:solidFill>
              </a:rPr>
              <a:t>= Departure from zonal mean -- [ ]</a:t>
            </a:r>
          </a:p>
          <a:p>
            <a:r>
              <a:rPr lang="en-US" sz="2200" dirty="0">
                <a:solidFill>
                  <a:schemeClr val="bg1"/>
                </a:solidFill>
              </a:rPr>
              <a:t>'  </a:t>
            </a:r>
            <a:r>
              <a:rPr lang="en-US" dirty="0">
                <a:solidFill>
                  <a:schemeClr val="bg1"/>
                </a:solidFill>
              </a:rPr>
              <a:t> = Departure from time mean --  ¯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810766"/>
            <a:ext cx="1981200" cy="1542034"/>
          </a:xfrm>
          <a:prstGeom prst="rect">
            <a:avLst/>
          </a:prstGeom>
        </p:spPr>
      </p:pic>
      <p:sp>
        <p:nvSpPr>
          <p:cNvPr id="6" name="TextBox 5"/>
          <p:cNvSpPr txBox="1"/>
          <p:nvPr/>
        </p:nvSpPr>
        <p:spPr>
          <a:xfrm>
            <a:off x="4707173" y="1159409"/>
            <a:ext cx="1676400" cy="646331"/>
          </a:xfrm>
          <a:prstGeom prst="rect">
            <a:avLst/>
          </a:prstGeom>
          <a:noFill/>
        </p:spPr>
        <p:txBody>
          <a:bodyPr wrap="square" rtlCol="0">
            <a:spAutoFit/>
          </a:bodyPr>
          <a:lstStyle/>
          <a:p>
            <a:r>
              <a:rPr lang="en-US" dirty="0">
                <a:solidFill>
                  <a:srgbClr val="003DB8"/>
                </a:solidFill>
              </a:rPr>
              <a:t>MOC</a:t>
            </a:r>
          </a:p>
          <a:p>
            <a:r>
              <a:rPr lang="en-US" dirty="0">
                <a:solidFill>
                  <a:srgbClr val="003DB8"/>
                </a:solidFill>
              </a:rPr>
              <a:t>Overturning</a:t>
            </a:r>
          </a:p>
        </p:txBody>
      </p:sp>
      <p:sp>
        <p:nvSpPr>
          <p:cNvPr id="10" name="TextBox 9"/>
          <p:cNvSpPr txBox="1"/>
          <p:nvPr/>
        </p:nvSpPr>
        <p:spPr>
          <a:xfrm>
            <a:off x="7239000" y="-14835"/>
            <a:ext cx="1676400" cy="461665"/>
          </a:xfrm>
          <a:prstGeom prst="rect">
            <a:avLst/>
          </a:prstGeom>
          <a:noFill/>
        </p:spPr>
        <p:txBody>
          <a:bodyPr wrap="square" rtlCol="0">
            <a:spAutoFit/>
          </a:bodyPr>
          <a:lstStyle/>
          <a:p>
            <a:r>
              <a:rPr lang="en-US" sz="2400" dirty="0">
                <a:solidFill>
                  <a:srgbClr val="00B050"/>
                </a:solidFill>
              </a:rPr>
              <a:t>Stationary</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363481"/>
            <a:ext cx="2532732" cy="1302549"/>
          </a:xfrm>
          <a:prstGeom prst="rect">
            <a:avLst/>
          </a:prstGeom>
        </p:spPr>
      </p:pic>
      <p:pic>
        <p:nvPicPr>
          <p:cNvPr id="1026" name="Picture 2" descr="http://www.gfdl.noaa.gov/pix/user_images/io/blizzard93.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2007946"/>
            <a:ext cx="2133600" cy="16496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162800" y="1585365"/>
            <a:ext cx="1676400" cy="461665"/>
          </a:xfrm>
          <a:prstGeom prst="rect">
            <a:avLst/>
          </a:prstGeom>
          <a:noFill/>
        </p:spPr>
        <p:txBody>
          <a:bodyPr wrap="square" rtlCol="0">
            <a:spAutoFit/>
          </a:bodyPr>
          <a:lstStyle/>
          <a:p>
            <a:r>
              <a:rPr lang="en-US" sz="2400" dirty="0">
                <a:solidFill>
                  <a:srgbClr val="FF0000"/>
                </a:solidFill>
              </a:rPr>
              <a:t>Transient</a:t>
            </a:r>
          </a:p>
        </p:txBody>
      </p:sp>
      <p:sp>
        <p:nvSpPr>
          <p:cNvPr id="12" name="TextBox 11"/>
          <p:cNvSpPr txBox="1"/>
          <p:nvPr/>
        </p:nvSpPr>
        <p:spPr>
          <a:xfrm>
            <a:off x="746847" y="2701443"/>
            <a:ext cx="4267200" cy="646331"/>
          </a:xfrm>
          <a:prstGeom prst="rect">
            <a:avLst/>
          </a:prstGeom>
          <a:noFill/>
        </p:spPr>
        <p:txBody>
          <a:bodyPr wrap="square" rtlCol="0">
            <a:spAutoFit/>
          </a:bodyPr>
          <a:lstStyle/>
          <a:p>
            <a:r>
              <a:rPr lang="en-US" dirty="0">
                <a:solidFill>
                  <a:schemeClr val="bg1"/>
                </a:solidFill>
              </a:rPr>
              <a:t>MSE = moist static energy</a:t>
            </a:r>
          </a:p>
          <a:p>
            <a:r>
              <a:rPr lang="en-US" dirty="0">
                <a:solidFill>
                  <a:schemeClr val="bg1"/>
                </a:solidFill>
              </a:rPr>
              <a:t>    = </a:t>
            </a:r>
            <a:r>
              <a:rPr lang="en-US" dirty="0" err="1">
                <a:solidFill>
                  <a:schemeClr val="bg1"/>
                </a:solidFill>
              </a:rPr>
              <a:t>CpT</a:t>
            </a:r>
            <a:r>
              <a:rPr lang="en-US" dirty="0">
                <a:solidFill>
                  <a:schemeClr val="bg1"/>
                </a:solidFill>
              </a:rPr>
              <a:t> + LQ +</a:t>
            </a:r>
            <a:r>
              <a:rPr lang="en-US" dirty="0" err="1">
                <a:solidFill>
                  <a:schemeClr val="bg1"/>
                </a:solidFill>
              </a:rPr>
              <a:t>gZ</a:t>
            </a:r>
            <a:endParaRPr lang="en-US" dirty="0">
              <a:solidFill>
                <a:schemeClr val="bg1"/>
              </a:solidFill>
            </a:endParaRPr>
          </a:p>
        </p:txBody>
      </p:sp>
      <p:pic>
        <p:nvPicPr>
          <p:cNvPr id="14" name="Picture 13">
            <a:extLst>
              <a:ext uri="{FF2B5EF4-FFF2-40B4-BE49-F238E27FC236}">
                <a16:creationId xmlns:a16="http://schemas.microsoft.com/office/drawing/2014/main" id="{106D2428-73C5-4315-B08F-8B334535312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195052" y="3886200"/>
            <a:ext cx="4277591" cy="2940844"/>
          </a:xfrm>
          <a:prstGeom prst="rect">
            <a:avLst/>
          </a:prstGeom>
        </p:spPr>
      </p:pic>
      <p:sp>
        <p:nvSpPr>
          <p:cNvPr id="15" name="TextBox 14">
            <a:extLst>
              <a:ext uri="{FF2B5EF4-FFF2-40B4-BE49-F238E27FC236}">
                <a16:creationId xmlns:a16="http://schemas.microsoft.com/office/drawing/2014/main" id="{ADB1EE48-B8E6-4DE6-A92C-03A011C816F8}"/>
              </a:ext>
            </a:extLst>
          </p:cNvPr>
          <p:cNvSpPr txBox="1"/>
          <p:nvPr/>
        </p:nvSpPr>
        <p:spPr>
          <a:xfrm>
            <a:off x="213446" y="4238450"/>
            <a:ext cx="2910753" cy="2390949"/>
          </a:xfrm>
          <a:prstGeom prst="rect">
            <a:avLst/>
          </a:prstGeom>
          <a:noFill/>
        </p:spPr>
        <p:txBody>
          <a:bodyPr wrap="square" rtlCol="0">
            <a:spAutoFit/>
          </a:bodyPr>
          <a:lstStyle/>
          <a:p>
            <a:r>
              <a:rPr lang="en-US" dirty="0">
                <a:solidFill>
                  <a:srgbClr val="003DB8"/>
                </a:solidFill>
              </a:rPr>
              <a:t>MOC dominates in the deep tropics – Hadley cell</a:t>
            </a:r>
          </a:p>
          <a:p>
            <a:endParaRPr lang="en-US" dirty="0">
              <a:solidFill>
                <a:srgbClr val="003DB8"/>
              </a:solidFill>
            </a:endParaRPr>
          </a:p>
          <a:p>
            <a:r>
              <a:rPr lang="en-US" dirty="0">
                <a:solidFill>
                  <a:srgbClr val="009900"/>
                </a:solidFill>
              </a:rPr>
              <a:t>Stationary eddies stronger in NH </a:t>
            </a:r>
          </a:p>
          <a:p>
            <a:endParaRPr lang="en-US" dirty="0">
              <a:solidFill>
                <a:srgbClr val="003DB8"/>
              </a:solidFill>
            </a:endParaRPr>
          </a:p>
          <a:p>
            <a:r>
              <a:rPr lang="en-US" dirty="0">
                <a:solidFill>
                  <a:srgbClr val="FF0000"/>
                </a:solidFill>
              </a:rPr>
              <a:t>Transient eddies dominate the mid-latitudes</a:t>
            </a:r>
          </a:p>
        </p:txBody>
      </p:sp>
    </p:spTree>
    <p:extLst>
      <p:ext uri="{BB962C8B-B14F-4D97-AF65-F5344CB8AC3E}">
        <p14:creationId xmlns:p14="http://schemas.microsoft.com/office/powerpoint/2010/main" val="2132399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19A46-4313-47F5-867D-C952FF2CA59D}"/>
              </a:ext>
            </a:extLst>
          </p:cNvPr>
          <p:cNvSpPr>
            <a:spLocks noGrp="1"/>
          </p:cNvSpPr>
          <p:nvPr>
            <p:ph type="title"/>
          </p:nvPr>
        </p:nvSpPr>
        <p:spPr>
          <a:xfrm>
            <a:off x="152399" y="26722"/>
            <a:ext cx="8940800" cy="1143000"/>
          </a:xfrm>
        </p:spPr>
        <p:txBody>
          <a:bodyPr>
            <a:normAutofit fontScale="90000"/>
          </a:bodyPr>
          <a:lstStyle/>
          <a:p>
            <a:r>
              <a:rPr lang="en-US" dirty="0">
                <a:solidFill>
                  <a:schemeClr val="bg1"/>
                </a:solidFill>
              </a:rPr>
              <a:t>Observation vs. model AHT partitioning</a:t>
            </a:r>
          </a:p>
        </p:txBody>
      </p:sp>
      <p:sp>
        <p:nvSpPr>
          <p:cNvPr id="3" name="Content Placeholder 2">
            <a:extLst>
              <a:ext uri="{FF2B5EF4-FFF2-40B4-BE49-F238E27FC236}">
                <a16:creationId xmlns:a16="http://schemas.microsoft.com/office/drawing/2014/main" id="{C5D9E95A-FF36-48F2-A998-6C31E6D7C4F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8C5C66A-3415-4F52-879F-27FAC7BAF3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5667" y="1127389"/>
            <a:ext cx="7958667" cy="5471584"/>
          </a:xfrm>
          <a:prstGeom prst="rect">
            <a:avLst/>
          </a:prstGeom>
        </p:spPr>
      </p:pic>
    </p:spTree>
    <p:extLst>
      <p:ext uri="{BB962C8B-B14F-4D97-AF65-F5344CB8AC3E}">
        <p14:creationId xmlns:p14="http://schemas.microsoft.com/office/powerpoint/2010/main" val="841895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68D1-CBED-4576-BD2C-D1DC439FD0AE}"/>
              </a:ext>
            </a:extLst>
          </p:cNvPr>
          <p:cNvSpPr>
            <a:spLocks noGrp="1"/>
          </p:cNvSpPr>
          <p:nvPr>
            <p:ph type="title"/>
          </p:nvPr>
        </p:nvSpPr>
        <p:spPr>
          <a:xfrm>
            <a:off x="3352800" y="457200"/>
            <a:ext cx="5257800" cy="1143000"/>
          </a:xfrm>
        </p:spPr>
        <p:txBody>
          <a:bodyPr>
            <a:noAutofit/>
          </a:bodyPr>
          <a:lstStyle/>
          <a:p>
            <a:r>
              <a:rPr lang="en-US" sz="3600" dirty="0">
                <a:solidFill>
                  <a:schemeClr val="bg1"/>
                </a:solidFill>
              </a:rPr>
              <a:t>Model bias of enhanced transient eddy heat transport is due to sensible heat transport</a:t>
            </a:r>
          </a:p>
        </p:txBody>
      </p:sp>
      <p:pic>
        <p:nvPicPr>
          <p:cNvPr id="6" name="Content Placeholder 5">
            <a:extLst>
              <a:ext uri="{FF2B5EF4-FFF2-40B4-BE49-F238E27FC236}">
                <a16:creationId xmlns:a16="http://schemas.microsoft.com/office/drawing/2014/main" id="{4BB94732-B208-42C7-941E-1A2FCD5789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2095499"/>
            <a:ext cx="6705600" cy="4610101"/>
          </a:xfrm>
        </p:spPr>
      </p:pic>
      <p:pic>
        <p:nvPicPr>
          <p:cNvPr id="4" name="Picture 3">
            <a:extLst>
              <a:ext uri="{FF2B5EF4-FFF2-40B4-BE49-F238E27FC236}">
                <a16:creationId xmlns:a16="http://schemas.microsoft.com/office/drawing/2014/main" id="{A4633BA0-DAED-41C3-AD12-AD11BA9B33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00" y="152400"/>
            <a:ext cx="2837488" cy="1950773"/>
          </a:xfrm>
          <a:prstGeom prst="rect">
            <a:avLst/>
          </a:prstGeom>
        </p:spPr>
      </p:pic>
    </p:spTree>
    <p:extLst>
      <p:ext uri="{BB962C8B-B14F-4D97-AF65-F5344CB8AC3E}">
        <p14:creationId xmlns:p14="http://schemas.microsoft.com/office/powerpoint/2010/main" val="2303470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8DE6-0336-8C29-32DE-BBC0916D41F7}"/>
              </a:ext>
            </a:extLst>
          </p:cNvPr>
          <p:cNvSpPr>
            <a:spLocks noGrp="1"/>
          </p:cNvSpPr>
          <p:nvPr>
            <p:ph type="title"/>
          </p:nvPr>
        </p:nvSpPr>
        <p:spPr>
          <a:xfrm>
            <a:off x="609600" y="377925"/>
            <a:ext cx="8915400" cy="1143000"/>
          </a:xfrm>
        </p:spPr>
        <p:txBody>
          <a:bodyPr>
            <a:noAutofit/>
          </a:bodyPr>
          <a:lstStyle/>
          <a:p>
            <a:pPr algn="l"/>
            <a:r>
              <a:rPr lang="en-US" sz="3200" dirty="0">
                <a:solidFill>
                  <a:schemeClr val="bg1"/>
                </a:solidFill>
              </a:rPr>
              <a:t>Evaporation biases:</a:t>
            </a:r>
            <a:br>
              <a:rPr lang="en-US" sz="3200" dirty="0">
                <a:solidFill>
                  <a:schemeClr val="bg1"/>
                </a:solidFill>
              </a:rPr>
            </a:br>
            <a:r>
              <a:rPr lang="en-US" sz="3200" dirty="0">
                <a:solidFill>
                  <a:schemeClr val="bg1"/>
                </a:solidFill>
                <a:sym typeface="Wingdings" panose="05000000000000000000" pitchFamily="2" charset="2"/>
              </a:rPr>
              <a:t>Result in AHT/OHT tradeoff</a:t>
            </a:r>
            <a:br>
              <a:rPr lang="en-US" sz="3200" dirty="0">
                <a:solidFill>
                  <a:schemeClr val="bg1"/>
                </a:solidFill>
                <a:sym typeface="Wingdings" panose="05000000000000000000" pitchFamily="2" charset="2"/>
              </a:rPr>
            </a:br>
            <a:r>
              <a:rPr lang="en-US" sz="3200" dirty="0">
                <a:solidFill>
                  <a:schemeClr val="bg1"/>
                </a:solidFill>
                <a:sym typeface="Wingdings" panose="05000000000000000000" pitchFamily="2" charset="2"/>
              </a:rPr>
              <a:t> Are right magnitude to explain AHT/OHT bias</a:t>
            </a:r>
            <a:endParaRPr lang="en-US" sz="3200" dirty="0">
              <a:solidFill>
                <a:schemeClr val="bg1"/>
              </a:solidFill>
            </a:endParaRPr>
          </a:p>
        </p:txBody>
      </p:sp>
      <p:pic>
        <p:nvPicPr>
          <p:cNvPr id="5" name="Content Placeholder 4">
            <a:extLst>
              <a:ext uri="{FF2B5EF4-FFF2-40B4-BE49-F238E27FC236}">
                <a16:creationId xmlns:a16="http://schemas.microsoft.com/office/drawing/2014/main" id="{11EA678C-21E5-13EF-0D43-5E6EDEE929C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457200" y="1842327"/>
            <a:ext cx="7086599" cy="4741034"/>
          </a:xfrm>
        </p:spPr>
      </p:pic>
      <p:pic>
        <p:nvPicPr>
          <p:cNvPr id="7" name="Picture 6">
            <a:extLst>
              <a:ext uri="{FF2B5EF4-FFF2-40B4-BE49-F238E27FC236}">
                <a16:creationId xmlns:a16="http://schemas.microsoft.com/office/drawing/2014/main" id="{1877D752-59DF-159D-D0F8-B13AB3A56A4D}"/>
              </a:ext>
            </a:extLst>
          </p:cNvPr>
          <p:cNvPicPr>
            <a:picLocks noChangeAspect="1"/>
          </p:cNvPicPr>
          <p:nvPr/>
        </p:nvPicPr>
        <p:blipFill>
          <a:blip r:embed="rId3"/>
          <a:stretch>
            <a:fillRect/>
          </a:stretch>
        </p:blipFill>
        <p:spPr>
          <a:xfrm>
            <a:off x="7627140" y="60326"/>
            <a:ext cx="1212060" cy="1139195"/>
          </a:xfrm>
          <a:prstGeom prst="rect">
            <a:avLst/>
          </a:prstGeom>
        </p:spPr>
      </p:pic>
      <p:pic>
        <p:nvPicPr>
          <p:cNvPr id="14" name="Picture 13">
            <a:extLst>
              <a:ext uri="{FF2B5EF4-FFF2-40B4-BE49-F238E27FC236}">
                <a16:creationId xmlns:a16="http://schemas.microsoft.com/office/drawing/2014/main" id="{A76DE9C8-7257-76BE-06F1-1A4A18854F97}"/>
              </a:ext>
            </a:extLst>
          </p:cNvPr>
          <p:cNvPicPr>
            <a:picLocks noChangeAspect="1"/>
          </p:cNvPicPr>
          <p:nvPr/>
        </p:nvPicPr>
        <p:blipFill>
          <a:blip r:embed="rId4"/>
          <a:stretch>
            <a:fillRect/>
          </a:stretch>
        </p:blipFill>
        <p:spPr>
          <a:xfrm>
            <a:off x="7467600" y="3761626"/>
            <a:ext cx="1663899" cy="862387"/>
          </a:xfrm>
          <a:prstGeom prst="rect">
            <a:avLst/>
          </a:prstGeom>
        </p:spPr>
      </p:pic>
    </p:spTree>
    <p:extLst>
      <p:ext uri="{BB962C8B-B14F-4D97-AF65-F5344CB8AC3E}">
        <p14:creationId xmlns:p14="http://schemas.microsoft.com/office/powerpoint/2010/main" val="105964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C323-090F-4A13-913A-ED78D2140B4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A2A3569-F4BA-4D77-BE1F-4EB48F02DA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381000" y="381000"/>
            <a:ext cx="8230059" cy="4267199"/>
          </a:xfrm>
        </p:spPr>
      </p:pic>
      <p:sp>
        <p:nvSpPr>
          <p:cNvPr id="6" name="TextBox 5">
            <a:extLst>
              <a:ext uri="{FF2B5EF4-FFF2-40B4-BE49-F238E27FC236}">
                <a16:creationId xmlns:a16="http://schemas.microsoft.com/office/drawing/2014/main" id="{D1056724-61A8-4F0C-84C1-629D77042BB3}"/>
              </a:ext>
            </a:extLst>
          </p:cNvPr>
          <p:cNvSpPr txBox="1"/>
          <p:nvPr/>
        </p:nvSpPr>
        <p:spPr>
          <a:xfrm>
            <a:off x="2438400" y="990600"/>
            <a:ext cx="1524000" cy="369332"/>
          </a:xfrm>
          <a:prstGeom prst="rect">
            <a:avLst/>
          </a:prstGeom>
          <a:noFill/>
        </p:spPr>
        <p:txBody>
          <a:bodyPr wrap="square" rtlCol="0">
            <a:spAutoFit/>
          </a:bodyPr>
          <a:lstStyle/>
          <a:p>
            <a:r>
              <a:rPr lang="en-US" dirty="0"/>
              <a:t>Observations</a:t>
            </a:r>
          </a:p>
        </p:txBody>
      </p:sp>
      <p:sp>
        <p:nvSpPr>
          <p:cNvPr id="7" name="TextBox 6">
            <a:extLst>
              <a:ext uri="{FF2B5EF4-FFF2-40B4-BE49-F238E27FC236}">
                <a16:creationId xmlns:a16="http://schemas.microsoft.com/office/drawing/2014/main" id="{F6BFFF47-F38B-409D-A38E-881CBDF1767B}"/>
              </a:ext>
            </a:extLst>
          </p:cNvPr>
          <p:cNvSpPr txBox="1"/>
          <p:nvPr/>
        </p:nvSpPr>
        <p:spPr>
          <a:xfrm>
            <a:off x="2438400" y="1295400"/>
            <a:ext cx="1981200" cy="369332"/>
          </a:xfrm>
          <a:prstGeom prst="rect">
            <a:avLst/>
          </a:prstGeom>
          <a:noFill/>
        </p:spPr>
        <p:txBody>
          <a:bodyPr wrap="square" rtlCol="0">
            <a:spAutoFit/>
          </a:bodyPr>
          <a:lstStyle/>
          <a:p>
            <a:r>
              <a:rPr lang="en-US" dirty="0">
                <a:solidFill>
                  <a:srgbClr val="FF0000"/>
                </a:solidFill>
              </a:rPr>
              <a:t>Individual models</a:t>
            </a:r>
          </a:p>
        </p:txBody>
      </p:sp>
      <p:sp>
        <p:nvSpPr>
          <p:cNvPr id="8" name="TextBox 7">
            <a:extLst>
              <a:ext uri="{FF2B5EF4-FFF2-40B4-BE49-F238E27FC236}">
                <a16:creationId xmlns:a16="http://schemas.microsoft.com/office/drawing/2014/main" id="{99BA2278-B79F-4864-B44E-85AC5040DBF1}"/>
              </a:ext>
            </a:extLst>
          </p:cNvPr>
          <p:cNvSpPr txBox="1"/>
          <p:nvPr/>
        </p:nvSpPr>
        <p:spPr>
          <a:xfrm>
            <a:off x="2474440" y="1586428"/>
            <a:ext cx="1981200" cy="369332"/>
          </a:xfrm>
          <a:prstGeom prst="rect">
            <a:avLst/>
          </a:prstGeom>
          <a:noFill/>
        </p:spPr>
        <p:txBody>
          <a:bodyPr wrap="square" rtlCol="0">
            <a:spAutoFit/>
          </a:bodyPr>
          <a:lstStyle/>
          <a:p>
            <a:r>
              <a:rPr lang="en-US" dirty="0">
                <a:solidFill>
                  <a:srgbClr val="FF0000"/>
                </a:solidFill>
              </a:rPr>
              <a:t>Model Mean</a:t>
            </a:r>
          </a:p>
        </p:txBody>
      </p:sp>
      <p:cxnSp>
        <p:nvCxnSpPr>
          <p:cNvPr id="10" name="Straight Connector 9">
            <a:extLst>
              <a:ext uri="{FF2B5EF4-FFF2-40B4-BE49-F238E27FC236}">
                <a16:creationId xmlns:a16="http://schemas.microsoft.com/office/drawing/2014/main" id="{4B0F2740-4B4A-4A44-86B1-54A052B608A3}"/>
              </a:ext>
            </a:extLst>
          </p:cNvPr>
          <p:cNvCxnSpPr/>
          <p:nvPr/>
        </p:nvCxnSpPr>
        <p:spPr>
          <a:xfrm flipV="1">
            <a:off x="2133600" y="1143000"/>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0F3637-4F88-46B0-8F0A-17A6965F4F80}"/>
              </a:ext>
            </a:extLst>
          </p:cNvPr>
          <p:cNvCxnSpPr/>
          <p:nvPr/>
        </p:nvCxnSpPr>
        <p:spPr>
          <a:xfrm flipV="1">
            <a:off x="2133600" y="1447800"/>
            <a:ext cx="152400" cy="152400"/>
          </a:xfrm>
          <a:prstGeom prst="line">
            <a:avLst/>
          </a:prstGeom>
          <a:ln w="12700" cap="sq">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E47382-D802-4CC5-9DDE-1A4981F7E996}"/>
              </a:ext>
            </a:extLst>
          </p:cNvPr>
          <p:cNvCxnSpPr/>
          <p:nvPr/>
        </p:nvCxnSpPr>
        <p:spPr>
          <a:xfrm flipV="1">
            <a:off x="2133600" y="1676400"/>
            <a:ext cx="152400" cy="1524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019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C323-090F-4A13-913A-ED78D2140B4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A2A3569-F4BA-4D77-BE1F-4EB48F02DA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381001" y="381000"/>
            <a:ext cx="8230057" cy="4267199"/>
          </a:xfrm>
        </p:spPr>
      </p:pic>
      <p:sp>
        <p:nvSpPr>
          <p:cNvPr id="6" name="TextBox 5">
            <a:extLst>
              <a:ext uri="{FF2B5EF4-FFF2-40B4-BE49-F238E27FC236}">
                <a16:creationId xmlns:a16="http://schemas.microsoft.com/office/drawing/2014/main" id="{D1056724-61A8-4F0C-84C1-629D77042BB3}"/>
              </a:ext>
            </a:extLst>
          </p:cNvPr>
          <p:cNvSpPr txBox="1"/>
          <p:nvPr/>
        </p:nvSpPr>
        <p:spPr>
          <a:xfrm>
            <a:off x="2438400" y="990600"/>
            <a:ext cx="1524000" cy="369332"/>
          </a:xfrm>
          <a:prstGeom prst="rect">
            <a:avLst/>
          </a:prstGeom>
          <a:noFill/>
        </p:spPr>
        <p:txBody>
          <a:bodyPr wrap="square" rtlCol="0">
            <a:spAutoFit/>
          </a:bodyPr>
          <a:lstStyle/>
          <a:p>
            <a:r>
              <a:rPr lang="en-US" dirty="0"/>
              <a:t>Observations</a:t>
            </a:r>
          </a:p>
        </p:txBody>
      </p:sp>
      <p:sp>
        <p:nvSpPr>
          <p:cNvPr id="7" name="TextBox 6">
            <a:extLst>
              <a:ext uri="{FF2B5EF4-FFF2-40B4-BE49-F238E27FC236}">
                <a16:creationId xmlns:a16="http://schemas.microsoft.com/office/drawing/2014/main" id="{F6BFFF47-F38B-409D-A38E-881CBDF1767B}"/>
              </a:ext>
            </a:extLst>
          </p:cNvPr>
          <p:cNvSpPr txBox="1"/>
          <p:nvPr/>
        </p:nvSpPr>
        <p:spPr>
          <a:xfrm>
            <a:off x="2438400" y="1295400"/>
            <a:ext cx="1981200" cy="369332"/>
          </a:xfrm>
          <a:prstGeom prst="rect">
            <a:avLst/>
          </a:prstGeom>
          <a:noFill/>
        </p:spPr>
        <p:txBody>
          <a:bodyPr wrap="square" rtlCol="0">
            <a:spAutoFit/>
          </a:bodyPr>
          <a:lstStyle/>
          <a:p>
            <a:r>
              <a:rPr lang="en-US" dirty="0">
                <a:solidFill>
                  <a:srgbClr val="003DB8"/>
                </a:solidFill>
              </a:rPr>
              <a:t>Individual models</a:t>
            </a:r>
          </a:p>
        </p:txBody>
      </p:sp>
      <p:sp>
        <p:nvSpPr>
          <p:cNvPr id="8" name="TextBox 7">
            <a:extLst>
              <a:ext uri="{FF2B5EF4-FFF2-40B4-BE49-F238E27FC236}">
                <a16:creationId xmlns:a16="http://schemas.microsoft.com/office/drawing/2014/main" id="{99BA2278-B79F-4864-B44E-85AC5040DBF1}"/>
              </a:ext>
            </a:extLst>
          </p:cNvPr>
          <p:cNvSpPr txBox="1"/>
          <p:nvPr/>
        </p:nvSpPr>
        <p:spPr>
          <a:xfrm>
            <a:off x="2474440" y="1586428"/>
            <a:ext cx="1981200" cy="369332"/>
          </a:xfrm>
          <a:prstGeom prst="rect">
            <a:avLst/>
          </a:prstGeom>
          <a:noFill/>
        </p:spPr>
        <p:txBody>
          <a:bodyPr wrap="square" rtlCol="0">
            <a:spAutoFit/>
          </a:bodyPr>
          <a:lstStyle/>
          <a:p>
            <a:r>
              <a:rPr lang="en-US" dirty="0">
                <a:solidFill>
                  <a:srgbClr val="003DB8"/>
                </a:solidFill>
              </a:rPr>
              <a:t>Model Mean</a:t>
            </a:r>
          </a:p>
        </p:txBody>
      </p:sp>
      <p:cxnSp>
        <p:nvCxnSpPr>
          <p:cNvPr id="10" name="Straight Connector 9">
            <a:extLst>
              <a:ext uri="{FF2B5EF4-FFF2-40B4-BE49-F238E27FC236}">
                <a16:creationId xmlns:a16="http://schemas.microsoft.com/office/drawing/2014/main" id="{4B0F2740-4B4A-4A44-86B1-54A052B608A3}"/>
              </a:ext>
            </a:extLst>
          </p:cNvPr>
          <p:cNvCxnSpPr/>
          <p:nvPr/>
        </p:nvCxnSpPr>
        <p:spPr>
          <a:xfrm flipV="1">
            <a:off x="2133600" y="1143000"/>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0F3637-4F88-46B0-8F0A-17A6965F4F80}"/>
              </a:ext>
            </a:extLst>
          </p:cNvPr>
          <p:cNvCxnSpPr/>
          <p:nvPr/>
        </p:nvCxnSpPr>
        <p:spPr>
          <a:xfrm flipV="1">
            <a:off x="2133600" y="1447800"/>
            <a:ext cx="152400" cy="152400"/>
          </a:xfrm>
          <a:prstGeom prst="line">
            <a:avLst/>
          </a:prstGeom>
          <a:ln w="12700" cap="sq">
            <a:solidFill>
              <a:srgbClr val="003DB8"/>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E47382-D802-4CC5-9DDE-1A4981F7E996}"/>
              </a:ext>
            </a:extLst>
          </p:cNvPr>
          <p:cNvCxnSpPr/>
          <p:nvPr/>
        </p:nvCxnSpPr>
        <p:spPr>
          <a:xfrm flipV="1">
            <a:off x="2133600" y="1676400"/>
            <a:ext cx="152400" cy="152400"/>
          </a:xfrm>
          <a:prstGeom prst="line">
            <a:avLst/>
          </a:prstGeom>
          <a:ln w="31750">
            <a:solidFill>
              <a:srgbClr val="003D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629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C323-090F-4A13-913A-ED78D2140B4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A2A3569-F4BA-4D77-BE1F-4EB48F02DA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381001" y="381000"/>
            <a:ext cx="8230057" cy="4267198"/>
          </a:xfrm>
        </p:spPr>
      </p:pic>
      <p:sp>
        <p:nvSpPr>
          <p:cNvPr id="6" name="TextBox 5">
            <a:extLst>
              <a:ext uri="{FF2B5EF4-FFF2-40B4-BE49-F238E27FC236}">
                <a16:creationId xmlns:a16="http://schemas.microsoft.com/office/drawing/2014/main" id="{D1056724-61A8-4F0C-84C1-629D77042BB3}"/>
              </a:ext>
            </a:extLst>
          </p:cNvPr>
          <p:cNvSpPr txBox="1"/>
          <p:nvPr/>
        </p:nvSpPr>
        <p:spPr>
          <a:xfrm>
            <a:off x="2438400" y="990600"/>
            <a:ext cx="1524000" cy="369332"/>
          </a:xfrm>
          <a:prstGeom prst="rect">
            <a:avLst/>
          </a:prstGeom>
          <a:noFill/>
        </p:spPr>
        <p:txBody>
          <a:bodyPr wrap="square" rtlCol="0">
            <a:spAutoFit/>
          </a:bodyPr>
          <a:lstStyle/>
          <a:p>
            <a:r>
              <a:rPr lang="en-US" dirty="0"/>
              <a:t>Observations</a:t>
            </a:r>
          </a:p>
        </p:txBody>
      </p:sp>
      <p:sp>
        <p:nvSpPr>
          <p:cNvPr id="8" name="TextBox 7">
            <a:extLst>
              <a:ext uri="{FF2B5EF4-FFF2-40B4-BE49-F238E27FC236}">
                <a16:creationId xmlns:a16="http://schemas.microsoft.com/office/drawing/2014/main" id="{99BA2278-B79F-4864-B44E-85AC5040DBF1}"/>
              </a:ext>
            </a:extLst>
          </p:cNvPr>
          <p:cNvSpPr txBox="1"/>
          <p:nvPr/>
        </p:nvSpPr>
        <p:spPr>
          <a:xfrm>
            <a:off x="2474440" y="1586428"/>
            <a:ext cx="1981200" cy="369332"/>
          </a:xfrm>
          <a:prstGeom prst="rect">
            <a:avLst/>
          </a:prstGeom>
          <a:noFill/>
        </p:spPr>
        <p:txBody>
          <a:bodyPr wrap="square" rtlCol="0">
            <a:spAutoFit/>
          </a:bodyPr>
          <a:lstStyle/>
          <a:p>
            <a:r>
              <a:rPr lang="en-US" dirty="0">
                <a:solidFill>
                  <a:srgbClr val="FF0000"/>
                </a:solidFill>
              </a:rPr>
              <a:t>CMIP5 Mean</a:t>
            </a:r>
          </a:p>
        </p:txBody>
      </p:sp>
      <p:cxnSp>
        <p:nvCxnSpPr>
          <p:cNvPr id="10" name="Straight Connector 9">
            <a:extLst>
              <a:ext uri="{FF2B5EF4-FFF2-40B4-BE49-F238E27FC236}">
                <a16:creationId xmlns:a16="http://schemas.microsoft.com/office/drawing/2014/main" id="{4B0F2740-4B4A-4A44-86B1-54A052B608A3}"/>
              </a:ext>
            </a:extLst>
          </p:cNvPr>
          <p:cNvCxnSpPr/>
          <p:nvPr/>
        </p:nvCxnSpPr>
        <p:spPr>
          <a:xfrm flipV="1">
            <a:off x="2133600" y="1143000"/>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E47382-D802-4CC5-9DDE-1A4981F7E996}"/>
              </a:ext>
            </a:extLst>
          </p:cNvPr>
          <p:cNvCxnSpPr/>
          <p:nvPr/>
        </p:nvCxnSpPr>
        <p:spPr>
          <a:xfrm flipV="1">
            <a:off x="2133600" y="1676400"/>
            <a:ext cx="152400" cy="1524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5D412B8-82FE-4936-AB09-9D1487348F46}"/>
              </a:ext>
            </a:extLst>
          </p:cNvPr>
          <p:cNvSpPr txBox="1"/>
          <p:nvPr/>
        </p:nvSpPr>
        <p:spPr>
          <a:xfrm>
            <a:off x="2474440" y="1307068"/>
            <a:ext cx="1981200" cy="369332"/>
          </a:xfrm>
          <a:prstGeom prst="rect">
            <a:avLst/>
          </a:prstGeom>
          <a:noFill/>
        </p:spPr>
        <p:txBody>
          <a:bodyPr wrap="square" rtlCol="0">
            <a:spAutoFit/>
          </a:bodyPr>
          <a:lstStyle/>
          <a:p>
            <a:r>
              <a:rPr lang="en-US" dirty="0">
                <a:solidFill>
                  <a:srgbClr val="009900"/>
                </a:solidFill>
              </a:rPr>
              <a:t>CMIP3 Mean</a:t>
            </a:r>
          </a:p>
        </p:txBody>
      </p:sp>
      <p:cxnSp>
        <p:nvCxnSpPr>
          <p:cNvPr id="14" name="Straight Connector 13">
            <a:extLst>
              <a:ext uri="{FF2B5EF4-FFF2-40B4-BE49-F238E27FC236}">
                <a16:creationId xmlns:a16="http://schemas.microsoft.com/office/drawing/2014/main" id="{DDC970D2-1334-4BE6-BD5B-B29D2366F5DB}"/>
              </a:ext>
            </a:extLst>
          </p:cNvPr>
          <p:cNvCxnSpPr/>
          <p:nvPr/>
        </p:nvCxnSpPr>
        <p:spPr>
          <a:xfrm flipV="1">
            <a:off x="2133600" y="1397040"/>
            <a:ext cx="152400" cy="152400"/>
          </a:xfrm>
          <a:prstGeom prst="line">
            <a:avLst/>
          </a:prstGeom>
          <a:ln w="31750">
            <a:solidFill>
              <a:srgbClr val="0099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4366755-0838-486F-81D4-29554B0DB21C}"/>
              </a:ext>
            </a:extLst>
          </p:cNvPr>
          <p:cNvSpPr txBox="1"/>
          <p:nvPr/>
        </p:nvSpPr>
        <p:spPr>
          <a:xfrm>
            <a:off x="2474440" y="1916668"/>
            <a:ext cx="1981200" cy="369332"/>
          </a:xfrm>
          <a:prstGeom prst="rect">
            <a:avLst/>
          </a:prstGeom>
          <a:noFill/>
        </p:spPr>
        <p:txBody>
          <a:bodyPr wrap="square" rtlCol="0">
            <a:spAutoFit/>
          </a:bodyPr>
          <a:lstStyle/>
          <a:p>
            <a:r>
              <a:rPr lang="en-US" dirty="0">
                <a:solidFill>
                  <a:srgbClr val="003DB8"/>
                </a:solidFill>
              </a:rPr>
              <a:t>CMIP6 Mean</a:t>
            </a:r>
          </a:p>
        </p:txBody>
      </p:sp>
      <p:cxnSp>
        <p:nvCxnSpPr>
          <p:cNvPr id="16" name="Straight Connector 15">
            <a:extLst>
              <a:ext uri="{FF2B5EF4-FFF2-40B4-BE49-F238E27FC236}">
                <a16:creationId xmlns:a16="http://schemas.microsoft.com/office/drawing/2014/main" id="{C5B53687-BA54-497C-845A-07728834E4E7}"/>
              </a:ext>
            </a:extLst>
          </p:cNvPr>
          <p:cNvCxnSpPr/>
          <p:nvPr/>
        </p:nvCxnSpPr>
        <p:spPr>
          <a:xfrm flipV="1">
            <a:off x="2133600" y="2006640"/>
            <a:ext cx="152400" cy="152400"/>
          </a:xfrm>
          <a:prstGeom prst="line">
            <a:avLst/>
          </a:prstGeom>
          <a:ln w="31750">
            <a:solidFill>
              <a:srgbClr val="003DB8"/>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5D6DDB6-B752-420B-98BA-4C75E092A75B}"/>
              </a:ext>
            </a:extLst>
          </p:cNvPr>
          <p:cNvSpPr txBox="1"/>
          <p:nvPr/>
        </p:nvSpPr>
        <p:spPr>
          <a:xfrm>
            <a:off x="609600" y="5257800"/>
            <a:ext cx="7848600" cy="646331"/>
          </a:xfrm>
          <a:prstGeom prst="rect">
            <a:avLst/>
          </a:prstGeom>
          <a:noFill/>
        </p:spPr>
        <p:txBody>
          <a:bodyPr wrap="square" rtlCol="0">
            <a:spAutoFit/>
          </a:bodyPr>
          <a:lstStyle/>
          <a:p>
            <a:r>
              <a:rPr lang="en-US" dirty="0">
                <a:solidFill>
                  <a:schemeClr val="bg1"/>
                </a:solidFill>
              </a:rPr>
              <a:t>Inter-model spread and bias in MHT is persistent across generations of CMIP models</a:t>
            </a:r>
          </a:p>
        </p:txBody>
      </p:sp>
    </p:spTree>
    <p:extLst>
      <p:ext uri="{BB962C8B-B14F-4D97-AF65-F5344CB8AC3E}">
        <p14:creationId xmlns:p14="http://schemas.microsoft.com/office/powerpoint/2010/main" val="211541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80B4-18CE-4FC4-A8C3-6BC4DFF4B8A0}"/>
              </a:ext>
            </a:extLst>
          </p:cNvPr>
          <p:cNvSpPr>
            <a:spLocks noGrp="1"/>
          </p:cNvSpPr>
          <p:nvPr>
            <p:ph type="title"/>
          </p:nvPr>
        </p:nvSpPr>
        <p:spPr>
          <a:xfrm>
            <a:off x="5181600" y="274638"/>
            <a:ext cx="3505200" cy="2011362"/>
          </a:xfrm>
        </p:spPr>
        <p:txBody>
          <a:bodyPr/>
          <a:lstStyle/>
          <a:p>
            <a:endParaRPr lang="en-US" dirty="0"/>
          </a:p>
        </p:txBody>
      </p:sp>
      <p:pic>
        <p:nvPicPr>
          <p:cNvPr id="5" name="Content Placeholder 4">
            <a:extLst>
              <a:ext uri="{FF2B5EF4-FFF2-40B4-BE49-F238E27FC236}">
                <a16:creationId xmlns:a16="http://schemas.microsoft.com/office/drawing/2014/main" id="{41C70F30-7977-4993-A764-F298C8EB19C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895600" y="2819400"/>
            <a:ext cx="6163733" cy="3962400"/>
          </a:xfrm>
        </p:spPr>
      </p:pic>
      <p:pic>
        <p:nvPicPr>
          <p:cNvPr id="9" name="Picture 8">
            <a:extLst>
              <a:ext uri="{FF2B5EF4-FFF2-40B4-BE49-F238E27FC236}">
                <a16:creationId xmlns:a16="http://schemas.microsoft.com/office/drawing/2014/main" id="{8F13BC39-77AD-469E-AD43-79E81695C8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42" y="26817"/>
            <a:ext cx="4267200" cy="2743200"/>
          </a:xfrm>
          <a:prstGeom prst="rect">
            <a:avLst/>
          </a:prstGeom>
        </p:spPr>
      </p:pic>
    </p:spTree>
    <p:extLst>
      <p:ext uri="{BB962C8B-B14F-4D97-AF65-F5344CB8AC3E}">
        <p14:creationId xmlns:p14="http://schemas.microsoft.com/office/powerpoint/2010/main" val="332360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3" name="Line 9">
            <a:extLst>
              <a:ext uri="{FF2B5EF4-FFF2-40B4-BE49-F238E27FC236}">
                <a16:creationId xmlns:a16="http://schemas.microsoft.com/office/drawing/2014/main" id="{CFA666F2-E6CF-4AF5-8E83-04D2E470A0DE}"/>
              </a:ext>
            </a:extLst>
          </p:cNvPr>
          <p:cNvSpPr>
            <a:spLocks noChangeShapeType="1"/>
          </p:cNvSpPr>
          <p:nvPr/>
        </p:nvSpPr>
        <p:spPr bwMode="auto">
          <a:xfrm>
            <a:off x="-8561882" y="228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Rectangle 4">
            <a:extLst>
              <a:ext uri="{FF2B5EF4-FFF2-40B4-BE49-F238E27FC236}">
                <a16:creationId xmlns:a16="http://schemas.microsoft.com/office/drawing/2014/main" id="{C74A16B9-884A-4E9E-962E-F9F6D3F56575}"/>
              </a:ext>
            </a:extLst>
          </p:cNvPr>
          <p:cNvSpPr>
            <a:spLocks noChangeArrowheads="1"/>
          </p:cNvSpPr>
          <p:nvPr/>
        </p:nvSpPr>
        <p:spPr bwMode="auto">
          <a:xfrm>
            <a:off x="838195" y="1027440"/>
            <a:ext cx="2514600" cy="1981200"/>
          </a:xfrm>
          <a:prstGeom prst="rect">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bg1"/>
                </a:solidFill>
                <a:latin typeface="Arial" panose="020B0604020202020204" pitchFamily="34" charset="0"/>
                <a:cs typeface="Arial" panose="020B0604020202020204" pitchFamily="34" charset="0"/>
              </a:defRPr>
            </a:lvl1pPr>
            <a:lvl2pPr marL="742950" indent="-285750" eaLnBrk="0" hangingPunct="0">
              <a:defRPr sz="3600">
                <a:solidFill>
                  <a:schemeClr val="bg1"/>
                </a:solidFill>
                <a:latin typeface="Arial" panose="020B0604020202020204" pitchFamily="34" charset="0"/>
                <a:cs typeface="Arial" panose="020B0604020202020204" pitchFamily="34" charset="0"/>
              </a:defRPr>
            </a:lvl2pPr>
            <a:lvl3pPr marL="1143000" indent="-228600" eaLnBrk="0" hangingPunct="0">
              <a:defRPr sz="3600">
                <a:solidFill>
                  <a:schemeClr val="bg1"/>
                </a:solidFill>
                <a:latin typeface="Arial" panose="020B0604020202020204" pitchFamily="34" charset="0"/>
                <a:cs typeface="Arial" panose="020B0604020202020204" pitchFamily="34" charset="0"/>
              </a:defRPr>
            </a:lvl3pPr>
            <a:lvl4pPr marL="1600200" indent="-228600" eaLnBrk="0" hangingPunct="0">
              <a:defRPr sz="3600">
                <a:solidFill>
                  <a:schemeClr val="bg1"/>
                </a:solidFill>
                <a:latin typeface="Arial" panose="020B0604020202020204" pitchFamily="34" charset="0"/>
                <a:cs typeface="Arial" panose="020B0604020202020204" pitchFamily="34" charset="0"/>
              </a:defRPr>
            </a:lvl4pPr>
            <a:lvl5pPr marL="2057400" indent="-228600" eaLnBrk="0" hangingPunct="0">
              <a:defRPr sz="3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 name="Rectangle 5">
            <a:extLst>
              <a:ext uri="{FF2B5EF4-FFF2-40B4-BE49-F238E27FC236}">
                <a16:creationId xmlns:a16="http://schemas.microsoft.com/office/drawing/2014/main" id="{0C02B59B-D014-400E-B4B0-9787FCC77555}"/>
              </a:ext>
            </a:extLst>
          </p:cNvPr>
          <p:cNvSpPr>
            <a:spLocks noChangeArrowheads="1"/>
          </p:cNvSpPr>
          <p:nvPr/>
        </p:nvSpPr>
        <p:spPr bwMode="auto">
          <a:xfrm>
            <a:off x="3124195" y="1030614"/>
            <a:ext cx="2514600" cy="1981200"/>
          </a:xfrm>
          <a:prstGeom prst="rect">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bg1"/>
                </a:solidFill>
                <a:latin typeface="Arial" panose="020B0604020202020204" pitchFamily="34" charset="0"/>
                <a:cs typeface="Arial" panose="020B0604020202020204" pitchFamily="34" charset="0"/>
              </a:defRPr>
            </a:lvl1pPr>
            <a:lvl2pPr marL="742950" indent="-285750" eaLnBrk="0" hangingPunct="0">
              <a:defRPr sz="3600">
                <a:solidFill>
                  <a:schemeClr val="bg1"/>
                </a:solidFill>
                <a:latin typeface="Arial" panose="020B0604020202020204" pitchFamily="34" charset="0"/>
                <a:cs typeface="Arial" panose="020B0604020202020204" pitchFamily="34" charset="0"/>
              </a:defRPr>
            </a:lvl2pPr>
            <a:lvl3pPr marL="1143000" indent="-228600" eaLnBrk="0" hangingPunct="0">
              <a:defRPr sz="3600">
                <a:solidFill>
                  <a:schemeClr val="bg1"/>
                </a:solidFill>
                <a:latin typeface="Arial" panose="020B0604020202020204" pitchFamily="34" charset="0"/>
                <a:cs typeface="Arial" panose="020B0604020202020204" pitchFamily="34" charset="0"/>
              </a:defRPr>
            </a:lvl3pPr>
            <a:lvl4pPr marL="1600200" indent="-228600" eaLnBrk="0" hangingPunct="0">
              <a:defRPr sz="3600">
                <a:solidFill>
                  <a:schemeClr val="bg1"/>
                </a:solidFill>
                <a:latin typeface="Arial" panose="020B0604020202020204" pitchFamily="34" charset="0"/>
                <a:cs typeface="Arial" panose="020B0604020202020204" pitchFamily="34" charset="0"/>
              </a:defRPr>
            </a:lvl4pPr>
            <a:lvl5pPr marL="2057400" indent="-228600" eaLnBrk="0" hangingPunct="0">
              <a:defRPr sz="3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 name="Line 6">
            <a:extLst>
              <a:ext uri="{FF2B5EF4-FFF2-40B4-BE49-F238E27FC236}">
                <a16:creationId xmlns:a16="http://schemas.microsoft.com/office/drawing/2014/main" id="{A3FA2836-C8E2-4AB9-807F-D7B2117E7FC4}"/>
              </a:ext>
            </a:extLst>
          </p:cNvPr>
          <p:cNvSpPr>
            <a:spLocks noChangeShapeType="1"/>
          </p:cNvSpPr>
          <p:nvPr/>
        </p:nvSpPr>
        <p:spPr bwMode="auto">
          <a:xfrm>
            <a:off x="3276600" y="268616"/>
            <a:ext cx="457195" cy="682624"/>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9">
            <a:extLst>
              <a:ext uri="{FF2B5EF4-FFF2-40B4-BE49-F238E27FC236}">
                <a16:creationId xmlns:a16="http://schemas.microsoft.com/office/drawing/2014/main" id="{B6B8248A-7F77-472E-8F0A-6EEB8107BB2C}"/>
              </a:ext>
            </a:extLst>
          </p:cNvPr>
          <p:cNvSpPr>
            <a:spLocks noChangeShapeType="1"/>
          </p:cNvSpPr>
          <p:nvPr/>
        </p:nvSpPr>
        <p:spPr bwMode="auto">
          <a:xfrm flipV="1">
            <a:off x="1447795" y="344822"/>
            <a:ext cx="231764" cy="606418"/>
          </a:xfrm>
          <a:prstGeom prst="line">
            <a:avLst/>
          </a:prstGeom>
          <a:noFill/>
          <a:ln w="3492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0">
            <a:extLst>
              <a:ext uri="{FF2B5EF4-FFF2-40B4-BE49-F238E27FC236}">
                <a16:creationId xmlns:a16="http://schemas.microsoft.com/office/drawing/2014/main" id="{8E25CFA3-026C-4B03-88D2-B8044AFCE2B8}"/>
              </a:ext>
            </a:extLst>
          </p:cNvPr>
          <p:cNvSpPr>
            <a:spLocks noChangeShapeType="1"/>
          </p:cNvSpPr>
          <p:nvPr/>
        </p:nvSpPr>
        <p:spPr bwMode="auto">
          <a:xfrm flipV="1">
            <a:off x="4267196" y="573414"/>
            <a:ext cx="76202" cy="301625"/>
          </a:xfrm>
          <a:prstGeom prst="line">
            <a:avLst/>
          </a:prstGeom>
          <a:noFill/>
          <a:ln w="3492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Text Box 11">
            <a:extLst>
              <a:ext uri="{FF2B5EF4-FFF2-40B4-BE49-F238E27FC236}">
                <a16:creationId xmlns:a16="http://schemas.microsoft.com/office/drawing/2014/main" id="{2D0FA9DC-7CAD-4EA2-88DA-A93B06AE8DBD}"/>
              </a:ext>
            </a:extLst>
          </p:cNvPr>
          <p:cNvSpPr txBox="1">
            <a:spLocks noChangeArrowheads="1"/>
          </p:cNvSpPr>
          <p:nvPr/>
        </p:nvSpPr>
        <p:spPr bwMode="auto">
          <a:xfrm>
            <a:off x="1066795" y="1502102"/>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bg1"/>
                </a:solidFill>
                <a:latin typeface="Arial" panose="020B0604020202020204" pitchFamily="34" charset="0"/>
                <a:cs typeface="Arial" panose="020B0604020202020204" pitchFamily="34" charset="0"/>
              </a:defRPr>
            </a:lvl1pPr>
            <a:lvl2pPr marL="742950" indent="-285750" eaLnBrk="0" hangingPunct="0">
              <a:defRPr sz="3600">
                <a:solidFill>
                  <a:schemeClr val="bg1"/>
                </a:solidFill>
                <a:latin typeface="Arial" panose="020B0604020202020204" pitchFamily="34" charset="0"/>
                <a:cs typeface="Arial" panose="020B0604020202020204" pitchFamily="34" charset="0"/>
              </a:defRPr>
            </a:lvl2pPr>
            <a:lvl3pPr marL="1143000" indent="-228600" eaLnBrk="0" hangingPunct="0">
              <a:defRPr sz="3600">
                <a:solidFill>
                  <a:schemeClr val="bg1"/>
                </a:solidFill>
                <a:latin typeface="Arial" panose="020B0604020202020204" pitchFamily="34" charset="0"/>
                <a:cs typeface="Arial" panose="020B0604020202020204" pitchFamily="34" charset="0"/>
              </a:defRPr>
            </a:lvl3pPr>
            <a:lvl4pPr marL="1600200" indent="-228600" eaLnBrk="0" hangingPunct="0">
              <a:defRPr sz="3600">
                <a:solidFill>
                  <a:schemeClr val="bg1"/>
                </a:solidFill>
                <a:latin typeface="Arial" panose="020B0604020202020204" pitchFamily="34" charset="0"/>
                <a:cs typeface="Arial" panose="020B0604020202020204" pitchFamily="34" charset="0"/>
              </a:defRPr>
            </a:lvl4pPr>
            <a:lvl5pPr marL="2057400" indent="-228600" eaLnBrk="0" hangingPunct="0">
              <a:defRPr sz="3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Tropics</a:t>
            </a:r>
          </a:p>
        </p:txBody>
      </p:sp>
      <p:sp>
        <p:nvSpPr>
          <p:cNvPr id="28" name="Text Box 12">
            <a:extLst>
              <a:ext uri="{FF2B5EF4-FFF2-40B4-BE49-F238E27FC236}">
                <a16:creationId xmlns:a16="http://schemas.microsoft.com/office/drawing/2014/main" id="{AF263598-08EE-46D0-9576-30F9A2031607}"/>
              </a:ext>
            </a:extLst>
          </p:cNvPr>
          <p:cNvSpPr txBox="1">
            <a:spLocks noChangeArrowheads="1"/>
          </p:cNvSpPr>
          <p:nvPr/>
        </p:nvSpPr>
        <p:spPr bwMode="auto">
          <a:xfrm>
            <a:off x="3581395" y="1578302"/>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bg1"/>
                </a:solidFill>
                <a:latin typeface="Arial" panose="020B0604020202020204" pitchFamily="34" charset="0"/>
                <a:cs typeface="Arial" panose="020B0604020202020204" pitchFamily="34" charset="0"/>
              </a:defRPr>
            </a:lvl1pPr>
            <a:lvl2pPr marL="742950" indent="-285750" eaLnBrk="0" hangingPunct="0">
              <a:defRPr sz="3600">
                <a:solidFill>
                  <a:schemeClr val="bg1"/>
                </a:solidFill>
                <a:latin typeface="Arial" panose="020B0604020202020204" pitchFamily="34" charset="0"/>
                <a:cs typeface="Arial" panose="020B0604020202020204" pitchFamily="34" charset="0"/>
              </a:defRPr>
            </a:lvl2pPr>
            <a:lvl3pPr marL="1143000" indent="-228600" eaLnBrk="0" hangingPunct="0">
              <a:defRPr sz="3600">
                <a:solidFill>
                  <a:schemeClr val="bg1"/>
                </a:solidFill>
                <a:latin typeface="Arial" panose="020B0604020202020204" pitchFamily="34" charset="0"/>
                <a:cs typeface="Arial" panose="020B0604020202020204" pitchFamily="34" charset="0"/>
              </a:defRPr>
            </a:lvl3pPr>
            <a:lvl4pPr marL="1600200" indent="-228600" eaLnBrk="0" hangingPunct="0">
              <a:defRPr sz="3600">
                <a:solidFill>
                  <a:schemeClr val="bg1"/>
                </a:solidFill>
                <a:latin typeface="Arial" panose="020B0604020202020204" pitchFamily="34" charset="0"/>
                <a:cs typeface="Arial" panose="020B0604020202020204" pitchFamily="34" charset="0"/>
              </a:defRPr>
            </a:lvl4pPr>
            <a:lvl5pPr marL="2057400" indent="-228600" eaLnBrk="0" hangingPunct="0">
              <a:defRPr sz="3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err="1"/>
              <a:t>Extratropics</a:t>
            </a:r>
            <a:endParaRPr lang="en-US" altLang="en-US" sz="2800" dirty="0"/>
          </a:p>
        </p:txBody>
      </p:sp>
      <p:sp>
        <p:nvSpPr>
          <p:cNvPr id="29" name="Line 14">
            <a:extLst>
              <a:ext uri="{FF2B5EF4-FFF2-40B4-BE49-F238E27FC236}">
                <a16:creationId xmlns:a16="http://schemas.microsoft.com/office/drawing/2014/main" id="{B352FF05-D6F9-42B5-B581-068A3D6FDD8C}"/>
              </a:ext>
            </a:extLst>
          </p:cNvPr>
          <p:cNvSpPr>
            <a:spLocks noChangeShapeType="1"/>
          </p:cNvSpPr>
          <p:nvPr/>
        </p:nvSpPr>
        <p:spPr bwMode="auto">
          <a:xfrm>
            <a:off x="2438395" y="421015"/>
            <a:ext cx="0" cy="533400"/>
          </a:xfrm>
          <a:prstGeom prst="line">
            <a:avLst/>
          </a:prstGeom>
          <a:noFill/>
          <a:ln w="76200" cmpd="tri">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5">
            <a:extLst>
              <a:ext uri="{FF2B5EF4-FFF2-40B4-BE49-F238E27FC236}">
                <a16:creationId xmlns:a16="http://schemas.microsoft.com/office/drawing/2014/main" id="{6E8218A5-1D62-4B71-9847-8D6A07C50B87}"/>
              </a:ext>
            </a:extLst>
          </p:cNvPr>
          <p:cNvSpPr>
            <a:spLocks noChangeShapeType="1"/>
          </p:cNvSpPr>
          <p:nvPr/>
        </p:nvSpPr>
        <p:spPr bwMode="auto">
          <a:xfrm>
            <a:off x="5257795" y="417840"/>
            <a:ext cx="0" cy="533400"/>
          </a:xfrm>
          <a:prstGeom prst="line">
            <a:avLst/>
          </a:prstGeom>
          <a:noFill/>
          <a:ln w="76200" cmpd="tri">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16">
            <a:extLst>
              <a:ext uri="{FF2B5EF4-FFF2-40B4-BE49-F238E27FC236}">
                <a16:creationId xmlns:a16="http://schemas.microsoft.com/office/drawing/2014/main" id="{DC98BBF3-ADF2-460D-9F26-D6D94528F7DF}"/>
              </a:ext>
            </a:extLst>
          </p:cNvPr>
          <p:cNvSpPr>
            <a:spLocks noChangeShapeType="1"/>
          </p:cNvSpPr>
          <p:nvPr/>
        </p:nvSpPr>
        <p:spPr bwMode="auto">
          <a:xfrm flipV="1">
            <a:off x="2819400" y="1941840"/>
            <a:ext cx="609595" cy="18522"/>
          </a:xfrm>
          <a:prstGeom prst="line">
            <a:avLst/>
          </a:prstGeom>
          <a:noFill/>
          <a:ln w="76200" cmpd="tri">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8">
            <a:extLst>
              <a:ext uri="{FF2B5EF4-FFF2-40B4-BE49-F238E27FC236}">
                <a16:creationId xmlns:a16="http://schemas.microsoft.com/office/drawing/2014/main" id="{051C6F34-FB05-4960-A8BD-ADB892E721C8}"/>
              </a:ext>
            </a:extLst>
          </p:cNvPr>
          <p:cNvSpPr>
            <a:spLocks noChangeShapeType="1"/>
          </p:cNvSpPr>
          <p:nvPr/>
        </p:nvSpPr>
        <p:spPr bwMode="auto">
          <a:xfrm>
            <a:off x="380995" y="116214"/>
            <a:ext cx="384175" cy="835025"/>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4">
            <a:extLst>
              <a:ext uri="{FF2B5EF4-FFF2-40B4-BE49-F238E27FC236}">
                <a16:creationId xmlns:a16="http://schemas.microsoft.com/office/drawing/2014/main" id="{CC365BCE-F2A8-4148-94B3-4991C9431279}"/>
              </a:ext>
            </a:extLst>
          </p:cNvPr>
          <p:cNvSpPr/>
          <p:nvPr/>
        </p:nvSpPr>
        <p:spPr>
          <a:xfrm>
            <a:off x="838195" y="2630815"/>
            <a:ext cx="2231211" cy="36353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8267B88-E182-4517-9B07-4BFAC7225229}"/>
              </a:ext>
            </a:extLst>
          </p:cNvPr>
          <p:cNvSpPr/>
          <p:nvPr/>
        </p:nvSpPr>
        <p:spPr>
          <a:xfrm>
            <a:off x="3124195" y="2630815"/>
            <a:ext cx="2459811" cy="36353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DEF0596E-C1DF-46CE-8B45-BCEE7AF3791C}"/>
              </a:ext>
            </a:extLst>
          </p:cNvPr>
          <p:cNvSpPr/>
          <p:nvPr/>
        </p:nvSpPr>
        <p:spPr>
          <a:xfrm>
            <a:off x="-76200" y="0"/>
            <a:ext cx="3352800" cy="118301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8EF0C96-1FFB-4B73-B220-A40FDF9B7FEA}"/>
              </a:ext>
            </a:extLst>
          </p:cNvPr>
          <p:cNvSpPr txBox="1"/>
          <p:nvPr/>
        </p:nvSpPr>
        <p:spPr>
          <a:xfrm>
            <a:off x="6172200" y="76200"/>
            <a:ext cx="2610998" cy="1477328"/>
          </a:xfrm>
          <a:prstGeom prst="rect">
            <a:avLst/>
          </a:prstGeom>
          <a:noFill/>
        </p:spPr>
        <p:txBody>
          <a:bodyPr wrap="square" rtlCol="0">
            <a:spAutoFit/>
          </a:bodyPr>
          <a:lstStyle/>
          <a:p>
            <a:r>
              <a:rPr lang="en-US" dirty="0">
                <a:solidFill>
                  <a:schemeClr val="bg1"/>
                </a:solidFill>
              </a:rPr>
              <a:t>Total (atmosphere plus ocean) energy transport  from TOA radiation (CERES satellite).</a:t>
            </a:r>
          </a:p>
          <a:p>
            <a:endParaRPr lang="en-US" dirty="0">
              <a:solidFill>
                <a:schemeClr val="bg1"/>
              </a:solidFill>
            </a:endParaRPr>
          </a:p>
        </p:txBody>
      </p:sp>
      <p:pic>
        <p:nvPicPr>
          <p:cNvPr id="8" name="Picture 7">
            <a:extLst>
              <a:ext uri="{FF2B5EF4-FFF2-40B4-BE49-F238E27FC236}">
                <a16:creationId xmlns:a16="http://schemas.microsoft.com/office/drawing/2014/main" id="{81A66DC9-F80B-4D6E-97A7-3B092355B5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52601" y="3468181"/>
            <a:ext cx="6019798" cy="3121203"/>
          </a:xfrm>
          <a:prstGeom prst="rect">
            <a:avLst/>
          </a:prstGeom>
        </p:spPr>
      </p:pic>
      <p:sp>
        <p:nvSpPr>
          <p:cNvPr id="9" name="Oval 8">
            <a:extLst>
              <a:ext uri="{FF2B5EF4-FFF2-40B4-BE49-F238E27FC236}">
                <a16:creationId xmlns:a16="http://schemas.microsoft.com/office/drawing/2014/main" id="{2344D9E3-765E-4758-B4CD-64E7E6D3035E}"/>
              </a:ext>
            </a:extLst>
          </p:cNvPr>
          <p:cNvSpPr/>
          <p:nvPr/>
        </p:nvSpPr>
        <p:spPr>
          <a:xfrm>
            <a:off x="2743194" y="1604028"/>
            <a:ext cx="838205" cy="6819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CF2E80E-A126-4869-98B5-9BC7BB4C8DF4}"/>
              </a:ext>
            </a:extLst>
          </p:cNvPr>
          <p:cNvSpPr txBox="1"/>
          <p:nvPr/>
        </p:nvSpPr>
        <p:spPr>
          <a:xfrm>
            <a:off x="5981365" y="1362670"/>
            <a:ext cx="3200404" cy="1200329"/>
          </a:xfrm>
          <a:prstGeom prst="rect">
            <a:avLst/>
          </a:prstGeom>
          <a:noFill/>
        </p:spPr>
        <p:txBody>
          <a:bodyPr wrap="square" rtlCol="0">
            <a:spAutoFit/>
          </a:bodyPr>
          <a:lstStyle/>
          <a:p>
            <a:r>
              <a:rPr lang="en-US" b="1" dirty="0">
                <a:solidFill>
                  <a:srgbClr val="FF0000"/>
                </a:solidFill>
              </a:rPr>
              <a:t>Atmospheric energy transport from 6 hourly ERA5 reanalysis dynamics calculation</a:t>
            </a:r>
          </a:p>
          <a:p>
            <a:endParaRPr lang="en-US" dirty="0">
              <a:solidFill>
                <a:srgbClr val="FF0000"/>
              </a:solidFill>
            </a:endParaRPr>
          </a:p>
        </p:txBody>
      </p:sp>
      <p:sp>
        <p:nvSpPr>
          <p:cNvPr id="32" name="TextBox 31">
            <a:extLst>
              <a:ext uri="{FF2B5EF4-FFF2-40B4-BE49-F238E27FC236}">
                <a16:creationId xmlns:a16="http://schemas.microsoft.com/office/drawing/2014/main" id="{5B4DF5B2-3C6B-4C47-8B28-13FFEE708173}"/>
              </a:ext>
            </a:extLst>
          </p:cNvPr>
          <p:cNvSpPr txBox="1"/>
          <p:nvPr/>
        </p:nvSpPr>
        <p:spPr>
          <a:xfrm>
            <a:off x="3048000" y="3781235"/>
            <a:ext cx="914400" cy="461665"/>
          </a:xfrm>
          <a:prstGeom prst="rect">
            <a:avLst/>
          </a:prstGeom>
          <a:noFill/>
        </p:spPr>
        <p:txBody>
          <a:bodyPr wrap="square" rtlCol="0">
            <a:spAutoFit/>
          </a:bodyPr>
          <a:lstStyle/>
          <a:p>
            <a:r>
              <a:rPr lang="en-US" sz="2400" b="1" dirty="0"/>
              <a:t>Total</a:t>
            </a:r>
            <a:r>
              <a:rPr lang="en-US" dirty="0"/>
              <a:t> </a:t>
            </a:r>
          </a:p>
        </p:txBody>
      </p:sp>
      <p:sp>
        <p:nvSpPr>
          <p:cNvPr id="34" name="TextBox 33">
            <a:extLst>
              <a:ext uri="{FF2B5EF4-FFF2-40B4-BE49-F238E27FC236}">
                <a16:creationId xmlns:a16="http://schemas.microsoft.com/office/drawing/2014/main" id="{80D3E348-27CA-4EDC-9584-3B9230E78C99}"/>
              </a:ext>
            </a:extLst>
          </p:cNvPr>
          <p:cNvSpPr txBox="1"/>
          <p:nvPr/>
        </p:nvSpPr>
        <p:spPr>
          <a:xfrm>
            <a:off x="2743200" y="4046855"/>
            <a:ext cx="2286000" cy="461665"/>
          </a:xfrm>
          <a:prstGeom prst="rect">
            <a:avLst/>
          </a:prstGeom>
          <a:noFill/>
        </p:spPr>
        <p:txBody>
          <a:bodyPr wrap="square" rtlCol="0">
            <a:spAutoFit/>
          </a:bodyPr>
          <a:lstStyle/>
          <a:p>
            <a:r>
              <a:rPr lang="en-US" sz="2400" b="1" dirty="0">
                <a:solidFill>
                  <a:srgbClr val="FF0000"/>
                </a:solidFill>
              </a:rPr>
              <a:t>Atmosphere</a:t>
            </a:r>
            <a:r>
              <a:rPr lang="en-US" dirty="0"/>
              <a:t> </a:t>
            </a:r>
          </a:p>
        </p:txBody>
      </p:sp>
      <p:sp>
        <p:nvSpPr>
          <p:cNvPr id="3" name="TextBox 2">
            <a:extLst>
              <a:ext uri="{FF2B5EF4-FFF2-40B4-BE49-F238E27FC236}">
                <a16:creationId xmlns:a16="http://schemas.microsoft.com/office/drawing/2014/main" id="{327BF35E-D105-4A56-84AB-4DFBE2E76122}"/>
              </a:ext>
            </a:extLst>
          </p:cNvPr>
          <p:cNvSpPr txBox="1"/>
          <p:nvPr/>
        </p:nvSpPr>
        <p:spPr>
          <a:xfrm>
            <a:off x="580533" y="193814"/>
            <a:ext cx="685795" cy="369332"/>
          </a:xfrm>
          <a:prstGeom prst="rect">
            <a:avLst/>
          </a:prstGeom>
          <a:noFill/>
        </p:spPr>
        <p:txBody>
          <a:bodyPr wrap="square" rtlCol="0">
            <a:spAutoFit/>
          </a:bodyPr>
          <a:lstStyle/>
          <a:p>
            <a:r>
              <a:rPr lang="en-US" dirty="0">
                <a:solidFill>
                  <a:srgbClr val="FF0000"/>
                </a:solidFill>
              </a:rPr>
              <a:t>ASR</a:t>
            </a:r>
          </a:p>
        </p:txBody>
      </p:sp>
      <p:sp>
        <p:nvSpPr>
          <p:cNvPr id="35" name="TextBox 34">
            <a:extLst>
              <a:ext uri="{FF2B5EF4-FFF2-40B4-BE49-F238E27FC236}">
                <a16:creationId xmlns:a16="http://schemas.microsoft.com/office/drawing/2014/main" id="{9EA96B2E-E04B-42F2-81B6-988FFEACBFAD}"/>
              </a:ext>
            </a:extLst>
          </p:cNvPr>
          <p:cNvSpPr txBox="1"/>
          <p:nvPr/>
        </p:nvSpPr>
        <p:spPr>
          <a:xfrm>
            <a:off x="1600205" y="468868"/>
            <a:ext cx="685795" cy="369332"/>
          </a:xfrm>
          <a:prstGeom prst="rect">
            <a:avLst/>
          </a:prstGeom>
          <a:noFill/>
        </p:spPr>
        <p:txBody>
          <a:bodyPr wrap="square" rtlCol="0">
            <a:spAutoFit/>
          </a:bodyPr>
          <a:lstStyle/>
          <a:p>
            <a:r>
              <a:rPr lang="en-US" dirty="0">
                <a:solidFill>
                  <a:srgbClr val="009900"/>
                </a:solidFill>
              </a:rPr>
              <a:t>OLR</a:t>
            </a:r>
          </a:p>
        </p:txBody>
      </p:sp>
      <p:sp>
        <p:nvSpPr>
          <p:cNvPr id="36" name="TextBox 35">
            <a:extLst>
              <a:ext uri="{FF2B5EF4-FFF2-40B4-BE49-F238E27FC236}">
                <a16:creationId xmlns:a16="http://schemas.microsoft.com/office/drawing/2014/main" id="{7F5C1ECB-13A1-410A-97CF-C869126351AD}"/>
              </a:ext>
            </a:extLst>
          </p:cNvPr>
          <p:cNvSpPr txBox="1"/>
          <p:nvPr/>
        </p:nvSpPr>
        <p:spPr>
          <a:xfrm>
            <a:off x="2438405" y="228600"/>
            <a:ext cx="685795" cy="369332"/>
          </a:xfrm>
          <a:prstGeom prst="rect">
            <a:avLst/>
          </a:prstGeom>
          <a:noFill/>
        </p:spPr>
        <p:txBody>
          <a:bodyPr wrap="square" rtlCol="0">
            <a:spAutoFit/>
          </a:bodyPr>
          <a:lstStyle/>
          <a:p>
            <a:r>
              <a:rPr lang="en-US" dirty="0">
                <a:solidFill>
                  <a:schemeClr val="bg1"/>
                </a:solidFill>
              </a:rPr>
              <a:t>NET</a:t>
            </a:r>
          </a:p>
        </p:txBody>
      </p:sp>
      <p:sp>
        <p:nvSpPr>
          <p:cNvPr id="39" name="TextBox 38">
            <a:extLst>
              <a:ext uri="{FF2B5EF4-FFF2-40B4-BE49-F238E27FC236}">
                <a16:creationId xmlns:a16="http://schemas.microsoft.com/office/drawing/2014/main" id="{6E5F4A67-6E59-491A-A4A8-8304E3EC4741}"/>
              </a:ext>
            </a:extLst>
          </p:cNvPr>
          <p:cNvSpPr txBox="1"/>
          <p:nvPr/>
        </p:nvSpPr>
        <p:spPr>
          <a:xfrm>
            <a:off x="2800182" y="1277976"/>
            <a:ext cx="685795" cy="369332"/>
          </a:xfrm>
          <a:prstGeom prst="rect">
            <a:avLst/>
          </a:prstGeom>
          <a:noFill/>
        </p:spPr>
        <p:txBody>
          <a:bodyPr wrap="square" rtlCol="0">
            <a:spAutoFit/>
          </a:bodyPr>
          <a:lstStyle/>
          <a:p>
            <a:r>
              <a:rPr lang="en-US" dirty="0">
                <a:solidFill>
                  <a:srgbClr val="FF0000"/>
                </a:solidFill>
              </a:rPr>
              <a:t>AHT</a:t>
            </a:r>
          </a:p>
        </p:txBody>
      </p:sp>
      <p:pic>
        <p:nvPicPr>
          <p:cNvPr id="4" name="Picture 2">
            <a:extLst>
              <a:ext uri="{FF2B5EF4-FFF2-40B4-BE49-F238E27FC236}">
                <a16:creationId xmlns:a16="http://schemas.microsoft.com/office/drawing/2014/main" id="{4D442F50-F062-ACCB-9B3C-6A1D55560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435" y="2286000"/>
            <a:ext cx="3185645" cy="112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7274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68AD3D-D669-D383-73BA-FAEF019A39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52600" y="3429000"/>
            <a:ext cx="6019798" cy="3160384"/>
          </a:xfrm>
          <a:prstGeom prst="rect">
            <a:avLst/>
          </a:prstGeom>
        </p:spPr>
      </p:pic>
      <p:sp>
        <p:nvSpPr>
          <p:cNvPr id="21513" name="Line 9">
            <a:extLst>
              <a:ext uri="{FF2B5EF4-FFF2-40B4-BE49-F238E27FC236}">
                <a16:creationId xmlns:a16="http://schemas.microsoft.com/office/drawing/2014/main" id="{CFA666F2-E6CF-4AF5-8E83-04D2E470A0DE}"/>
              </a:ext>
            </a:extLst>
          </p:cNvPr>
          <p:cNvSpPr>
            <a:spLocks noChangeShapeType="1"/>
          </p:cNvSpPr>
          <p:nvPr/>
        </p:nvSpPr>
        <p:spPr bwMode="auto">
          <a:xfrm>
            <a:off x="-8561882" y="228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Rectangle 4">
            <a:extLst>
              <a:ext uri="{FF2B5EF4-FFF2-40B4-BE49-F238E27FC236}">
                <a16:creationId xmlns:a16="http://schemas.microsoft.com/office/drawing/2014/main" id="{C74A16B9-884A-4E9E-962E-F9F6D3F56575}"/>
              </a:ext>
            </a:extLst>
          </p:cNvPr>
          <p:cNvSpPr>
            <a:spLocks noChangeArrowheads="1"/>
          </p:cNvSpPr>
          <p:nvPr/>
        </p:nvSpPr>
        <p:spPr bwMode="auto">
          <a:xfrm>
            <a:off x="838195" y="1027440"/>
            <a:ext cx="2514600" cy="1981200"/>
          </a:xfrm>
          <a:prstGeom prst="rect">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bg1"/>
                </a:solidFill>
                <a:latin typeface="Arial" panose="020B0604020202020204" pitchFamily="34" charset="0"/>
                <a:cs typeface="Arial" panose="020B0604020202020204" pitchFamily="34" charset="0"/>
              </a:defRPr>
            </a:lvl1pPr>
            <a:lvl2pPr marL="742950" indent="-285750" eaLnBrk="0" hangingPunct="0">
              <a:defRPr sz="3600">
                <a:solidFill>
                  <a:schemeClr val="bg1"/>
                </a:solidFill>
                <a:latin typeface="Arial" panose="020B0604020202020204" pitchFamily="34" charset="0"/>
                <a:cs typeface="Arial" panose="020B0604020202020204" pitchFamily="34" charset="0"/>
              </a:defRPr>
            </a:lvl2pPr>
            <a:lvl3pPr marL="1143000" indent="-228600" eaLnBrk="0" hangingPunct="0">
              <a:defRPr sz="3600">
                <a:solidFill>
                  <a:schemeClr val="bg1"/>
                </a:solidFill>
                <a:latin typeface="Arial" panose="020B0604020202020204" pitchFamily="34" charset="0"/>
                <a:cs typeface="Arial" panose="020B0604020202020204" pitchFamily="34" charset="0"/>
              </a:defRPr>
            </a:lvl3pPr>
            <a:lvl4pPr marL="1600200" indent="-228600" eaLnBrk="0" hangingPunct="0">
              <a:defRPr sz="3600">
                <a:solidFill>
                  <a:schemeClr val="bg1"/>
                </a:solidFill>
                <a:latin typeface="Arial" panose="020B0604020202020204" pitchFamily="34" charset="0"/>
                <a:cs typeface="Arial" panose="020B0604020202020204" pitchFamily="34" charset="0"/>
              </a:defRPr>
            </a:lvl4pPr>
            <a:lvl5pPr marL="2057400" indent="-228600" eaLnBrk="0" hangingPunct="0">
              <a:defRPr sz="3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 name="Rectangle 5">
            <a:extLst>
              <a:ext uri="{FF2B5EF4-FFF2-40B4-BE49-F238E27FC236}">
                <a16:creationId xmlns:a16="http://schemas.microsoft.com/office/drawing/2014/main" id="{0C02B59B-D014-400E-B4B0-9787FCC77555}"/>
              </a:ext>
            </a:extLst>
          </p:cNvPr>
          <p:cNvSpPr>
            <a:spLocks noChangeArrowheads="1"/>
          </p:cNvSpPr>
          <p:nvPr/>
        </p:nvSpPr>
        <p:spPr bwMode="auto">
          <a:xfrm>
            <a:off x="3124195" y="1030614"/>
            <a:ext cx="2514600" cy="1981200"/>
          </a:xfrm>
          <a:prstGeom prst="rect">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bg1"/>
                </a:solidFill>
                <a:latin typeface="Arial" panose="020B0604020202020204" pitchFamily="34" charset="0"/>
                <a:cs typeface="Arial" panose="020B0604020202020204" pitchFamily="34" charset="0"/>
              </a:defRPr>
            </a:lvl1pPr>
            <a:lvl2pPr marL="742950" indent="-285750" eaLnBrk="0" hangingPunct="0">
              <a:defRPr sz="3600">
                <a:solidFill>
                  <a:schemeClr val="bg1"/>
                </a:solidFill>
                <a:latin typeface="Arial" panose="020B0604020202020204" pitchFamily="34" charset="0"/>
                <a:cs typeface="Arial" panose="020B0604020202020204" pitchFamily="34" charset="0"/>
              </a:defRPr>
            </a:lvl2pPr>
            <a:lvl3pPr marL="1143000" indent="-228600" eaLnBrk="0" hangingPunct="0">
              <a:defRPr sz="3600">
                <a:solidFill>
                  <a:schemeClr val="bg1"/>
                </a:solidFill>
                <a:latin typeface="Arial" panose="020B0604020202020204" pitchFamily="34" charset="0"/>
                <a:cs typeface="Arial" panose="020B0604020202020204" pitchFamily="34" charset="0"/>
              </a:defRPr>
            </a:lvl3pPr>
            <a:lvl4pPr marL="1600200" indent="-228600" eaLnBrk="0" hangingPunct="0">
              <a:defRPr sz="3600">
                <a:solidFill>
                  <a:schemeClr val="bg1"/>
                </a:solidFill>
                <a:latin typeface="Arial" panose="020B0604020202020204" pitchFamily="34" charset="0"/>
                <a:cs typeface="Arial" panose="020B0604020202020204" pitchFamily="34" charset="0"/>
              </a:defRPr>
            </a:lvl4pPr>
            <a:lvl5pPr marL="2057400" indent="-228600" eaLnBrk="0" hangingPunct="0">
              <a:defRPr sz="3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 name="Line 6">
            <a:extLst>
              <a:ext uri="{FF2B5EF4-FFF2-40B4-BE49-F238E27FC236}">
                <a16:creationId xmlns:a16="http://schemas.microsoft.com/office/drawing/2014/main" id="{A3FA2836-C8E2-4AB9-807F-D7B2117E7FC4}"/>
              </a:ext>
            </a:extLst>
          </p:cNvPr>
          <p:cNvSpPr>
            <a:spLocks noChangeShapeType="1"/>
          </p:cNvSpPr>
          <p:nvPr/>
        </p:nvSpPr>
        <p:spPr bwMode="auto">
          <a:xfrm>
            <a:off x="3276600" y="268616"/>
            <a:ext cx="457195" cy="682624"/>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9">
            <a:extLst>
              <a:ext uri="{FF2B5EF4-FFF2-40B4-BE49-F238E27FC236}">
                <a16:creationId xmlns:a16="http://schemas.microsoft.com/office/drawing/2014/main" id="{B6B8248A-7F77-472E-8F0A-6EEB8107BB2C}"/>
              </a:ext>
            </a:extLst>
          </p:cNvPr>
          <p:cNvSpPr>
            <a:spLocks noChangeShapeType="1"/>
          </p:cNvSpPr>
          <p:nvPr/>
        </p:nvSpPr>
        <p:spPr bwMode="auto">
          <a:xfrm flipV="1">
            <a:off x="1447795" y="344822"/>
            <a:ext cx="231764" cy="606418"/>
          </a:xfrm>
          <a:prstGeom prst="line">
            <a:avLst/>
          </a:prstGeom>
          <a:noFill/>
          <a:ln w="3492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0">
            <a:extLst>
              <a:ext uri="{FF2B5EF4-FFF2-40B4-BE49-F238E27FC236}">
                <a16:creationId xmlns:a16="http://schemas.microsoft.com/office/drawing/2014/main" id="{8E25CFA3-026C-4B03-88D2-B8044AFCE2B8}"/>
              </a:ext>
            </a:extLst>
          </p:cNvPr>
          <p:cNvSpPr>
            <a:spLocks noChangeShapeType="1"/>
          </p:cNvSpPr>
          <p:nvPr/>
        </p:nvSpPr>
        <p:spPr bwMode="auto">
          <a:xfrm flipV="1">
            <a:off x="4267196" y="573414"/>
            <a:ext cx="76202" cy="301625"/>
          </a:xfrm>
          <a:prstGeom prst="line">
            <a:avLst/>
          </a:prstGeom>
          <a:noFill/>
          <a:ln w="3492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Text Box 11">
            <a:extLst>
              <a:ext uri="{FF2B5EF4-FFF2-40B4-BE49-F238E27FC236}">
                <a16:creationId xmlns:a16="http://schemas.microsoft.com/office/drawing/2014/main" id="{2D0FA9DC-7CAD-4EA2-88DA-A93B06AE8DBD}"/>
              </a:ext>
            </a:extLst>
          </p:cNvPr>
          <p:cNvSpPr txBox="1">
            <a:spLocks noChangeArrowheads="1"/>
          </p:cNvSpPr>
          <p:nvPr/>
        </p:nvSpPr>
        <p:spPr bwMode="auto">
          <a:xfrm>
            <a:off x="1066795" y="1502102"/>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bg1"/>
                </a:solidFill>
                <a:latin typeface="Arial" panose="020B0604020202020204" pitchFamily="34" charset="0"/>
                <a:cs typeface="Arial" panose="020B0604020202020204" pitchFamily="34" charset="0"/>
              </a:defRPr>
            </a:lvl1pPr>
            <a:lvl2pPr marL="742950" indent="-285750" eaLnBrk="0" hangingPunct="0">
              <a:defRPr sz="3600">
                <a:solidFill>
                  <a:schemeClr val="bg1"/>
                </a:solidFill>
                <a:latin typeface="Arial" panose="020B0604020202020204" pitchFamily="34" charset="0"/>
                <a:cs typeface="Arial" panose="020B0604020202020204" pitchFamily="34" charset="0"/>
              </a:defRPr>
            </a:lvl2pPr>
            <a:lvl3pPr marL="1143000" indent="-228600" eaLnBrk="0" hangingPunct="0">
              <a:defRPr sz="3600">
                <a:solidFill>
                  <a:schemeClr val="bg1"/>
                </a:solidFill>
                <a:latin typeface="Arial" panose="020B0604020202020204" pitchFamily="34" charset="0"/>
                <a:cs typeface="Arial" panose="020B0604020202020204" pitchFamily="34" charset="0"/>
              </a:defRPr>
            </a:lvl3pPr>
            <a:lvl4pPr marL="1600200" indent="-228600" eaLnBrk="0" hangingPunct="0">
              <a:defRPr sz="3600">
                <a:solidFill>
                  <a:schemeClr val="bg1"/>
                </a:solidFill>
                <a:latin typeface="Arial" panose="020B0604020202020204" pitchFamily="34" charset="0"/>
                <a:cs typeface="Arial" panose="020B0604020202020204" pitchFamily="34" charset="0"/>
              </a:defRPr>
            </a:lvl4pPr>
            <a:lvl5pPr marL="2057400" indent="-228600" eaLnBrk="0" hangingPunct="0">
              <a:defRPr sz="3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Tropics</a:t>
            </a:r>
          </a:p>
        </p:txBody>
      </p:sp>
      <p:sp>
        <p:nvSpPr>
          <p:cNvPr id="28" name="Text Box 12">
            <a:extLst>
              <a:ext uri="{FF2B5EF4-FFF2-40B4-BE49-F238E27FC236}">
                <a16:creationId xmlns:a16="http://schemas.microsoft.com/office/drawing/2014/main" id="{AF263598-08EE-46D0-9576-30F9A2031607}"/>
              </a:ext>
            </a:extLst>
          </p:cNvPr>
          <p:cNvSpPr txBox="1">
            <a:spLocks noChangeArrowheads="1"/>
          </p:cNvSpPr>
          <p:nvPr/>
        </p:nvSpPr>
        <p:spPr bwMode="auto">
          <a:xfrm>
            <a:off x="3581395" y="1578302"/>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bg1"/>
                </a:solidFill>
                <a:latin typeface="Arial" panose="020B0604020202020204" pitchFamily="34" charset="0"/>
                <a:cs typeface="Arial" panose="020B0604020202020204" pitchFamily="34" charset="0"/>
              </a:defRPr>
            </a:lvl1pPr>
            <a:lvl2pPr marL="742950" indent="-285750" eaLnBrk="0" hangingPunct="0">
              <a:defRPr sz="3600">
                <a:solidFill>
                  <a:schemeClr val="bg1"/>
                </a:solidFill>
                <a:latin typeface="Arial" panose="020B0604020202020204" pitchFamily="34" charset="0"/>
                <a:cs typeface="Arial" panose="020B0604020202020204" pitchFamily="34" charset="0"/>
              </a:defRPr>
            </a:lvl2pPr>
            <a:lvl3pPr marL="1143000" indent="-228600" eaLnBrk="0" hangingPunct="0">
              <a:defRPr sz="3600">
                <a:solidFill>
                  <a:schemeClr val="bg1"/>
                </a:solidFill>
                <a:latin typeface="Arial" panose="020B0604020202020204" pitchFamily="34" charset="0"/>
                <a:cs typeface="Arial" panose="020B0604020202020204" pitchFamily="34" charset="0"/>
              </a:defRPr>
            </a:lvl3pPr>
            <a:lvl4pPr marL="1600200" indent="-228600" eaLnBrk="0" hangingPunct="0">
              <a:defRPr sz="3600">
                <a:solidFill>
                  <a:schemeClr val="bg1"/>
                </a:solidFill>
                <a:latin typeface="Arial" panose="020B0604020202020204" pitchFamily="34" charset="0"/>
                <a:cs typeface="Arial" panose="020B0604020202020204" pitchFamily="34" charset="0"/>
              </a:defRPr>
            </a:lvl4pPr>
            <a:lvl5pPr marL="2057400" indent="-228600" eaLnBrk="0" hangingPunct="0">
              <a:defRPr sz="3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err="1"/>
              <a:t>Extratropics</a:t>
            </a:r>
            <a:endParaRPr lang="en-US" altLang="en-US" sz="2800" dirty="0"/>
          </a:p>
        </p:txBody>
      </p:sp>
      <p:sp>
        <p:nvSpPr>
          <p:cNvPr id="29" name="Line 14">
            <a:extLst>
              <a:ext uri="{FF2B5EF4-FFF2-40B4-BE49-F238E27FC236}">
                <a16:creationId xmlns:a16="http://schemas.microsoft.com/office/drawing/2014/main" id="{B352FF05-D6F9-42B5-B581-068A3D6FDD8C}"/>
              </a:ext>
            </a:extLst>
          </p:cNvPr>
          <p:cNvSpPr>
            <a:spLocks noChangeShapeType="1"/>
          </p:cNvSpPr>
          <p:nvPr/>
        </p:nvSpPr>
        <p:spPr bwMode="auto">
          <a:xfrm>
            <a:off x="2438395" y="421015"/>
            <a:ext cx="0" cy="533400"/>
          </a:xfrm>
          <a:prstGeom prst="line">
            <a:avLst/>
          </a:prstGeom>
          <a:noFill/>
          <a:ln w="76200" cmpd="tri">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5">
            <a:extLst>
              <a:ext uri="{FF2B5EF4-FFF2-40B4-BE49-F238E27FC236}">
                <a16:creationId xmlns:a16="http://schemas.microsoft.com/office/drawing/2014/main" id="{6E8218A5-1D62-4B71-9847-8D6A07C50B87}"/>
              </a:ext>
            </a:extLst>
          </p:cNvPr>
          <p:cNvSpPr>
            <a:spLocks noChangeShapeType="1"/>
          </p:cNvSpPr>
          <p:nvPr/>
        </p:nvSpPr>
        <p:spPr bwMode="auto">
          <a:xfrm>
            <a:off x="5257795" y="417840"/>
            <a:ext cx="0" cy="533400"/>
          </a:xfrm>
          <a:prstGeom prst="line">
            <a:avLst/>
          </a:prstGeom>
          <a:noFill/>
          <a:ln w="76200" cmpd="tri">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16">
            <a:extLst>
              <a:ext uri="{FF2B5EF4-FFF2-40B4-BE49-F238E27FC236}">
                <a16:creationId xmlns:a16="http://schemas.microsoft.com/office/drawing/2014/main" id="{DC98BBF3-ADF2-460D-9F26-D6D94528F7DF}"/>
              </a:ext>
            </a:extLst>
          </p:cNvPr>
          <p:cNvSpPr>
            <a:spLocks noChangeShapeType="1"/>
          </p:cNvSpPr>
          <p:nvPr/>
        </p:nvSpPr>
        <p:spPr bwMode="auto">
          <a:xfrm flipV="1">
            <a:off x="2819400" y="1941840"/>
            <a:ext cx="609595" cy="18522"/>
          </a:xfrm>
          <a:prstGeom prst="line">
            <a:avLst/>
          </a:prstGeom>
          <a:noFill/>
          <a:ln w="76200" cmpd="tri">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8">
            <a:extLst>
              <a:ext uri="{FF2B5EF4-FFF2-40B4-BE49-F238E27FC236}">
                <a16:creationId xmlns:a16="http://schemas.microsoft.com/office/drawing/2014/main" id="{051C6F34-FB05-4960-A8BD-ADB892E721C8}"/>
              </a:ext>
            </a:extLst>
          </p:cNvPr>
          <p:cNvSpPr>
            <a:spLocks noChangeShapeType="1"/>
          </p:cNvSpPr>
          <p:nvPr/>
        </p:nvSpPr>
        <p:spPr bwMode="auto">
          <a:xfrm>
            <a:off x="380995" y="116214"/>
            <a:ext cx="384175" cy="835025"/>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4">
            <a:extLst>
              <a:ext uri="{FF2B5EF4-FFF2-40B4-BE49-F238E27FC236}">
                <a16:creationId xmlns:a16="http://schemas.microsoft.com/office/drawing/2014/main" id="{CC365BCE-F2A8-4148-94B3-4991C9431279}"/>
              </a:ext>
            </a:extLst>
          </p:cNvPr>
          <p:cNvSpPr/>
          <p:nvPr/>
        </p:nvSpPr>
        <p:spPr>
          <a:xfrm>
            <a:off x="838195" y="2630815"/>
            <a:ext cx="2231211" cy="36353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8267B88-E182-4517-9B07-4BFAC7225229}"/>
              </a:ext>
            </a:extLst>
          </p:cNvPr>
          <p:cNvSpPr/>
          <p:nvPr/>
        </p:nvSpPr>
        <p:spPr>
          <a:xfrm>
            <a:off x="3124195" y="2630815"/>
            <a:ext cx="2459811" cy="36353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DEF0596E-C1DF-46CE-8B45-BCEE7AF3791C}"/>
              </a:ext>
            </a:extLst>
          </p:cNvPr>
          <p:cNvSpPr/>
          <p:nvPr/>
        </p:nvSpPr>
        <p:spPr>
          <a:xfrm>
            <a:off x="-76200" y="0"/>
            <a:ext cx="3352800" cy="118301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8EF0C96-1FFB-4B73-B220-A40FDF9B7FEA}"/>
              </a:ext>
            </a:extLst>
          </p:cNvPr>
          <p:cNvSpPr txBox="1"/>
          <p:nvPr/>
        </p:nvSpPr>
        <p:spPr>
          <a:xfrm>
            <a:off x="6172200" y="76200"/>
            <a:ext cx="2610998" cy="1477328"/>
          </a:xfrm>
          <a:prstGeom prst="rect">
            <a:avLst/>
          </a:prstGeom>
          <a:noFill/>
        </p:spPr>
        <p:txBody>
          <a:bodyPr wrap="square" rtlCol="0">
            <a:spAutoFit/>
          </a:bodyPr>
          <a:lstStyle/>
          <a:p>
            <a:r>
              <a:rPr lang="en-US" dirty="0">
                <a:solidFill>
                  <a:schemeClr val="bg1"/>
                </a:solidFill>
              </a:rPr>
              <a:t>Total (atmosphere plus ocean) energy transport  from TOA radiation (CERES satellite).</a:t>
            </a:r>
          </a:p>
          <a:p>
            <a:endParaRPr lang="en-US" dirty="0">
              <a:solidFill>
                <a:schemeClr val="bg1"/>
              </a:solidFill>
            </a:endParaRPr>
          </a:p>
        </p:txBody>
      </p:sp>
      <p:sp>
        <p:nvSpPr>
          <p:cNvPr id="9" name="Oval 8">
            <a:extLst>
              <a:ext uri="{FF2B5EF4-FFF2-40B4-BE49-F238E27FC236}">
                <a16:creationId xmlns:a16="http://schemas.microsoft.com/office/drawing/2014/main" id="{2344D9E3-765E-4758-B4CD-64E7E6D3035E}"/>
              </a:ext>
            </a:extLst>
          </p:cNvPr>
          <p:cNvSpPr/>
          <p:nvPr/>
        </p:nvSpPr>
        <p:spPr>
          <a:xfrm>
            <a:off x="2743194" y="1604028"/>
            <a:ext cx="838205" cy="6819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CF2E80E-A126-4869-98B5-9BC7BB4C8DF4}"/>
              </a:ext>
            </a:extLst>
          </p:cNvPr>
          <p:cNvSpPr txBox="1"/>
          <p:nvPr/>
        </p:nvSpPr>
        <p:spPr>
          <a:xfrm>
            <a:off x="5981365" y="1362670"/>
            <a:ext cx="3200404" cy="1200329"/>
          </a:xfrm>
          <a:prstGeom prst="rect">
            <a:avLst/>
          </a:prstGeom>
          <a:noFill/>
        </p:spPr>
        <p:txBody>
          <a:bodyPr wrap="square" rtlCol="0">
            <a:spAutoFit/>
          </a:bodyPr>
          <a:lstStyle/>
          <a:p>
            <a:r>
              <a:rPr lang="en-US" b="1" dirty="0">
                <a:solidFill>
                  <a:srgbClr val="FF0000"/>
                </a:solidFill>
              </a:rPr>
              <a:t>Atmospheric energy transport from 6 hourly ERA5 reanalysis dynamics calculation</a:t>
            </a:r>
          </a:p>
          <a:p>
            <a:endParaRPr lang="en-US" dirty="0">
              <a:solidFill>
                <a:srgbClr val="FF0000"/>
              </a:solidFill>
            </a:endParaRPr>
          </a:p>
        </p:txBody>
      </p:sp>
      <p:sp>
        <p:nvSpPr>
          <p:cNvPr id="32" name="TextBox 31">
            <a:extLst>
              <a:ext uri="{FF2B5EF4-FFF2-40B4-BE49-F238E27FC236}">
                <a16:creationId xmlns:a16="http://schemas.microsoft.com/office/drawing/2014/main" id="{5B4DF5B2-3C6B-4C47-8B28-13FFEE708173}"/>
              </a:ext>
            </a:extLst>
          </p:cNvPr>
          <p:cNvSpPr txBox="1"/>
          <p:nvPr/>
        </p:nvSpPr>
        <p:spPr>
          <a:xfrm>
            <a:off x="3048000" y="3781235"/>
            <a:ext cx="914400" cy="461665"/>
          </a:xfrm>
          <a:prstGeom prst="rect">
            <a:avLst/>
          </a:prstGeom>
          <a:noFill/>
        </p:spPr>
        <p:txBody>
          <a:bodyPr wrap="square" rtlCol="0">
            <a:spAutoFit/>
          </a:bodyPr>
          <a:lstStyle/>
          <a:p>
            <a:r>
              <a:rPr lang="en-US" sz="2400" b="1" dirty="0"/>
              <a:t>Total</a:t>
            </a:r>
            <a:r>
              <a:rPr lang="en-US" dirty="0"/>
              <a:t> </a:t>
            </a:r>
          </a:p>
        </p:txBody>
      </p:sp>
      <p:sp>
        <p:nvSpPr>
          <p:cNvPr id="34" name="TextBox 33">
            <a:extLst>
              <a:ext uri="{FF2B5EF4-FFF2-40B4-BE49-F238E27FC236}">
                <a16:creationId xmlns:a16="http://schemas.microsoft.com/office/drawing/2014/main" id="{80D3E348-27CA-4EDC-9584-3B9230E78C99}"/>
              </a:ext>
            </a:extLst>
          </p:cNvPr>
          <p:cNvSpPr txBox="1"/>
          <p:nvPr/>
        </p:nvSpPr>
        <p:spPr>
          <a:xfrm>
            <a:off x="2743200" y="4046855"/>
            <a:ext cx="2286000" cy="461665"/>
          </a:xfrm>
          <a:prstGeom prst="rect">
            <a:avLst/>
          </a:prstGeom>
          <a:noFill/>
        </p:spPr>
        <p:txBody>
          <a:bodyPr wrap="square" rtlCol="0">
            <a:spAutoFit/>
          </a:bodyPr>
          <a:lstStyle/>
          <a:p>
            <a:r>
              <a:rPr lang="en-US" sz="2400" b="1" dirty="0">
                <a:solidFill>
                  <a:srgbClr val="FF0000"/>
                </a:solidFill>
              </a:rPr>
              <a:t>Atmosphere</a:t>
            </a:r>
            <a:r>
              <a:rPr lang="en-US" dirty="0"/>
              <a:t> </a:t>
            </a:r>
          </a:p>
        </p:txBody>
      </p:sp>
      <p:sp>
        <p:nvSpPr>
          <p:cNvPr id="3" name="TextBox 2">
            <a:extLst>
              <a:ext uri="{FF2B5EF4-FFF2-40B4-BE49-F238E27FC236}">
                <a16:creationId xmlns:a16="http://schemas.microsoft.com/office/drawing/2014/main" id="{327BF35E-D105-4A56-84AB-4DFBE2E76122}"/>
              </a:ext>
            </a:extLst>
          </p:cNvPr>
          <p:cNvSpPr txBox="1"/>
          <p:nvPr/>
        </p:nvSpPr>
        <p:spPr>
          <a:xfrm>
            <a:off x="580533" y="193814"/>
            <a:ext cx="685795" cy="369332"/>
          </a:xfrm>
          <a:prstGeom prst="rect">
            <a:avLst/>
          </a:prstGeom>
          <a:noFill/>
        </p:spPr>
        <p:txBody>
          <a:bodyPr wrap="square" rtlCol="0">
            <a:spAutoFit/>
          </a:bodyPr>
          <a:lstStyle/>
          <a:p>
            <a:r>
              <a:rPr lang="en-US" dirty="0">
                <a:solidFill>
                  <a:srgbClr val="FF0000"/>
                </a:solidFill>
              </a:rPr>
              <a:t>ASR</a:t>
            </a:r>
          </a:p>
        </p:txBody>
      </p:sp>
      <p:sp>
        <p:nvSpPr>
          <p:cNvPr id="35" name="TextBox 34">
            <a:extLst>
              <a:ext uri="{FF2B5EF4-FFF2-40B4-BE49-F238E27FC236}">
                <a16:creationId xmlns:a16="http://schemas.microsoft.com/office/drawing/2014/main" id="{9EA96B2E-E04B-42F2-81B6-988FFEACBFAD}"/>
              </a:ext>
            </a:extLst>
          </p:cNvPr>
          <p:cNvSpPr txBox="1"/>
          <p:nvPr/>
        </p:nvSpPr>
        <p:spPr>
          <a:xfrm>
            <a:off x="1600205" y="468868"/>
            <a:ext cx="685795" cy="369332"/>
          </a:xfrm>
          <a:prstGeom prst="rect">
            <a:avLst/>
          </a:prstGeom>
          <a:noFill/>
        </p:spPr>
        <p:txBody>
          <a:bodyPr wrap="square" rtlCol="0">
            <a:spAutoFit/>
          </a:bodyPr>
          <a:lstStyle/>
          <a:p>
            <a:r>
              <a:rPr lang="en-US" dirty="0">
                <a:solidFill>
                  <a:srgbClr val="009900"/>
                </a:solidFill>
              </a:rPr>
              <a:t>OLR</a:t>
            </a:r>
          </a:p>
        </p:txBody>
      </p:sp>
      <p:sp>
        <p:nvSpPr>
          <p:cNvPr id="36" name="TextBox 35">
            <a:extLst>
              <a:ext uri="{FF2B5EF4-FFF2-40B4-BE49-F238E27FC236}">
                <a16:creationId xmlns:a16="http://schemas.microsoft.com/office/drawing/2014/main" id="{7F5C1ECB-13A1-410A-97CF-C869126351AD}"/>
              </a:ext>
            </a:extLst>
          </p:cNvPr>
          <p:cNvSpPr txBox="1"/>
          <p:nvPr/>
        </p:nvSpPr>
        <p:spPr>
          <a:xfrm>
            <a:off x="2438405" y="228600"/>
            <a:ext cx="685795" cy="369332"/>
          </a:xfrm>
          <a:prstGeom prst="rect">
            <a:avLst/>
          </a:prstGeom>
          <a:noFill/>
        </p:spPr>
        <p:txBody>
          <a:bodyPr wrap="square" rtlCol="0">
            <a:spAutoFit/>
          </a:bodyPr>
          <a:lstStyle/>
          <a:p>
            <a:r>
              <a:rPr lang="en-US" dirty="0">
                <a:solidFill>
                  <a:schemeClr val="bg1"/>
                </a:solidFill>
              </a:rPr>
              <a:t>NET</a:t>
            </a:r>
          </a:p>
        </p:txBody>
      </p:sp>
      <p:sp>
        <p:nvSpPr>
          <p:cNvPr id="39" name="TextBox 38">
            <a:extLst>
              <a:ext uri="{FF2B5EF4-FFF2-40B4-BE49-F238E27FC236}">
                <a16:creationId xmlns:a16="http://schemas.microsoft.com/office/drawing/2014/main" id="{6E5F4A67-6E59-491A-A4A8-8304E3EC4741}"/>
              </a:ext>
            </a:extLst>
          </p:cNvPr>
          <p:cNvSpPr txBox="1"/>
          <p:nvPr/>
        </p:nvSpPr>
        <p:spPr>
          <a:xfrm>
            <a:off x="2800182" y="1277976"/>
            <a:ext cx="685795" cy="369332"/>
          </a:xfrm>
          <a:prstGeom prst="rect">
            <a:avLst/>
          </a:prstGeom>
          <a:noFill/>
        </p:spPr>
        <p:txBody>
          <a:bodyPr wrap="square" rtlCol="0">
            <a:spAutoFit/>
          </a:bodyPr>
          <a:lstStyle/>
          <a:p>
            <a:r>
              <a:rPr lang="en-US" dirty="0">
                <a:solidFill>
                  <a:srgbClr val="FF0000"/>
                </a:solidFill>
              </a:rPr>
              <a:t>AHT</a:t>
            </a:r>
          </a:p>
        </p:txBody>
      </p:sp>
      <p:sp>
        <p:nvSpPr>
          <p:cNvPr id="11" name="TextBox 10">
            <a:extLst>
              <a:ext uri="{FF2B5EF4-FFF2-40B4-BE49-F238E27FC236}">
                <a16:creationId xmlns:a16="http://schemas.microsoft.com/office/drawing/2014/main" id="{8EC65C71-7D1F-44FD-F80F-1B64C4F9FFF9}"/>
              </a:ext>
            </a:extLst>
          </p:cNvPr>
          <p:cNvSpPr txBox="1"/>
          <p:nvPr/>
        </p:nvSpPr>
        <p:spPr>
          <a:xfrm>
            <a:off x="2743200" y="4338935"/>
            <a:ext cx="2286000" cy="461665"/>
          </a:xfrm>
          <a:prstGeom prst="rect">
            <a:avLst/>
          </a:prstGeom>
          <a:noFill/>
        </p:spPr>
        <p:txBody>
          <a:bodyPr wrap="square" rtlCol="0">
            <a:spAutoFit/>
          </a:bodyPr>
          <a:lstStyle/>
          <a:p>
            <a:r>
              <a:rPr lang="en-US" sz="2400" b="1" dirty="0">
                <a:solidFill>
                  <a:srgbClr val="003DB8"/>
                </a:solidFill>
              </a:rPr>
              <a:t>    Ocean</a:t>
            </a:r>
            <a:r>
              <a:rPr lang="en-US" dirty="0">
                <a:solidFill>
                  <a:srgbClr val="003DB8"/>
                </a:solidFill>
              </a:rPr>
              <a:t> </a:t>
            </a:r>
          </a:p>
        </p:txBody>
      </p:sp>
      <p:sp>
        <p:nvSpPr>
          <p:cNvPr id="12" name="TextBox 11">
            <a:extLst>
              <a:ext uri="{FF2B5EF4-FFF2-40B4-BE49-F238E27FC236}">
                <a16:creationId xmlns:a16="http://schemas.microsoft.com/office/drawing/2014/main" id="{21A5C19E-61AB-E874-C4E4-6087E1A2F298}"/>
              </a:ext>
            </a:extLst>
          </p:cNvPr>
          <p:cNvSpPr txBox="1"/>
          <p:nvPr/>
        </p:nvSpPr>
        <p:spPr>
          <a:xfrm>
            <a:off x="5943600" y="2477869"/>
            <a:ext cx="3200404" cy="646331"/>
          </a:xfrm>
          <a:prstGeom prst="rect">
            <a:avLst/>
          </a:prstGeom>
          <a:noFill/>
        </p:spPr>
        <p:txBody>
          <a:bodyPr wrap="square" rtlCol="0">
            <a:spAutoFit/>
          </a:bodyPr>
          <a:lstStyle/>
          <a:p>
            <a:r>
              <a:rPr lang="en-US" dirty="0">
                <a:solidFill>
                  <a:srgbClr val="003DB8"/>
                </a:solidFill>
              </a:rPr>
              <a:t>Ocean heat transport as the residual = </a:t>
            </a:r>
            <a:r>
              <a:rPr lang="en-US" dirty="0">
                <a:solidFill>
                  <a:schemeClr val="bg1"/>
                </a:solidFill>
              </a:rPr>
              <a:t>Total - </a:t>
            </a:r>
            <a:r>
              <a:rPr lang="en-US" dirty="0" err="1">
                <a:solidFill>
                  <a:srgbClr val="FF0000"/>
                </a:solidFill>
              </a:rPr>
              <a:t>atmos</a:t>
            </a:r>
            <a:endParaRPr lang="en-US" dirty="0">
              <a:solidFill>
                <a:srgbClr val="FF0000"/>
              </a:solidFill>
            </a:endParaRPr>
          </a:p>
        </p:txBody>
      </p:sp>
      <p:sp>
        <p:nvSpPr>
          <p:cNvPr id="13" name="Line 16">
            <a:extLst>
              <a:ext uri="{FF2B5EF4-FFF2-40B4-BE49-F238E27FC236}">
                <a16:creationId xmlns:a16="http://schemas.microsoft.com/office/drawing/2014/main" id="{D3CA561A-5776-8FE3-5A23-59E0FD7EDA4A}"/>
              </a:ext>
            </a:extLst>
          </p:cNvPr>
          <p:cNvSpPr>
            <a:spLocks noChangeShapeType="1"/>
          </p:cNvSpPr>
          <p:nvPr/>
        </p:nvSpPr>
        <p:spPr bwMode="auto">
          <a:xfrm flipV="1">
            <a:off x="3048000" y="2808287"/>
            <a:ext cx="381000" cy="11113"/>
          </a:xfrm>
          <a:prstGeom prst="line">
            <a:avLst/>
          </a:prstGeom>
          <a:noFill/>
          <a:ln w="76200" cmpd="tri">
            <a:solidFill>
              <a:srgbClr val="003DB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4">
            <a:extLst>
              <a:ext uri="{FF2B5EF4-FFF2-40B4-BE49-F238E27FC236}">
                <a16:creationId xmlns:a16="http://schemas.microsoft.com/office/drawing/2014/main" id="{9A1B6A44-68C6-609F-FFDD-8DBDB342D273}"/>
              </a:ext>
            </a:extLst>
          </p:cNvPr>
          <p:cNvSpPr>
            <a:spLocks noChangeShapeType="1"/>
          </p:cNvSpPr>
          <p:nvPr/>
        </p:nvSpPr>
        <p:spPr bwMode="auto">
          <a:xfrm>
            <a:off x="1752600" y="2427287"/>
            <a:ext cx="0" cy="304800"/>
          </a:xfrm>
          <a:prstGeom prst="line">
            <a:avLst/>
          </a:prstGeom>
          <a:noFill/>
          <a:ln w="76200" cmpd="tri">
            <a:solidFill>
              <a:srgbClr val="003DB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5">
            <a:extLst>
              <a:ext uri="{FF2B5EF4-FFF2-40B4-BE49-F238E27FC236}">
                <a16:creationId xmlns:a16="http://schemas.microsoft.com/office/drawing/2014/main" id="{52E386CD-82C1-FB17-0C61-650EF42143B1}"/>
              </a:ext>
            </a:extLst>
          </p:cNvPr>
          <p:cNvSpPr>
            <a:spLocks noChangeShapeType="1"/>
          </p:cNvSpPr>
          <p:nvPr/>
        </p:nvSpPr>
        <p:spPr bwMode="auto">
          <a:xfrm flipH="1">
            <a:off x="4419600" y="2365374"/>
            <a:ext cx="29356" cy="363538"/>
          </a:xfrm>
          <a:prstGeom prst="line">
            <a:avLst/>
          </a:prstGeom>
          <a:noFill/>
          <a:ln w="76200" cmpd="tri">
            <a:solidFill>
              <a:srgbClr val="003DB8"/>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62628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35610</TotalTime>
  <Words>1313</Words>
  <Application>Microsoft Office PowerPoint</Application>
  <PresentationFormat>On-screen Show (4:3)</PresentationFormat>
  <Paragraphs>314</Paragraphs>
  <Slides>34</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34</vt:i4>
      </vt:variant>
    </vt:vector>
  </HeadingPairs>
  <TitlesOfParts>
    <vt:vector size="38" baseType="lpstr">
      <vt:lpstr>Arial</vt:lpstr>
      <vt:lpstr>Calibri</vt:lpstr>
      <vt:lpstr>Office Theme</vt:lpstr>
      <vt:lpstr>1_Office Theme</vt:lpstr>
      <vt:lpstr>Are climate models biased in the atmosphere-ocean partitioning of poleward energy transport?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Consistency of “observational” and “model” based MHT calculation in a model simulation (NCEP CESM)</vt:lpstr>
      <vt:lpstr>CMIP3  -- Partitioning of MHT 3</vt:lpstr>
      <vt:lpstr>CMIP53</vt:lpstr>
      <vt:lpstr>CMIP63</vt:lpstr>
      <vt:lpstr>CMIP3 to 6 against observations</vt:lpstr>
      <vt:lpstr>OBSERVATIONS FROM ERA5 and CERES</vt:lpstr>
      <vt:lpstr>Sensitivity to reanalysis ERA INTERIM and CERES</vt:lpstr>
      <vt:lpstr>Sensitivity to reanalysis NCEP reanalysis and CERES</vt:lpstr>
      <vt:lpstr>Sensitivity to observational radiation CERES EBAF (energy balanced and filled) </vt:lpstr>
      <vt:lpstr>Sensitivity to observational radiation unadjusted CERES  (single scanner) </vt:lpstr>
      <vt:lpstr>Sensitivity to observational radiation ERBE  (1984-1990) </vt:lpstr>
      <vt:lpstr>Accounting for ocean heat content changes</vt:lpstr>
      <vt:lpstr>Main conclusion: Models move too much energy through the atmosphere and too little through the ocean</vt:lpstr>
      <vt:lpstr>PowerPoint Presentation</vt:lpstr>
      <vt:lpstr>Hypothesis: models are biased toward too much evaporation  Enhances Atmospheric heat transport  Reduces Ocean heat transport</vt:lpstr>
      <vt:lpstr>Evaporation biases: Result in AHT/OHT tradeoff  Are right magnitude to explain AHT/OHT bias</vt:lpstr>
      <vt:lpstr>Evaporation biases: Result in AHT/OHT tradeoff  Are right magnitude to explain AHT/OHT bias</vt:lpstr>
      <vt:lpstr>EXTRAS</vt:lpstr>
      <vt:lpstr>Does spatial resolution of atmospheric reanalysis miss heat transport at small scales? (NO!)</vt:lpstr>
      <vt:lpstr>PowerPoint Presentation</vt:lpstr>
      <vt:lpstr>Observation vs. model AHT partitioning</vt:lpstr>
      <vt:lpstr>Model bias of enhanced transient eddy heat transport is due to sensible heat transport</vt:lpstr>
      <vt:lpstr>Evaporation biases: Result in AHT/OHT tradeoff  Are right magnitude to explain AHT/OHT bias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Scale Energy Fluxes: Comparison of Observational Estimates and Model Simulations</dc:title>
  <dc:creator>thedhoe</dc:creator>
  <cp:lastModifiedBy>Aaron Donohoe</cp:lastModifiedBy>
  <cp:revision>331</cp:revision>
  <dcterms:created xsi:type="dcterms:W3CDTF">2014-04-07T14:52:22Z</dcterms:created>
  <dcterms:modified xsi:type="dcterms:W3CDTF">2022-06-10T22:22:19Z</dcterms:modified>
</cp:coreProperties>
</file>