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0" r:id="rId2"/>
    <p:sldId id="294" r:id="rId3"/>
    <p:sldId id="298" r:id="rId4"/>
    <p:sldId id="278" r:id="rId5"/>
    <p:sldId id="279" r:id="rId6"/>
    <p:sldId id="304" r:id="rId7"/>
    <p:sldId id="305" r:id="rId8"/>
    <p:sldId id="306" r:id="rId9"/>
    <p:sldId id="307" r:id="rId10"/>
    <p:sldId id="308" r:id="rId11"/>
    <p:sldId id="309" r:id="rId12"/>
    <p:sldId id="31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45" autoAdjust="0"/>
    <p:restoredTop sz="94660"/>
  </p:normalViewPr>
  <p:slideViewPr>
    <p:cSldViewPr snapToGrid="0">
      <p:cViewPr varScale="1">
        <p:scale>
          <a:sx n="83" d="100"/>
          <a:sy n="83" d="100"/>
        </p:scale>
        <p:origin x="427"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DFA59DC-7210-468C-8D05-13FC7F073CBB}" type="datetimeFigureOut">
              <a:rPr lang="en-US" smtClean="0"/>
              <a:t>6/24/2017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AAF830-3F2C-49D7-912E-0F179670C55B}" type="slidenum">
              <a:rPr lang="en-US" smtClean="0"/>
              <a:t>‹#›</a:t>
            </a:fld>
            <a:endParaRPr lang="en-US"/>
          </a:p>
        </p:txBody>
      </p:sp>
    </p:spTree>
    <p:extLst>
      <p:ext uri="{BB962C8B-B14F-4D97-AF65-F5344CB8AC3E}">
        <p14:creationId xmlns:p14="http://schemas.microsoft.com/office/powerpoint/2010/main" val="3546024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FA59DC-7210-468C-8D05-13FC7F073CBB}" type="datetimeFigureOut">
              <a:rPr lang="en-US" smtClean="0"/>
              <a:t>6/24/2017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AAF830-3F2C-49D7-912E-0F179670C55B}" type="slidenum">
              <a:rPr lang="en-US" smtClean="0"/>
              <a:t>‹#›</a:t>
            </a:fld>
            <a:endParaRPr lang="en-US"/>
          </a:p>
        </p:txBody>
      </p:sp>
    </p:spTree>
    <p:extLst>
      <p:ext uri="{BB962C8B-B14F-4D97-AF65-F5344CB8AC3E}">
        <p14:creationId xmlns:p14="http://schemas.microsoft.com/office/powerpoint/2010/main" val="2810701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FA59DC-7210-468C-8D05-13FC7F073CBB}" type="datetimeFigureOut">
              <a:rPr lang="en-US" smtClean="0"/>
              <a:t>6/24/2017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AAF830-3F2C-49D7-912E-0F179670C55B}" type="slidenum">
              <a:rPr lang="en-US" smtClean="0"/>
              <a:t>‹#›</a:t>
            </a:fld>
            <a:endParaRPr lang="en-US"/>
          </a:p>
        </p:txBody>
      </p:sp>
    </p:spTree>
    <p:extLst>
      <p:ext uri="{BB962C8B-B14F-4D97-AF65-F5344CB8AC3E}">
        <p14:creationId xmlns:p14="http://schemas.microsoft.com/office/powerpoint/2010/main" val="1053352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FA59DC-7210-468C-8D05-13FC7F073CBB}" type="datetimeFigureOut">
              <a:rPr lang="en-US" smtClean="0"/>
              <a:t>6/24/2017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AAF830-3F2C-49D7-912E-0F179670C55B}" type="slidenum">
              <a:rPr lang="en-US" smtClean="0"/>
              <a:t>‹#›</a:t>
            </a:fld>
            <a:endParaRPr lang="en-US"/>
          </a:p>
        </p:txBody>
      </p:sp>
    </p:spTree>
    <p:extLst>
      <p:ext uri="{BB962C8B-B14F-4D97-AF65-F5344CB8AC3E}">
        <p14:creationId xmlns:p14="http://schemas.microsoft.com/office/powerpoint/2010/main" val="594012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DFA59DC-7210-468C-8D05-13FC7F073CBB}" type="datetimeFigureOut">
              <a:rPr lang="en-US" smtClean="0"/>
              <a:t>6/24/2017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AAF830-3F2C-49D7-912E-0F179670C55B}" type="slidenum">
              <a:rPr lang="en-US" smtClean="0"/>
              <a:t>‹#›</a:t>
            </a:fld>
            <a:endParaRPr lang="en-US"/>
          </a:p>
        </p:txBody>
      </p:sp>
    </p:spTree>
    <p:extLst>
      <p:ext uri="{BB962C8B-B14F-4D97-AF65-F5344CB8AC3E}">
        <p14:creationId xmlns:p14="http://schemas.microsoft.com/office/powerpoint/2010/main" val="2977082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FA59DC-7210-468C-8D05-13FC7F073CBB}" type="datetimeFigureOut">
              <a:rPr lang="en-US" smtClean="0"/>
              <a:t>6/24/2017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AAF830-3F2C-49D7-912E-0F179670C55B}" type="slidenum">
              <a:rPr lang="en-US" smtClean="0"/>
              <a:t>‹#›</a:t>
            </a:fld>
            <a:endParaRPr lang="en-US"/>
          </a:p>
        </p:txBody>
      </p:sp>
    </p:spTree>
    <p:extLst>
      <p:ext uri="{BB962C8B-B14F-4D97-AF65-F5344CB8AC3E}">
        <p14:creationId xmlns:p14="http://schemas.microsoft.com/office/powerpoint/2010/main" val="4107354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FA59DC-7210-468C-8D05-13FC7F073CBB}" type="datetimeFigureOut">
              <a:rPr lang="en-US" smtClean="0"/>
              <a:t>6/24/2017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AAF830-3F2C-49D7-912E-0F179670C55B}" type="slidenum">
              <a:rPr lang="en-US" smtClean="0"/>
              <a:t>‹#›</a:t>
            </a:fld>
            <a:endParaRPr lang="en-US"/>
          </a:p>
        </p:txBody>
      </p:sp>
    </p:spTree>
    <p:extLst>
      <p:ext uri="{BB962C8B-B14F-4D97-AF65-F5344CB8AC3E}">
        <p14:creationId xmlns:p14="http://schemas.microsoft.com/office/powerpoint/2010/main" val="4108429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DFA59DC-7210-468C-8D05-13FC7F073CBB}" type="datetimeFigureOut">
              <a:rPr lang="en-US" smtClean="0"/>
              <a:t>6/24/2017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AAF830-3F2C-49D7-912E-0F179670C55B}" type="slidenum">
              <a:rPr lang="en-US" smtClean="0"/>
              <a:t>‹#›</a:t>
            </a:fld>
            <a:endParaRPr lang="en-US"/>
          </a:p>
        </p:txBody>
      </p:sp>
    </p:spTree>
    <p:extLst>
      <p:ext uri="{BB962C8B-B14F-4D97-AF65-F5344CB8AC3E}">
        <p14:creationId xmlns:p14="http://schemas.microsoft.com/office/powerpoint/2010/main" val="1798308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FA59DC-7210-468C-8D05-13FC7F073CBB}" type="datetimeFigureOut">
              <a:rPr lang="en-US" smtClean="0"/>
              <a:t>6/24/2017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AAF830-3F2C-49D7-912E-0F179670C55B}" type="slidenum">
              <a:rPr lang="en-US" smtClean="0"/>
              <a:t>‹#›</a:t>
            </a:fld>
            <a:endParaRPr lang="en-US"/>
          </a:p>
        </p:txBody>
      </p:sp>
    </p:spTree>
    <p:extLst>
      <p:ext uri="{BB962C8B-B14F-4D97-AF65-F5344CB8AC3E}">
        <p14:creationId xmlns:p14="http://schemas.microsoft.com/office/powerpoint/2010/main" val="2315375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DFA59DC-7210-468C-8D05-13FC7F073CBB}" type="datetimeFigureOut">
              <a:rPr lang="en-US" smtClean="0"/>
              <a:t>6/24/2017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AAF830-3F2C-49D7-912E-0F179670C55B}" type="slidenum">
              <a:rPr lang="en-US" smtClean="0"/>
              <a:t>‹#›</a:t>
            </a:fld>
            <a:endParaRPr lang="en-US"/>
          </a:p>
        </p:txBody>
      </p:sp>
    </p:spTree>
    <p:extLst>
      <p:ext uri="{BB962C8B-B14F-4D97-AF65-F5344CB8AC3E}">
        <p14:creationId xmlns:p14="http://schemas.microsoft.com/office/powerpoint/2010/main" val="3167292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DFA59DC-7210-468C-8D05-13FC7F073CBB}" type="datetimeFigureOut">
              <a:rPr lang="en-US" smtClean="0"/>
              <a:t>6/24/2017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AAF830-3F2C-49D7-912E-0F179670C55B}" type="slidenum">
              <a:rPr lang="en-US" smtClean="0"/>
              <a:t>‹#›</a:t>
            </a:fld>
            <a:endParaRPr lang="en-US"/>
          </a:p>
        </p:txBody>
      </p:sp>
    </p:spTree>
    <p:extLst>
      <p:ext uri="{BB962C8B-B14F-4D97-AF65-F5344CB8AC3E}">
        <p14:creationId xmlns:p14="http://schemas.microsoft.com/office/powerpoint/2010/main" val="4005412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FA59DC-7210-468C-8D05-13FC7F073CBB}" type="datetimeFigureOut">
              <a:rPr lang="en-US" smtClean="0"/>
              <a:t>6/24/2017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AAF830-3F2C-49D7-912E-0F179670C55B}" type="slidenum">
              <a:rPr lang="en-US" smtClean="0"/>
              <a:t>‹#›</a:t>
            </a:fld>
            <a:endParaRPr lang="en-US"/>
          </a:p>
        </p:txBody>
      </p:sp>
    </p:spTree>
    <p:extLst>
      <p:ext uri="{BB962C8B-B14F-4D97-AF65-F5344CB8AC3E}">
        <p14:creationId xmlns:p14="http://schemas.microsoft.com/office/powerpoint/2010/main" val="1122113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ms.confex.com/ams/21Fluid19Middle/webprogram/Paper319713.html"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1.jp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emf"/><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C01DC-16B5-4EB9-80AB-9250B066E12A}"/>
              </a:ext>
            </a:extLst>
          </p:cNvPr>
          <p:cNvSpPr>
            <a:spLocks noGrp="1"/>
          </p:cNvSpPr>
          <p:nvPr>
            <p:ph type="title"/>
          </p:nvPr>
        </p:nvSpPr>
        <p:spPr>
          <a:xfrm>
            <a:off x="825145" y="1654882"/>
            <a:ext cx="10981698" cy="1031596"/>
          </a:xfrm>
        </p:spPr>
        <p:txBody>
          <a:bodyPr>
            <a:normAutofit fontScale="90000"/>
          </a:bodyPr>
          <a:lstStyle/>
          <a:p>
            <a:r>
              <a:rPr lang="en-US" dirty="0">
                <a:solidFill>
                  <a:schemeClr val="bg1"/>
                </a:solidFill>
              </a:rPr>
              <a:t>Modes of tropical precipitation changes (variability)</a:t>
            </a:r>
          </a:p>
        </p:txBody>
      </p:sp>
      <p:pic>
        <p:nvPicPr>
          <p:cNvPr id="5" name="Content Placeholder 4">
            <a:extLst>
              <a:ext uri="{FF2B5EF4-FFF2-40B4-BE49-F238E27FC236}">
                <a16:creationId xmlns:a16="http://schemas.microsoft.com/office/drawing/2014/main" id="{936EFA29-F8F0-4267-BABE-056AC2F1EA1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525170"/>
            <a:ext cx="12060597" cy="3114988"/>
          </a:xfrm>
        </p:spPr>
      </p:pic>
      <p:sp>
        <p:nvSpPr>
          <p:cNvPr id="6" name="Title 1">
            <a:extLst>
              <a:ext uri="{FF2B5EF4-FFF2-40B4-BE49-F238E27FC236}">
                <a16:creationId xmlns:a16="http://schemas.microsoft.com/office/drawing/2014/main" id="{FF015D54-C032-4F3D-B925-B1FA1663DC8F}"/>
              </a:ext>
            </a:extLst>
          </p:cNvPr>
          <p:cNvSpPr txBox="1">
            <a:spLocks/>
          </p:cNvSpPr>
          <p:nvPr/>
        </p:nvSpPr>
        <p:spPr>
          <a:xfrm>
            <a:off x="883334" y="5200585"/>
            <a:ext cx="10981698" cy="205351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solidFill>
              </a:rPr>
              <a:t>---Focus on zonal mean here (can apply to zonal inhomogeneities too)</a:t>
            </a:r>
          </a:p>
          <a:p>
            <a:r>
              <a:rPr lang="en-US" sz="2800" dirty="0">
                <a:solidFill>
                  <a:schemeClr val="bg1"/>
                </a:solidFill>
              </a:rPr>
              <a:t>---Apply to simulated response to external forcing in coupled climate models</a:t>
            </a:r>
          </a:p>
          <a:p>
            <a:r>
              <a:rPr lang="en-US" sz="2800" dirty="0">
                <a:solidFill>
                  <a:schemeClr val="bg1"/>
                </a:solidFill>
              </a:rPr>
              <a:t>       4XCO</a:t>
            </a:r>
            <a:r>
              <a:rPr lang="en-US" sz="2800" baseline="-25000" dirty="0">
                <a:solidFill>
                  <a:schemeClr val="bg1"/>
                </a:solidFill>
              </a:rPr>
              <a:t>2</a:t>
            </a:r>
            <a:r>
              <a:rPr lang="en-US" sz="2800" dirty="0">
                <a:solidFill>
                  <a:schemeClr val="bg1"/>
                </a:solidFill>
              </a:rPr>
              <a:t>, Last Glacial Maximum, Mid-Holocene, Freshwater hosing </a:t>
            </a:r>
          </a:p>
        </p:txBody>
      </p:sp>
      <p:sp>
        <p:nvSpPr>
          <p:cNvPr id="7" name="TextBox 6">
            <a:extLst>
              <a:ext uri="{FF2B5EF4-FFF2-40B4-BE49-F238E27FC236}">
                <a16:creationId xmlns:a16="http://schemas.microsoft.com/office/drawing/2014/main" id="{3CA1C14E-B55B-4683-9FA1-0D2EE48A0475}"/>
              </a:ext>
            </a:extLst>
          </p:cNvPr>
          <p:cNvSpPr txBox="1"/>
          <p:nvPr/>
        </p:nvSpPr>
        <p:spPr>
          <a:xfrm>
            <a:off x="755287" y="-518040"/>
            <a:ext cx="11305310" cy="2215991"/>
          </a:xfrm>
          <a:prstGeom prst="rect">
            <a:avLst/>
          </a:prstGeom>
          <a:noFill/>
        </p:spPr>
        <p:txBody>
          <a:bodyPr wrap="square" rtlCol="0">
            <a:spAutoFit/>
          </a:bodyPr>
          <a:lstStyle/>
          <a:p>
            <a:endParaRPr lang="en-US" sz="3200" dirty="0"/>
          </a:p>
          <a:p>
            <a:r>
              <a:rPr lang="en-US" sz="3200" dirty="0">
                <a:hlinkClick r:id="rId3"/>
              </a:rPr>
              <a:t>Contraction of the Tropical Precipitation with Global Warming</a:t>
            </a:r>
            <a:endParaRPr lang="en-US" sz="3200" dirty="0"/>
          </a:p>
          <a:p>
            <a:r>
              <a:rPr lang="en-US" dirty="0"/>
              <a:t> </a:t>
            </a:r>
          </a:p>
          <a:p>
            <a:pPr algn="ctr"/>
            <a:r>
              <a:rPr lang="en-US" sz="2800" dirty="0">
                <a:solidFill>
                  <a:srgbClr val="FF0000"/>
                </a:solidFill>
              </a:rPr>
              <a:t>    Aaron Donohoe, Applied Physics Lab</a:t>
            </a:r>
          </a:p>
          <a:p>
            <a:pPr algn="ctr"/>
            <a:r>
              <a:rPr lang="en-US" sz="2800" dirty="0">
                <a:solidFill>
                  <a:srgbClr val="FF0000"/>
                </a:solidFill>
              </a:rPr>
              <a:t> – University of Washington</a:t>
            </a:r>
          </a:p>
        </p:txBody>
      </p:sp>
      <p:pic>
        <p:nvPicPr>
          <p:cNvPr id="4" name="Picture 3">
            <a:extLst>
              <a:ext uri="{FF2B5EF4-FFF2-40B4-BE49-F238E27FC236}">
                <a16:creationId xmlns:a16="http://schemas.microsoft.com/office/drawing/2014/main" id="{82458F1D-7883-4A37-A70F-2F5F1229D6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777" y="680669"/>
            <a:ext cx="2001405" cy="980688"/>
          </a:xfrm>
          <a:prstGeom prst="rect">
            <a:avLst/>
          </a:prstGeom>
        </p:spPr>
      </p:pic>
      <p:pic>
        <p:nvPicPr>
          <p:cNvPr id="9" name="Picture 8">
            <a:extLst>
              <a:ext uri="{FF2B5EF4-FFF2-40B4-BE49-F238E27FC236}">
                <a16:creationId xmlns:a16="http://schemas.microsoft.com/office/drawing/2014/main" id="{14AC867C-0087-411B-BB5D-5F00F4A8BA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23055" y="589955"/>
            <a:ext cx="1089116" cy="1010385"/>
          </a:xfrm>
          <a:prstGeom prst="rect">
            <a:avLst/>
          </a:prstGeom>
        </p:spPr>
      </p:pic>
      <p:cxnSp>
        <p:nvCxnSpPr>
          <p:cNvPr id="11" name="Straight Connector 10">
            <a:extLst>
              <a:ext uri="{FF2B5EF4-FFF2-40B4-BE49-F238E27FC236}">
                <a16:creationId xmlns:a16="http://schemas.microsoft.com/office/drawing/2014/main" id="{8FDA3CD9-0F46-4008-8011-84B3935FDB38}"/>
              </a:ext>
            </a:extLst>
          </p:cNvPr>
          <p:cNvCxnSpPr/>
          <p:nvPr/>
        </p:nvCxnSpPr>
        <p:spPr>
          <a:xfrm flipV="1">
            <a:off x="0" y="1728770"/>
            <a:ext cx="12302836" cy="43069"/>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4683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8370E09-9CA4-4424-A0FC-0419167629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14395" y="78002"/>
            <a:ext cx="8103914" cy="6796832"/>
          </a:xfrm>
        </p:spPr>
      </p:pic>
      <p:sp>
        <p:nvSpPr>
          <p:cNvPr id="2" name="TextBox 1">
            <a:extLst>
              <a:ext uri="{FF2B5EF4-FFF2-40B4-BE49-F238E27FC236}">
                <a16:creationId xmlns:a16="http://schemas.microsoft.com/office/drawing/2014/main" id="{5D8AF388-4CDF-4880-B08A-86BBF5AAD039}"/>
              </a:ext>
            </a:extLst>
          </p:cNvPr>
          <p:cNvSpPr txBox="1"/>
          <p:nvPr/>
        </p:nvSpPr>
        <p:spPr>
          <a:xfrm>
            <a:off x="240145" y="184728"/>
            <a:ext cx="3214255" cy="5940088"/>
          </a:xfrm>
          <a:prstGeom prst="rect">
            <a:avLst/>
          </a:prstGeom>
          <a:noFill/>
        </p:spPr>
        <p:txBody>
          <a:bodyPr wrap="square" rtlCol="0">
            <a:spAutoFit/>
          </a:bodyPr>
          <a:lstStyle/>
          <a:p>
            <a:r>
              <a:rPr lang="en-US" sz="2000" dirty="0">
                <a:solidFill>
                  <a:schemeClr val="bg1"/>
                </a:solidFill>
              </a:rPr>
              <a:t>Reduced seasonal migration of the ITCZ (tropical contraction) under global warming:</a:t>
            </a:r>
          </a:p>
          <a:p>
            <a:endParaRPr lang="en-US" sz="2000" dirty="0">
              <a:solidFill>
                <a:schemeClr val="bg1"/>
              </a:solidFill>
            </a:endParaRPr>
          </a:p>
          <a:p>
            <a:pPr marL="285750" indent="-285750">
              <a:buFont typeface="Arial" panose="020B0604020202020204" pitchFamily="34" charset="0"/>
              <a:buChar char="•"/>
            </a:pPr>
            <a:r>
              <a:rPr lang="en-US" sz="2000" dirty="0">
                <a:solidFill>
                  <a:schemeClr val="bg1"/>
                </a:solidFill>
              </a:rPr>
              <a:t>Is </a:t>
            </a:r>
            <a:r>
              <a:rPr lang="en-US" sz="2000" b="1" dirty="0">
                <a:solidFill>
                  <a:schemeClr val="bg1"/>
                </a:solidFill>
              </a:rPr>
              <a:t>NOT </a:t>
            </a:r>
            <a:r>
              <a:rPr lang="en-US" sz="2000" dirty="0">
                <a:solidFill>
                  <a:schemeClr val="bg1"/>
                </a:solidFill>
              </a:rPr>
              <a:t>a consequence of reduced seasonality of energy transport across the equator (range on abscissa)</a:t>
            </a:r>
          </a:p>
          <a:p>
            <a:pPr marL="285750" indent="-285750">
              <a:buFont typeface="Arial" panose="020B0604020202020204" pitchFamily="34" charset="0"/>
              <a:buChar char="•"/>
            </a:pPr>
            <a:endParaRPr lang="en-US" sz="2000" dirty="0">
              <a:solidFill>
                <a:schemeClr val="bg1"/>
              </a:solidFill>
            </a:endParaRPr>
          </a:p>
          <a:p>
            <a:pPr marL="285750" indent="-285750">
              <a:buFont typeface="Arial" panose="020B0604020202020204" pitchFamily="34" charset="0"/>
              <a:buChar char="•"/>
            </a:pPr>
            <a:r>
              <a:rPr lang="en-US" sz="2000" dirty="0">
                <a:solidFill>
                  <a:schemeClr val="bg1"/>
                </a:solidFill>
              </a:rPr>
              <a:t>Results from reduction of slope between ITCZ location and energy transport</a:t>
            </a:r>
          </a:p>
          <a:p>
            <a:r>
              <a:rPr lang="en-US" sz="2000" dirty="0">
                <a:solidFill>
                  <a:schemeClr val="bg1"/>
                </a:solidFill>
              </a:rPr>
              <a:t> </a:t>
            </a:r>
            <a:r>
              <a:rPr lang="en-US" sz="2000" dirty="0">
                <a:solidFill>
                  <a:schemeClr val="bg1"/>
                </a:solidFill>
                <a:sym typeface="Wingdings" panose="05000000000000000000" pitchFamily="2" charset="2"/>
              </a:rPr>
              <a:t> ITCZ (and Hadley cell) migrates less far from the equator to achieve a given energy transport</a:t>
            </a:r>
            <a:endParaRPr lang="en-US" sz="2000" dirty="0">
              <a:solidFill>
                <a:schemeClr val="bg1"/>
              </a:solidFill>
            </a:endParaRPr>
          </a:p>
        </p:txBody>
      </p:sp>
    </p:spTree>
    <p:extLst>
      <p:ext uri="{BB962C8B-B14F-4D97-AF65-F5344CB8AC3E}">
        <p14:creationId xmlns:p14="http://schemas.microsoft.com/office/powerpoint/2010/main" val="859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9EA37-9608-4338-96C6-5E7F3D545423}"/>
              </a:ext>
            </a:extLst>
          </p:cNvPr>
          <p:cNvSpPr>
            <a:spLocks noGrp="1"/>
          </p:cNvSpPr>
          <p:nvPr>
            <p:ph type="title"/>
          </p:nvPr>
        </p:nvSpPr>
        <p:spPr/>
        <p:txBody>
          <a:bodyPr/>
          <a:lstStyle/>
          <a:p>
            <a:endParaRPr lang="en-US"/>
          </a:p>
        </p:txBody>
      </p:sp>
      <p:pic>
        <p:nvPicPr>
          <p:cNvPr id="9" name="Content Placeholder 8">
            <a:extLst>
              <a:ext uri="{FF2B5EF4-FFF2-40B4-BE49-F238E27FC236}">
                <a16:creationId xmlns:a16="http://schemas.microsoft.com/office/drawing/2014/main" id="{7DF89A25-E5A5-4A3D-AAFA-3FA6900CEE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6679" y="365124"/>
            <a:ext cx="10474162" cy="6427327"/>
          </a:xfrm>
        </p:spPr>
      </p:pic>
    </p:spTree>
    <p:extLst>
      <p:ext uri="{BB962C8B-B14F-4D97-AF65-F5344CB8AC3E}">
        <p14:creationId xmlns:p14="http://schemas.microsoft.com/office/powerpoint/2010/main" val="4073492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219EF-340B-4EC0-8F4F-5D11DF3D7CA1}"/>
              </a:ext>
            </a:extLst>
          </p:cNvPr>
          <p:cNvSpPr>
            <a:spLocks noGrp="1"/>
          </p:cNvSpPr>
          <p:nvPr>
            <p:ph type="title"/>
          </p:nvPr>
        </p:nvSpPr>
        <p:spPr>
          <a:xfrm>
            <a:off x="4640118" y="0"/>
            <a:ext cx="2911764" cy="613930"/>
          </a:xfrm>
        </p:spPr>
        <p:txBody>
          <a:bodyPr>
            <a:normAutofit fontScale="90000"/>
          </a:bodyPr>
          <a:lstStyle/>
          <a:p>
            <a:r>
              <a:rPr lang="en-US" dirty="0">
                <a:solidFill>
                  <a:schemeClr val="bg1"/>
                </a:solidFill>
              </a:rPr>
              <a:t>SUMMARY</a:t>
            </a:r>
          </a:p>
        </p:txBody>
      </p:sp>
      <p:pic>
        <p:nvPicPr>
          <p:cNvPr id="4" name="Picture 3">
            <a:extLst>
              <a:ext uri="{FF2B5EF4-FFF2-40B4-BE49-F238E27FC236}">
                <a16:creationId xmlns:a16="http://schemas.microsoft.com/office/drawing/2014/main" id="{DA73D294-16F2-4601-A7EC-FCA4E56FB3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4748" y="120036"/>
            <a:ext cx="3408139" cy="2499302"/>
          </a:xfrm>
          <a:prstGeom prst="rect">
            <a:avLst/>
          </a:prstGeom>
        </p:spPr>
      </p:pic>
      <p:sp>
        <p:nvSpPr>
          <p:cNvPr id="5" name="TextBox 4">
            <a:extLst>
              <a:ext uri="{FF2B5EF4-FFF2-40B4-BE49-F238E27FC236}">
                <a16:creationId xmlns:a16="http://schemas.microsoft.com/office/drawing/2014/main" id="{6AFF9989-FF92-4B29-8B72-E99B2D74D1A7}"/>
              </a:ext>
            </a:extLst>
          </p:cNvPr>
          <p:cNvSpPr txBox="1"/>
          <p:nvPr/>
        </p:nvSpPr>
        <p:spPr>
          <a:xfrm>
            <a:off x="1163781" y="489527"/>
            <a:ext cx="7056582" cy="1938992"/>
          </a:xfrm>
          <a:prstGeom prst="rect">
            <a:avLst/>
          </a:prstGeom>
          <a:noFill/>
        </p:spPr>
        <p:txBody>
          <a:bodyPr wrap="square" rtlCol="0">
            <a:spAutoFit/>
          </a:bodyPr>
          <a:lstStyle/>
          <a:p>
            <a:r>
              <a:rPr lang="en-US" sz="2400" dirty="0">
                <a:solidFill>
                  <a:schemeClr val="accent1">
                    <a:lumMod val="75000"/>
                  </a:schemeClr>
                </a:solidFill>
              </a:rPr>
              <a:t>Tropical precipitation robustly contracts and intensifies in a warmer world and expands and reduces in a colder world</a:t>
            </a:r>
          </a:p>
          <a:p>
            <a:r>
              <a:rPr lang="en-US" sz="2400" dirty="0">
                <a:solidFill>
                  <a:schemeClr val="accent1">
                    <a:lumMod val="75000"/>
                  </a:schemeClr>
                </a:solidFill>
              </a:rPr>
              <a:t>      </a:t>
            </a:r>
            <a:r>
              <a:rPr lang="en-US" sz="2400" dirty="0">
                <a:solidFill>
                  <a:schemeClr val="accent1">
                    <a:lumMod val="75000"/>
                  </a:schemeClr>
                </a:solidFill>
                <a:sym typeface="Wingdings" panose="05000000000000000000" pitchFamily="2" charset="2"/>
              </a:rPr>
              <a:t> dominant mode of tropical precipitation 	variability and changes</a:t>
            </a:r>
            <a:r>
              <a:rPr lang="en-US" sz="2400" dirty="0">
                <a:solidFill>
                  <a:schemeClr val="accent1">
                    <a:lumMod val="75000"/>
                  </a:schemeClr>
                </a:solidFill>
              </a:rPr>
              <a:t>  under external forcing  </a:t>
            </a:r>
          </a:p>
        </p:txBody>
      </p:sp>
      <p:pic>
        <p:nvPicPr>
          <p:cNvPr id="6" name="Picture 5">
            <a:extLst>
              <a:ext uri="{FF2B5EF4-FFF2-40B4-BE49-F238E27FC236}">
                <a16:creationId xmlns:a16="http://schemas.microsoft.com/office/drawing/2014/main" id="{7D9D6560-B7F8-4C2D-8392-C3BE5DD92F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860" y="2576806"/>
            <a:ext cx="3015432" cy="2314169"/>
          </a:xfrm>
          <a:prstGeom prst="rect">
            <a:avLst/>
          </a:prstGeom>
        </p:spPr>
      </p:pic>
      <p:sp>
        <p:nvSpPr>
          <p:cNvPr id="7" name="TextBox 6">
            <a:extLst>
              <a:ext uri="{FF2B5EF4-FFF2-40B4-BE49-F238E27FC236}">
                <a16:creationId xmlns:a16="http://schemas.microsoft.com/office/drawing/2014/main" id="{F88AB101-F783-454A-BFD8-EB7A8F7A7BAD}"/>
              </a:ext>
            </a:extLst>
          </p:cNvPr>
          <p:cNvSpPr txBox="1"/>
          <p:nvPr/>
        </p:nvSpPr>
        <p:spPr>
          <a:xfrm>
            <a:off x="4359561" y="3020294"/>
            <a:ext cx="6179130" cy="1569660"/>
          </a:xfrm>
          <a:prstGeom prst="rect">
            <a:avLst/>
          </a:prstGeom>
          <a:noFill/>
        </p:spPr>
        <p:txBody>
          <a:bodyPr wrap="square" rtlCol="0">
            <a:spAutoFit/>
          </a:bodyPr>
          <a:lstStyle/>
          <a:p>
            <a:r>
              <a:rPr lang="en-US" sz="2400" dirty="0">
                <a:solidFill>
                  <a:srgbClr val="FF0000"/>
                </a:solidFill>
              </a:rPr>
              <a:t>Width of tropics set by seasonal migration of ITCZ off the equator</a:t>
            </a:r>
          </a:p>
          <a:p>
            <a:r>
              <a:rPr lang="en-US" sz="2400" dirty="0">
                <a:solidFill>
                  <a:srgbClr val="FF0000"/>
                </a:solidFill>
              </a:rPr>
              <a:t>         </a:t>
            </a:r>
            <a:r>
              <a:rPr lang="en-US" sz="2400" dirty="0">
                <a:solidFill>
                  <a:srgbClr val="FF0000"/>
                </a:solidFill>
                <a:sym typeface="Wingdings" panose="05000000000000000000" pitchFamily="2" charset="2"/>
              </a:rPr>
              <a:t> Amplitude of seasonal energy input the      	atmosphere</a:t>
            </a:r>
            <a:endParaRPr lang="en-US" sz="2400" dirty="0">
              <a:solidFill>
                <a:srgbClr val="FF0000"/>
              </a:solidFill>
            </a:endParaRPr>
          </a:p>
        </p:txBody>
      </p:sp>
      <p:pic>
        <p:nvPicPr>
          <p:cNvPr id="8" name="Content Placeholder 8">
            <a:extLst>
              <a:ext uri="{FF2B5EF4-FFF2-40B4-BE49-F238E27FC236}">
                <a16:creationId xmlns:a16="http://schemas.microsoft.com/office/drawing/2014/main" id="{A60C6E6D-EDF8-4103-B4FF-90576D42ECF0}"/>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358081" y="5068047"/>
            <a:ext cx="5833919" cy="3579905"/>
          </a:xfrm>
        </p:spPr>
      </p:pic>
      <p:sp>
        <p:nvSpPr>
          <p:cNvPr id="9" name="TextBox 8">
            <a:extLst>
              <a:ext uri="{FF2B5EF4-FFF2-40B4-BE49-F238E27FC236}">
                <a16:creationId xmlns:a16="http://schemas.microsoft.com/office/drawing/2014/main" id="{1E49E0F9-7722-420B-BBF4-FF4CD49B7875}"/>
              </a:ext>
            </a:extLst>
          </p:cNvPr>
          <p:cNvSpPr txBox="1"/>
          <p:nvPr/>
        </p:nvSpPr>
        <p:spPr>
          <a:xfrm>
            <a:off x="572653" y="4990364"/>
            <a:ext cx="5957454" cy="1785104"/>
          </a:xfrm>
          <a:prstGeom prst="rect">
            <a:avLst/>
          </a:prstGeom>
          <a:noFill/>
        </p:spPr>
        <p:txBody>
          <a:bodyPr wrap="square" rtlCol="0">
            <a:spAutoFit/>
          </a:bodyPr>
          <a:lstStyle/>
          <a:p>
            <a:r>
              <a:rPr lang="en-US" sz="2200" dirty="0">
                <a:solidFill>
                  <a:srgbClr val="00B050"/>
                </a:solidFill>
              </a:rPr>
              <a:t>Speculation: Under global warming tropopause rising and increased gross moist stability of the tropics means the ITCZ (and Hadley cell) don’t have to move as far off the equator to satisfy seasonal energy constraints </a:t>
            </a:r>
          </a:p>
        </p:txBody>
      </p:sp>
    </p:spTree>
    <p:extLst>
      <p:ext uri="{BB962C8B-B14F-4D97-AF65-F5344CB8AC3E}">
        <p14:creationId xmlns:p14="http://schemas.microsoft.com/office/powerpoint/2010/main" val="1877874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5516" y="-301635"/>
            <a:ext cx="9659925" cy="1083032"/>
          </a:xfrm>
        </p:spPr>
        <p:txBody>
          <a:bodyPr>
            <a:normAutofit/>
          </a:bodyPr>
          <a:lstStyle/>
          <a:p>
            <a:r>
              <a:rPr lang="en-US" sz="3200" dirty="0">
                <a:solidFill>
                  <a:schemeClr val="bg1"/>
                </a:solidFill>
              </a:rPr>
              <a:t>An example : change in precipitation under 4XCO2</a:t>
            </a:r>
          </a:p>
        </p:txBody>
      </p:sp>
      <p:pic>
        <p:nvPicPr>
          <p:cNvPr id="5" name="Picture 4">
            <a:extLst>
              <a:ext uri="{FF2B5EF4-FFF2-40B4-BE49-F238E27FC236}">
                <a16:creationId xmlns:a16="http://schemas.microsoft.com/office/drawing/2014/main" id="{708DB33C-B974-4CA6-B69E-CCB92793AD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17" y="2093401"/>
            <a:ext cx="4553614" cy="2977363"/>
          </a:xfrm>
          <a:prstGeom prst="rect">
            <a:avLst/>
          </a:prstGeom>
        </p:spPr>
      </p:pic>
      <p:sp>
        <p:nvSpPr>
          <p:cNvPr id="6" name="TextBox 5">
            <a:extLst>
              <a:ext uri="{FF2B5EF4-FFF2-40B4-BE49-F238E27FC236}">
                <a16:creationId xmlns:a16="http://schemas.microsoft.com/office/drawing/2014/main" id="{1AD5702C-BF83-4808-B932-C439E3205DB7}"/>
              </a:ext>
            </a:extLst>
          </p:cNvPr>
          <p:cNvSpPr txBox="1"/>
          <p:nvPr/>
        </p:nvSpPr>
        <p:spPr>
          <a:xfrm>
            <a:off x="167717" y="925067"/>
            <a:ext cx="4059534" cy="523220"/>
          </a:xfrm>
          <a:prstGeom prst="rect">
            <a:avLst/>
          </a:prstGeom>
          <a:noFill/>
        </p:spPr>
        <p:txBody>
          <a:bodyPr wrap="square" rtlCol="0">
            <a:spAutoFit/>
          </a:bodyPr>
          <a:lstStyle/>
          <a:p>
            <a:r>
              <a:rPr lang="en-US" sz="2800" dirty="0">
                <a:solidFill>
                  <a:srgbClr val="00B050"/>
                </a:solidFill>
              </a:rPr>
              <a:t>Initial</a:t>
            </a:r>
            <a:r>
              <a:rPr lang="en-US" sz="2800" dirty="0">
                <a:solidFill>
                  <a:schemeClr val="bg1"/>
                </a:solidFill>
              </a:rPr>
              <a:t> and </a:t>
            </a:r>
            <a:r>
              <a:rPr lang="en-US" sz="2800" dirty="0">
                <a:solidFill>
                  <a:schemeClr val="bg2">
                    <a:lumMod val="75000"/>
                  </a:schemeClr>
                </a:solidFill>
              </a:rPr>
              <a:t>target</a:t>
            </a:r>
            <a:r>
              <a:rPr lang="en-US" sz="2800" dirty="0">
                <a:solidFill>
                  <a:schemeClr val="bg1"/>
                </a:solidFill>
              </a:rPr>
              <a:t> </a:t>
            </a:r>
            <a:r>
              <a:rPr lang="en-US" sz="2800" dirty="0" err="1">
                <a:solidFill>
                  <a:schemeClr val="bg1"/>
                </a:solidFill>
              </a:rPr>
              <a:t>precip</a:t>
            </a:r>
            <a:r>
              <a:rPr lang="en-US" sz="2800" dirty="0">
                <a:solidFill>
                  <a:schemeClr val="bg1"/>
                </a:solidFill>
              </a:rPr>
              <a:t>.</a:t>
            </a:r>
          </a:p>
        </p:txBody>
      </p:sp>
      <p:pic>
        <p:nvPicPr>
          <p:cNvPr id="7" name="Picture 6">
            <a:extLst>
              <a:ext uri="{FF2B5EF4-FFF2-40B4-BE49-F238E27FC236}">
                <a16:creationId xmlns:a16="http://schemas.microsoft.com/office/drawing/2014/main" id="{40F8BC1E-0882-4045-93E6-263D5BEAFA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17" y="2093400"/>
            <a:ext cx="4553614" cy="2977363"/>
          </a:xfrm>
          <a:prstGeom prst="rect">
            <a:avLst/>
          </a:prstGeom>
        </p:spPr>
      </p:pic>
      <p:sp>
        <p:nvSpPr>
          <p:cNvPr id="8" name="TextBox 7">
            <a:extLst>
              <a:ext uri="{FF2B5EF4-FFF2-40B4-BE49-F238E27FC236}">
                <a16:creationId xmlns:a16="http://schemas.microsoft.com/office/drawing/2014/main" id="{82DE740C-4D20-4B34-859F-F63FEC264FB4}"/>
              </a:ext>
            </a:extLst>
          </p:cNvPr>
          <p:cNvSpPr txBox="1"/>
          <p:nvPr/>
        </p:nvSpPr>
        <p:spPr>
          <a:xfrm>
            <a:off x="270239" y="1318544"/>
            <a:ext cx="4059534" cy="523220"/>
          </a:xfrm>
          <a:prstGeom prst="rect">
            <a:avLst/>
          </a:prstGeom>
          <a:noFill/>
        </p:spPr>
        <p:txBody>
          <a:bodyPr wrap="square" rtlCol="0">
            <a:spAutoFit/>
          </a:bodyPr>
          <a:lstStyle/>
          <a:p>
            <a:r>
              <a:rPr lang="en-US" sz="2800" dirty="0">
                <a:solidFill>
                  <a:schemeClr val="bg1"/>
                </a:solidFill>
              </a:rPr>
              <a:t>with </a:t>
            </a:r>
            <a:r>
              <a:rPr lang="en-US" sz="2800" dirty="0">
                <a:solidFill>
                  <a:schemeClr val="accent2">
                    <a:lumMod val="75000"/>
                  </a:schemeClr>
                </a:solidFill>
              </a:rPr>
              <a:t>all modes optimized  </a:t>
            </a:r>
          </a:p>
        </p:txBody>
      </p:sp>
      <p:pic>
        <p:nvPicPr>
          <p:cNvPr id="10" name="Picture 9">
            <a:extLst>
              <a:ext uri="{FF2B5EF4-FFF2-40B4-BE49-F238E27FC236}">
                <a16:creationId xmlns:a16="http://schemas.microsoft.com/office/drawing/2014/main" id="{270C1EF5-416A-490A-9B02-281869B902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1765" y="766547"/>
            <a:ext cx="2690583" cy="1759227"/>
          </a:xfrm>
          <a:prstGeom prst="rect">
            <a:avLst/>
          </a:prstGeom>
        </p:spPr>
      </p:pic>
      <p:sp>
        <p:nvSpPr>
          <p:cNvPr id="11" name="TextBox 10">
            <a:extLst>
              <a:ext uri="{FF2B5EF4-FFF2-40B4-BE49-F238E27FC236}">
                <a16:creationId xmlns:a16="http://schemas.microsoft.com/office/drawing/2014/main" id="{E7405FBB-021F-4744-AF2B-916E21A1A467}"/>
              </a:ext>
            </a:extLst>
          </p:cNvPr>
          <p:cNvSpPr txBox="1"/>
          <p:nvPr/>
        </p:nvSpPr>
        <p:spPr>
          <a:xfrm>
            <a:off x="8200380" y="283063"/>
            <a:ext cx="4074326" cy="646331"/>
          </a:xfrm>
          <a:prstGeom prst="rect">
            <a:avLst/>
          </a:prstGeom>
          <a:noFill/>
        </p:spPr>
        <p:txBody>
          <a:bodyPr wrap="square" rtlCol="0">
            <a:spAutoFit/>
          </a:bodyPr>
          <a:lstStyle/>
          <a:p>
            <a:r>
              <a:rPr lang="en-US" sz="3600" dirty="0">
                <a:solidFill>
                  <a:srgbClr val="FF0000"/>
                </a:solidFill>
              </a:rPr>
              <a:t>SHIFT</a:t>
            </a:r>
          </a:p>
        </p:txBody>
      </p:sp>
      <p:pic>
        <p:nvPicPr>
          <p:cNvPr id="12" name="Picture 11">
            <a:extLst>
              <a:ext uri="{FF2B5EF4-FFF2-40B4-BE49-F238E27FC236}">
                <a16:creationId xmlns:a16="http://schemas.microsoft.com/office/drawing/2014/main" id="{B3BF86EC-6E06-494A-B274-6194B02B5F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81764" y="2942428"/>
            <a:ext cx="2690582" cy="1759227"/>
          </a:xfrm>
          <a:prstGeom prst="rect">
            <a:avLst/>
          </a:prstGeom>
        </p:spPr>
      </p:pic>
      <p:pic>
        <p:nvPicPr>
          <p:cNvPr id="13" name="Picture 12">
            <a:extLst>
              <a:ext uri="{FF2B5EF4-FFF2-40B4-BE49-F238E27FC236}">
                <a16:creationId xmlns:a16="http://schemas.microsoft.com/office/drawing/2014/main" id="{6714B1A2-8741-43E7-800F-C4FED1AB68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10757" y="5098773"/>
            <a:ext cx="2690582" cy="1759227"/>
          </a:xfrm>
          <a:prstGeom prst="rect">
            <a:avLst/>
          </a:prstGeom>
        </p:spPr>
      </p:pic>
      <p:sp>
        <p:nvSpPr>
          <p:cNvPr id="14" name="TextBox 13">
            <a:extLst>
              <a:ext uri="{FF2B5EF4-FFF2-40B4-BE49-F238E27FC236}">
                <a16:creationId xmlns:a16="http://schemas.microsoft.com/office/drawing/2014/main" id="{B39B0725-462A-4D46-8190-4EF4F4A5ACF9}"/>
              </a:ext>
            </a:extLst>
          </p:cNvPr>
          <p:cNvSpPr txBox="1"/>
          <p:nvPr/>
        </p:nvSpPr>
        <p:spPr>
          <a:xfrm>
            <a:off x="7991042" y="2390506"/>
            <a:ext cx="4074326" cy="646331"/>
          </a:xfrm>
          <a:prstGeom prst="rect">
            <a:avLst/>
          </a:prstGeom>
          <a:noFill/>
        </p:spPr>
        <p:txBody>
          <a:bodyPr wrap="square" rtlCol="0">
            <a:spAutoFit/>
          </a:bodyPr>
          <a:lstStyle/>
          <a:p>
            <a:r>
              <a:rPr lang="en-US" sz="3600" dirty="0">
                <a:solidFill>
                  <a:srgbClr val="FF33CC"/>
                </a:solidFill>
              </a:rPr>
              <a:t>CONTRACT</a:t>
            </a:r>
          </a:p>
        </p:txBody>
      </p:sp>
      <p:pic>
        <p:nvPicPr>
          <p:cNvPr id="16" name="Picture 15">
            <a:extLst>
              <a:ext uri="{FF2B5EF4-FFF2-40B4-BE49-F238E27FC236}">
                <a16:creationId xmlns:a16="http://schemas.microsoft.com/office/drawing/2014/main" id="{99E0103B-3EBC-49B7-8299-DF057543C78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74046" y="789559"/>
            <a:ext cx="2690582" cy="1759227"/>
          </a:xfrm>
          <a:prstGeom prst="rect">
            <a:avLst/>
          </a:prstGeom>
        </p:spPr>
      </p:pic>
      <p:pic>
        <p:nvPicPr>
          <p:cNvPr id="17" name="Picture 16">
            <a:extLst>
              <a:ext uri="{FF2B5EF4-FFF2-40B4-BE49-F238E27FC236}">
                <a16:creationId xmlns:a16="http://schemas.microsoft.com/office/drawing/2014/main" id="{6574FA57-944D-4C3A-BE2B-6998237A7A5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74046" y="2937939"/>
            <a:ext cx="2690582" cy="1759226"/>
          </a:xfrm>
          <a:prstGeom prst="rect">
            <a:avLst/>
          </a:prstGeom>
        </p:spPr>
      </p:pic>
      <p:pic>
        <p:nvPicPr>
          <p:cNvPr id="18" name="Picture 17">
            <a:extLst>
              <a:ext uri="{FF2B5EF4-FFF2-40B4-BE49-F238E27FC236}">
                <a16:creationId xmlns:a16="http://schemas.microsoft.com/office/drawing/2014/main" id="{F4129982-AE2A-4CB8-A508-9F767734958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29354" y="5120709"/>
            <a:ext cx="2690582" cy="1759226"/>
          </a:xfrm>
          <a:prstGeom prst="rect">
            <a:avLst/>
          </a:prstGeom>
        </p:spPr>
      </p:pic>
      <p:sp>
        <p:nvSpPr>
          <p:cNvPr id="15" name="TextBox 14">
            <a:extLst>
              <a:ext uri="{FF2B5EF4-FFF2-40B4-BE49-F238E27FC236}">
                <a16:creationId xmlns:a16="http://schemas.microsoft.com/office/drawing/2014/main" id="{325BDC7D-1568-4F62-9E75-7C239B7793E4}"/>
              </a:ext>
            </a:extLst>
          </p:cNvPr>
          <p:cNvSpPr txBox="1"/>
          <p:nvPr/>
        </p:nvSpPr>
        <p:spPr>
          <a:xfrm>
            <a:off x="8032771" y="4627289"/>
            <a:ext cx="4074326" cy="646331"/>
          </a:xfrm>
          <a:prstGeom prst="rect">
            <a:avLst/>
          </a:prstGeom>
          <a:noFill/>
        </p:spPr>
        <p:txBody>
          <a:bodyPr wrap="square" rtlCol="0">
            <a:spAutoFit/>
          </a:bodyPr>
          <a:lstStyle/>
          <a:p>
            <a:r>
              <a:rPr lang="en-US" sz="3600" dirty="0">
                <a:solidFill>
                  <a:srgbClr val="0070C0"/>
                </a:solidFill>
              </a:rPr>
              <a:t>INTENSIFIED</a:t>
            </a:r>
          </a:p>
        </p:txBody>
      </p:sp>
    </p:spTree>
    <p:extLst>
      <p:ext uri="{BB962C8B-B14F-4D97-AF65-F5344CB8AC3E}">
        <p14:creationId xmlns:p14="http://schemas.microsoft.com/office/powerpoint/2010/main" val="198136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28" y="-387772"/>
            <a:ext cx="11566237" cy="1325563"/>
          </a:xfrm>
        </p:spPr>
        <p:txBody>
          <a:bodyPr>
            <a:normAutofit/>
          </a:bodyPr>
          <a:lstStyle/>
          <a:p>
            <a:r>
              <a:rPr lang="en-US" sz="3600" dirty="0">
                <a:solidFill>
                  <a:schemeClr val="bg1"/>
                </a:solidFill>
              </a:rPr>
              <a:t>Results: Shifting, contracting and intensifying tropical </a:t>
            </a:r>
            <a:r>
              <a:rPr lang="en-US" sz="3600" dirty="0" err="1">
                <a:solidFill>
                  <a:schemeClr val="bg1"/>
                </a:solidFill>
              </a:rPr>
              <a:t>precip</a:t>
            </a:r>
            <a:r>
              <a:rPr lang="en-US" sz="3600" dirty="0">
                <a:solidFill>
                  <a:schemeClr val="bg1"/>
                </a:solidFill>
              </a:rPr>
              <a:t>.</a:t>
            </a:r>
          </a:p>
        </p:txBody>
      </p:sp>
      <p:pic>
        <p:nvPicPr>
          <p:cNvPr id="8" name="Picture 7">
            <a:extLst>
              <a:ext uri="{FF2B5EF4-FFF2-40B4-BE49-F238E27FC236}">
                <a16:creationId xmlns:a16="http://schemas.microsoft.com/office/drawing/2014/main" id="{D292B0DF-B22E-45EE-91D2-3D54301FE753}"/>
              </a:ext>
            </a:extLst>
          </p:cNvPr>
          <p:cNvPicPr>
            <a:picLocks noChangeAspect="1"/>
          </p:cNvPicPr>
          <p:nvPr/>
        </p:nvPicPr>
        <p:blipFill>
          <a:blip r:embed="rId2"/>
          <a:stretch>
            <a:fillRect/>
          </a:stretch>
        </p:blipFill>
        <p:spPr>
          <a:xfrm>
            <a:off x="8417169" y="3811324"/>
            <a:ext cx="3744441" cy="3022305"/>
          </a:xfrm>
          <a:prstGeom prst="rect">
            <a:avLst/>
          </a:prstGeom>
        </p:spPr>
      </p:pic>
      <p:sp>
        <p:nvSpPr>
          <p:cNvPr id="3" name="Rectangle 2">
            <a:extLst>
              <a:ext uri="{FF2B5EF4-FFF2-40B4-BE49-F238E27FC236}">
                <a16:creationId xmlns:a16="http://schemas.microsoft.com/office/drawing/2014/main" id="{CB20B951-F2C9-450D-A7B1-882E9303B238}"/>
              </a:ext>
            </a:extLst>
          </p:cNvPr>
          <p:cNvSpPr/>
          <p:nvPr/>
        </p:nvSpPr>
        <p:spPr>
          <a:xfrm>
            <a:off x="8478351" y="3867016"/>
            <a:ext cx="451338" cy="3090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6B9CBA5-F842-48E4-878A-5EDABE8A34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728" y="554432"/>
            <a:ext cx="3955472" cy="2900679"/>
          </a:xfrm>
          <a:prstGeom prst="rect">
            <a:avLst/>
          </a:prstGeom>
        </p:spPr>
      </p:pic>
      <p:pic>
        <p:nvPicPr>
          <p:cNvPr id="11" name="Picture 10">
            <a:extLst>
              <a:ext uri="{FF2B5EF4-FFF2-40B4-BE49-F238E27FC236}">
                <a16:creationId xmlns:a16="http://schemas.microsoft.com/office/drawing/2014/main" id="{32DDDEE8-495F-471A-AA7D-F610F3C0CD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898" y="3862680"/>
            <a:ext cx="3920302" cy="2874889"/>
          </a:xfrm>
          <a:prstGeom prst="rect">
            <a:avLst/>
          </a:prstGeom>
        </p:spPr>
      </p:pic>
      <p:pic>
        <p:nvPicPr>
          <p:cNvPr id="12" name="Picture 11">
            <a:extLst>
              <a:ext uri="{FF2B5EF4-FFF2-40B4-BE49-F238E27FC236}">
                <a16:creationId xmlns:a16="http://schemas.microsoft.com/office/drawing/2014/main" id="{91A4A081-EF9F-499B-B4D0-F185EAC3D5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13089" y="706832"/>
            <a:ext cx="3955471" cy="2900679"/>
          </a:xfrm>
          <a:prstGeom prst="rect">
            <a:avLst/>
          </a:prstGeom>
        </p:spPr>
      </p:pic>
      <p:sp>
        <p:nvSpPr>
          <p:cNvPr id="13" name="TextBox 12">
            <a:extLst>
              <a:ext uri="{FF2B5EF4-FFF2-40B4-BE49-F238E27FC236}">
                <a16:creationId xmlns:a16="http://schemas.microsoft.com/office/drawing/2014/main" id="{3F2A4BBE-BC4C-4AF1-B57C-141989BBE188}"/>
              </a:ext>
            </a:extLst>
          </p:cNvPr>
          <p:cNvSpPr txBox="1"/>
          <p:nvPr/>
        </p:nvSpPr>
        <p:spPr>
          <a:xfrm>
            <a:off x="4490651" y="619904"/>
            <a:ext cx="3676258" cy="120032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ITCZ Shifts explain very little of tropical precipitation changes; contractions  and intensification explain more </a:t>
            </a:r>
          </a:p>
        </p:txBody>
      </p:sp>
      <p:sp>
        <p:nvSpPr>
          <p:cNvPr id="14" name="TextBox 13">
            <a:extLst>
              <a:ext uri="{FF2B5EF4-FFF2-40B4-BE49-F238E27FC236}">
                <a16:creationId xmlns:a16="http://schemas.microsoft.com/office/drawing/2014/main" id="{BE7D160C-1465-443F-917B-886B3B92EA0A}"/>
              </a:ext>
            </a:extLst>
          </p:cNvPr>
          <p:cNvSpPr txBox="1"/>
          <p:nvPr/>
        </p:nvSpPr>
        <p:spPr>
          <a:xfrm>
            <a:off x="4504507" y="1806781"/>
            <a:ext cx="3676258" cy="1754326"/>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Contraction and intensification are highly coupled and there is a robust contraction and intensification in a warmer world and expansion reduction in a cooler world – with fixed ratio</a:t>
            </a:r>
          </a:p>
        </p:txBody>
      </p:sp>
      <p:sp>
        <p:nvSpPr>
          <p:cNvPr id="15" name="TextBox 14">
            <a:extLst>
              <a:ext uri="{FF2B5EF4-FFF2-40B4-BE49-F238E27FC236}">
                <a16:creationId xmlns:a16="http://schemas.microsoft.com/office/drawing/2014/main" id="{5AF6DDAA-D72D-4A0D-A464-85E325653FF6}"/>
              </a:ext>
            </a:extLst>
          </p:cNvPr>
          <p:cNvSpPr txBox="1"/>
          <p:nvPr/>
        </p:nvSpPr>
        <p:spPr>
          <a:xfrm>
            <a:off x="4444472" y="3584785"/>
            <a:ext cx="3676258" cy="2031325"/>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Take the contraction and intensifying ratio as empirical. We can then describe the tropical precipitation shift with two modes: shifting and intensifying/contract with little loss of explanatory power</a:t>
            </a:r>
          </a:p>
        </p:txBody>
      </p:sp>
      <p:sp>
        <p:nvSpPr>
          <p:cNvPr id="16" name="TextBox 15">
            <a:extLst>
              <a:ext uri="{FF2B5EF4-FFF2-40B4-BE49-F238E27FC236}">
                <a16:creationId xmlns:a16="http://schemas.microsoft.com/office/drawing/2014/main" id="{A1A99453-D276-4F9A-B88D-4C0914167B7A}"/>
              </a:ext>
            </a:extLst>
          </p:cNvPr>
          <p:cNvSpPr txBox="1"/>
          <p:nvPr/>
        </p:nvSpPr>
        <p:spPr>
          <a:xfrm>
            <a:off x="4430616" y="5501331"/>
            <a:ext cx="3844536" cy="120032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ITCZ Shifts are:</a:t>
            </a:r>
          </a:p>
          <a:p>
            <a:r>
              <a:rPr lang="en-US" dirty="0">
                <a:solidFill>
                  <a:schemeClr val="bg1"/>
                </a:solidFill>
              </a:rPr>
              <a:t>       (1) small in magnitude</a:t>
            </a:r>
          </a:p>
          <a:p>
            <a:r>
              <a:rPr lang="en-US" dirty="0">
                <a:solidFill>
                  <a:schemeClr val="bg1"/>
                </a:solidFill>
              </a:rPr>
              <a:t>       (2) explain little </a:t>
            </a:r>
            <a:r>
              <a:rPr lang="en-US" dirty="0" err="1">
                <a:solidFill>
                  <a:schemeClr val="bg1"/>
                </a:solidFill>
              </a:rPr>
              <a:t>precip</a:t>
            </a:r>
            <a:r>
              <a:rPr lang="en-US" dirty="0">
                <a:solidFill>
                  <a:schemeClr val="bg1"/>
                </a:solidFill>
              </a:rPr>
              <a:t>. Change</a:t>
            </a:r>
          </a:p>
          <a:p>
            <a:r>
              <a:rPr lang="en-US" dirty="0">
                <a:solidFill>
                  <a:schemeClr val="bg1"/>
                </a:solidFill>
              </a:rPr>
              <a:t>       (3) not robust with climate change</a:t>
            </a:r>
          </a:p>
        </p:txBody>
      </p:sp>
    </p:spTree>
    <p:extLst>
      <p:ext uri="{BB962C8B-B14F-4D97-AF65-F5344CB8AC3E}">
        <p14:creationId xmlns:p14="http://schemas.microsoft.com/office/powerpoint/2010/main" val="3444741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046" y="3248042"/>
            <a:ext cx="4510454" cy="34615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3409" y="3178415"/>
            <a:ext cx="4691906" cy="3600765"/>
          </a:xfrm>
          <a:prstGeom prst="rect">
            <a:avLst/>
          </a:prstGeom>
        </p:spPr>
      </p:pic>
      <p:sp>
        <p:nvSpPr>
          <p:cNvPr id="12" name="TextBox 11">
            <a:extLst>
              <a:ext uri="{FF2B5EF4-FFF2-40B4-BE49-F238E27FC236}">
                <a16:creationId xmlns:a16="http://schemas.microsoft.com/office/drawing/2014/main" id="{6187CF4C-E1A0-491B-B230-CF516C249500}"/>
              </a:ext>
            </a:extLst>
          </p:cNvPr>
          <p:cNvSpPr txBox="1"/>
          <p:nvPr/>
        </p:nvSpPr>
        <p:spPr>
          <a:xfrm>
            <a:off x="633046" y="166256"/>
            <a:ext cx="11466590" cy="523220"/>
          </a:xfrm>
          <a:prstGeom prst="rect">
            <a:avLst/>
          </a:prstGeom>
          <a:noFill/>
        </p:spPr>
        <p:txBody>
          <a:bodyPr wrap="square" rtlCol="0">
            <a:spAutoFit/>
          </a:bodyPr>
          <a:lstStyle/>
          <a:p>
            <a:r>
              <a:rPr lang="en-US" sz="2800" dirty="0">
                <a:solidFill>
                  <a:schemeClr val="bg1"/>
                </a:solidFill>
              </a:rPr>
              <a:t>What determines the width of tropical precipitation in the annual mean?</a:t>
            </a:r>
          </a:p>
        </p:txBody>
      </p:sp>
      <p:sp>
        <p:nvSpPr>
          <p:cNvPr id="13" name="TextBox 12">
            <a:extLst>
              <a:ext uri="{FF2B5EF4-FFF2-40B4-BE49-F238E27FC236}">
                <a16:creationId xmlns:a16="http://schemas.microsoft.com/office/drawing/2014/main" id="{2C7A06FD-07D7-4918-8662-FC2B438C0F01}"/>
              </a:ext>
            </a:extLst>
          </p:cNvPr>
          <p:cNvSpPr txBox="1"/>
          <p:nvPr/>
        </p:nvSpPr>
        <p:spPr>
          <a:xfrm>
            <a:off x="633046" y="1477815"/>
            <a:ext cx="4488873" cy="1200329"/>
          </a:xfrm>
          <a:prstGeom prst="rect">
            <a:avLst/>
          </a:prstGeom>
          <a:noFill/>
        </p:spPr>
        <p:txBody>
          <a:bodyPr wrap="square" rtlCol="0">
            <a:spAutoFit/>
          </a:bodyPr>
          <a:lstStyle/>
          <a:p>
            <a:pPr algn="ctr"/>
            <a:r>
              <a:rPr lang="en-US" sz="2400" dirty="0">
                <a:solidFill>
                  <a:srgbClr val="FF0000"/>
                </a:solidFill>
              </a:rPr>
              <a:t>Annual mean precipitation is the statistical average of precipitation during </a:t>
            </a:r>
            <a:r>
              <a:rPr lang="en-US" sz="2400" dirty="0" err="1">
                <a:solidFill>
                  <a:srgbClr val="FF0000"/>
                </a:solidFill>
              </a:rPr>
              <a:t>solsticial</a:t>
            </a:r>
            <a:r>
              <a:rPr lang="en-US" sz="2400" dirty="0">
                <a:solidFill>
                  <a:srgbClr val="FF0000"/>
                </a:solidFill>
              </a:rPr>
              <a:t> seasons</a:t>
            </a:r>
          </a:p>
        </p:txBody>
      </p:sp>
      <p:sp>
        <p:nvSpPr>
          <p:cNvPr id="14" name="TextBox 13">
            <a:extLst>
              <a:ext uri="{FF2B5EF4-FFF2-40B4-BE49-F238E27FC236}">
                <a16:creationId xmlns:a16="http://schemas.microsoft.com/office/drawing/2014/main" id="{76336A30-90AA-409F-9C83-EDD8916D21C1}"/>
              </a:ext>
            </a:extLst>
          </p:cNvPr>
          <p:cNvSpPr txBox="1"/>
          <p:nvPr/>
        </p:nvSpPr>
        <p:spPr>
          <a:xfrm>
            <a:off x="6816442" y="1198365"/>
            <a:ext cx="4488873" cy="1938992"/>
          </a:xfrm>
          <a:prstGeom prst="rect">
            <a:avLst/>
          </a:prstGeom>
          <a:noFill/>
        </p:spPr>
        <p:txBody>
          <a:bodyPr wrap="square" rtlCol="0">
            <a:spAutoFit/>
          </a:bodyPr>
          <a:lstStyle/>
          <a:p>
            <a:pPr algn="ctr"/>
            <a:r>
              <a:rPr lang="en-US" sz="2400" dirty="0">
                <a:solidFill>
                  <a:srgbClr val="0070C0"/>
                </a:solidFill>
              </a:rPr>
              <a:t>Distribution of tropical precipitation is bimodal</a:t>
            </a:r>
          </a:p>
          <a:p>
            <a:r>
              <a:rPr lang="en-US" sz="2400" dirty="0">
                <a:solidFill>
                  <a:srgbClr val="0070C0"/>
                </a:solidFill>
              </a:rPr>
              <a:t>         </a:t>
            </a:r>
            <a:r>
              <a:rPr lang="en-US" sz="2400" dirty="0">
                <a:solidFill>
                  <a:srgbClr val="0070C0"/>
                </a:solidFill>
                <a:sym typeface="Wingdings" panose="05000000000000000000" pitchFamily="2" charset="2"/>
              </a:rPr>
              <a:t> Like a sine wave</a:t>
            </a:r>
          </a:p>
          <a:p>
            <a:r>
              <a:rPr lang="en-US" sz="2400" dirty="0">
                <a:solidFill>
                  <a:srgbClr val="0070C0"/>
                </a:solidFill>
                <a:sym typeface="Wingdings" panose="05000000000000000000" pitchFamily="2" charset="2"/>
              </a:rPr>
              <a:t>          ITCZ is seldom in   </a:t>
            </a:r>
          </a:p>
          <a:p>
            <a:pPr algn="ctr"/>
            <a:r>
              <a:rPr lang="en-US" sz="2400" dirty="0">
                <a:solidFill>
                  <a:srgbClr val="0070C0"/>
                </a:solidFill>
                <a:sym typeface="Wingdings" panose="05000000000000000000" pitchFamily="2" charset="2"/>
              </a:rPr>
              <a:t> annual mean location </a:t>
            </a:r>
            <a:endParaRPr lang="en-US" sz="2400" dirty="0">
              <a:solidFill>
                <a:srgbClr val="0070C0"/>
              </a:solidFill>
            </a:endParaRPr>
          </a:p>
        </p:txBody>
      </p:sp>
    </p:spTree>
    <p:extLst>
      <p:ext uri="{BB962C8B-B14F-4D97-AF65-F5344CB8AC3E}">
        <p14:creationId xmlns:p14="http://schemas.microsoft.com/office/powerpoint/2010/main" val="1561938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3616"/>
            <a:ext cx="10515600" cy="1325563"/>
          </a:xfrm>
        </p:spPr>
        <p:txBody>
          <a:bodyPr>
            <a:normAutofit fontScale="90000"/>
          </a:bodyPr>
          <a:lstStyle/>
          <a:p>
            <a:pPr algn="ctr"/>
            <a:r>
              <a:rPr lang="en-US" dirty="0">
                <a:solidFill>
                  <a:schemeClr val="bg1"/>
                </a:solidFill>
              </a:rPr>
              <a:t>Role of seasonal cycle in stretching out the annual mean precipitation</a:t>
            </a:r>
            <a:br>
              <a:rPr lang="en-US" dirty="0">
                <a:solidFill>
                  <a:schemeClr val="bg1"/>
                </a:solidFill>
              </a:rPr>
            </a:br>
            <a:br>
              <a:rPr lang="en-US" dirty="0">
                <a:solidFill>
                  <a:schemeClr val="bg1"/>
                </a:solidFill>
              </a:rPr>
            </a:br>
            <a:endParaRPr lang="en-US"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1377" y="1489166"/>
            <a:ext cx="6553200" cy="5029200"/>
          </a:xfrm>
          <a:prstGeom prst="rect">
            <a:avLst/>
          </a:prstGeom>
        </p:spPr>
      </p:pic>
      <p:sp>
        <p:nvSpPr>
          <p:cNvPr id="6" name="TextBox 5"/>
          <p:cNvSpPr txBox="1"/>
          <p:nvPr/>
        </p:nvSpPr>
        <p:spPr>
          <a:xfrm>
            <a:off x="147485" y="1858297"/>
            <a:ext cx="4653116" cy="4247317"/>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bg1"/>
                </a:solidFill>
              </a:rPr>
              <a:t>GFDL </a:t>
            </a:r>
            <a:r>
              <a:rPr lang="en-US" sz="2800" dirty="0" err="1">
                <a:solidFill>
                  <a:schemeClr val="bg1"/>
                </a:solidFill>
              </a:rPr>
              <a:t>aquaplanet</a:t>
            </a:r>
            <a:r>
              <a:rPr lang="en-US" sz="2800" dirty="0">
                <a:solidFill>
                  <a:schemeClr val="bg1"/>
                </a:solidFill>
              </a:rPr>
              <a:t> with seasonal insolation coupled to slab ocean (Dargan)</a:t>
            </a:r>
          </a:p>
          <a:p>
            <a:pPr marL="285750" indent="-285750">
              <a:buFont typeface="Arial" panose="020B0604020202020204" pitchFamily="34" charset="0"/>
              <a:buChar char="•"/>
            </a:pPr>
            <a:r>
              <a:rPr lang="en-US" sz="2800" dirty="0">
                <a:solidFill>
                  <a:schemeClr val="bg1"/>
                </a:solidFill>
              </a:rPr>
              <a:t>Change depth of slab (50m to 2.4 m --globally uniform)</a:t>
            </a:r>
          </a:p>
          <a:p>
            <a:pPr marL="285750" indent="-285750">
              <a:buFont typeface="Arial" panose="020B0604020202020204" pitchFamily="34" charset="0"/>
              <a:buChar char="•"/>
            </a:pPr>
            <a:r>
              <a:rPr lang="en-US" sz="2800" dirty="0">
                <a:solidFill>
                  <a:schemeClr val="bg1"/>
                </a:solidFill>
              </a:rPr>
              <a:t>Amplitude of seasonal ITCZ migration off the equator controls the width of the tropics!</a:t>
            </a:r>
          </a:p>
          <a:p>
            <a:pPr marL="285750" indent="-285750">
              <a:buFont typeface="Arial" panose="020B0604020202020204" pitchFamily="34" charset="0"/>
              <a:buChar char="•"/>
            </a:pPr>
            <a:endParaRPr lang="en-US" dirty="0">
              <a:solidFill>
                <a:schemeClr val="bg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4309" y="1482605"/>
            <a:ext cx="6553200" cy="5029200"/>
          </a:xfrm>
          <a:prstGeom prst="rect">
            <a:avLst/>
          </a:prstGeom>
        </p:spPr>
      </p:pic>
    </p:spTree>
    <p:extLst>
      <p:ext uri="{BB962C8B-B14F-4D97-AF65-F5344CB8AC3E}">
        <p14:creationId xmlns:p14="http://schemas.microsoft.com/office/powerpoint/2010/main" val="1263939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C6A29E8-5303-41B1-A866-AC9F1086B9E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73239" y="2931089"/>
            <a:ext cx="5090616" cy="3922278"/>
          </a:xfrm>
        </p:spPr>
      </p:pic>
      <p:pic>
        <p:nvPicPr>
          <p:cNvPr id="6" name="Picture 5">
            <a:extLst>
              <a:ext uri="{FF2B5EF4-FFF2-40B4-BE49-F238E27FC236}">
                <a16:creationId xmlns:a16="http://schemas.microsoft.com/office/drawing/2014/main" id="{C50306DE-D2F8-4219-9214-3A075FA2D0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312" y="501041"/>
            <a:ext cx="7029794" cy="6289816"/>
          </a:xfrm>
          <a:prstGeom prst="rect">
            <a:avLst/>
          </a:prstGeom>
        </p:spPr>
      </p:pic>
      <p:pic>
        <p:nvPicPr>
          <p:cNvPr id="7" name="Picture 6">
            <a:extLst>
              <a:ext uri="{FF2B5EF4-FFF2-40B4-BE49-F238E27FC236}">
                <a16:creationId xmlns:a16="http://schemas.microsoft.com/office/drawing/2014/main" id="{6D4C544B-D5A8-4526-9F31-6F3792E733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934" y="540707"/>
            <a:ext cx="7029794" cy="6289816"/>
          </a:xfrm>
          <a:prstGeom prst="rect">
            <a:avLst/>
          </a:prstGeom>
        </p:spPr>
      </p:pic>
      <p:sp>
        <p:nvSpPr>
          <p:cNvPr id="8" name="TextBox 7">
            <a:extLst>
              <a:ext uri="{FF2B5EF4-FFF2-40B4-BE49-F238E27FC236}">
                <a16:creationId xmlns:a16="http://schemas.microsoft.com/office/drawing/2014/main" id="{6E2F9A26-A529-40EF-98A0-D6B98103DE20}"/>
              </a:ext>
            </a:extLst>
          </p:cNvPr>
          <p:cNvSpPr txBox="1"/>
          <p:nvPr/>
        </p:nvSpPr>
        <p:spPr>
          <a:xfrm>
            <a:off x="7481455" y="390698"/>
            <a:ext cx="4031672" cy="1815882"/>
          </a:xfrm>
          <a:prstGeom prst="rect">
            <a:avLst/>
          </a:prstGeom>
          <a:noFill/>
        </p:spPr>
        <p:txBody>
          <a:bodyPr wrap="square" rtlCol="0">
            <a:spAutoFit/>
          </a:bodyPr>
          <a:lstStyle/>
          <a:p>
            <a:pPr algn="ctr"/>
            <a:r>
              <a:rPr lang="en-US" sz="2800" dirty="0">
                <a:solidFill>
                  <a:schemeClr val="bg1"/>
                </a:solidFill>
              </a:rPr>
              <a:t>Width of tropical precipitation controlled by seasonal range of ITCZ migration</a:t>
            </a:r>
          </a:p>
        </p:txBody>
      </p:sp>
    </p:spTree>
    <p:extLst>
      <p:ext uri="{BB962C8B-B14F-4D97-AF65-F5344CB8AC3E}">
        <p14:creationId xmlns:p14="http://schemas.microsoft.com/office/powerpoint/2010/main" val="1162028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C6A29E8-5303-41B1-A866-AC9F1086B9E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56289" y="2783393"/>
            <a:ext cx="5166553" cy="3980787"/>
          </a:xfrm>
        </p:spPr>
      </p:pic>
      <p:pic>
        <p:nvPicPr>
          <p:cNvPr id="7" name="Picture 6">
            <a:extLst>
              <a:ext uri="{FF2B5EF4-FFF2-40B4-BE49-F238E27FC236}">
                <a16:creationId xmlns:a16="http://schemas.microsoft.com/office/drawing/2014/main" id="{46C476C6-FFE3-4DD3-94DA-24D5742412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48" y="365125"/>
            <a:ext cx="6998441" cy="6261763"/>
          </a:xfrm>
          <a:prstGeom prst="rect">
            <a:avLst/>
          </a:prstGeom>
        </p:spPr>
      </p:pic>
      <p:sp>
        <p:nvSpPr>
          <p:cNvPr id="9" name="TextBox 8">
            <a:extLst>
              <a:ext uri="{FF2B5EF4-FFF2-40B4-BE49-F238E27FC236}">
                <a16:creationId xmlns:a16="http://schemas.microsoft.com/office/drawing/2014/main" id="{A6C096E0-0451-48D3-B5AB-00BD27AB4148}"/>
              </a:ext>
            </a:extLst>
          </p:cNvPr>
          <p:cNvSpPr txBox="1"/>
          <p:nvPr/>
        </p:nvSpPr>
        <p:spPr>
          <a:xfrm>
            <a:off x="7298575" y="124691"/>
            <a:ext cx="4106487" cy="2246769"/>
          </a:xfrm>
          <a:prstGeom prst="rect">
            <a:avLst/>
          </a:prstGeom>
          <a:noFill/>
        </p:spPr>
        <p:txBody>
          <a:bodyPr wrap="square" rtlCol="0">
            <a:spAutoFit/>
          </a:bodyPr>
          <a:lstStyle/>
          <a:p>
            <a:pPr algn="ctr"/>
            <a:r>
              <a:rPr lang="en-US" sz="2800" dirty="0">
                <a:solidFill>
                  <a:schemeClr val="bg1"/>
                </a:solidFill>
              </a:rPr>
              <a:t>Contraction of tropical precipitation under global warming is equivalent to reduced seasonal migration of ITCZ</a:t>
            </a:r>
          </a:p>
        </p:txBody>
      </p:sp>
    </p:spTree>
    <p:extLst>
      <p:ext uri="{BB962C8B-B14F-4D97-AF65-F5344CB8AC3E}">
        <p14:creationId xmlns:p14="http://schemas.microsoft.com/office/powerpoint/2010/main" val="2365118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80582EFB-FAD9-4EC1-AB54-93D2F379F616}"/>
              </a:ext>
            </a:extLst>
          </p:cNvPr>
          <p:cNvSpPr txBox="1"/>
          <p:nvPr/>
        </p:nvSpPr>
        <p:spPr>
          <a:xfrm>
            <a:off x="141318" y="3948545"/>
            <a:ext cx="3965410" cy="2308324"/>
          </a:xfrm>
          <a:prstGeom prst="rect">
            <a:avLst/>
          </a:prstGeom>
          <a:noFill/>
        </p:spPr>
        <p:txBody>
          <a:bodyPr wrap="square" rtlCol="0">
            <a:spAutoFit/>
          </a:bodyPr>
          <a:lstStyle/>
          <a:p>
            <a:r>
              <a:rPr lang="en-US" sz="2400" dirty="0">
                <a:solidFill>
                  <a:schemeClr val="bg1"/>
                </a:solidFill>
              </a:rPr>
              <a:t>CLAIM:</a:t>
            </a:r>
          </a:p>
          <a:p>
            <a:r>
              <a:rPr lang="en-US" sz="2400" dirty="0">
                <a:solidFill>
                  <a:schemeClr val="bg1"/>
                </a:solidFill>
              </a:rPr>
              <a:t>Seasonal amplitude (range) of cross equatorial energy transport dictates seasonal migration of ITCZ off equator </a:t>
            </a:r>
            <a:r>
              <a:rPr lang="en-US" sz="2400" dirty="0">
                <a:solidFill>
                  <a:schemeClr val="bg1"/>
                </a:solidFill>
                <a:sym typeface="Wingdings" panose="05000000000000000000" pitchFamily="2" charset="2"/>
              </a:rPr>
              <a:t> tropical width</a:t>
            </a:r>
            <a:endParaRPr lang="en-US" sz="2400" dirty="0">
              <a:solidFill>
                <a:schemeClr val="bg1"/>
              </a:solidFill>
            </a:endParaRPr>
          </a:p>
        </p:txBody>
      </p:sp>
      <p:sp>
        <p:nvSpPr>
          <p:cNvPr id="17" name="TextBox 16">
            <a:extLst>
              <a:ext uri="{FF2B5EF4-FFF2-40B4-BE49-F238E27FC236}">
                <a16:creationId xmlns:a16="http://schemas.microsoft.com/office/drawing/2014/main" id="{74E0DFCE-B28C-4C31-92E8-D66E5455E219}"/>
              </a:ext>
            </a:extLst>
          </p:cNvPr>
          <p:cNvSpPr txBox="1"/>
          <p:nvPr/>
        </p:nvSpPr>
        <p:spPr>
          <a:xfrm>
            <a:off x="223240" y="889464"/>
            <a:ext cx="4074386" cy="1477328"/>
          </a:xfrm>
          <a:prstGeom prst="rect">
            <a:avLst/>
          </a:prstGeom>
          <a:noFill/>
        </p:spPr>
        <p:txBody>
          <a:bodyPr wrap="square" rtlCol="0">
            <a:spAutoFit/>
          </a:bodyPr>
          <a:lstStyle/>
          <a:p>
            <a:r>
              <a:rPr lang="en-US" dirty="0">
                <a:solidFill>
                  <a:schemeClr val="bg1"/>
                </a:solidFill>
              </a:rPr>
              <a:t>Previous work has demonstrated that annual mean ITCZ location is dictated by annual mean inter-hemispheric heat transport (Frierson Hwang  2012, Donohoe et al. 2013 many others)</a:t>
            </a:r>
          </a:p>
        </p:txBody>
      </p:sp>
      <p:pic>
        <p:nvPicPr>
          <p:cNvPr id="5" name="Content Placeholder 4">
            <a:extLst>
              <a:ext uri="{FF2B5EF4-FFF2-40B4-BE49-F238E27FC236}">
                <a16:creationId xmlns:a16="http://schemas.microsoft.com/office/drawing/2014/main" id="{13A819CE-675C-4DC4-A33D-5556823D714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45510" y="373642"/>
            <a:ext cx="7563625" cy="6343686"/>
          </a:xfrm>
        </p:spPr>
      </p:pic>
      <p:pic>
        <p:nvPicPr>
          <p:cNvPr id="6" name="Content Placeholder 3">
            <a:extLst>
              <a:ext uri="{FF2B5EF4-FFF2-40B4-BE49-F238E27FC236}">
                <a16:creationId xmlns:a16="http://schemas.microsoft.com/office/drawing/2014/main" id="{C316599F-1CCA-4AAB-977B-ECC38FDCF8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177" y="786652"/>
            <a:ext cx="3792048" cy="5417212"/>
          </a:xfrm>
          <a:prstGeom prst="rect">
            <a:avLst/>
          </a:prstGeom>
        </p:spPr>
      </p:pic>
      <p:pic>
        <p:nvPicPr>
          <p:cNvPr id="13" name="Content Placeholder 4">
            <a:extLst>
              <a:ext uri="{FF2B5EF4-FFF2-40B4-BE49-F238E27FC236}">
                <a16:creationId xmlns:a16="http://schemas.microsoft.com/office/drawing/2014/main" id="{1BFAD699-7642-4495-B1D1-2567E41019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7333" y="395417"/>
            <a:ext cx="7563625" cy="6343685"/>
          </a:xfrm>
          <a:prstGeom prst="rect">
            <a:avLst/>
          </a:prstGeom>
        </p:spPr>
      </p:pic>
      <p:cxnSp>
        <p:nvCxnSpPr>
          <p:cNvPr id="7" name="Straight Arrow Connector 6">
            <a:extLst>
              <a:ext uri="{FF2B5EF4-FFF2-40B4-BE49-F238E27FC236}">
                <a16:creationId xmlns:a16="http://schemas.microsoft.com/office/drawing/2014/main" id="{4E3A3A5C-0B1B-461F-8D16-74F997399257}"/>
              </a:ext>
            </a:extLst>
          </p:cNvPr>
          <p:cNvCxnSpPr>
            <a:cxnSpLocks/>
          </p:cNvCxnSpPr>
          <p:nvPr/>
        </p:nvCxnSpPr>
        <p:spPr>
          <a:xfrm flipV="1">
            <a:off x="3667652" y="1848897"/>
            <a:ext cx="2934117" cy="315974"/>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50AE957-982C-4DEB-B283-1CAFAF876E70}"/>
              </a:ext>
            </a:extLst>
          </p:cNvPr>
          <p:cNvCxnSpPr>
            <a:cxnSpLocks/>
          </p:cNvCxnSpPr>
          <p:nvPr/>
        </p:nvCxnSpPr>
        <p:spPr>
          <a:xfrm flipV="1">
            <a:off x="3864012" y="4742822"/>
            <a:ext cx="6073810" cy="706931"/>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pic>
        <p:nvPicPr>
          <p:cNvPr id="14" name="Content Placeholder 4">
            <a:extLst>
              <a:ext uri="{FF2B5EF4-FFF2-40B4-BE49-F238E27FC236}">
                <a16:creationId xmlns:a16="http://schemas.microsoft.com/office/drawing/2014/main" id="{824B9EE1-2EF2-4994-B543-10996F20EC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8963" y="387049"/>
            <a:ext cx="7563624" cy="6343685"/>
          </a:xfrm>
          <a:prstGeom prst="rect">
            <a:avLst/>
          </a:prstGeom>
        </p:spPr>
      </p:pic>
      <p:pic>
        <p:nvPicPr>
          <p:cNvPr id="15" name="Content Placeholder 4">
            <a:extLst>
              <a:ext uri="{FF2B5EF4-FFF2-40B4-BE49-F238E27FC236}">
                <a16:creationId xmlns:a16="http://schemas.microsoft.com/office/drawing/2014/main" id="{D8C8DA15-3175-4BB9-8DE7-85ED0268EF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70643" y="378681"/>
            <a:ext cx="7563624" cy="6343684"/>
          </a:xfrm>
          <a:prstGeom prst="rect">
            <a:avLst/>
          </a:prstGeom>
        </p:spPr>
      </p:pic>
      <p:pic>
        <p:nvPicPr>
          <p:cNvPr id="16" name="Content Placeholder 4">
            <a:extLst>
              <a:ext uri="{FF2B5EF4-FFF2-40B4-BE49-F238E27FC236}">
                <a16:creationId xmlns:a16="http://schemas.microsoft.com/office/drawing/2014/main" id="{CAB6AD31-9FBD-4F2D-BBC7-0D6CB36A0B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2563" y="380361"/>
            <a:ext cx="7563623" cy="6343684"/>
          </a:xfrm>
          <a:prstGeom prst="rect">
            <a:avLst/>
          </a:prstGeom>
        </p:spPr>
      </p:pic>
    </p:spTree>
    <p:extLst>
      <p:ext uri="{BB962C8B-B14F-4D97-AF65-F5344CB8AC3E}">
        <p14:creationId xmlns:p14="http://schemas.microsoft.com/office/powerpoint/2010/main" val="2200917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9F73C-C637-405C-B337-70663721FDB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A0D22C7-9F2E-4AB8-9136-51450A2EE2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5302" y="314885"/>
            <a:ext cx="11813548" cy="6371352"/>
          </a:xfrm>
        </p:spPr>
      </p:pic>
    </p:spTree>
    <p:extLst>
      <p:ext uri="{BB962C8B-B14F-4D97-AF65-F5344CB8AC3E}">
        <p14:creationId xmlns:p14="http://schemas.microsoft.com/office/powerpoint/2010/main" val="19068190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3050</TotalTime>
  <Words>522</Words>
  <Application>Microsoft Office PowerPoint</Application>
  <PresentationFormat>Widescreen</PresentationFormat>
  <Paragraphs>50</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Wingdings</vt:lpstr>
      <vt:lpstr>Office Theme</vt:lpstr>
      <vt:lpstr>Modes of tropical precipitation changes (variability)</vt:lpstr>
      <vt:lpstr>An example : change in precipitation under 4XCO2</vt:lpstr>
      <vt:lpstr>Results: Shifting, contracting and intensifying tropical precip.</vt:lpstr>
      <vt:lpstr>PowerPoint Presentation</vt:lpstr>
      <vt:lpstr>Role of seasonal cycle in stretching out the annual mean precipitation  </vt:lpstr>
      <vt:lpstr>PowerPoint Presentation</vt:lpstr>
      <vt:lpstr>PowerPoint Presentation</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Far Can the Intertropical Convergence Zone (ITCZ) Shift? How Useful Is the Concept of an ITCZ Convergence Zone (ITCZ) Shift and, How Useful Is the Concept of an ITCZ Shift?</dc:title>
  <dc:creator>Aaron Donohoe</dc:creator>
  <cp:lastModifiedBy>Aaron Donohoe</cp:lastModifiedBy>
  <cp:revision>81</cp:revision>
  <dcterms:created xsi:type="dcterms:W3CDTF">2016-05-09T22:23:06Z</dcterms:created>
  <dcterms:modified xsi:type="dcterms:W3CDTF">2017-06-24T18:14:50Z</dcterms:modified>
</cp:coreProperties>
</file>