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56" r:id="rId3"/>
    <p:sldMasterId id="2147483852" r:id="rId4"/>
  </p:sldMasterIdLst>
  <p:notesMasterIdLst>
    <p:notesMasterId r:id="rId50"/>
  </p:notesMasterIdLst>
  <p:sldIdLst>
    <p:sldId id="256" r:id="rId5"/>
    <p:sldId id="364" r:id="rId6"/>
    <p:sldId id="363" r:id="rId7"/>
    <p:sldId id="261" r:id="rId8"/>
    <p:sldId id="365" r:id="rId9"/>
    <p:sldId id="295" r:id="rId10"/>
    <p:sldId id="297" r:id="rId11"/>
    <p:sldId id="298" r:id="rId12"/>
    <p:sldId id="301" r:id="rId13"/>
    <p:sldId id="303" r:id="rId14"/>
    <p:sldId id="304" r:id="rId15"/>
    <p:sldId id="306" r:id="rId16"/>
    <p:sldId id="307" r:id="rId17"/>
    <p:sldId id="371" r:id="rId18"/>
    <p:sldId id="357" r:id="rId19"/>
    <p:sldId id="358" r:id="rId20"/>
    <p:sldId id="359" r:id="rId21"/>
    <p:sldId id="360" r:id="rId22"/>
    <p:sldId id="366" r:id="rId23"/>
    <p:sldId id="367" r:id="rId24"/>
    <p:sldId id="368" r:id="rId25"/>
    <p:sldId id="369" r:id="rId26"/>
    <p:sldId id="370" r:id="rId27"/>
    <p:sldId id="372" r:id="rId28"/>
    <p:sldId id="373" r:id="rId29"/>
    <p:sldId id="374" r:id="rId30"/>
    <p:sldId id="375" r:id="rId31"/>
    <p:sldId id="376" r:id="rId32"/>
    <p:sldId id="377" r:id="rId33"/>
    <p:sldId id="387" r:id="rId34"/>
    <p:sldId id="378" r:id="rId35"/>
    <p:sldId id="379" r:id="rId36"/>
    <p:sldId id="380" r:id="rId37"/>
    <p:sldId id="384" r:id="rId38"/>
    <p:sldId id="391" r:id="rId39"/>
    <p:sldId id="385" r:id="rId40"/>
    <p:sldId id="390" r:id="rId41"/>
    <p:sldId id="389" r:id="rId42"/>
    <p:sldId id="381" r:id="rId43"/>
    <p:sldId id="382" r:id="rId44"/>
    <p:sldId id="383" r:id="rId45"/>
    <p:sldId id="313" r:id="rId46"/>
    <p:sldId id="273" r:id="rId47"/>
    <p:sldId id="388" r:id="rId48"/>
    <p:sldId id="38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0597"/>
    <a:srgbClr val="E82ADF"/>
    <a:srgbClr val="00D050"/>
    <a:srgbClr val="009900"/>
    <a:srgbClr val="003DB8"/>
    <a:srgbClr val="00FF00"/>
    <a:srgbClr val="00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28" d="100"/>
          <a:sy n="128" d="100"/>
        </p:scale>
        <p:origin x="90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3F01F-1E51-4343-9537-B65E323FD65E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AFD6-4C57-483C-B598-5C8DC3A2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06FC1-A925-497F-B6E6-8E2A3DE41F60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06FC1-A925-497F-B6E6-8E2A3DE41F60}" type="slidenum">
              <a:rPr lang="en-US" altLang="en-US">
                <a:solidFill>
                  <a:prstClr val="white"/>
                </a:solidFill>
              </a:rPr>
              <a:pPr/>
              <a:t>45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46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9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8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07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8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67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21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8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0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84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35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71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43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42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78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21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32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7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2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88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76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00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78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72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0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47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55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69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9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31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7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8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7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9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3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1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0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-9842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The seasonal cycle of temperature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865914"/>
            <a:ext cx="8686800" cy="19812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Aaron Donohoe – Polar Science Center, APL, UW </a:t>
            </a:r>
          </a:p>
          <a:p>
            <a:r>
              <a:rPr lang="en-US" dirty="0">
                <a:solidFill>
                  <a:srgbClr val="FF0000"/>
                </a:solidFill>
              </a:rPr>
              <a:t>Eliza Dawson (Stanford)</a:t>
            </a:r>
          </a:p>
          <a:p>
            <a:r>
              <a:rPr lang="en-US" dirty="0">
                <a:solidFill>
                  <a:srgbClr val="FF0000"/>
                </a:solidFill>
              </a:rPr>
              <a:t>Lynn </a:t>
            </a:r>
            <a:r>
              <a:rPr lang="en-US" dirty="0" err="1">
                <a:solidFill>
                  <a:srgbClr val="FF0000"/>
                </a:solidFill>
              </a:rPr>
              <a:t>McMurdie</a:t>
            </a:r>
            <a:r>
              <a:rPr lang="en-US" dirty="0">
                <a:solidFill>
                  <a:srgbClr val="FF0000"/>
                </a:solidFill>
              </a:rPr>
              <a:t>, David Battisti (UW </a:t>
            </a:r>
            <a:r>
              <a:rPr lang="en-US" dirty="0" err="1">
                <a:solidFill>
                  <a:srgbClr val="FF0000"/>
                </a:solidFill>
              </a:rPr>
              <a:t>atmos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>
                <a:solidFill>
                  <a:srgbClr val="FF0000"/>
                </a:solidFill>
              </a:rPr>
              <a:t>Andy </a:t>
            </a:r>
            <a:r>
              <a:rPr lang="en-US" dirty="0" err="1">
                <a:solidFill>
                  <a:srgbClr val="FF0000"/>
                </a:solidFill>
              </a:rPr>
              <a:t>Rhines</a:t>
            </a:r>
            <a:r>
              <a:rPr lang="en-US" dirty="0">
                <a:solidFill>
                  <a:srgbClr val="FF0000"/>
                </a:solidFill>
              </a:rPr>
              <a:t> (Netflix)</a:t>
            </a:r>
          </a:p>
          <a:p>
            <a:r>
              <a:rPr lang="en-US" dirty="0">
                <a:solidFill>
                  <a:srgbClr val="FF0000"/>
                </a:solidFill>
              </a:rPr>
              <a:t>Dynamics Seminar, January 30, 2018</a:t>
            </a:r>
          </a:p>
        </p:txBody>
      </p:sp>
    </p:spTree>
    <p:extLst>
      <p:ext uri="{BB962C8B-B14F-4D97-AF65-F5344CB8AC3E}">
        <p14:creationId xmlns:p14="http://schemas.microsoft.com/office/powerpoint/2010/main" val="313228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3200400" cy="4648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Seasonal Atmospheric Heating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ANNUAL MEAN IS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REMOVED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30" y="457200"/>
            <a:ext cx="5031570" cy="5969659"/>
          </a:xfrm>
        </p:spPr>
      </p:pic>
    </p:spTree>
    <p:extLst>
      <p:ext uri="{BB962C8B-B14F-4D97-AF65-F5344CB8AC3E}">
        <p14:creationId xmlns:p14="http://schemas.microsoft.com/office/powerpoint/2010/main" val="2116568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Seasonal Amplitude of heating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828800" y="9144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white"/>
                </a:solidFill>
              </a:rPr>
              <a:t>Define seasonal amplitude as: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>
                <a:solidFill>
                  <a:prstClr val="white"/>
                </a:solidFill>
              </a:rPr>
              <a:t>Amplitude of annual harmonic</a:t>
            </a:r>
          </a:p>
          <a:p>
            <a:r>
              <a:rPr lang="en-US" sz="2400" dirty="0">
                <a:solidFill>
                  <a:prstClr val="white"/>
                </a:solidFill>
              </a:rPr>
              <a:t>In phase with the insolation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>
                <a:solidFill>
                  <a:prstClr val="white"/>
                </a:solidFill>
              </a:rPr>
              <a:t>Takes into account magnitude </a:t>
            </a:r>
          </a:p>
          <a:p>
            <a:r>
              <a:rPr lang="en-US" sz="2400" dirty="0">
                <a:solidFill>
                  <a:prstClr val="white"/>
                </a:solidFill>
              </a:rPr>
              <a:t>and phase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Symbol"/>
              <a:buChar char="Þ"/>
            </a:pPr>
            <a:r>
              <a:rPr lang="en-US" sz="2400" dirty="0">
                <a:solidFill>
                  <a:prstClr val="white"/>
                </a:solidFill>
              </a:rPr>
              <a:t>Positive amplifies seasonal cycle</a:t>
            </a:r>
          </a:p>
          <a:p>
            <a:pPr marL="457200" indent="-457200">
              <a:buFont typeface="Symbol"/>
              <a:buChar char="Þ"/>
            </a:pPr>
            <a:r>
              <a:rPr lang="en-US" sz="2400" dirty="0">
                <a:solidFill>
                  <a:prstClr val="white"/>
                </a:solidFill>
              </a:rPr>
              <a:t>Negative reduces seasonal cycle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3451" y="558225"/>
            <a:ext cx="8458200" cy="5715000"/>
            <a:chOff x="381000" y="685800"/>
            <a:chExt cx="8382000" cy="5486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685800"/>
              <a:ext cx="8382000" cy="5486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419600" y="838200"/>
              <a:ext cx="4343400" cy="525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0400" y="762000"/>
              <a:ext cx="2286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85800"/>
            <a:ext cx="41148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959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Annual Mean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21" y="533400"/>
            <a:ext cx="8017198" cy="5715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86600" y="692150"/>
            <a:ext cx="3657600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558225"/>
            <a:ext cx="361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Seasonal Amplitude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86800" y="304800"/>
            <a:ext cx="2286000" cy="6172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a seasonal amplitude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Vertical structure of SW absorption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57200" y="511175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GFDL Model</a:t>
            </a:r>
          </a:p>
          <a:p>
            <a:r>
              <a:rPr lang="en-US" sz="3600" dirty="0">
                <a:solidFill>
                  <a:prstClr val="white"/>
                </a:solidFill>
              </a:rPr>
              <a:t>Seasonal amplitude </a:t>
            </a:r>
          </a:p>
          <a:p>
            <a:r>
              <a:rPr lang="en-US" sz="3600" dirty="0">
                <a:solidFill>
                  <a:prstClr val="white"/>
                </a:solidFill>
              </a:rPr>
              <a:t>In the </a:t>
            </a:r>
            <a:r>
              <a:rPr lang="en-US" sz="3600" dirty="0" err="1">
                <a:solidFill>
                  <a:prstClr val="white"/>
                </a:solidFill>
              </a:rPr>
              <a:t>extratropics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76400"/>
            <a:ext cx="2834640" cy="47244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2" y="1600200"/>
            <a:ext cx="453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599112" y="2438400"/>
            <a:ext cx="762000" cy="2362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41148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82ADF"/>
                </a:solidFill>
              </a:rPr>
              <a:t>Water </a:t>
            </a:r>
          </a:p>
          <a:p>
            <a:r>
              <a:rPr lang="en-US" sz="2400" dirty="0">
                <a:solidFill>
                  <a:srgbClr val="E82ADF"/>
                </a:solidFill>
              </a:rPr>
              <a:t>Vapor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648200" y="2590800"/>
            <a:ext cx="381000" cy="26670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0" y="21291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Ozone</a:t>
            </a:r>
          </a:p>
        </p:txBody>
      </p:sp>
    </p:spTree>
    <p:extLst>
      <p:ext uri="{BB962C8B-B14F-4D97-AF65-F5344CB8AC3E}">
        <p14:creationId xmlns:p14="http://schemas.microsoft.com/office/powerpoint/2010/main" val="161839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76200" y="-381000"/>
            <a:ext cx="937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Structure of seasonal amplitude in temperature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76200" y="5867400"/>
            <a:ext cx="9448800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white"/>
                </a:solidFill>
              </a:rPr>
              <a:t>Seasonal cycle is surface amplified where the surface heat fluxes contribute to seasonal heating (over land)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61" y="838200"/>
            <a:ext cx="5658739" cy="5052446"/>
          </a:xfrm>
        </p:spPr>
      </p:pic>
      <p:sp>
        <p:nvSpPr>
          <p:cNvPr id="2" name="Rectangle 1"/>
          <p:cNvSpPr/>
          <p:nvPr/>
        </p:nvSpPr>
        <p:spPr>
          <a:xfrm>
            <a:off x="1219200" y="3810000"/>
            <a:ext cx="6781800" cy="2209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1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73AE-9134-4458-AE45-CE0ABCB9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76200"/>
            <a:ext cx="8915400" cy="11430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Aquaplanet</a:t>
            </a:r>
            <a:r>
              <a:rPr lang="en-US" sz="2800" b="1" dirty="0">
                <a:solidFill>
                  <a:schemeClr val="bg1"/>
                </a:solidFill>
              </a:rPr>
              <a:t> simulations</a:t>
            </a:r>
            <a:r>
              <a:rPr lang="en-US" sz="2800" dirty="0">
                <a:solidFill>
                  <a:schemeClr val="bg1"/>
                </a:solidFill>
              </a:rPr>
              <a:t>: ocean mixed layer depth and the source of seasonal atmospheric heating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438FB-3D58-4452-A05E-E91E168E7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733799"/>
            <a:ext cx="3923170" cy="3124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8A237-59A7-4224-9F21-FFF3119B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509933"/>
            <a:ext cx="4657875" cy="53570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8777F-46E8-47C9-88E9-EC8DDFBC5169}"/>
              </a:ext>
            </a:extLst>
          </p:cNvPr>
          <p:cNvSpPr/>
          <p:nvPr/>
        </p:nvSpPr>
        <p:spPr>
          <a:xfrm>
            <a:off x="228600" y="1447800"/>
            <a:ext cx="1524000" cy="190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4488B3-3CD5-4F87-9AAB-3587D23B0174}"/>
              </a:ext>
            </a:extLst>
          </p:cNvPr>
          <p:cNvSpPr/>
          <p:nvPr/>
        </p:nvSpPr>
        <p:spPr>
          <a:xfrm>
            <a:off x="228600" y="3124200"/>
            <a:ext cx="1524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B59C0-2F71-445B-96DD-810784A29D83}"/>
              </a:ext>
            </a:extLst>
          </p:cNvPr>
          <p:cNvSpPr txBox="1"/>
          <p:nvPr/>
        </p:nvSpPr>
        <p:spPr>
          <a:xfrm>
            <a:off x="152400" y="3048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2.4 meters deep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6725A-F382-4431-9FB0-AA453F90CE93}"/>
              </a:ext>
            </a:extLst>
          </p:cNvPr>
          <p:cNvSpPr/>
          <p:nvPr/>
        </p:nvSpPr>
        <p:spPr>
          <a:xfrm>
            <a:off x="2514600" y="1383268"/>
            <a:ext cx="1524000" cy="190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0621C-6D57-4D71-AA46-794FB8EC1F2E}"/>
              </a:ext>
            </a:extLst>
          </p:cNvPr>
          <p:cNvSpPr/>
          <p:nvPr/>
        </p:nvSpPr>
        <p:spPr>
          <a:xfrm>
            <a:off x="2514600" y="2362199"/>
            <a:ext cx="1524000" cy="966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BA306-8445-4E67-8989-B3B85F39A812}"/>
              </a:ext>
            </a:extLst>
          </p:cNvPr>
          <p:cNvSpPr txBox="1"/>
          <p:nvPr/>
        </p:nvSpPr>
        <p:spPr>
          <a:xfrm>
            <a:off x="2442668" y="263664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meters deep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31BB80-BEF7-4577-91FF-50AA5F2AE7A6}"/>
              </a:ext>
            </a:extLst>
          </p:cNvPr>
          <p:cNvCxnSpPr>
            <a:cxnSpLocks/>
          </p:cNvCxnSpPr>
          <p:nvPr/>
        </p:nvCxnSpPr>
        <p:spPr>
          <a:xfrm flipV="1">
            <a:off x="952500" y="1962150"/>
            <a:ext cx="495300" cy="11811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D7F44E-679B-40C3-B37E-7643053723CA}"/>
              </a:ext>
            </a:extLst>
          </p:cNvPr>
          <p:cNvCxnSpPr>
            <a:cxnSpLocks/>
          </p:cNvCxnSpPr>
          <p:nvPr/>
        </p:nvCxnSpPr>
        <p:spPr>
          <a:xfrm flipV="1">
            <a:off x="3543300" y="2083832"/>
            <a:ext cx="190500" cy="3545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533647-E884-44C6-84D9-0C5601A8FC47}"/>
              </a:ext>
            </a:extLst>
          </p:cNvPr>
          <p:cNvCxnSpPr>
            <a:cxnSpLocks/>
          </p:cNvCxnSpPr>
          <p:nvPr/>
        </p:nvCxnSpPr>
        <p:spPr>
          <a:xfrm>
            <a:off x="228600" y="1143000"/>
            <a:ext cx="457200" cy="514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7D6E97-1B60-4D4A-8FDA-644C5A680A08}"/>
              </a:ext>
            </a:extLst>
          </p:cNvPr>
          <p:cNvCxnSpPr>
            <a:cxnSpLocks/>
          </p:cNvCxnSpPr>
          <p:nvPr/>
        </p:nvCxnSpPr>
        <p:spPr>
          <a:xfrm>
            <a:off x="2438400" y="1162050"/>
            <a:ext cx="457200" cy="514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F231585-5ABF-43AE-B839-E3B12D138C05}"/>
              </a:ext>
            </a:extLst>
          </p:cNvPr>
          <p:cNvSpPr txBox="1"/>
          <p:nvPr/>
        </p:nvSpPr>
        <p:spPr>
          <a:xfrm rot="3109041">
            <a:off x="72342" y="1426336"/>
            <a:ext cx="145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SWABS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4DE261-0246-4BC0-9988-7C6FBB68E2C6}"/>
              </a:ext>
            </a:extLst>
          </p:cNvPr>
          <p:cNvSpPr txBox="1"/>
          <p:nvPr/>
        </p:nvSpPr>
        <p:spPr>
          <a:xfrm rot="3109041">
            <a:off x="2285590" y="1502536"/>
            <a:ext cx="145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SWABS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B6C237-03ED-4739-B12B-ED4BA5232432}"/>
              </a:ext>
            </a:extLst>
          </p:cNvPr>
          <p:cNvSpPr txBox="1"/>
          <p:nvPr/>
        </p:nvSpPr>
        <p:spPr>
          <a:xfrm rot="18101229">
            <a:off x="3036492" y="1738273"/>
            <a:ext cx="1200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Surface fluxes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CF251-3F1D-4F8C-B321-E39EB9EFB63C}"/>
              </a:ext>
            </a:extLst>
          </p:cNvPr>
          <p:cNvSpPr txBox="1"/>
          <p:nvPr/>
        </p:nvSpPr>
        <p:spPr>
          <a:xfrm rot="17566037">
            <a:off x="778469" y="2378895"/>
            <a:ext cx="1200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Surface fluxes</a:t>
            </a:r>
          </a:p>
        </p:txBody>
      </p:sp>
    </p:spTree>
    <p:extLst>
      <p:ext uri="{BB962C8B-B14F-4D97-AF65-F5344CB8AC3E}">
        <p14:creationId xmlns:p14="http://schemas.microsoft.com/office/powerpoint/2010/main" val="381215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doubling expectations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Summer schematic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753380"/>
            <a:ext cx="43434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5039380"/>
            <a:ext cx="43434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181600"/>
            <a:ext cx="323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Open ocean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66900" y="2438400"/>
            <a:ext cx="266700" cy="762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66800" y="4114800"/>
            <a:ext cx="457200" cy="914400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14600" y="4953000"/>
            <a:ext cx="2438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276600" y="4064705"/>
            <a:ext cx="685800" cy="888295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96000" y="2209800"/>
            <a:ext cx="291193" cy="304800"/>
          </a:xfrm>
          <a:prstGeom prst="straightConnector1">
            <a:avLst/>
          </a:prstGeom>
          <a:ln w="349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96000" y="2743200"/>
            <a:ext cx="304800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29400" y="21336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Surface flux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0" y="2667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SWABS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19600" y="4953000"/>
            <a:ext cx="533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67000" y="4963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Sea ice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62000" y="2959387"/>
            <a:ext cx="1066800" cy="2069813"/>
          </a:xfrm>
          <a:prstGeom prst="straightConnector1">
            <a:avLst/>
          </a:prstGeom>
          <a:ln w="603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52600" y="1524000"/>
            <a:ext cx="838200" cy="182880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610100" y="4648199"/>
            <a:ext cx="190500" cy="304802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336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8194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4384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480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396343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657600" y="3581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334000" y="4092476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Moistening and melting</a:t>
            </a:r>
          </a:p>
          <a:p>
            <a:pPr marL="285750" indent="-285750">
              <a:buFont typeface="Symbol"/>
              <a:buChar char="Þ"/>
            </a:pPr>
            <a:r>
              <a:rPr lang="en-US" sz="2400" dirty="0">
                <a:solidFill>
                  <a:schemeClr val="bg1"/>
                </a:solidFill>
              </a:rPr>
              <a:t>Mores seasonal energy input directly into the atmosphere (SWABS)</a:t>
            </a:r>
          </a:p>
          <a:p>
            <a:pPr marL="285750" indent="-285750">
              <a:buFont typeface="Symbol"/>
              <a:buChar char="Þ"/>
            </a:pPr>
            <a:r>
              <a:rPr lang="en-US" sz="2400" dirty="0">
                <a:solidFill>
                  <a:schemeClr val="bg1"/>
                </a:solidFill>
              </a:rPr>
              <a:t> Less seasonal energy input at the surface (SHF)</a:t>
            </a:r>
          </a:p>
        </p:txBody>
      </p:sp>
    </p:spTree>
    <p:extLst>
      <p:ext uri="{BB962C8B-B14F-4D97-AF65-F5344CB8AC3E}">
        <p14:creationId xmlns:p14="http://schemas.microsoft.com/office/powerpoint/2010/main" val="40395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5110162"/>
          </a:xfrm>
        </p:spPr>
      </p:pic>
    </p:spTree>
    <p:extLst>
      <p:ext uri="{BB962C8B-B14F-4D97-AF65-F5344CB8AC3E}">
        <p14:creationId xmlns:p14="http://schemas.microsoft.com/office/powerpoint/2010/main" val="1029182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53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371600" y="2209800"/>
            <a:ext cx="762000" cy="2362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1708150" y="76200"/>
            <a:ext cx="598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504D"/>
                </a:solidFill>
              </a:rPr>
              <a:t>Water Vapor as a SW Absorber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365125" y="6210300"/>
            <a:ext cx="287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(Figure: Robert Rhode</a:t>
            </a:r>
          </a:p>
          <a:p>
            <a:r>
              <a:rPr lang="en-US">
                <a:solidFill>
                  <a:srgbClr val="000000"/>
                </a:solidFill>
              </a:rPr>
              <a:t>Global Warming Art Project)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66800"/>
            <a:ext cx="32918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1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76200"/>
            <a:ext cx="8488362" cy="4244181"/>
          </a:xfrm>
        </p:spPr>
      </p:pic>
      <p:sp>
        <p:nvSpPr>
          <p:cNvPr id="5" name="TextBox 4"/>
          <p:cNvSpPr txBox="1"/>
          <p:nvPr/>
        </p:nvSpPr>
        <p:spPr>
          <a:xfrm>
            <a:off x="228600" y="4876800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Reflects the combined contributions of:</a:t>
            </a:r>
          </a:p>
          <a:p>
            <a:pPr marL="342900" indent="-342900"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Melting sea ice</a:t>
            </a:r>
          </a:p>
          <a:p>
            <a:r>
              <a:rPr lang="en-US" sz="2200" dirty="0">
                <a:solidFill>
                  <a:schemeClr val="bg1"/>
                </a:solidFill>
              </a:rPr>
              <a:t>	=&gt; reduced seasonal cycle of temperature at the surface</a:t>
            </a:r>
          </a:p>
          <a:p>
            <a:r>
              <a:rPr lang="en-US" sz="2200" dirty="0">
                <a:solidFill>
                  <a:schemeClr val="bg1"/>
                </a:solidFill>
              </a:rPr>
              <a:t>2. Increased SWABS due to atmospheric moistening</a:t>
            </a:r>
          </a:p>
          <a:p>
            <a:r>
              <a:rPr lang="en-US" sz="2200" dirty="0">
                <a:solidFill>
                  <a:schemeClr val="bg1"/>
                </a:solidFill>
              </a:rPr>
              <a:t>                 =&gt; enhanced seasonal cycle of temperature aloft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5344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7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D4984-BE62-4A15-8C0F-B760BF2A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-381000"/>
            <a:ext cx="9448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sets the phase of the seasonal cycle?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140AE-8E3F-4DAF-8ECA-558EE178D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83860"/>
            <a:ext cx="6589030" cy="2926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C4C40-5B7F-4566-B82C-459F66E29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226" y="3918910"/>
            <a:ext cx="3768974" cy="2786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DB291D-D941-4AF7-A3E1-1D4F9502FC83}"/>
              </a:ext>
            </a:extLst>
          </p:cNvPr>
          <p:cNvSpPr txBox="1"/>
          <p:nvPr/>
        </p:nvSpPr>
        <p:spPr>
          <a:xfrm>
            <a:off x="152400" y="6488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Stine et al. 2009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B8F9C-87B0-42E2-A69C-A91CEB6C33E8}"/>
              </a:ext>
            </a:extLst>
          </p:cNvPr>
          <p:cNvSpPr txBox="1"/>
          <p:nvPr/>
        </p:nvSpPr>
        <p:spPr>
          <a:xfrm>
            <a:off x="304800" y="4157008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Phase and amplitude of annual harmonic both reflect continentality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Are non-linearly related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22D16-F02C-44C1-A0AE-F4BAA6C046A0}"/>
              </a:ext>
            </a:extLst>
          </p:cNvPr>
          <p:cNvSpPr txBox="1"/>
          <p:nvPr/>
        </p:nvSpPr>
        <p:spPr>
          <a:xfrm>
            <a:off x="1828800" y="3442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PHASE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85816-E177-4703-A03D-3FD8C2EB4A83}"/>
              </a:ext>
            </a:extLst>
          </p:cNvPr>
          <p:cNvSpPr txBox="1"/>
          <p:nvPr/>
        </p:nvSpPr>
        <p:spPr>
          <a:xfrm>
            <a:off x="4876800" y="304800"/>
            <a:ext cx="3541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273676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2B58F-D773-4E07-B74C-36539009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762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Exercise: Timing of the seasons in Seattle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BF24B-0D46-4CF6-B3CA-2167AD156D24}"/>
              </a:ext>
            </a:extLst>
          </p:cNvPr>
          <p:cNvSpPr txBox="1"/>
          <p:nvPr/>
        </p:nvSpPr>
        <p:spPr>
          <a:xfrm>
            <a:off x="152400" y="968276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400" dirty="0">
                <a:solidFill>
                  <a:srgbClr val="0070C0"/>
                </a:solidFill>
              </a:rPr>
              <a:t>On what calendar date is the climatological temperature minimum in Seattle?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 Express as days past the winter solstice (Jan. 1 = +10, Dec. 1 = -20)</a:t>
            </a:r>
          </a:p>
          <a:p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649895-120E-49D0-A991-19FFC31677B5}"/>
              </a:ext>
            </a:extLst>
          </p:cNvPr>
          <p:cNvSpPr txBox="1"/>
          <p:nvPr/>
        </p:nvSpPr>
        <p:spPr>
          <a:xfrm>
            <a:off x="228600" y="2693075"/>
            <a:ext cx="883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B. On what calendar date is the climatological temperature maximum in Seattle?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Express as days past the summer solstice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91350-F68B-46DB-86F1-DA0B21D0CD82}"/>
              </a:ext>
            </a:extLst>
          </p:cNvPr>
          <p:cNvSpPr txBox="1"/>
          <p:nvPr/>
        </p:nvSpPr>
        <p:spPr>
          <a:xfrm>
            <a:off x="152400" y="4521875"/>
            <a:ext cx="8839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C. How asymmetric is the seasonal cycle about the insolation?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Answer (B) minus answer (A)  </a:t>
            </a: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0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3336A0-94AF-4FA0-939F-C6EF5E1FA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"/>
            <a:ext cx="7272118" cy="364742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C8B9FD-1438-4767-AAF1-F1F964FFF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21" y="3806015"/>
            <a:ext cx="3734996" cy="3051985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123A5553-F383-469E-A6C7-D88FD4B28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"/>
            <a:ext cx="7272116" cy="36474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D88F66-C3B2-4EDD-9951-EFBECF83D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10000"/>
            <a:ext cx="3734996" cy="3051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55EAE9-C5DD-453A-B534-8AB77EC94CDA}"/>
              </a:ext>
            </a:extLst>
          </p:cNvPr>
          <p:cNvSpPr txBox="1"/>
          <p:nvPr/>
        </p:nvSpPr>
        <p:spPr>
          <a:xfrm>
            <a:off x="1981200" y="3810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Pure 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774D7-3755-4515-9DEF-F03F68721F2C}"/>
              </a:ext>
            </a:extLst>
          </p:cNvPr>
          <p:cNvSpPr txBox="1"/>
          <p:nvPr/>
        </p:nvSpPr>
        <p:spPr>
          <a:xfrm>
            <a:off x="1752600" y="2133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Pure 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DC15B-7A8B-4B4F-BC5E-54329B62F8B5}"/>
              </a:ext>
            </a:extLst>
          </p:cNvPr>
          <p:cNvSpPr txBox="1"/>
          <p:nvPr/>
        </p:nvSpPr>
        <p:spPr>
          <a:xfrm>
            <a:off x="5943600" y="39624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Pure Land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318B50-805E-4C27-8740-AAF62E3F4DD2}"/>
              </a:ext>
            </a:extLst>
          </p:cNvPr>
          <p:cNvSpPr txBox="1"/>
          <p:nvPr/>
        </p:nvSpPr>
        <p:spPr>
          <a:xfrm>
            <a:off x="7620000" y="60960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Pure Ocean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E7F66-7A00-4A10-BE19-429F2480D956}"/>
              </a:ext>
            </a:extLst>
          </p:cNvPr>
          <p:cNvSpPr txBox="1"/>
          <p:nvPr/>
        </p:nvSpPr>
        <p:spPr>
          <a:xfrm rot="16200000">
            <a:off x="3423166" y="15298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6A1BF1-72EC-4FBA-8B01-6A42CE79FDD4}"/>
              </a:ext>
            </a:extLst>
          </p:cNvPr>
          <p:cNvSpPr txBox="1"/>
          <p:nvPr/>
        </p:nvSpPr>
        <p:spPr>
          <a:xfrm>
            <a:off x="152400" y="41529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Model the seasonal cycle as the mixing of two end members: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Pure land : Amplitude 25, 20 day phase 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Pure ocean: Amplitude 5, 80 day phase lag</a:t>
            </a:r>
          </a:p>
        </p:txBody>
      </p:sp>
    </p:spTree>
    <p:extLst>
      <p:ext uri="{BB962C8B-B14F-4D97-AF65-F5344CB8AC3E}">
        <p14:creationId xmlns:p14="http://schemas.microsoft.com/office/powerpoint/2010/main" val="8503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3336A0-94AF-4FA0-939F-C6EF5E1FA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76200"/>
            <a:ext cx="7272116" cy="364742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C8B9FD-1438-4767-AAF1-F1F964FFF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21" y="3806015"/>
            <a:ext cx="3734996" cy="3051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55EAE9-C5DD-453A-B534-8AB77EC94CDA}"/>
              </a:ext>
            </a:extLst>
          </p:cNvPr>
          <p:cNvSpPr txBox="1"/>
          <p:nvPr/>
        </p:nvSpPr>
        <p:spPr>
          <a:xfrm>
            <a:off x="1981200" y="3810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Pure 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774D7-3755-4515-9DEF-F03F68721F2C}"/>
              </a:ext>
            </a:extLst>
          </p:cNvPr>
          <p:cNvSpPr txBox="1"/>
          <p:nvPr/>
        </p:nvSpPr>
        <p:spPr>
          <a:xfrm>
            <a:off x="2057400" y="1752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Pure 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DC15B-7A8B-4B4F-BC5E-54329B62F8B5}"/>
              </a:ext>
            </a:extLst>
          </p:cNvPr>
          <p:cNvSpPr txBox="1"/>
          <p:nvPr/>
        </p:nvSpPr>
        <p:spPr>
          <a:xfrm>
            <a:off x="5943600" y="39624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Pure Land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318B50-805E-4C27-8740-AAF62E3F4DD2}"/>
              </a:ext>
            </a:extLst>
          </p:cNvPr>
          <p:cNvSpPr txBox="1"/>
          <p:nvPr/>
        </p:nvSpPr>
        <p:spPr>
          <a:xfrm>
            <a:off x="7620000" y="60960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Pure Ocean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E7F66-7A00-4A10-BE19-429F2480D956}"/>
              </a:ext>
            </a:extLst>
          </p:cNvPr>
          <p:cNvSpPr txBox="1"/>
          <p:nvPr/>
        </p:nvSpPr>
        <p:spPr>
          <a:xfrm rot="16200000">
            <a:off x="3423166" y="15298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6A1BF1-72EC-4FBA-8B01-6A42CE79FDD4}"/>
              </a:ext>
            </a:extLst>
          </p:cNvPr>
          <p:cNvSpPr txBox="1"/>
          <p:nvPr/>
        </p:nvSpPr>
        <p:spPr>
          <a:xfrm>
            <a:off x="152400" y="4152900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Model the seasonal cycle as the mixing of two end members: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Pure land : Amplitude 25, 20 day phase 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Pure ocean: Amplitude 5, 80 day phase 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weighted superposition of these two end members results in a non-linear relationship between phase and amplitude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D3D82-93A0-4156-A1E5-C11808DEB221}"/>
              </a:ext>
            </a:extLst>
          </p:cNvPr>
          <p:cNvSpPr txBox="1"/>
          <p:nvPr/>
        </p:nvSpPr>
        <p:spPr>
          <a:xfrm>
            <a:off x="1676400" y="1066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50% ocean , 50% land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AF3BC5-2D09-4940-BFEC-8CBBA90CA6F3}"/>
              </a:ext>
            </a:extLst>
          </p:cNvPr>
          <p:cNvSpPr txBox="1"/>
          <p:nvPr/>
        </p:nvSpPr>
        <p:spPr>
          <a:xfrm>
            <a:off x="6096000" y="5498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50% ocean , 50% land</a:t>
            </a:r>
          </a:p>
        </p:txBody>
      </p:sp>
    </p:spTree>
    <p:extLst>
      <p:ext uri="{BB962C8B-B14F-4D97-AF65-F5344CB8AC3E}">
        <p14:creationId xmlns:p14="http://schemas.microsoft.com/office/powerpoint/2010/main" val="600759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3336A0-94AF-4FA0-939F-C6EF5E1FA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76200"/>
            <a:ext cx="7272116" cy="364742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C8B9FD-1438-4767-AAF1-F1F964FFF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21" y="3806016"/>
            <a:ext cx="3734995" cy="3051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55EAE9-C5DD-453A-B534-8AB77EC94CDA}"/>
              </a:ext>
            </a:extLst>
          </p:cNvPr>
          <p:cNvSpPr txBox="1"/>
          <p:nvPr/>
        </p:nvSpPr>
        <p:spPr>
          <a:xfrm>
            <a:off x="1981200" y="3810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Pure 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774D7-3755-4515-9DEF-F03F68721F2C}"/>
              </a:ext>
            </a:extLst>
          </p:cNvPr>
          <p:cNvSpPr txBox="1"/>
          <p:nvPr/>
        </p:nvSpPr>
        <p:spPr>
          <a:xfrm>
            <a:off x="2057400" y="1752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Pure 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DC15B-7A8B-4B4F-BC5E-54329B62F8B5}"/>
              </a:ext>
            </a:extLst>
          </p:cNvPr>
          <p:cNvSpPr txBox="1"/>
          <p:nvPr/>
        </p:nvSpPr>
        <p:spPr>
          <a:xfrm>
            <a:off x="5943600" y="39624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Pure Land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318B50-805E-4C27-8740-AAF62E3F4DD2}"/>
              </a:ext>
            </a:extLst>
          </p:cNvPr>
          <p:cNvSpPr txBox="1"/>
          <p:nvPr/>
        </p:nvSpPr>
        <p:spPr>
          <a:xfrm>
            <a:off x="7620000" y="60960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Pure Ocean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E7F66-7A00-4A10-BE19-429F2480D956}"/>
              </a:ext>
            </a:extLst>
          </p:cNvPr>
          <p:cNvSpPr txBox="1"/>
          <p:nvPr/>
        </p:nvSpPr>
        <p:spPr>
          <a:xfrm rot="16200000">
            <a:off x="3423166" y="15298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6A1BF1-72EC-4FBA-8B01-6A42CE79FDD4}"/>
              </a:ext>
            </a:extLst>
          </p:cNvPr>
          <p:cNvSpPr txBox="1"/>
          <p:nvPr/>
        </p:nvSpPr>
        <p:spPr>
          <a:xfrm>
            <a:off x="152400" y="4152900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Model the seasonal cycle as the mixing of two end members: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Pure land : Amplitude 25, 20 day phase 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Pure ocean: Amplitude 5, 80 day phase 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weighted superposition of these two end members results in a non-linear relationship between phase and amplitude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D3D82-93A0-4156-A1E5-C11808DEB221}"/>
              </a:ext>
            </a:extLst>
          </p:cNvPr>
          <p:cNvSpPr txBox="1"/>
          <p:nvPr/>
        </p:nvSpPr>
        <p:spPr>
          <a:xfrm>
            <a:off x="1676400" y="1066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50% ocean , 50% land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AF3BC5-2D09-4940-BFEC-8CBBA90CA6F3}"/>
              </a:ext>
            </a:extLst>
          </p:cNvPr>
          <p:cNvSpPr txBox="1"/>
          <p:nvPr/>
        </p:nvSpPr>
        <p:spPr>
          <a:xfrm>
            <a:off x="6096000" y="5257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50% ocean , 50% 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C88007-B3F5-482F-81D3-1FAC449010C8}"/>
              </a:ext>
            </a:extLst>
          </p:cNvPr>
          <p:cNvSpPr txBox="1"/>
          <p:nvPr/>
        </p:nvSpPr>
        <p:spPr>
          <a:xfrm>
            <a:off x="6629400" y="5791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75% ocean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C42B19-3FD4-479A-9588-C142F7C6FC05}"/>
              </a:ext>
            </a:extLst>
          </p:cNvPr>
          <p:cNvSpPr txBox="1"/>
          <p:nvPr/>
        </p:nvSpPr>
        <p:spPr>
          <a:xfrm>
            <a:off x="2133600" y="137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75% ocean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03F88-0125-485A-AB4B-A029ACD6B2D6}"/>
              </a:ext>
            </a:extLst>
          </p:cNvPr>
          <p:cNvSpPr txBox="1"/>
          <p:nvPr/>
        </p:nvSpPr>
        <p:spPr>
          <a:xfrm>
            <a:off x="6019800" y="44312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75% 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15653-9B22-42C9-AA2F-444CC56802F2}"/>
              </a:ext>
            </a:extLst>
          </p:cNvPr>
          <p:cNvSpPr txBox="1"/>
          <p:nvPr/>
        </p:nvSpPr>
        <p:spPr>
          <a:xfrm>
            <a:off x="2133600" y="685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75% land</a:t>
            </a:r>
          </a:p>
        </p:txBody>
      </p:sp>
    </p:spTree>
    <p:extLst>
      <p:ext uri="{BB962C8B-B14F-4D97-AF65-F5344CB8AC3E}">
        <p14:creationId xmlns:p14="http://schemas.microsoft.com/office/powerpoint/2010/main" val="1859410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4B29A6-5DF7-4765-B639-EDC06A95A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334" y="5593977"/>
            <a:ext cx="4211325" cy="1477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AF64A-C36D-437B-B403-9556B5925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950" y="-4482"/>
            <a:ext cx="5476050" cy="5562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0677634-32C8-45D9-81B2-71336C723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81" y="2743200"/>
            <a:ext cx="2161219" cy="130770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7A55798-C765-4524-BC94-CF9A874535A4}"/>
              </a:ext>
            </a:extLst>
          </p:cNvPr>
          <p:cNvSpPr txBox="1"/>
          <p:nvPr/>
        </p:nvSpPr>
        <p:spPr>
          <a:xfrm>
            <a:off x="152400" y="-76200"/>
            <a:ext cx="3200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Aquaplanet</a:t>
            </a:r>
            <a:r>
              <a:rPr lang="en-US" sz="2400" dirty="0">
                <a:solidFill>
                  <a:schemeClr val="bg1"/>
                </a:solidFill>
              </a:rPr>
              <a:t> simulations: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Phase of seasonal cycle is  a non-monotonic function of ocean mixed layer depth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Longest phase lag at intermediate depths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Short lags for shallow (expected) and deep (unexpected) ocean depths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02F441-CAD0-4F9E-8FC4-EAEBAD0DECD5}"/>
              </a:ext>
            </a:extLst>
          </p:cNvPr>
          <p:cNvSpPr txBox="1"/>
          <p:nvPr/>
        </p:nvSpPr>
        <p:spPr>
          <a:xfrm>
            <a:off x="0" y="3962400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Reflects change in the source of seasonal heating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   Shallow = surface heating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   Deep = solar heating in    	phase with insolation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24E424-3CAE-43D2-81A6-A02B97AAF73F}"/>
              </a:ext>
            </a:extLst>
          </p:cNvPr>
          <p:cNvSpPr txBox="1"/>
          <p:nvPr/>
        </p:nvSpPr>
        <p:spPr>
          <a:xfrm>
            <a:off x="228600" y="54864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All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aquaplanet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depths give a longer lag than observed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Land domain is fundamental to setting the phase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464E3080-2A3E-4462-AE26-B738CF98E68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685800" y="83403"/>
            <a:ext cx="68013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 Seasonal asymmetries in the lag between </a:t>
            </a:r>
            <a:br>
              <a:rPr lang="en-US" altLang="en-US" sz="2400" dirty="0">
                <a:solidFill>
                  <a:srgbClr val="FFFFFF"/>
                </a:solidFill>
              </a:rPr>
            </a:br>
            <a:r>
              <a:rPr lang="en-US" altLang="en-US" sz="2400" dirty="0">
                <a:solidFill>
                  <a:srgbClr val="FFFFFF"/>
                </a:solidFill>
              </a:rPr>
              <a:t>surface temperature and insolation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E22F49D-305F-44E9-A5D7-FCF546F90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9" y="990600"/>
            <a:ext cx="4428461" cy="3733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846390-6DCD-49E8-8B12-74A5CD397985}"/>
              </a:ext>
            </a:extLst>
          </p:cNvPr>
          <p:cNvSpPr txBox="1"/>
          <p:nvPr/>
        </p:nvSpPr>
        <p:spPr>
          <a:xfrm>
            <a:off x="5562600" y="685800"/>
            <a:ext cx="365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Smooth seasonal cycle with a periodically padded spline with 6 evenly spaced knots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τ</a:t>
            </a:r>
            <a:r>
              <a:rPr lang="en-US" sz="2800" baseline="-25000" dirty="0">
                <a:solidFill>
                  <a:schemeClr val="bg1"/>
                </a:solidFill>
              </a:rPr>
              <a:t>MAX  </a:t>
            </a:r>
            <a:r>
              <a:rPr lang="en-US" dirty="0">
                <a:solidFill>
                  <a:schemeClr val="bg1"/>
                </a:solidFill>
              </a:rPr>
              <a:t>=   Time of maximum 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   (relative to solstice)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τ</a:t>
            </a:r>
            <a:r>
              <a:rPr lang="en-US" sz="2800" baseline="-25000" dirty="0">
                <a:solidFill>
                  <a:schemeClr val="bg1"/>
                </a:solidFill>
              </a:rPr>
              <a:t>MIN  </a:t>
            </a:r>
            <a:r>
              <a:rPr lang="en-US" dirty="0">
                <a:solidFill>
                  <a:schemeClr val="bg1"/>
                </a:solidFill>
              </a:rPr>
              <a:t>=   Time of minimum 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   (relative to solstice)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ASYM = τ</a:t>
            </a:r>
            <a:r>
              <a:rPr lang="en-US" sz="2800" baseline="-25000" dirty="0">
                <a:solidFill>
                  <a:schemeClr val="bg1"/>
                </a:solidFill>
              </a:rPr>
              <a:t>MAX   </a:t>
            </a:r>
            <a:r>
              <a:rPr lang="en-US" sz="3600" dirty="0">
                <a:solidFill>
                  <a:schemeClr val="bg1"/>
                </a:solidFill>
              </a:rPr>
              <a:t>-</a:t>
            </a:r>
            <a:r>
              <a:rPr lang="en-US" sz="2800" baseline="-250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τ</a:t>
            </a:r>
            <a:r>
              <a:rPr lang="en-US" sz="2800" baseline="-25000" dirty="0">
                <a:solidFill>
                  <a:schemeClr val="bg1"/>
                </a:solidFill>
              </a:rPr>
              <a:t>MIN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18D3E2-0F08-4CC5-A59C-45A716DAE96C}"/>
              </a:ext>
            </a:extLst>
          </p:cNvPr>
          <p:cNvSpPr txBox="1"/>
          <p:nvPr/>
        </p:nvSpPr>
        <p:spPr>
          <a:xfrm>
            <a:off x="457200" y="5373469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Station data: 2 meter air T</a:t>
            </a:r>
            <a:r>
              <a:rPr lang="en-US" baseline="-25000" dirty="0">
                <a:solidFill>
                  <a:schemeClr val="bg1"/>
                </a:solidFill>
              </a:rPr>
              <a:t>AVG</a:t>
            </a:r>
            <a:r>
              <a:rPr lang="en-US" dirty="0">
                <a:solidFill>
                  <a:schemeClr val="bg1"/>
                </a:solidFill>
              </a:rPr>
              <a:t> temperature from the Global  Historical Climatology Network – 3,096 stations after quality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ERA Interim 1000 </a:t>
            </a:r>
            <a:r>
              <a:rPr lang="en-US" dirty="0" err="1">
                <a:solidFill>
                  <a:schemeClr val="bg1"/>
                </a:solidFill>
              </a:rPr>
              <a:t>hPa</a:t>
            </a:r>
            <a:r>
              <a:rPr lang="en-US" dirty="0">
                <a:solidFill>
                  <a:schemeClr val="bg1"/>
                </a:solidFill>
              </a:rPr>
              <a:t> temperature (also NCEP 2m air)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Ocean Weather Ship (WWII era)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Mount Rainier (Camp Muir and Paradise) – Thanks Robert Hahn and Dennis D’Amico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F233A-A3C7-40E3-872B-A37C6A9BE0CE}"/>
              </a:ext>
            </a:extLst>
          </p:cNvPr>
          <p:cNvSpPr txBox="1"/>
          <p:nvPr/>
        </p:nvSpPr>
        <p:spPr>
          <a:xfrm>
            <a:off x="3276600" y="47244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672680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C373B2-BFCE-4238-89BF-2D98969CC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381000"/>
            <a:ext cx="9005886" cy="45029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08272-3524-4073-87B5-6143EABDB5C4}"/>
              </a:ext>
            </a:extLst>
          </p:cNvPr>
          <p:cNvSpPr txBox="1"/>
          <p:nvPr/>
        </p:nvSpPr>
        <p:spPr>
          <a:xfrm>
            <a:off x="609600" y="5320605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τ</a:t>
            </a:r>
            <a:r>
              <a:rPr lang="en-US" sz="2800" baseline="-25000" dirty="0">
                <a:solidFill>
                  <a:schemeClr val="bg1"/>
                </a:solidFill>
              </a:rPr>
              <a:t>MAX </a:t>
            </a:r>
            <a:r>
              <a:rPr lang="en-US" sz="2800" dirty="0">
                <a:solidFill>
                  <a:schemeClr val="bg1"/>
                </a:solidFill>
              </a:rPr>
              <a:t>varies at the regional (continent and ocean basin) scale in the station data and this pattern is well represented in the reanalysis</a:t>
            </a:r>
          </a:p>
        </p:txBody>
      </p:sp>
    </p:spTree>
    <p:extLst>
      <p:ext uri="{BB962C8B-B14F-4D97-AF65-F5344CB8AC3E}">
        <p14:creationId xmlns:p14="http://schemas.microsoft.com/office/powerpoint/2010/main" val="611536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C373B2-BFCE-4238-89BF-2D98969CC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381000"/>
            <a:ext cx="9005886" cy="45029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08272-3524-4073-87B5-6143EABDB5C4}"/>
              </a:ext>
            </a:extLst>
          </p:cNvPr>
          <p:cNvSpPr txBox="1"/>
          <p:nvPr/>
        </p:nvSpPr>
        <p:spPr>
          <a:xfrm>
            <a:off x="609600" y="5320605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τ</a:t>
            </a:r>
            <a:r>
              <a:rPr lang="en-US" sz="2800" baseline="-25000" dirty="0">
                <a:solidFill>
                  <a:schemeClr val="bg1"/>
                </a:solidFill>
              </a:rPr>
              <a:t>MIN </a:t>
            </a:r>
            <a:r>
              <a:rPr lang="en-US" sz="2800" dirty="0">
                <a:solidFill>
                  <a:schemeClr val="bg1"/>
                </a:solidFill>
              </a:rPr>
              <a:t>has a sharp gradient on the west coast of the US, low values to the west and higher values to the east</a:t>
            </a:r>
          </a:p>
          <a:p>
            <a:r>
              <a:rPr lang="en-US" sz="2800" dirty="0">
                <a:solidFill>
                  <a:schemeClr val="bg1"/>
                </a:solidFill>
              </a:rPr>
              <a:t>-- opposite the expected zonal gradient</a:t>
            </a:r>
          </a:p>
        </p:txBody>
      </p:sp>
    </p:spTree>
    <p:extLst>
      <p:ext uri="{BB962C8B-B14F-4D97-AF65-F5344CB8AC3E}">
        <p14:creationId xmlns:p14="http://schemas.microsoft.com/office/powerpoint/2010/main" val="1048535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C373B2-BFCE-4238-89BF-2D98969CC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76200"/>
            <a:ext cx="9005886" cy="45029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08272-3524-4073-87B5-6143EABDB5C4}"/>
              </a:ext>
            </a:extLst>
          </p:cNvPr>
          <p:cNvSpPr txBox="1"/>
          <p:nvPr/>
        </p:nvSpPr>
        <p:spPr>
          <a:xfrm>
            <a:off x="381000" y="4579143"/>
            <a:ext cx="8077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Regional patterns of magnitude 30 days (comparable to SEATAC)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Generally: ASYM is (-) over ocean and (+) over 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Difference between west coast of North America and Europe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High latitudes have (-) ASYM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Monsoon region has (-) values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05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7AD3F6-7C62-4FD4-8FD9-B9D73E8B2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6" y="17016"/>
            <a:ext cx="4554984" cy="686981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F5B73E-F029-4B29-BE6D-2A1F4771CED5}"/>
              </a:ext>
            </a:extLst>
          </p:cNvPr>
          <p:cNvSpPr/>
          <p:nvPr/>
        </p:nvSpPr>
        <p:spPr>
          <a:xfrm>
            <a:off x="4953000" y="1010483"/>
            <a:ext cx="3886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Generally: ASYM is (-) over ocean and (+) over 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Difference between west coast of North America and Europe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accent1"/>
                </a:solidFill>
              </a:rPr>
              <a:t>Associated with timing of the   	</a:t>
            </a:r>
            <a:r>
              <a:rPr lang="en-US" dirty="0" err="1">
                <a:solidFill>
                  <a:schemeClr val="accent1"/>
                </a:solidFill>
              </a:rPr>
              <a:t>minnimum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 latitudes have (-) ASYM</a:t>
            </a:r>
          </a:p>
          <a:p>
            <a:r>
              <a:rPr lang="en-US" dirty="0">
                <a:solidFill>
                  <a:srgbClr val="00B0F0"/>
                </a:solidFill>
              </a:rPr>
              <a:t>        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minimum temperature is delayed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Monsoon region has (-) values</a:t>
            </a:r>
          </a:p>
          <a:p>
            <a:r>
              <a:rPr lang="en-US" dirty="0">
                <a:solidFill>
                  <a:schemeClr val="bg1"/>
                </a:solidFill>
              </a:rPr>
              <a:t>        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maximum temperature precedes      	the solstice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55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8250-8B26-47B7-97F4-2001D6232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Marine vs.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continental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973DA3-6202-4A5F-A521-1588F980B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3856038" cy="19280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63309-C100-4F39-8958-ABD5C9F82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2362200"/>
            <a:ext cx="5760720" cy="426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C5AA8-633A-4DB0-96F8-C21928C3D847}"/>
              </a:ext>
            </a:extLst>
          </p:cNvPr>
          <p:cNvSpPr txBox="1"/>
          <p:nvPr/>
        </p:nvSpPr>
        <p:spPr>
          <a:xfrm>
            <a:off x="42169" y="2095143"/>
            <a:ext cx="2895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Prolonged cold season over the ocean and sharply peaked warm season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Prolonged warm season over land with sharply peaked cold season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ASYM values:</a:t>
            </a:r>
          </a:p>
          <a:p>
            <a:r>
              <a:rPr lang="en-US" dirty="0" err="1">
                <a:solidFill>
                  <a:schemeClr val="bg1"/>
                </a:solidFill>
              </a:rPr>
              <a:t>Tynda</a:t>
            </a:r>
            <a:r>
              <a:rPr lang="en-US" dirty="0">
                <a:solidFill>
                  <a:schemeClr val="bg1"/>
                </a:solidFill>
              </a:rPr>
              <a:t> = +12 days</a:t>
            </a:r>
          </a:p>
          <a:p>
            <a:r>
              <a:rPr lang="en-US" dirty="0">
                <a:solidFill>
                  <a:schemeClr val="bg1"/>
                </a:solidFill>
              </a:rPr>
              <a:t>Papa = -20 days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Point: These are typical differences in the shape of the seasonal cycle seen over large regions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6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22C751-30A2-45CB-B5B1-DE9DF40C1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75" y="846138"/>
            <a:ext cx="6202325" cy="52294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EE5A2B-B6FC-43D0-930D-F8EDD158621E}"/>
              </a:ext>
            </a:extLst>
          </p:cNvPr>
          <p:cNvSpPr txBox="1"/>
          <p:nvPr/>
        </p:nvSpPr>
        <p:spPr>
          <a:xfrm>
            <a:off x="0" y="616089"/>
            <a:ext cx="2895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Minimum Temperature: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January 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  (+ 14)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Maximum Temperature: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August 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(+44)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Seasonal Asymmetry of timing: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44 – 14 = 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30 days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88A7C0B-A10B-4454-B61C-EFAA01C12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838200"/>
            <a:ext cx="6202324" cy="5229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B6DA7-CEC1-4210-B054-BAA9D3173982}"/>
              </a:ext>
            </a:extLst>
          </p:cNvPr>
          <p:cNvSpPr txBox="1"/>
          <p:nvPr/>
        </p:nvSpPr>
        <p:spPr>
          <a:xfrm>
            <a:off x="4495800" y="1364159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60597"/>
                </a:solidFill>
              </a:rPr>
              <a:t>Annual Harmonic</a:t>
            </a:r>
          </a:p>
        </p:txBody>
      </p:sp>
    </p:spTree>
    <p:extLst>
      <p:ext uri="{BB962C8B-B14F-4D97-AF65-F5344CB8AC3E}">
        <p14:creationId xmlns:p14="http://schemas.microsoft.com/office/powerpoint/2010/main" val="10149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231AD-E8A4-44BF-8AEE-A4C0D42F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37173"/>
            <a:ext cx="8610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Boundary layer depth impact on seasonal lags: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Ocean versus atmosphere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C47BD4-0CCA-42AC-9395-F33B6CF0F9D0}"/>
              </a:ext>
            </a:extLst>
          </p:cNvPr>
          <p:cNvSpPr/>
          <p:nvPr/>
        </p:nvSpPr>
        <p:spPr>
          <a:xfrm>
            <a:off x="228600" y="4812268"/>
            <a:ext cx="1524000" cy="190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B31E5-C5AF-45E8-ADF5-BA760F8B7FFD}"/>
              </a:ext>
            </a:extLst>
          </p:cNvPr>
          <p:cNvSpPr/>
          <p:nvPr/>
        </p:nvSpPr>
        <p:spPr>
          <a:xfrm>
            <a:off x="228600" y="6248400"/>
            <a:ext cx="1524000" cy="468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A0271C-D922-4B2F-9431-D7377BD265C8}"/>
              </a:ext>
            </a:extLst>
          </p:cNvPr>
          <p:cNvSpPr txBox="1"/>
          <p:nvPr/>
        </p:nvSpPr>
        <p:spPr>
          <a:xfrm>
            <a:off x="0" y="6159668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Shallow mixed layer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E4A3E5-076F-4237-B704-5530662014D5}"/>
              </a:ext>
            </a:extLst>
          </p:cNvPr>
          <p:cNvSpPr/>
          <p:nvPr/>
        </p:nvSpPr>
        <p:spPr>
          <a:xfrm>
            <a:off x="2133600" y="4836850"/>
            <a:ext cx="1524000" cy="190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27FDD9-8415-4C8E-BAF0-5B50739724B3}"/>
              </a:ext>
            </a:extLst>
          </p:cNvPr>
          <p:cNvSpPr/>
          <p:nvPr/>
        </p:nvSpPr>
        <p:spPr>
          <a:xfrm>
            <a:off x="2133600" y="5815781"/>
            <a:ext cx="1524000" cy="966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533084-09F6-4CDA-B53B-C4E544DABF0F}"/>
              </a:ext>
            </a:extLst>
          </p:cNvPr>
          <p:cNvSpPr txBox="1"/>
          <p:nvPr/>
        </p:nvSpPr>
        <p:spPr>
          <a:xfrm>
            <a:off x="1905000" y="603271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Deep mixed </a:t>
            </a:r>
          </a:p>
          <a:p>
            <a:pPr algn="ctr"/>
            <a:r>
              <a:rPr lang="en-US" dirty="0"/>
              <a:t>layer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375CF1-62D4-48E6-B732-8B040E141DAC}"/>
              </a:ext>
            </a:extLst>
          </p:cNvPr>
          <p:cNvSpPr txBox="1"/>
          <p:nvPr/>
        </p:nvSpPr>
        <p:spPr>
          <a:xfrm>
            <a:off x="381000" y="54980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B8DBB7-2AD9-47C7-ACB3-2A966B4E1F07}"/>
              </a:ext>
            </a:extLst>
          </p:cNvPr>
          <p:cNvSpPr txBox="1"/>
          <p:nvPr/>
        </p:nvSpPr>
        <p:spPr>
          <a:xfrm>
            <a:off x="2362200" y="527071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4862BD-63E7-40DE-B3D3-882E695A4D75}"/>
              </a:ext>
            </a:extLst>
          </p:cNvPr>
          <p:cNvCxnSpPr>
            <a:cxnSpLocks/>
          </p:cNvCxnSpPr>
          <p:nvPr/>
        </p:nvCxnSpPr>
        <p:spPr>
          <a:xfrm flipH="1">
            <a:off x="4572000" y="777151"/>
            <a:ext cx="76200" cy="6028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851470D-3A22-4359-9734-C7354A7A9EFE}"/>
              </a:ext>
            </a:extLst>
          </p:cNvPr>
          <p:cNvSpPr txBox="1"/>
          <p:nvPr/>
        </p:nvSpPr>
        <p:spPr>
          <a:xfrm>
            <a:off x="114300" y="777151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OCEAN: Deep mixed layer in winter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34EA9D-1711-4317-93B0-73C7A3D42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486" y="1295400"/>
            <a:ext cx="2093314" cy="80305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C267418-993D-472D-BBF3-8AE445D59577}"/>
              </a:ext>
            </a:extLst>
          </p:cNvPr>
          <p:cNvSpPr txBox="1"/>
          <p:nvPr/>
        </p:nvSpPr>
        <p:spPr>
          <a:xfrm>
            <a:off x="0" y="2057400"/>
            <a:ext cx="42203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Seasonal evolution of Ocean Temperature (T</a:t>
            </a:r>
            <a:r>
              <a:rPr lang="en-US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  with seasonally varying mixed layer depth (H(t))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driven by surface solar (S(t)) and damped by turbulent fluxes (λ)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Resultant phase lag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 increases with increasing 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 mixed layer depth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18BECC-69E4-463F-8B00-21E5D6EF4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927" y="3810000"/>
            <a:ext cx="1822873" cy="8078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58CEC97-0F73-4BF5-B5B4-9161BF7A28B0}"/>
              </a:ext>
            </a:extLst>
          </p:cNvPr>
          <p:cNvSpPr txBox="1"/>
          <p:nvPr/>
        </p:nvSpPr>
        <p:spPr>
          <a:xfrm>
            <a:off x="4914900" y="1254204"/>
            <a:ext cx="35814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Atmosphere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Surface heating over land during summer results in convective mixing throughout the troposphere: damping by ocean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0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Surface cooling in winter results in shallow  atmospheric boundary layer effectively isolating the surface from the influence of upper level advection of marine air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9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8250-8B26-47B7-97F4-2001D6232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Europe vs.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Merica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973DA3-6202-4A5F-A521-1588F980B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3856038" cy="19280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63309-C100-4F39-8958-ABD5C9F82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2362200"/>
            <a:ext cx="5760720" cy="426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C5AA8-633A-4DB0-96F8-C21928C3D847}"/>
              </a:ext>
            </a:extLst>
          </p:cNvPr>
          <p:cNvSpPr txBox="1"/>
          <p:nvPr/>
        </p:nvSpPr>
        <p:spPr>
          <a:xfrm>
            <a:off x="76200" y="3032879"/>
            <a:ext cx="289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Sharply peaked minimum in North America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More sinusoidal in Europe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ASYM values:</a:t>
            </a:r>
          </a:p>
          <a:p>
            <a:r>
              <a:rPr lang="en-US" dirty="0">
                <a:solidFill>
                  <a:schemeClr val="bg1"/>
                </a:solidFill>
              </a:rPr>
              <a:t>San Francisco  = +44 days</a:t>
            </a:r>
          </a:p>
          <a:p>
            <a:r>
              <a:rPr lang="en-US" dirty="0">
                <a:solidFill>
                  <a:schemeClr val="bg1"/>
                </a:solidFill>
              </a:rPr>
              <a:t>Bergen = -1 days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06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8250-8B26-47B7-97F4-2001D6232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Monsoon region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973DA3-6202-4A5F-A521-1588F980B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3856038" cy="19280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63309-C100-4F39-8958-ABD5C9F82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2362200"/>
            <a:ext cx="5760720" cy="426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C5AA8-633A-4DB0-96F8-C21928C3D847}"/>
              </a:ext>
            </a:extLst>
          </p:cNvPr>
          <p:cNvSpPr txBox="1"/>
          <p:nvPr/>
        </p:nvSpPr>
        <p:spPr>
          <a:xfrm>
            <a:off x="76200" y="3032879"/>
            <a:ext cx="289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Temperature drop upon monsoon offset (around the beginning of June)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Temperature maximum precedes the summer solstice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39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8250-8B26-47B7-97F4-2001D6232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Polar regions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973DA3-6202-4A5F-A521-1588F980B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3856038" cy="19280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63309-C100-4F39-8958-ABD5C9F82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2362200"/>
            <a:ext cx="5760720" cy="426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C5AA8-633A-4DB0-96F8-C21928C3D847}"/>
              </a:ext>
            </a:extLst>
          </p:cNvPr>
          <p:cNvSpPr txBox="1"/>
          <p:nvPr/>
        </p:nvSpPr>
        <p:spPr>
          <a:xfrm>
            <a:off x="76200" y="2649140"/>
            <a:ext cx="350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Solar radiation flatlines at zero for the polar night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Minimum temperature occurs just after the sun returns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Analogous to daily minimum temperature minimum just after sunrise in the diurnal cycle when: longwave cooling  = solar heating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13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FF374-F3CE-4AB8-BFA8-5D3024037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Vertical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79A913-CAD7-4559-A080-9BD12C110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7666652" cy="6629400"/>
          </a:xfrm>
        </p:spPr>
      </p:pic>
    </p:spTree>
    <p:extLst>
      <p:ext uri="{BB962C8B-B14F-4D97-AF65-F5344CB8AC3E}">
        <p14:creationId xmlns:p14="http://schemas.microsoft.com/office/powerpoint/2010/main" val="4038720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7DDD4-AD68-4CFF-B742-EE845734B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31" y="-71637"/>
            <a:ext cx="5410200" cy="1782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Role of wintertime stationary wave in ASYM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4FCC9-C12D-4D71-9DC0-7DB0B12C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996422">
            <a:off x="4721341" y="1164612"/>
            <a:ext cx="4424733" cy="4623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7BE7CC-6DAE-4A1C-B793-46D269BEE4FC}"/>
              </a:ext>
            </a:extLst>
          </p:cNvPr>
          <p:cNvSpPr txBox="1"/>
          <p:nvPr/>
        </p:nvSpPr>
        <p:spPr>
          <a:xfrm>
            <a:off x="79832" y="1600200"/>
            <a:ext cx="381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DJF stationary wave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  Delays </a:t>
            </a:r>
            <a:r>
              <a:rPr lang="el-GR" sz="2400" dirty="0">
                <a:solidFill>
                  <a:schemeClr val="bg1"/>
                </a:solidFill>
                <a:sym typeface="Wingdings" panose="05000000000000000000" pitchFamily="2" charset="2"/>
              </a:rPr>
              <a:t>τ</a:t>
            </a:r>
            <a:r>
              <a:rPr lang="en-US" sz="2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MIN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west of the ridge due to predominant southerly warm air advection until the ridge breaks down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  Accelerates </a:t>
            </a:r>
            <a:r>
              <a:rPr lang="el-GR" sz="2400" dirty="0">
                <a:solidFill>
                  <a:schemeClr val="bg1"/>
                </a:solidFill>
                <a:sym typeface="Wingdings" panose="05000000000000000000" pitchFamily="2" charset="2"/>
              </a:rPr>
              <a:t>τ</a:t>
            </a:r>
            <a:r>
              <a:rPr lang="en-US" sz="2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MIN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east of the ridge by northerly cold air advection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408C243-56FE-4163-BD17-0ABC91ADA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5104"/>
            <a:ext cx="6168571" cy="5334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CED098-8296-40F1-8D2D-3D4274ABDC15}"/>
              </a:ext>
            </a:extLst>
          </p:cNvPr>
          <p:cNvSpPr txBox="1"/>
          <p:nvPr/>
        </p:nvSpPr>
        <p:spPr>
          <a:xfrm>
            <a:off x="5104907" y="1101664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DJF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500 </a:t>
            </a:r>
            <a:r>
              <a:rPr lang="en-US" sz="2800" b="1" dirty="0" err="1">
                <a:solidFill>
                  <a:srgbClr val="FF0000"/>
                </a:solidFill>
              </a:rPr>
              <a:t>hPa</a:t>
            </a:r>
            <a:r>
              <a:rPr lang="en-US" sz="2800" b="1" dirty="0">
                <a:solidFill>
                  <a:srgbClr val="FF0000"/>
                </a:solidFill>
              </a:rPr>
              <a:t> Geopotential Height</a:t>
            </a:r>
          </a:p>
        </p:txBody>
      </p:sp>
    </p:spTree>
    <p:extLst>
      <p:ext uri="{BB962C8B-B14F-4D97-AF65-F5344CB8AC3E}">
        <p14:creationId xmlns:p14="http://schemas.microsoft.com/office/powerpoint/2010/main" val="2041313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2F46-FF85-40DD-8C39-DB3A68BD8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Cross sections across 50N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27C708-371E-4CC1-99EA-9AEC405AE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51"/>
            <a:ext cx="4395688" cy="70331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334638-E61A-44A4-8474-6BC1CD9C0575}"/>
              </a:ext>
            </a:extLst>
          </p:cNvPr>
          <p:cNvSpPr txBox="1"/>
          <p:nvPr/>
        </p:nvSpPr>
        <p:spPr>
          <a:xfrm>
            <a:off x="4748314" y="457200"/>
            <a:ext cx="41670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Phase is more homogenous aloft than at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τ</a:t>
            </a:r>
            <a:r>
              <a:rPr lang="en-US" baseline="-25000" dirty="0">
                <a:solidFill>
                  <a:schemeClr val="bg1"/>
                </a:solidFill>
              </a:rPr>
              <a:t>MIN </a:t>
            </a:r>
            <a:r>
              <a:rPr lang="en-US" dirty="0">
                <a:solidFill>
                  <a:schemeClr val="bg1"/>
                </a:solidFill>
              </a:rPr>
              <a:t>is homogenous from the surface to 800 </a:t>
            </a:r>
            <a:r>
              <a:rPr lang="en-US" dirty="0" err="1">
                <a:solidFill>
                  <a:schemeClr val="bg1"/>
                </a:solidFill>
              </a:rPr>
              <a:t>hPa</a:t>
            </a:r>
            <a:r>
              <a:rPr lang="en-US" dirty="0">
                <a:solidFill>
                  <a:schemeClr val="bg1"/>
                </a:solidFill>
              </a:rPr>
              <a:t>, above which there is a sharp gradient to more zonally homogenous values in the free troposphere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τ</a:t>
            </a:r>
            <a:r>
              <a:rPr lang="en-US" baseline="-25000" dirty="0">
                <a:solidFill>
                  <a:schemeClr val="bg1"/>
                </a:solidFill>
              </a:rPr>
              <a:t>MIN  </a:t>
            </a:r>
            <a:r>
              <a:rPr lang="en-US" dirty="0">
                <a:solidFill>
                  <a:schemeClr val="bg1"/>
                </a:solidFill>
              </a:rPr>
              <a:t>has a barotropic high lag feature jus west of the west coast of the US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Feature slants eastward with height</a:t>
            </a:r>
          </a:p>
          <a:p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Data from Mt. Rainier (Paradise and Camp Muir) supports this sharp gradient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73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2F46-FF85-40DD-8C39-DB3A68BD8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Cross sections across 50N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27C708-371E-4CC1-99EA-9AEC405AE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51"/>
            <a:ext cx="4395688" cy="70331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9FC5A-0C6B-44AE-9C14-010BCF665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2590800"/>
            <a:ext cx="4616761" cy="4232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334638-E61A-44A4-8474-6BC1CD9C0575}"/>
              </a:ext>
            </a:extLst>
          </p:cNvPr>
          <p:cNvSpPr txBox="1"/>
          <p:nvPr/>
        </p:nvSpPr>
        <p:spPr>
          <a:xfrm>
            <a:off x="4748314" y="559475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Phase is more homogenous aloft than at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dipole in ASYM across the west coast of the US extends farther upward in the atmosphere (mainly reflects τ</a:t>
            </a:r>
            <a:r>
              <a:rPr lang="en-US" baseline="-25000" dirty="0">
                <a:solidFill>
                  <a:schemeClr val="bg1"/>
                </a:solidFill>
              </a:rPr>
              <a:t>MIN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84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9E12-3881-47CC-B97F-BA3A568E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914400"/>
            <a:ext cx="5867400" cy="5032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Mt. Rainier data supports  the strong vertical gradient in ASYM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48A797-A350-4220-99F8-C3435583B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60" y="2514600"/>
            <a:ext cx="5587140" cy="394386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CF4154-B94F-4C39-9098-0E5BAC3B3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244437" cy="2057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19C61-1B7A-4E61-87B0-0DEF91E15E27}"/>
              </a:ext>
            </a:extLst>
          </p:cNvPr>
          <p:cNvSpPr txBox="1"/>
          <p:nvPr/>
        </p:nvSpPr>
        <p:spPr>
          <a:xfrm>
            <a:off x="152400" y="2743200"/>
            <a:ext cx="350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Moving upward from SEATAC to Paradise (5,400 feet) to Camp Muir (10,188 feet)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    The cold season  becomes 	increasing prolonged in 	duration with a delayed 	</a:t>
            </a:r>
            <a:r>
              <a:rPr lang="en-US" dirty="0">
                <a:solidFill>
                  <a:schemeClr val="bg1"/>
                </a:solidFill>
              </a:rPr>
              <a:t>τ</a:t>
            </a:r>
            <a:r>
              <a:rPr lang="en-US" baseline="-25000" dirty="0">
                <a:solidFill>
                  <a:schemeClr val="bg1"/>
                </a:solidFill>
              </a:rPr>
              <a:t>MIN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Camp Muir seasonal shape 	resembles that of the 	ocean domain (dashed 	gray, shifted and 	rescaled) 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6419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3ACCC-390A-4336-8565-E39CE088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Explanations for ASYM: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1. Timing of surface solar radiation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A43B9-7E5F-4916-A4A2-9FFF2C155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32516"/>
            <a:ext cx="7162800" cy="5040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E1E7F-C0DB-4E46-BE1A-AEBB583EF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0"/>
            <a:ext cx="7162800" cy="5040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3BF8D-B506-49D4-B3A8-D66B63DA8814}"/>
              </a:ext>
            </a:extLst>
          </p:cNvPr>
          <p:cNvSpPr txBox="1"/>
          <p:nvPr/>
        </p:nvSpPr>
        <p:spPr>
          <a:xfrm>
            <a:off x="76200" y="1752600"/>
            <a:ext cx="2590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Date of maximum solar radiation (surface) 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July 6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   +14 days from solstice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Date of minimum solar radiation: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December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= -10 days from solstice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Radiation asymmetry = </a:t>
            </a:r>
          </a:p>
          <a:p>
            <a:r>
              <a:rPr lang="en-US" dirty="0">
                <a:solidFill>
                  <a:schemeClr val="bg1"/>
                </a:solidFill>
              </a:rPr>
              <a:t>+14 – (-) 10 = +24 days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Compare to temperature ASYM of  +30 days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0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2296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576662" y="843094"/>
            <a:ext cx="555972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400" dirty="0">
                <a:solidFill>
                  <a:srgbClr val="FFFFFF"/>
                </a:solidFill>
              </a:rPr>
              <a:t> What determines the amplitude of the seasonal cycle of temperature? </a:t>
            </a:r>
          </a:p>
          <a:p>
            <a:pPr marL="0" indent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sym typeface="Wingdings" panose="05000000000000000000" pitchFamily="2" charset="2"/>
              </a:rPr>
              <a:t>How does solar radiation at the top of the atmosphere heat the atmospheric column</a:t>
            </a:r>
          </a:p>
          <a:p>
            <a:pPr marL="0" indent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sym typeface="Wingdings" panose="05000000000000000000" pitchFamily="2" charset="2"/>
              </a:rPr>
              <a:t> Changes under global warming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0" y="5334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396534" y="4572000"/>
            <a:ext cx="39964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2. Seasonal asymmetries in the lag  between surface temperature and insolation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74E24-C901-4C31-9253-E26289135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17" y="1266045"/>
            <a:ext cx="3685679" cy="1848599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3222340B-5E4E-473E-80AD-9B5EF5719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7" y="3758031"/>
            <a:ext cx="3676707" cy="30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3ACCC-390A-4336-8565-E39CE088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777" y="152400"/>
            <a:ext cx="4629150" cy="16764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Possible Explanation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for ASYM: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Timing of surface solar radiation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9A2261-D89C-44D1-A536-E867A2CFA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6291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96B84-FB21-4EAC-9226-E7643DDC6906}"/>
              </a:ext>
            </a:extLst>
          </p:cNvPr>
          <p:cNvSpPr txBox="1"/>
          <p:nvPr/>
        </p:nvSpPr>
        <p:spPr>
          <a:xfrm>
            <a:off x="5257800" y="2125682"/>
            <a:ext cx="32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Temperature consistently lags downwelling solar at the surface (by 25 days)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Indicated by the straight line fit (black points) between temperature and surface solar (-25 days) on inset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In contrast, temperature versus insolation (red) shows a figure 8 structure indicating different lags over the seasonal cycle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84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6E7E-7C40-4172-A3FF-9F92E667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Surface solar timing globally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BA0FE2-897E-4397-8ECA-69B3F1D3F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031528" cy="44346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1E96D-5D15-407B-A760-821AF892F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971800"/>
            <a:ext cx="4876800" cy="243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FC8F9-ED83-43C3-9856-823A12326849}"/>
              </a:ext>
            </a:extLst>
          </p:cNvPr>
          <p:cNvSpPr txBox="1"/>
          <p:nvPr/>
        </p:nvSpPr>
        <p:spPr>
          <a:xfrm>
            <a:off x="4267200" y="762000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 structure in timing of maximum than minimum (possible angle of incidence dependence)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Storm track shifts, maximum radiation occurs after (before) the poleward shift on the equatorward (poleward) side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69DC2-8304-4D0B-9A91-610522E2EE84}"/>
              </a:ext>
            </a:extLst>
          </p:cNvPr>
          <p:cNvSpPr txBox="1"/>
          <p:nvPr/>
        </p:nvSpPr>
        <p:spPr>
          <a:xfrm>
            <a:off x="381000" y="56388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Globally, seasonal asymmetry on surface solar is not significantly correlated with that in temperature (ASYM)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True over land domain and ocean domain considered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seperately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415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0200" y="-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91200" y="2362200"/>
            <a:ext cx="3124200" cy="2362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581400" y="38100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2. The seasonal cycle of temperature is asymmetric about the solstices  at regional scales with differences between the phasing of the minimum and maximum temperature of order 30 days </a:t>
            </a:r>
          </a:p>
        </p:txBody>
      </p:sp>
      <p:pic>
        <p:nvPicPr>
          <p:cNvPr id="32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81000"/>
            <a:ext cx="2478890" cy="2941055"/>
          </a:xfrm>
        </p:spPr>
      </p:pic>
      <p:sp>
        <p:nvSpPr>
          <p:cNvPr id="33" name="TextBox 32"/>
          <p:cNvSpPr txBox="1"/>
          <p:nvPr/>
        </p:nvSpPr>
        <p:spPr>
          <a:xfrm>
            <a:off x="369494" y="672004"/>
            <a:ext cx="5410200" cy="172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The seasonal heating of the atmosphere is due to shortwave heating of the atmosphere and is opposed by surface fluxes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4760" y="5777755"/>
            <a:ext cx="5163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Possible explanations include boundary depth, phasing of solar radiation modified by cloudiness, seasonality of atmospheric circulation</a:t>
            </a:r>
            <a:endParaRPr lang="en-US" dirty="0"/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32520" y="2207267"/>
            <a:ext cx="5163480" cy="1320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Atmospheric moistening will amplify the seasonal cycle aloft and ice melt reduces the seasonal cycle at the surface</a:t>
            </a:r>
            <a:endParaRPr lang="en-US" sz="2000" dirty="0"/>
          </a:p>
          <a:p>
            <a:endParaRPr lang="en-US" dirty="0"/>
          </a:p>
        </p:txBody>
      </p:sp>
      <p:pic>
        <p:nvPicPr>
          <p:cNvPr id="35" name="Content Placeholder 4">
            <a:extLst>
              <a:ext uri="{FF2B5EF4-FFF2-40B4-BE49-F238E27FC236}">
                <a16:creationId xmlns:a16="http://schemas.microsoft.com/office/drawing/2014/main" id="{9923A38F-50E9-4B81-B749-D00A4D40C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3312254"/>
            <a:ext cx="2133600" cy="1798918"/>
          </a:xfrm>
          <a:prstGeom prst="rect">
            <a:avLst/>
          </a:prstGeom>
        </p:spPr>
      </p:pic>
      <p:pic>
        <p:nvPicPr>
          <p:cNvPr id="36" name="Content Placeholder 4">
            <a:extLst>
              <a:ext uri="{FF2B5EF4-FFF2-40B4-BE49-F238E27FC236}">
                <a16:creationId xmlns:a16="http://schemas.microsoft.com/office/drawing/2014/main" id="{659D0AA6-85C1-421B-B58C-059FD4DF8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172"/>
            <a:ext cx="3367086" cy="16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454494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BC15-8F70-4C82-BB6B-7A2EEBA7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7F816F9-7592-4D93-ABF6-A40945ED9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168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2296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974676" y="774700"/>
            <a:ext cx="677892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400" dirty="0">
                <a:solidFill>
                  <a:srgbClr val="FFFFFF"/>
                </a:solidFill>
              </a:rPr>
              <a:t> What determines the amplitude of the seasonal cycle of temperature? </a:t>
            </a:r>
          </a:p>
          <a:p>
            <a:pPr marL="0" indent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sym typeface="Wingdings" panose="05000000000000000000" pitchFamily="2" charset="2"/>
              </a:rPr>
              <a:t>How does solar radiation at the top of the atmosphere heat the atmospheric column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grpSp>
        <p:nvGrpSpPr>
          <p:cNvPr id="9244" name="Group 28"/>
          <p:cNvGrpSpPr>
            <a:grpSpLocks/>
          </p:cNvGrpSpPr>
          <p:nvPr/>
        </p:nvGrpSpPr>
        <p:grpSpPr bwMode="auto">
          <a:xfrm>
            <a:off x="5867400" y="2286000"/>
            <a:ext cx="3048000" cy="2209800"/>
            <a:chOff x="1296" y="2016"/>
            <a:chExt cx="3504" cy="2208"/>
          </a:xfrm>
        </p:grpSpPr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1584" y="2976"/>
              <a:ext cx="1584" cy="124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3216" y="2976"/>
              <a:ext cx="1584" cy="124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>
              <a:off x="1296" y="2016"/>
              <a:ext cx="482" cy="91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>
              <a:off x="3360" y="2448"/>
              <a:ext cx="240" cy="48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flipV="1">
              <a:off x="1872" y="2688"/>
              <a:ext cx="96" cy="24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 flipV="1">
              <a:off x="3696" y="2688"/>
              <a:ext cx="96" cy="24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 flipV="1">
              <a:off x="2160" y="2448"/>
              <a:ext cx="192" cy="48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 flipV="1">
              <a:off x="3936" y="2592"/>
              <a:ext cx="144" cy="336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1" name="Line 25"/>
            <p:cNvSpPr>
              <a:spLocks noChangeShapeType="1"/>
            </p:cNvSpPr>
            <p:nvPr/>
          </p:nvSpPr>
          <p:spPr bwMode="auto">
            <a:xfrm>
              <a:off x="2784" y="2592"/>
              <a:ext cx="0" cy="336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2" name="Line 26"/>
            <p:cNvSpPr>
              <a:spLocks noChangeShapeType="1"/>
            </p:cNvSpPr>
            <p:nvPr/>
          </p:nvSpPr>
          <p:spPr bwMode="auto">
            <a:xfrm>
              <a:off x="4560" y="2592"/>
              <a:ext cx="0" cy="336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3" name="Line 27"/>
            <p:cNvSpPr>
              <a:spLocks noChangeShapeType="1"/>
            </p:cNvSpPr>
            <p:nvPr/>
          </p:nvSpPr>
          <p:spPr bwMode="auto">
            <a:xfrm>
              <a:off x="3072" y="3552"/>
              <a:ext cx="336" cy="0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</p:grp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228600" y="2803773"/>
            <a:ext cx="54102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FFFFFF"/>
                </a:solidFill>
              </a:rPr>
              <a:t>2. The seasonal cycle of energy fluxes in the climate system: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FFFFFF"/>
                </a:solidFill>
              </a:rPr>
              <a:t>Global mean, inter-hemispheric, equator-to-pole heat transport</a:t>
            </a:r>
          </a:p>
        </p:txBody>
      </p:sp>
      <p:sp>
        <p:nvSpPr>
          <p:cNvPr id="9246" name="Oval 30"/>
          <p:cNvSpPr>
            <a:spLocks noChangeArrowheads="1"/>
          </p:cNvSpPr>
          <p:nvPr/>
        </p:nvSpPr>
        <p:spPr bwMode="auto">
          <a:xfrm>
            <a:off x="7239000" y="3429000"/>
            <a:ext cx="6096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0" y="5334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3429000" y="5043487"/>
            <a:ext cx="5867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3. Seasonal asymmetries in the lag  between surface temperature and insolation 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6096000" y="41290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7543800" y="4114800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FFFF"/>
                </a:solidFill>
              </a:rPr>
              <a:t>Extratropics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74E24-C901-4C31-9253-E26289135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70786"/>
            <a:ext cx="2774158" cy="1391414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3222340B-5E4E-473E-80AD-9B5EF5719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19600"/>
            <a:ext cx="2914707" cy="24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18A35-6C75-46E4-AAD7-1F5952AA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0"/>
            <a:ext cx="9906000" cy="715962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Seasonal amplitude (annual harmonic)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of surface temperature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C591DA-CB9B-457B-9B84-00060E195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3464"/>
            <a:ext cx="7182229" cy="36023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4F6A89-46E6-4134-895E-C9DD12EE3C2E}"/>
              </a:ext>
            </a:extLst>
          </p:cNvPr>
          <p:cNvSpPr txBox="1"/>
          <p:nvPr/>
        </p:nvSpPr>
        <p:spPr>
          <a:xfrm>
            <a:off x="381000" y="4473476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Basic idea: seasonal variations in surface solar radiation force the seasonal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 heat capacity of land surface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large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High heat capacity of ocean  small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Mixing of (ocean/land) end members from west to east  Eastern side of continents have largest amplitude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8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is the atmosphere heated in the annual average?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03" y="1709738"/>
            <a:ext cx="6167597" cy="43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61722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white"/>
                </a:solidFill>
              </a:rPr>
              <a:t>Kiehl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dirty="0" err="1">
                <a:solidFill>
                  <a:prstClr val="white"/>
                </a:solidFill>
              </a:rPr>
              <a:t>Trenberth</a:t>
            </a:r>
            <a:r>
              <a:rPr lang="en-US" dirty="0">
                <a:solidFill>
                  <a:prstClr val="white"/>
                </a:solidFill>
              </a:rPr>
              <a:t> 1997</a:t>
            </a:r>
          </a:p>
        </p:txBody>
      </p:sp>
      <p:sp>
        <p:nvSpPr>
          <p:cNvPr id="3" name="Oval 2"/>
          <p:cNvSpPr/>
          <p:nvPr/>
        </p:nvSpPr>
        <p:spPr>
          <a:xfrm>
            <a:off x="1447800" y="1938338"/>
            <a:ext cx="1981200" cy="914400"/>
          </a:xfrm>
          <a:prstGeom prst="ellipse">
            <a:avLst/>
          </a:prstGeom>
          <a:noFill/>
          <a:ln>
            <a:solidFill>
              <a:srgbClr val="BA1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469547"/>
            <a:ext cx="2362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A16A6"/>
                </a:solidFill>
              </a:rPr>
              <a:t>30% reflected</a:t>
            </a:r>
          </a:p>
        </p:txBody>
      </p:sp>
      <p:sp>
        <p:nvSpPr>
          <p:cNvPr id="6" name="Oval 5"/>
          <p:cNvSpPr/>
          <p:nvPr/>
        </p:nvSpPr>
        <p:spPr>
          <a:xfrm>
            <a:off x="3570514" y="3299052"/>
            <a:ext cx="1981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2279631"/>
            <a:ext cx="2362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20% absorbed atmosphere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158318"/>
            <a:ext cx="2590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50% transmitted</a:t>
            </a:r>
          </a:p>
          <a:p>
            <a:r>
              <a:rPr lang="en-US" sz="2800" dirty="0">
                <a:solidFill>
                  <a:srgbClr val="00B050"/>
                </a:solidFill>
              </a:rPr>
              <a:t>To surface</a:t>
            </a:r>
          </a:p>
        </p:txBody>
      </p:sp>
      <p:sp>
        <p:nvSpPr>
          <p:cNvPr id="9" name="Oval 8"/>
          <p:cNvSpPr/>
          <p:nvPr/>
        </p:nvSpPr>
        <p:spPr>
          <a:xfrm>
            <a:off x="2438400" y="4224338"/>
            <a:ext cx="1716801" cy="1143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4193738"/>
            <a:ext cx="2209800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1F497D"/>
                </a:solidFill>
              </a:rPr>
              <a:t>50% net flux</a:t>
            </a:r>
          </a:p>
          <a:p>
            <a:r>
              <a:rPr lang="en-US" sz="2600" dirty="0">
                <a:solidFill>
                  <a:srgbClr val="1F497D"/>
                </a:solidFill>
              </a:rPr>
              <a:t>From surface</a:t>
            </a:r>
          </a:p>
          <a:p>
            <a:r>
              <a:rPr lang="en-US" sz="2600" dirty="0">
                <a:solidFill>
                  <a:srgbClr val="1F497D"/>
                </a:solidFill>
              </a:rPr>
              <a:t>To atmosphere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155201" y="4158318"/>
            <a:ext cx="2931399" cy="105662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-57329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is top of atmosphere solar radiation gets into the atmospheric column: annual mean </a:t>
            </a:r>
          </a:p>
        </p:txBody>
      </p:sp>
    </p:spTree>
    <p:extLst>
      <p:ext uri="{BB962C8B-B14F-4D97-AF65-F5344CB8AC3E}">
        <p14:creationId xmlns:p14="http://schemas.microsoft.com/office/powerpoint/2010/main" val="226406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1" grpId="0" animBg="1"/>
      <p:bldP spid="9" grpId="0" animBg="1"/>
      <p:bldP spid="1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-1828800" y="-457200"/>
            <a:ext cx="10896600" cy="304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Spatial structure of atmospheric heating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286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Spatial structure of atmospheric heating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28800" y="685800"/>
            <a:ext cx="9067800" cy="6096000"/>
            <a:chOff x="381000" y="685800"/>
            <a:chExt cx="8382000" cy="548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685800"/>
              <a:ext cx="8382000" cy="54864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19600" y="838200"/>
              <a:ext cx="4343400" cy="525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00400" y="762000"/>
              <a:ext cx="2286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362700" y="609600"/>
            <a:ext cx="30099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0" y="753465"/>
            <a:ext cx="406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Annual Average</a:t>
            </a:r>
          </a:p>
        </p:txBody>
      </p:sp>
    </p:spTree>
    <p:extLst>
      <p:ext uri="{BB962C8B-B14F-4D97-AF65-F5344CB8AC3E}">
        <p14:creationId xmlns:p14="http://schemas.microsoft.com/office/powerpoint/2010/main" val="35997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76200"/>
            <a:ext cx="8686800" cy="1020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Limiting models of seasonal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atmospheric heating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343400"/>
            <a:ext cx="2362200" cy="2819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2540705"/>
            <a:ext cx="2209800" cy="2274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2600" y="4800600"/>
            <a:ext cx="2209800" cy="152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43" y="5029199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DEEP</a:t>
            </a:r>
          </a:p>
          <a:p>
            <a:pPr algn="ctr"/>
            <a:r>
              <a:rPr lang="en-US" sz="2800" dirty="0">
                <a:solidFill>
                  <a:prstClr val="white"/>
                </a:solidFill>
              </a:rPr>
              <a:t>OCEAN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4143" y="2514600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SW absorbing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atmosphere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3124200"/>
            <a:ext cx="22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SW transparent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atmosphere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4953000"/>
            <a:ext cx="260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Shallow ocean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3400" y="8382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696200" y="12954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2667000"/>
            <a:ext cx="762000" cy="2209800"/>
          </a:xfrm>
          <a:prstGeom prst="straightConnector1">
            <a:avLst/>
          </a:prstGeom>
          <a:ln w="3492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66800" y="2133600"/>
            <a:ext cx="990600" cy="2623810"/>
          </a:xfrm>
          <a:prstGeom prst="straightConnector1">
            <a:avLst/>
          </a:prstGeom>
          <a:ln w="3492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104900" y="2057400"/>
            <a:ext cx="800100" cy="609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1143000"/>
            <a:ext cx="76200" cy="594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362700" y="3955197"/>
            <a:ext cx="266700" cy="845403"/>
          </a:xfrm>
          <a:prstGeom prst="straightConnector1">
            <a:avLst/>
          </a:prstGeom>
          <a:ln w="349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Connector 2052"/>
          <p:cNvCxnSpPr/>
          <p:nvPr/>
        </p:nvCxnSpPr>
        <p:spPr>
          <a:xfrm>
            <a:off x="6553200" y="381000"/>
            <a:ext cx="5715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53200" y="762000"/>
            <a:ext cx="5715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7287986" y="76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SW flux</a:t>
            </a:r>
          </a:p>
        </p:txBody>
      </p:sp>
      <p:sp>
        <p:nvSpPr>
          <p:cNvPr id="2055" name="TextBox 2054"/>
          <p:cNvSpPr txBox="1"/>
          <p:nvPr/>
        </p:nvSpPr>
        <p:spPr>
          <a:xfrm>
            <a:off x="7287986" y="533400"/>
            <a:ext cx="185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/>
                </a:solidFill>
              </a:rPr>
              <a:t>Turbulent + LW</a:t>
            </a:r>
          </a:p>
          <a:p>
            <a:r>
              <a:rPr lang="en-US" dirty="0">
                <a:solidFill>
                  <a:srgbClr val="1F497D"/>
                </a:solidFill>
              </a:rPr>
              <a:t>Surface flux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7170" y="1427804"/>
            <a:ext cx="333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A16A6"/>
                </a:solidFill>
              </a:rPr>
              <a:t>Heated from above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93771" y="1447800"/>
            <a:ext cx="333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A16A6"/>
                </a:solidFill>
              </a:rPr>
              <a:t>Heated from below</a:t>
            </a:r>
          </a:p>
        </p:txBody>
      </p:sp>
    </p:spTree>
    <p:extLst>
      <p:ext uri="{BB962C8B-B14F-4D97-AF65-F5344CB8AC3E}">
        <p14:creationId xmlns:p14="http://schemas.microsoft.com/office/powerpoint/2010/main" val="14285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58762"/>
            <a:ext cx="8686800" cy="1020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Atmospheric energy budget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2860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572000"/>
            <a:ext cx="23622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43" y="4876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Surface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3124200"/>
            <a:ext cx="22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SW transparent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atmosphere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38200" y="10668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95500" y="3771899"/>
            <a:ext cx="571500" cy="800101"/>
          </a:xfrm>
          <a:prstGeom prst="straightConnector1">
            <a:avLst/>
          </a:prstGeom>
          <a:ln w="3492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457200"/>
            <a:ext cx="76200" cy="662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990600" y="9906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Net SW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TOA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286000" y="1524000"/>
            <a:ext cx="381000" cy="812096"/>
          </a:xfrm>
          <a:prstGeom prst="straightConnector1">
            <a:avLst/>
          </a:prstGeom>
          <a:ln w="349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-457200" y="304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Conventional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867400" y="304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This study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19400" y="1066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OLR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0600" y="3048000"/>
            <a:ext cx="27051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Net energy flux</a:t>
            </a:r>
          </a:p>
          <a:p>
            <a:r>
              <a:rPr lang="en-US" sz="2400" dirty="0">
                <a:solidFill>
                  <a:srgbClr val="1F497D"/>
                </a:solidFill>
              </a:rPr>
              <a:t>Through surface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200" y="5634335"/>
            <a:ext cx="43434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Net energy flux through surface </a:t>
            </a:r>
            <a:r>
              <a:rPr lang="en-US" sz="2400" dirty="0">
                <a:solidFill>
                  <a:prstClr val="white"/>
                </a:solidFill>
              </a:rPr>
              <a:t>=</a:t>
            </a:r>
          </a:p>
          <a:p>
            <a:r>
              <a:rPr lang="en-US" sz="2400" dirty="0">
                <a:solidFill>
                  <a:prstClr val="white"/>
                </a:solidFill>
              </a:rPr>
              <a:t>Solar + turbulent + LW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62600" y="24384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62600" y="4724400"/>
            <a:ext cx="23622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58543" y="5029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Surface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019800" y="2209800"/>
            <a:ext cx="381000" cy="533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6819900" y="4171949"/>
            <a:ext cx="419100" cy="647703"/>
          </a:xfrm>
          <a:prstGeom prst="straightConnector1">
            <a:avLst/>
          </a:prstGeom>
          <a:ln w="3492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800600" y="1295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Atmospheric SW absorption (SWABS)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7010400" y="1676400"/>
            <a:ext cx="381000" cy="812096"/>
          </a:xfrm>
          <a:prstGeom prst="straightConnector1">
            <a:avLst/>
          </a:prstGeom>
          <a:ln w="349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543800" y="12909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OLR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553200" y="3283803"/>
            <a:ext cx="27051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Surface heat</a:t>
            </a:r>
          </a:p>
          <a:p>
            <a:r>
              <a:rPr lang="en-US" sz="2400" dirty="0">
                <a:solidFill>
                  <a:srgbClr val="1F497D"/>
                </a:solidFill>
              </a:rPr>
              <a:t>Flux (SHF)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724400" y="5638800"/>
            <a:ext cx="4343400" cy="1200329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SHF </a:t>
            </a:r>
            <a:r>
              <a:rPr lang="en-US" sz="2400" dirty="0">
                <a:solidFill>
                  <a:prstClr val="white"/>
                </a:solidFill>
              </a:rPr>
              <a:t>=  turbulent + LW</a:t>
            </a:r>
          </a:p>
          <a:p>
            <a:r>
              <a:rPr lang="en-US" sz="2400" dirty="0">
                <a:solidFill>
                  <a:prstClr val="white"/>
                </a:solidFill>
              </a:rPr>
              <a:t>=&gt; Energy exchange between surface and atmosphere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2050" name="Rectangle 2049"/>
          <p:cNvSpPr/>
          <p:nvPr/>
        </p:nvSpPr>
        <p:spPr>
          <a:xfrm>
            <a:off x="4343400" y="533400"/>
            <a:ext cx="4648200" cy="6305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9723</TotalTime>
  <Words>1884</Words>
  <Application>Microsoft Office PowerPoint</Application>
  <PresentationFormat>On-screen Show (4:3)</PresentationFormat>
  <Paragraphs>335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Symbol</vt:lpstr>
      <vt:lpstr>Wingdings</vt:lpstr>
      <vt:lpstr>Office Theme</vt:lpstr>
      <vt:lpstr>2_Default Design</vt:lpstr>
      <vt:lpstr>8_Default Design</vt:lpstr>
      <vt:lpstr>2_Office Theme</vt:lpstr>
      <vt:lpstr>The seasonal cycle of temperature</vt:lpstr>
      <vt:lpstr>Exercise: Timing of the seasons in Seattle</vt:lpstr>
      <vt:lpstr>PowerPoint Presentation</vt:lpstr>
      <vt:lpstr>Outline</vt:lpstr>
      <vt:lpstr>Seasonal amplitude (annual harmonic)  of surface temperature</vt:lpstr>
      <vt:lpstr>How is the atmosphere heated in the annual average?</vt:lpstr>
      <vt:lpstr>Spatial structure of atmospheric heating</vt:lpstr>
      <vt:lpstr>Limiting models of seasonal  atmospheric heating</vt:lpstr>
      <vt:lpstr>Atmospheric energy budget</vt:lpstr>
      <vt:lpstr>Seasonal Atmospheric Heating  ANNUAL MEAN IS REMOVED</vt:lpstr>
      <vt:lpstr>Seasonal Amplitude of heating</vt:lpstr>
      <vt:lpstr>Define a seasonal amplitude</vt:lpstr>
      <vt:lpstr>PowerPoint Presentation</vt:lpstr>
      <vt:lpstr>Aquaplanet simulations: ocean mixed layer depth and the source of seasonal atmospheric heating</vt:lpstr>
      <vt:lpstr>CO2 doubling expectations Summer schematic</vt:lpstr>
      <vt:lpstr>PowerPoint Presentation</vt:lpstr>
      <vt:lpstr>PowerPoint Presentation</vt:lpstr>
      <vt:lpstr>PowerPoint Presentation</vt:lpstr>
      <vt:lpstr>What sets the phase of the seasonal cycle?</vt:lpstr>
      <vt:lpstr>PowerPoint Presentation</vt:lpstr>
      <vt:lpstr>PowerPoint Presentation</vt:lpstr>
      <vt:lpstr>PowerPoint Presentation</vt:lpstr>
      <vt:lpstr>PowerPoint Presentation</vt:lpstr>
      <vt:lpstr> Seasonal asymmetries in the lag between  surface temperature and insolation </vt:lpstr>
      <vt:lpstr>PowerPoint Presentation</vt:lpstr>
      <vt:lpstr>PowerPoint Presentation</vt:lpstr>
      <vt:lpstr>PowerPoint Presentation</vt:lpstr>
      <vt:lpstr>PowerPoint Presentation</vt:lpstr>
      <vt:lpstr>Marine vs.  continental</vt:lpstr>
      <vt:lpstr>Boundary layer depth impact on seasonal lags:  Ocean versus atmosphere</vt:lpstr>
      <vt:lpstr>Europe vs. Merica</vt:lpstr>
      <vt:lpstr>Monsoon region</vt:lpstr>
      <vt:lpstr>Polar regions</vt:lpstr>
      <vt:lpstr>Vertical structure</vt:lpstr>
      <vt:lpstr>Role of wintertime stationary wave in ASYM</vt:lpstr>
      <vt:lpstr>Cross sections across 50N</vt:lpstr>
      <vt:lpstr>Cross sections across 50N</vt:lpstr>
      <vt:lpstr>Mt. Rainier data supports  the strong vertical gradient in ASYM</vt:lpstr>
      <vt:lpstr>Explanations for ASYM: 1. Timing of surface solar radiation</vt:lpstr>
      <vt:lpstr>Possible Explanation  for ASYM:  Timing of surface solar radiation</vt:lpstr>
      <vt:lpstr>Surface solar timing globally</vt:lpstr>
      <vt:lpstr>Conclusions</vt:lpstr>
      <vt:lpstr>Extras</vt:lpstr>
      <vt:lpstr>PowerPoint Presentation</vt:lpstr>
      <vt:lpstr>Outline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Scale Energy Fluxes: Comparison of Observational Estimates and Model Simulations</dc:title>
  <dc:creator>thedhoe</dc:creator>
  <cp:lastModifiedBy>Aaron Donohoe</cp:lastModifiedBy>
  <cp:revision>156</cp:revision>
  <dcterms:created xsi:type="dcterms:W3CDTF">2014-04-07T14:52:22Z</dcterms:created>
  <dcterms:modified xsi:type="dcterms:W3CDTF">2019-01-29T03:09:52Z</dcterms:modified>
</cp:coreProperties>
</file>