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6" r:id="rId3"/>
    <p:sldMasterId id="2147483852" r:id="rId4"/>
  </p:sldMasterIdLst>
  <p:notesMasterIdLst>
    <p:notesMasterId r:id="rId55"/>
  </p:notesMasterIdLst>
  <p:sldIdLst>
    <p:sldId id="256" r:id="rId5"/>
    <p:sldId id="280" r:id="rId6"/>
    <p:sldId id="393" r:id="rId7"/>
    <p:sldId id="415" r:id="rId8"/>
    <p:sldId id="395" r:id="rId9"/>
    <p:sldId id="397" r:id="rId10"/>
    <p:sldId id="396" r:id="rId11"/>
    <p:sldId id="262" r:id="rId12"/>
    <p:sldId id="265" r:id="rId13"/>
    <p:sldId id="270" r:id="rId14"/>
    <p:sldId id="269" r:id="rId15"/>
    <p:sldId id="268" r:id="rId16"/>
    <p:sldId id="267" r:id="rId17"/>
    <p:sldId id="266" r:id="rId18"/>
    <p:sldId id="264" r:id="rId19"/>
    <p:sldId id="322" r:id="rId20"/>
    <p:sldId id="400" r:id="rId21"/>
    <p:sldId id="403" r:id="rId22"/>
    <p:sldId id="402" r:id="rId23"/>
    <p:sldId id="323" r:id="rId24"/>
    <p:sldId id="404" r:id="rId25"/>
    <p:sldId id="405" r:id="rId26"/>
    <p:sldId id="406" r:id="rId27"/>
    <p:sldId id="407" r:id="rId28"/>
    <p:sldId id="410" r:id="rId29"/>
    <p:sldId id="412" r:id="rId30"/>
    <p:sldId id="398" r:id="rId31"/>
    <p:sldId id="413" r:id="rId32"/>
    <p:sldId id="414" r:id="rId33"/>
    <p:sldId id="416" r:id="rId34"/>
    <p:sldId id="418" r:id="rId35"/>
    <p:sldId id="420" r:id="rId36"/>
    <p:sldId id="422" r:id="rId37"/>
    <p:sldId id="421" r:id="rId38"/>
    <p:sldId id="424" r:id="rId39"/>
    <p:sldId id="335" r:id="rId40"/>
    <p:sldId id="419" r:id="rId41"/>
    <p:sldId id="425" r:id="rId42"/>
    <p:sldId id="427" r:id="rId43"/>
    <p:sldId id="313" r:id="rId44"/>
    <p:sldId id="273" r:id="rId45"/>
    <p:sldId id="388" r:id="rId46"/>
    <p:sldId id="386" r:id="rId47"/>
    <p:sldId id="328" r:id="rId48"/>
    <p:sldId id="409" r:id="rId49"/>
    <p:sldId id="411" r:id="rId50"/>
    <p:sldId id="316" r:id="rId51"/>
    <p:sldId id="343" r:id="rId52"/>
    <p:sldId id="333" r:id="rId53"/>
    <p:sldId id="33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009900"/>
    <a:srgbClr val="00D050"/>
    <a:srgbClr val="00DA00"/>
    <a:srgbClr val="E82ADF"/>
    <a:srgbClr val="16059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08" d="100"/>
          <a:sy n="108" d="100"/>
        </p:scale>
        <p:origin x="78" y="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533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34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03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16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49CE4-FDB4-498B-A53D-EE73797626BC}" type="slidenum">
              <a:rPr lang="en-US" altLang="en-US">
                <a:solidFill>
                  <a:prstClr val="white"/>
                </a:solidFill>
              </a:rPr>
              <a:pPr/>
              <a:t>17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D9202D-609B-4FE5-AD69-CE1E7E53D2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52A0E-D91C-45DD-9550-83DCD4380470}" type="slidenum">
              <a:rPr lang="en-US" altLang="en-US">
                <a:solidFill>
                  <a:prstClr val="white"/>
                </a:solidFill>
              </a:rPr>
              <a:pPr/>
              <a:t>19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0.298 = 0.262 + 0.036</a:t>
            </a:r>
          </a:p>
          <a:p>
            <a:r>
              <a:rPr lang="en-US" altLang="en-US"/>
              <a:t>100% = 88% + 12%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22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69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33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43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4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C6CC4C-00D5-46E7-A354-91E318052382}" type="slidenum">
              <a:rPr lang="en-US" altLang="en-US" sz="1200">
                <a:solidFill>
                  <a:schemeClr val="tx1"/>
                </a:solidFill>
              </a:rPr>
              <a:pPr eaLnBrk="1" hangingPunct="1"/>
              <a:t>3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918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AA0E8EE7-EA5D-4092-A63F-296767900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A29B14-ACF8-40BE-8E00-0C57EAE3659A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47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6E9DEB6B-089F-4697-B273-EEAEF773B1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3DD14D9F-4569-4173-A749-1C04CA968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DD478CDD-7E87-414E-82DA-17A5DB712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CFD660-9D9E-4DF4-BE0E-2B342194643C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0BAF2563-32C7-4862-BAE0-6804FC13AA9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CAFDEE9A-5BE0-42CA-9D67-D571DC463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E477DB94-C100-4897-9151-D256DA6001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35E497-D944-4706-AF01-3E8A587098BF}" type="slidenum">
              <a:rPr lang="en-US" altLang="en-US" sz="1200">
                <a:solidFill>
                  <a:schemeClr val="tx1"/>
                </a:solidFill>
              </a:rPr>
              <a:pPr eaLnBrk="1" hangingPunct="1"/>
              <a:t>50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0799BB39-026A-4232-AA24-96C2C875F1A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FD5BF26C-2639-4B43-AA00-27E215587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AA0E8EE7-EA5D-4092-A63F-296767900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6A29B14-ACF8-40BE-8E00-0C57EAE3659A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6E9DEB6B-089F-4697-B273-EEAEF773B19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3DD14D9F-4569-4173-A749-1C04CA968B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2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447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016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57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41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8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7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7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4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1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8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0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7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1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7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984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Local versus remote controls of high latitude climate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638800"/>
            <a:ext cx="8686800" cy="1981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Aaron Donohoe – Polar Science Center, APL, UW </a:t>
            </a:r>
          </a:p>
          <a:p>
            <a:r>
              <a:rPr lang="en-US" dirty="0">
                <a:solidFill>
                  <a:srgbClr val="FF0000"/>
                </a:solidFill>
              </a:rPr>
              <a:t>APL Seminar, April 11, 2019</a:t>
            </a: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450720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1088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247499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225159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12709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Albedo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5884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E82ADF"/>
                </a:solidFill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3025044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50292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 Partitioning of planetary albedo into atmospheric and surface components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6294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438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0198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578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3152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056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2390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1534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6106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724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1828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FFFFFF"/>
                </a:solidFill>
              </a:rPr>
              <a:t>α</a:t>
            </a:r>
            <a:r>
              <a:rPr lang="en-US" altLang="en-US" sz="3600" baseline="-25000">
                <a:solidFill>
                  <a:srgbClr val="FFFFFF"/>
                </a:solidFill>
              </a:rPr>
              <a:t>P </a:t>
            </a:r>
            <a:r>
              <a:rPr lang="en-US" altLang="en-US" sz="3600">
                <a:solidFill>
                  <a:srgbClr val="FFFFFF"/>
                </a:solidFill>
              </a:rPr>
              <a:t>= </a:t>
            </a: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+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6200" y="30924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 dirty="0">
                <a:solidFill>
                  <a:srgbClr val="333399"/>
                </a:solidFill>
              </a:rPr>
              <a:t>α</a:t>
            </a:r>
            <a:r>
              <a:rPr lang="en-US" altLang="en-US" sz="3600" baseline="-25000" dirty="0">
                <a:solidFill>
                  <a:srgbClr val="333399"/>
                </a:solidFill>
              </a:rPr>
              <a:t>P,ATMOS</a:t>
            </a:r>
            <a:r>
              <a:rPr lang="en-US" altLang="en-US" sz="3600" baseline="-25000" dirty="0">
                <a:solidFill>
                  <a:srgbClr val="FFFFFF"/>
                </a:solidFill>
              </a:rPr>
              <a:t> 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>
                <a:solidFill>
                  <a:srgbClr val="333399"/>
                </a:solidFill>
              </a:rPr>
              <a:t>= (1-A)R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44640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baseline="-25000" dirty="0">
                <a:solidFill>
                  <a:srgbClr val="D60093"/>
                </a:solidFill>
              </a:rPr>
              <a:t>P,SURF </a:t>
            </a:r>
            <a:r>
              <a:rPr lang="en-US" altLang="en-US" sz="3600" dirty="0">
                <a:solidFill>
                  <a:srgbClr val="D60093"/>
                </a:solidFill>
              </a:rPr>
              <a:t>= 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(1-A)(1-R)</a:t>
            </a:r>
            <a:r>
              <a:rPr lang="en-US" altLang="en-US" sz="3600" baseline="30000" dirty="0">
                <a:solidFill>
                  <a:srgbClr val="D60093"/>
                </a:solidFill>
              </a:rPr>
              <a:t>2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51816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5181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448800" cy="1249363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Observed (CERES) surface and atmospheric contribution to planetary albedo</a:t>
            </a:r>
          </a:p>
        </p:txBody>
      </p:sp>
      <p:pic>
        <p:nvPicPr>
          <p:cNvPr id="27652" name="Picture 4" descr="4-map-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2964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572000" y="1295400"/>
            <a:ext cx="45720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110C67-FA2F-48DD-BBCA-9919FB3EBE94}"/>
              </a:ext>
            </a:extLst>
          </p:cNvPr>
          <p:cNvSpPr txBox="1"/>
          <p:nvPr/>
        </p:nvSpPr>
        <p:spPr>
          <a:xfrm>
            <a:off x="5979850" y="6464423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 and Battisti, 2011</a:t>
            </a:r>
          </a:p>
        </p:txBody>
      </p:sp>
    </p:spTree>
    <p:extLst>
      <p:ext uri="{BB962C8B-B14F-4D97-AF65-F5344CB8AC3E}">
        <p14:creationId xmlns:p14="http://schemas.microsoft.com/office/powerpoint/2010/main" val="563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  <a:noFill/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Surface and atmospheric contribution to planetary albedo</a:t>
            </a:r>
          </a:p>
        </p:txBody>
      </p:sp>
      <p:pic>
        <p:nvPicPr>
          <p:cNvPr id="29700" name="Picture 4" descr="observed_planetary_albedo_part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457700" cy="31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Surface_and_effective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678"/>
            <a:ext cx="4648200" cy="3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803900" y="1974850"/>
            <a:ext cx="1447800" cy="76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410200" y="1371600"/>
            <a:ext cx="2133600" cy="152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133600" y="4267200"/>
            <a:ext cx="381000" cy="2209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57200" y="46926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(1-A)(1-R)</a:t>
            </a:r>
            <a:r>
              <a:rPr kumimoji="0" lang="en-US" alt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l-GR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828800" y="5334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(1-</a:t>
            </a:r>
            <a:r>
              <a:rPr kumimoji="0" lang="el-GR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R)</a:t>
            </a:r>
            <a:endParaRPr kumimoji="0" lang="el-G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1828800" y="537845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5791200" y="4038600"/>
            <a:ext cx="2133600" cy="3810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400800" y="4690646"/>
            <a:ext cx="205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00800" y="43434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(surface albedo)</a:t>
            </a:r>
            <a:r>
              <a:rPr kumimoji="0" lang="en-US" altLang="en-US" sz="15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l-G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286500" y="44958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286500" y="48006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lowchart: Process 5"/>
          <p:cNvSpPr/>
          <p:nvPr/>
        </p:nvSpPr>
        <p:spPr bwMode="auto">
          <a:xfrm>
            <a:off x="5486400" y="3276600"/>
            <a:ext cx="2667000" cy="5334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087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 albedo and surface contribution to planetary albedo (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α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P,SURF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7700" y="3810000"/>
            <a:ext cx="43053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9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Global Mean Planetary Albedo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and it atmospheric/surface Partitioning</a:t>
            </a:r>
          </a:p>
        </p:txBody>
      </p:sp>
      <p:pic>
        <p:nvPicPr>
          <p:cNvPr id="31750" name="Picture 6" descr="global_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92964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09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_rad">
            <a:extLst>
              <a:ext uri="{FF2B5EF4-FFF2-40B4-BE49-F238E27FC236}">
                <a16:creationId xmlns:a16="http://schemas.microsoft.com/office/drawing/2014/main" id="{7C50980D-AB7B-4DB7-B7D8-5FEAE9DD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889E8648-9732-42CF-9981-D6914B6C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79B71A48-5725-4F6B-AA79-DFB2B6AC1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Energy budget of the climate system </a:t>
            </a: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873625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859338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035425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035425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340225"/>
            <a:ext cx="217613" cy="4572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738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24522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Extratropics</a:t>
            </a: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5788025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3352800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2211" y="5029200"/>
            <a:ext cx="247856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Absorbed Solar</a:t>
            </a:r>
            <a:r>
              <a:rPr lang="en-US" altLang="en-US" sz="2400" dirty="0"/>
              <a:t>  </a:t>
            </a:r>
          </a:p>
          <a:p>
            <a:pPr algn="ctr" eaLnBrk="1" hangingPunct="1"/>
            <a:r>
              <a:rPr lang="en-US" altLang="en-US" sz="2400" dirty="0">
                <a:solidFill>
                  <a:srgbClr val="00FF00"/>
                </a:solidFill>
              </a:rPr>
              <a:t>Emitted </a:t>
            </a:r>
          </a:p>
          <a:p>
            <a:pPr algn="ctr" eaLnBrk="1" hangingPunct="1"/>
            <a:r>
              <a:rPr lang="en-US" altLang="en-US" sz="1800" dirty="0">
                <a:solidFill>
                  <a:srgbClr val="00FF00"/>
                </a:solidFill>
              </a:rPr>
              <a:t>(Outgoing Longwave)</a:t>
            </a:r>
          </a:p>
          <a:p>
            <a:pPr algn="ctr" eaLnBrk="1" hangingPunct="1"/>
            <a:r>
              <a:rPr lang="en-US" altLang="en-US" sz="3200" dirty="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56341" name="Rectangle 21">
            <a:extLst>
              <a:ext uri="{FF2B5EF4-FFF2-40B4-BE49-F238E27FC236}">
                <a16:creationId xmlns:a16="http://schemas.microsoft.com/office/drawing/2014/main" id="{68112B8B-7AFE-47C4-B7F2-EF4BEB02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812" y="3971717"/>
            <a:ext cx="9296400" cy="2895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63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Arctic Planetary Albedo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086600" cy="7086600"/>
          </a:xfrm>
        </p:spPr>
      </p:pic>
      <p:sp>
        <p:nvSpPr>
          <p:cNvPr id="3" name="Rectangle 2"/>
          <p:cNvSpPr/>
          <p:nvPr/>
        </p:nvSpPr>
        <p:spPr bwMode="auto">
          <a:xfrm>
            <a:off x="228600" y="4343400"/>
            <a:ext cx="8610600" cy="29718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602540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</a:rPr>
              <a:t>Atmosphere contributes more to climatology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Greenland is the exception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       Bright and not much atmosphere (clouds) above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34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D828-E339-481E-8240-E77D8A22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much additional solar radiation is absorbed in the Arctic as sea ice melts?  -- </a:t>
            </a:r>
            <a:r>
              <a:rPr lang="en-US" sz="3200" b="1" i="1" dirty="0">
                <a:solidFill>
                  <a:schemeClr val="bg1"/>
                </a:solidFill>
              </a:rPr>
              <a:t>Radiative sensitivity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D36B91-303B-4B1B-9D90-39E8DB08D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53581"/>
            <a:ext cx="4876800" cy="12192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5036C-2A1F-44C7-867B-F0FF0A3D6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25536"/>
            <a:ext cx="11929114" cy="49704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B3936-D675-4586-8921-A32CD2258507}"/>
              </a:ext>
            </a:extLst>
          </p:cNvPr>
          <p:cNvSpPr/>
          <p:nvPr/>
        </p:nvSpPr>
        <p:spPr>
          <a:xfrm>
            <a:off x="152400" y="3733800"/>
            <a:ext cx="9067800" cy="243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C52098-94B6-40A4-851C-916686930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86200"/>
            <a:ext cx="4876800" cy="1219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FC95C-9D7F-4FB3-A8A7-EB69E3FB29D9}"/>
              </a:ext>
            </a:extLst>
          </p:cNvPr>
          <p:cNvSpPr txBox="1"/>
          <p:nvPr/>
        </p:nvSpPr>
        <p:spPr>
          <a:xfrm>
            <a:off x="25153" y="4861292"/>
            <a:ext cx="93222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Calculated from Radiative kernels – by perturbing surface albedo in each model’s radiative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Large inter-model differences due to mean state cloudiness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Summer insolation averages 420 W m</a:t>
            </a:r>
            <a:r>
              <a:rPr lang="en-US" baseline="30000" dirty="0">
                <a:solidFill>
                  <a:schemeClr val="bg1"/>
                </a:solidFill>
              </a:rPr>
              <a:t>-2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transparent atmosphere expected to have values of 4.2 W m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-2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%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7D44-8825-497C-92FA-2758B4682FD3}"/>
              </a:ext>
            </a:extLst>
          </p:cNvPr>
          <p:cNvSpPr txBox="1"/>
          <p:nvPr/>
        </p:nvSpPr>
        <p:spPr>
          <a:xfrm>
            <a:off x="990600" y="4038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Averaged over May, June, July and August</a:t>
            </a:r>
          </a:p>
        </p:txBody>
      </p:sp>
    </p:spTree>
    <p:extLst>
      <p:ext uri="{BB962C8B-B14F-4D97-AF65-F5344CB8AC3E}">
        <p14:creationId xmlns:p14="http://schemas.microsoft.com/office/powerpoint/2010/main" val="2661034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50292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4912" y="15875"/>
            <a:ext cx="90678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Radiative sensitivity in our simplified radiation model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6294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5438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0198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578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3152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7056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2390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1534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6106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724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21336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baseline="-25000" dirty="0">
                <a:solidFill>
                  <a:srgbClr val="D60093"/>
                </a:solidFill>
              </a:rPr>
              <a:t>P,SURF </a:t>
            </a:r>
            <a:r>
              <a:rPr lang="en-US" altLang="en-US" sz="3600" dirty="0">
                <a:solidFill>
                  <a:srgbClr val="D60093"/>
                </a:solidFill>
              </a:rPr>
              <a:t>= 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(1-A)(1-R)</a:t>
            </a:r>
            <a:r>
              <a:rPr lang="en-US" altLang="en-US" sz="3600" baseline="30000" dirty="0">
                <a:solidFill>
                  <a:srgbClr val="D60093"/>
                </a:solidFill>
              </a:rPr>
              <a:t>2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28194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278765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DF3E9-B505-4E12-BB56-66E6F139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226361"/>
            <a:ext cx="5186511" cy="879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8A0A1-2810-4705-9594-6798132286C7}"/>
              </a:ext>
            </a:extLst>
          </p:cNvPr>
          <p:cNvSpPr txBox="1"/>
          <p:nvPr/>
        </p:nvSpPr>
        <p:spPr>
          <a:xfrm>
            <a:off x="1006475" y="1464795"/>
            <a:ext cx="272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Climatology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DA333-5B3D-45AE-824E-727777797D13}"/>
              </a:ext>
            </a:extLst>
          </p:cNvPr>
          <p:cNvSpPr txBox="1"/>
          <p:nvPr/>
        </p:nvSpPr>
        <p:spPr>
          <a:xfrm>
            <a:off x="228600" y="3562537"/>
            <a:ext cx="463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038A3-DF78-447A-B763-E26A74FB366E}"/>
              </a:ext>
            </a:extLst>
          </p:cNvPr>
          <p:cNvSpPr txBox="1"/>
          <p:nvPr/>
        </p:nvSpPr>
        <p:spPr>
          <a:xfrm>
            <a:off x="182562" y="5240297"/>
            <a:ext cx="443547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Strategy: Calculate radiative sensitivity from the climatological radiative fluxes at the top of atmosphere and surface using the simple model </a:t>
            </a:r>
            <a:r>
              <a:rPr lang="en-US" sz="1900" dirty="0">
                <a:solidFill>
                  <a:schemeClr val="bg1"/>
                </a:solidFill>
                <a:sym typeface="Wingdings" panose="05000000000000000000" pitchFamily="2" charset="2"/>
              </a:rPr>
              <a:t> compare to comprehensive radiative kernel technique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7678-7734-46FB-9460-826FB5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 calculated from kernels versus simple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B26A-E155-4C03-899E-C6F6ED69F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53869"/>
            <a:ext cx="10439400" cy="434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91AA-A390-48AD-AE5F-F19ED32FD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257800"/>
            <a:ext cx="4876800" cy="121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9CBE4-0C3D-4CED-9005-09FBC0D368E3}"/>
              </a:ext>
            </a:extLst>
          </p:cNvPr>
          <p:cNvSpPr txBox="1"/>
          <p:nvPr/>
        </p:nvSpPr>
        <p:spPr>
          <a:xfrm>
            <a:off x="228600" y="5385567"/>
            <a:ext cx="388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 each model (column), radiative kernel calculation (top) is well replicated  by simple model – domain average, spatial pattern, inter-model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B071A-491B-49FD-A51B-2B9EF8EDC5C9}"/>
              </a:ext>
            </a:extLst>
          </p:cNvPr>
          <p:cNvSpPr txBox="1"/>
          <p:nvPr/>
        </p:nvSpPr>
        <p:spPr>
          <a:xfrm>
            <a:off x="4457330" y="6211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(Donohoe, Blanchard-Wrigglesworth, Schweiger, and Rasch, submitted)</a:t>
            </a:r>
          </a:p>
        </p:txBody>
      </p:sp>
    </p:spTree>
    <p:extLst>
      <p:ext uri="{BB962C8B-B14F-4D97-AF65-F5344CB8AC3E}">
        <p14:creationId xmlns:p14="http://schemas.microsoft.com/office/powerpoint/2010/main" val="211451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7678-7734-46FB-9460-826FB5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3" y="-3847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Observational estimate of radiative sensitivity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B26A-E155-4C03-899E-C6F6ED69F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" y="762000"/>
            <a:ext cx="8961120" cy="3733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9B07-5B3C-42D7-ACC4-B43687D5ABB8}"/>
              </a:ext>
            </a:extLst>
          </p:cNvPr>
          <p:cNvSpPr txBox="1"/>
          <p:nvPr/>
        </p:nvSpPr>
        <p:spPr>
          <a:xfrm>
            <a:off x="457200" y="4572000"/>
            <a:ext cx="791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Simple model relies on climatological radiative fluxes only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Satellite observations provide an estimate of Radiative sensitivity</a:t>
            </a:r>
          </a:p>
          <a:p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The model average radiative sensitivity is close to the observational estimate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36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01AD-86FF-4AF3-B32E-F2464168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5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Radiative sensitivity all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9597E6-B193-4FBB-BCB9-066EAB9C6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" y="914400"/>
            <a:ext cx="7680030" cy="544867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4D5D2B-F8FE-4EC3-A22E-1D5D7513BAE5}"/>
              </a:ext>
            </a:extLst>
          </p:cNvPr>
          <p:cNvSpPr/>
          <p:nvPr/>
        </p:nvSpPr>
        <p:spPr>
          <a:xfrm>
            <a:off x="7010400" y="6019800"/>
            <a:ext cx="533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6B5C4-FE3E-4A3B-BBCA-40879793F913}"/>
              </a:ext>
            </a:extLst>
          </p:cNvPr>
          <p:cNvSpPr txBox="1"/>
          <p:nvPr/>
        </p:nvSpPr>
        <p:spPr>
          <a:xfrm>
            <a:off x="7691127" y="6019800"/>
            <a:ext cx="16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Arctic Ocean Average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CF2A42-DB69-45EA-B7C4-60B5F213AC88}"/>
              </a:ext>
            </a:extLst>
          </p:cNvPr>
          <p:cNvSpPr/>
          <p:nvPr/>
        </p:nvSpPr>
        <p:spPr>
          <a:xfrm>
            <a:off x="5334000" y="6019800"/>
            <a:ext cx="533400" cy="3810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1C0BE-9026-4D4F-B4A5-5F486173405D}"/>
              </a:ext>
            </a:extLst>
          </p:cNvPr>
          <p:cNvSpPr txBox="1"/>
          <p:nvPr/>
        </p:nvSpPr>
        <p:spPr>
          <a:xfrm>
            <a:off x="4498337" y="6400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Average over sea ice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65AFBA-C404-4F24-B78D-A346B93A3B61}"/>
              </a:ext>
            </a:extLst>
          </p:cNvPr>
          <p:cNvSpPr/>
          <p:nvPr/>
        </p:nvSpPr>
        <p:spPr>
          <a:xfrm>
            <a:off x="5334000" y="4267200"/>
            <a:ext cx="5334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F1AD8-74EB-45A2-95F5-B94AB8BA4EA6}"/>
              </a:ext>
            </a:extLst>
          </p:cNvPr>
          <p:cNvSpPr txBox="1"/>
          <p:nvPr/>
        </p:nvSpPr>
        <p:spPr>
          <a:xfrm>
            <a:off x="5867400" y="4114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Domain Average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C2EE61-C2E3-4C03-8916-CC97928D3B7A}"/>
              </a:ext>
            </a:extLst>
          </p:cNvPr>
          <p:cNvCxnSpPr/>
          <p:nvPr/>
        </p:nvCxnSpPr>
        <p:spPr>
          <a:xfrm flipV="1">
            <a:off x="6781800" y="4724400"/>
            <a:ext cx="13716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2BE46C-7751-4D01-B5C3-56555FAB1D9A}"/>
              </a:ext>
            </a:extLst>
          </p:cNvPr>
          <p:cNvSpPr txBox="1"/>
          <p:nvPr/>
        </p:nvSpPr>
        <p:spPr>
          <a:xfrm>
            <a:off x="8077200" y="4267200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Ice edge</a:t>
            </a:r>
          </a:p>
        </p:txBody>
      </p:sp>
    </p:spTree>
    <p:extLst>
      <p:ext uri="{BB962C8B-B14F-4D97-AF65-F5344CB8AC3E}">
        <p14:creationId xmlns:p14="http://schemas.microsoft.com/office/powerpoint/2010/main" val="5013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  <p:bldP spid="8" grpId="0" animBg="1"/>
      <p:bldP spid="9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F8EB-6FD0-4EBA-A53F-789F8559C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6" y="-36822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Recap so far..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229C7-0116-4261-89E3-7C0ACF0F7824}"/>
              </a:ext>
            </a:extLst>
          </p:cNvPr>
          <p:cNvSpPr txBox="1"/>
          <p:nvPr/>
        </p:nvSpPr>
        <p:spPr>
          <a:xfrm>
            <a:off x="381000" y="547449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Impact of surface albedo changes on absorbed solar radiation differs by a factor of 2 between different models in radiative kernel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inter-model differences are well replicated using a simple radiation model that relies on only climatological radiative fluxes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allows an observational estimate of radiative sensitivity and the evaluation in </a:t>
            </a:r>
            <a:r>
              <a:rPr lang="en-US" b="1" i="1" dirty="0">
                <a:solidFill>
                  <a:schemeClr val="bg1"/>
                </a:solidFill>
              </a:rPr>
              <a:t>ALL climate models with standard model output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ABD7C5-A8A3-4E03-9B4C-4B3065D7C231}"/>
              </a:ext>
            </a:extLst>
          </p:cNvPr>
          <p:cNvSpPr txBox="1">
            <a:spLocks/>
          </p:cNvSpPr>
          <p:nvPr/>
        </p:nvSpPr>
        <p:spPr>
          <a:xfrm>
            <a:off x="381000" y="19898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Moving forward…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6BD4B-B6FC-4FA9-A46F-8F3AA90247A4}"/>
              </a:ext>
            </a:extLst>
          </p:cNvPr>
          <p:cNvSpPr txBox="1"/>
          <p:nvPr/>
        </p:nvSpPr>
        <p:spPr>
          <a:xfrm>
            <a:off x="4038600" y="4447401"/>
            <a:ext cx="51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The comprehensive evaluation of radiative provides: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Obseravtional</a:t>
            </a:r>
            <a:r>
              <a:rPr lang="en-US" dirty="0">
                <a:solidFill>
                  <a:schemeClr val="bg1"/>
                </a:solidFill>
              </a:rPr>
              <a:t> estimate of ice albedo feedback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Insight into inter-model spread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C8AB2-BA5E-4832-8747-CC906E87E233}"/>
              </a:ext>
            </a:extLst>
          </p:cNvPr>
          <p:cNvSpPr txBox="1"/>
          <p:nvPr/>
        </p:nvSpPr>
        <p:spPr>
          <a:xfrm>
            <a:off x="7086600" y="5638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D29E0-81A1-497F-92F9-B6BB4098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729600" cy="2896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424A52-9C79-49C2-A880-0DC4DD0A5538}"/>
              </a:ext>
            </a:extLst>
          </p:cNvPr>
          <p:cNvSpPr txBox="1"/>
          <p:nvPr/>
        </p:nvSpPr>
        <p:spPr>
          <a:xfrm>
            <a:off x="152400" y="6477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IPCC AR5,  </a:t>
            </a:r>
            <a:r>
              <a:rPr lang="en-US" dirty="0" err="1">
                <a:solidFill>
                  <a:schemeClr val="bg1"/>
                </a:solidFill>
              </a:rPr>
              <a:t>Soden</a:t>
            </a:r>
            <a:r>
              <a:rPr lang="en-US" dirty="0">
                <a:solidFill>
                  <a:schemeClr val="bg1"/>
                </a:solidFill>
              </a:rPr>
              <a:t> and Held 2006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21E5D-3ACB-4AC8-9A39-5DA2036A1A04}"/>
              </a:ext>
            </a:extLst>
          </p:cNvPr>
          <p:cNvSpPr txBox="1"/>
          <p:nvPr/>
        </p:nvSpPr>
        <p:spPr>
          <a:xfrm>
            <a:off x="5484300" y="63362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Ice sensitivity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5A9C03-B058-4E00-B950-B0F837D003FE}"/>
              </a:ext>
            </a:extLst>
          </p:cNvPr>
          <p:cNvSpPr txBox="1"/>
          <p:nvPr/>
        </p:nvSpPr>
        <p:spPr>
          <a:xfrm>
            <a:off x="6934200" y="6336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Radiative Sensitivity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A31924-1723-47A3-B6C1-C33A48921BE8}"/>
              </a:ext>
            </a:extLst>
          </p:cNvPr>
          <p:cNvSpPr txBox="1"/>
          <p:nvPr/>
        </p:nvSpPr>
        <p:spPr>
          <a:xfrm>
            <a:off x="381000" y="2971800"/>
            <a:ext cx="35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Radiative Feedbacks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EA81A6-A57D-4C07-9EBB-EE980F4A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708" y="5408542"/>
            <a:ext cx="3384492" cy="9922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575052-3750-44C3-AB70-9ACC581DF63B}"/>
              </a:ext>
            </a:extLst>
          </p:cNvPr>
          <p:cNvSpPr txBox="1"/>
          <p:nvPr/>
        </p:nvSpPr>
        <p:spPr>
          <a:xfrm>
            <a:off x="3886200" y="55258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Albedo </a:t>
            </a:r>
          </a:p>
          <a:p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DB378F-2A1E-4A01-B1BA-684C5065CDFD}"/>
              </a:ext>
            </a:extLst>
          </p:cNvPr>
          <p:cNvSpPr txBox="1"/>
          <p:nvPr/>
        </p:nvSpPr>
        <p:spPr>
          <a:xfrm>
            <a:off x="4953000" y="55258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784BF7-D49F-44BB-A27F-C11E56199E7F}"/>
              </a:ext>
            </a:extLst>
          </p:cNvPr>
          <p:cNvSpPr/>
          <p:nvPr/>
        </p:nvSpPr>
        <p:spPr>
          <a:xfrm>
            <a:off x="2743200" y="3505200"/>
            <a:ext cx="304800" cy="27635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0DA220-F2EE-43A3-9724-FD4A06195BA2}"/>
              </a:ext>
            </a:extLst>
          </p:cNvPr>
          <p:cNvSpPr txBox="1"/>
          <p:nvPr/>
        </p:nvSpPr>
        <p:spPr>
          <a:xfrm rot="16200000">
            <a:off x="2058889" y="46789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albedo feedback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6B4A87-664D-45FC-8D53-D6EA69492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877069"/>
            <a:ext cx="3729600" cy="14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  <p:bldP spid="15" grpId="0"/>
      <p:bldP spid="16" grpId="0"/>
      <p:bldP spid="17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693A-637F-4C1F-8C93-731CC36F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579" y="-290587"/>
            <a:ext cx="4572000" cy="15794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Observational Ice Albedo Feedback (IAF)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93FD4-668F-4C35-95AC-171979ADD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4"/>
            <a:ext cx="3962400" cy="67691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FE057-D6C7-43DD-A70A-493EA6B7E11C}"/>
              </a:ext>
            </a:extLst>
          </p:cNvPr>
          <p:cNvSpPr/>
          <p:nvPr/>
        </p:nvSpPr>
        <p:spPr>
          <a:xfrm>
            <a:off x="1981200" y="0"/>
            <a:ext cx="1981200" cy="68372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6D89B-103B-4BA6-B85A-D397781D354B}"/>
              </a:ext>
            </a:extLst>
          </p:cNvPr>
          <p:cNvSpPr txBox="1"/>
          <p:nvPr/>
        </p:nvSpPr>
        <p:spPr>
          <a:xfrm>
            <a:off x="5607848" y="21057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Ice sensitivity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ADC46-E2BF-4F6B-9A52-8DDF0B972B15}"/>
              </a:ext>
            </a:extLst>
          </p:cNvPr>
          <p:cNvSpPr txBox="1"/>
          <p:nvPr/>
        </p:nvSpPr>
        <p:spPr>
          <a:xfrm>
            <a:off x="7057748" y="210579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Radiative Sensitivity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768352-E191-4F94-94B3-6EF667F2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56" y="1066800"/>
            <a:ext cx="3384492" cy="992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99557-A783-4F63-B7AC-0D5AD27C82C6}"/>
              </a:ext>
            </a:extLst>
          </p:cNvPr>
          <p:cNvSpPr txBox="1"/>
          <p:nvPr/>
        </p:nvSpPr>
        <p:spPr>
          <a:xfrm>
            <a:off x="4009748" y="129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Albedo </a:t>
            </a:r>
          </a:p>
          <a:p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261C8-C443-4340-B92B-D39929DD25CD}"/>
              </a:ext>
            </a:extLst>
          </p:cNvPr>
          <p:cNvSpPr txBox="1"/>
          <p:nvPr/>
        </p:nvSpPr>
        <p:spPr>
          <a:xfrm>
            <a:off x="5076548" y="1295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AAC82-9BB7-4611-9B46-8FC6D7E7F208}"/>
              </a:ext>
            </a:extLst>
          </p:cNvPr>
          <p:cNvSpPr txBox="1"/>
          <p:nvPr/>
        </p:nvSpPr>
        <p:spPr>
          <a:xfrm>
            <a:off x="4114800" y="2520145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Surface albedo changes between 1982 and 2017 from 2 sources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NSIDC sea ice change times Δ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en-US" dirty="0">
                <a:solidFill>
                  <a:srgbClr val="0070C0"/>
                </a:solidFill>
              </a:rPr>
              <a:t> of 0.54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Polar Pathfinder (APP-X) surface albedo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F6B49-A259-4EEB-83BB-24F78D3AF43A}"/>
              </a:ext>
            </a:extLst>
          </p:cNvPr>
          <p:cNvSpPr txBox="1"/>
          <p:nvPr/>
        </p:nvSpPr>
        <p:spPr>
          <a:xfrm>
            <a:off x="4042299" y="4073673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mean surface temperature change = 0.7 +/- .1 K  from 3 sources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HADCRUT (</a:t>
            </a:r>
            <a:r>
              <a:rPr lang="en-US" dirty="0" err="1">
                <a:solidFill>
                  <a:schemeClr val="bg1"/>
                </a:solidFill>
              </a:rPr>
              <a:t>Cowtan</a:t>
            </a:r>
            <a:r>
              <a:rPr lang="en-US" dirty="0">
                <a:solidFill>
                  <a:schemeClr val="bg1"/>
                </a:solidFill>
              </a:rPr>
              <a:t> and Way)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GISTEMP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NCEP surface temp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C6C19-7BB2-4905-BF87-8DEED9756A97}"/>
              </a:ext>
            </a:extLst>
          </p:cNvPr>
          <p:cNvSpPr txBox="1"/>
          <p:nvPr/>
        </p:nvSpPr>
        <p:spPr>
          <a:xfrm>
            <a:off x="4005309" y="544253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Radiative sensitivity from CERES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428CE-0F01-4EE1-98CB-013CD2C60B53}"/>
              </a:ext>
            </a:extLst>
          </p:cNvPr>
          <p:cNvSpPr txBox="1"/>
          <p:nvPr/>
        </p:nvSpPr>
        <p:spPr>
          <a:xfrm>
            <a:off x="4267200" y="5671834"/>
            <a:ext cx="521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   Global Impact of IAF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= 0.16 ± 0.04 W m</a:t>
            </a:r>
            <a:r>
              <a:rPr lang="en-US" sz="3600" b="1" baseline="30000" dirty="0">
                <a:solidFill>
                  <a:schemeClr val="bg1"/>
                </a:solidFill>
              </a:rPr>
              <a:t>-2</a:t>
            </a:r>
            <a:r>
              <a:rPr lang="en-US" sz="3600" b="1" dirty="0">
                <a:solidFill>
                  <a:schemeClr val="bg1"/>
                </a:solidFill>
              </a:rPr>
              <a:t> K</a:t>
            </a:r>
            <a:r>
              <a:rPr lang="en-US" sz="3600" b="1" baseline="30000" dirty="0">
                <a:solidFill>
                  <a:schemeClr val="bg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1944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ACBB-AB9D-4186-9B04-47F46384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Observation comparison of ice albedo feedback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E94F0-50BF-46D6-9F43-30C6319CE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2" y="1295400"/>
            <a:ext cx="8728363" cy="41148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0A8FFD-D96E-4AF4-8438-A6A9BCE81FC2}"/>
              </a:ext>
            </a:extLst>
          </p:cNvPr>
          <p:cNvSpPr/>
          <p:nvPr/>
        </p:nvSpPr>
        <p:spPr>
          <a:xfrm>
            <a:off x="158318" y="1934592"/>
            <a:ext cx="8762395" cy="22972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0694C-097D-4D79-9D60-B6C5BCF75BB3}"/>
              </a:ext>
            </a:extLst>
          </p:cNvPr>
          <p:cNvSpPr txBox="1"/>
          <p:nvPr/>
        </p:nvSpPr>
        <p:spPr>
          <a:xfrm>
            <a:off x="76200" y="5334000"/>
            <a:ext cx="735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Observed IAF = </a:t>
            </a:r>
            <a:r>
              <a:rPr lang="en-US" b="1" dirty="0">
                <a:solidFill>
                  <a:schemeClr val="bg1"/>
                </a:solidFill>
              </a:rPr>
              <a:t>0.16 ± 0.04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dirty="0">
                <a:solidFill>
                  <a:schemeClr val="bg1"/>
                </a:solidFill>
              </a:rPr>
              <a:t>CMIP5 historical simulation IAF = </a:t>
            </a:r>
            <a:r>
              <a:rPr lang="en-US" b="1" dirty="0">
                <a:solidFill>
                  <a:schemeClr val="bg1"/>
                </a:solidFill>
              </a:rPr>
              <a:t>0.12 ± 0.13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dirty="0">
                <a:solidFill>
                  <a:schemeClr val="bg1"/>
                </a:solidFill>
              </a:rPr>
              <a:t>CMIP5 4XCO2 IAF = </a:t>
            </a:r>
            <a:r>
              <a:rPr lang="en-US" b="1" dirty="0">
                <a:solidFill>
                  <a:schemeClr val="bg1"/>
                </a:solidFill>
              </a:rPr>
              <a:t>0.13 ± 0.09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72D5A-F7E5-44AB-B27C-1A0808C18022}"/>
              </a:ext>
            </a:extLst>
          </p:cNvPr>
          <p:cNvSpPr txBox="1"/>
          <p:nvPr/>
        </p:nvSpPr>
        <p:spPr>
          <a:xfrm>
            <a:off x="110231" y="6172200"/>
            <a:ext cx="842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CMIP5 4XCO2 IAF with observational Radiative Sensitivity =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0.13 ± 0.08 W m</a:t>
            </a:r>
            <a:r>
              <a:rPr lang="en-US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</a:t>
            </a:r>
            <a:r>
              <a:rPr lang="en-US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CMIP5 4XCO2 IAF with observational Ice Sensitivity = </a:t>
            </a:r>
            <a:r>
              <a:rPr lang="en-US" b="1" dirty="0">
                <a:solidFill>
                  <a:srgbClr val="FF0000"/>
                </a:solidFill>
              </a:rPr>
              <a:t>0.16 ± 0.04 W m</a:t>
            </a:r>
            <a:r>
              <a:rPr lang="en-US" b="1" baseline="30000" dirty="0">
                <a:solidFill>
                  <a:srgbClr val="FF0000"/>
                </a:solidFill>
              </a:rPr>
              <a:t>-2</a:t>
            </a:r>
            <a:r>
              <a:rPr lang="en-US" b="1" dirty="0">
                <a:solidFill>
                  <a:srgbClr val="FF0000"/>
                </a:solidFill>
              </a:rPr>
              <a:t> K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246D0-6106-41BB-8609-2A646707EDC6}"/>
              </a:ext>
            </a:extLst>
          </p:cNvPr>
          <p:cNvSpPr txBox="1"/>
          <p:nvPr/>
        </p:nvSpPr>
        <p:spPr>
          <a:xfrm rot="16200000">
            <a:off x="718066" y="374993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199EA4-CA47-462E-997F-0DE020616EE5}"/>
              </a:ext>
            </a:extLst>
          </p:cNvPr>
          <p:cNvSpPr txBox="1"/>
          <p:nvPr/>
        </p:nvSpPr>
        <p:spPr>
          <a:xfrm rot="16200000">
            <a:off x="1327666" y="374993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64E5A-4E8A-4182-9D25-B318E161AEF2}"/>
              </a:ext>
            </a:extLst>
          </p:cNvPr>
          <p:cNvSpPr txBox="1"/>
          <p:nvPr/>
        </p:nvSpPr>
        <p:spPr>
          <a:xfrm rot="16200000">
            <a:off x="5061466" y="370153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03A58-599E-4C25-8630-D62DE26DCFA3}"/>
              </a:ext>
            </a:extLst>
          </p:cNvPr>
          <p:cNvSpPr txBox="1"/>
          <p:nvPr/>
        </p:nvSpPr>
        <p:spPr>
          <a:xfrm rot="16200000">
            <a:off x="5594866" y="370153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4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6EFC7-30DE-44F7-998A-64B3CA8E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Conclusions – Ice albedo feedback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A6336-4945-43B7-B038-C6ABA063E900}"/>
              </a:ext>
            </a:extLst>
          </p:cNvPr>
          <p:cNvSpPr txBox="1"/>
          <p:nvPr/>
        </p:nvSpPr>
        <p:spPr>
          <a:xfrm>
            <a:off x="609600" y="765504"/>
            <a:ext cx="80772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global  Arctic ice albedo feedback estimated to be +</a:t>
            </a:r>
            <a:r>
              <a:rPr lang="en-US" b="1" dirty="0">
                <a:solidFill>
                  <a:schemeClr val="bg1"/>
                </a:solidFill>
              </a:rPr>
              <a:t>0.16 ± 0.04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b="1" baseline="30000" dirty="0">
                <a:solidFill>
                  <a:schemeClr val="bg1"/>
                </a:solidFill>
              </a:rPr>
              <a:t>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 For context, the total climate feedback (</a:t>
            </a:r>
            <a:r>
              <a:rPr lang="el-GR" dirty="0">
                <a:solidFill>
                  <a:schemeClr val="bg1"/>
                </a:solidFill>
              </a:rPr>
              <a:t>λ</a:t>
            </a:r>
            <a:r>
              <a:rPr lang="en-US" dirty="0">
                <a:solidFill>
                  <a:schemeClr val="bg1"/>
                </a:solidFill>
              </a:rPr>
              <a:t>) central estimate is -1.33 </a:t>
            </a:r>
            <a:r>
              <a:rPr lang="en-US" b="1" dirty="0">
                <a:solidFill>
                  <a:schemeClr val="bg1"/>
                </a:solidFill>
              </a:rPr>
              <a:t>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dirty="0">
                <a:solidFill>
                  <a:schemeClr val="bg1"/>
                </a:solidFill>
              </a:rPr>
              <a:t>         = CO2 forcing / climate sensitivity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IAF Amplifies (feedback Gain) of global warming by 15%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Model average Radiative sensitivity  is similar to observational estimate</a:t>
            </a:r>
          </a:p>
          <a:p>
            <a:r>
              <a:rPr lang="en-US" dirty="0">
                <a:solidFill>
                  <a:srgbClr val="FF0000"/>
                </a:solidFill>
              </a:rPr>
              <a:t>      -- Inter-model differences in RS result in IAF differences of  </a:t>
            </a:r>
            <a:r>
              <a:rPr lang="en-US" b="1" dirty="0">
                <a:solidFill>
                  <a:srgbClr val="FF0000"/>
                </a:solidFill>
              </a:rPr>
              <a:t>± 0.04 W m</a:t>
            </a:r>
            <a:r>
              <a:rPr lang="en-US" b="1" baseline="30000" dirty="0">
                <a:solidFill>
                  <a:srgbClr val="FF0000"/>
                </a:solidFill>
              </a:rPr>
              <a:t>-2</a:t>
            </a:r>
            <a:r>
              <a:rPr lang="en-US" b="1" dirty="0">
                <a:solidFill>
                  <a:srgbClr val="FF0000"/>
                </a:solidFill>
              </a:rPr>
              <a:t> K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Model average Ice sensitivity is slightly smaller than  that observed </a:t>
            </a:r>
          </a:p>
          <a:p>
            <a:r>
              <a:rPr lang="en-US" dirty="0">
                <a:solidFill>
                  <a:srgbClr val="0070C0"/>
                </a:solidFill>
              </a:rPr>
              <a:t>  -- Inter-model differences in RS result in IAF differences of  </a:t>
            </a:r>
            <a:r>
              <a:rPr lang="en-US" b="1" dirty="0">
                <a:solidFill>
                  <a:srgbClr val="0070C0"/>
                </a:solidFill>
              </a:rPr>
              <a:t>± 0.08 W m</a:t>
            </a:r>
            <a:r>
              <a:rPr lang="en-US" b="1" baseline="30000" dirty="0">
                <a:solidFill>
                  <a:srgbClr val="0070C0"/>
                </a:solidFill>
              </a:rPr>
              <a:t>-2</a:t>
            </a:r>
            <a:r>
              <a:rPr lang="en-US" b="1" dirty="0">
                <a:solidFill>
                  <a:srgbClr val="0070C0"/>
                </a:solidFill>
              </a:rPr>
              <a:t> K</a:t>
            </a:r>
            <a:r>
              <a:rPr lang="en-US" b="1" baseline="30000" dirty="0">
                <a:solidFill>
                  <a:srgbClr val="0070C0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5D812-C56D-4F7C-BC72-5661C9AD1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32178"/>
            <a:ext cx="2667000" cy="851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1BAE4-AA0C-4E53-8431-7958799FD202}"/>
              </a:ext>
            </a:extLst>
          </p:cNvPr>
          <p:cNvSpPr txBox="1"/>
          <p:nvPr/>
        </p:nvSpPr>
        <p:spPr>
          <a:xfrm>
            <a:off x="3274500" y="47360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Ice sensitivity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64C84-884B-4C4D-B380-0A590D34F511}"/>
              </a:ext>
            </a:extLst>
          </p:cNvPr>
          <p:cNvSpPr txBox="1"/>
          <p:nvPr/>
        </p:nvSpPr>
        <p:spPr>
          <a:xfrm>
            <a:off x="4724400" y="47360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Radiative Sensitivity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14725D-FBDC-4039-A699-5BF5FA734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908" y="3697069"/>
            <a:ext cx="3384492" cy="9922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D93394-4290-4512-9787-D8D6D7BF2722}"/>
              </a:ext>
            </a:extLst>
          </p:cNvPr>
          <p:cNvSpPr txBox="1"/>
          <p:nvPr/>
        </p:nvSpPr>
        <p:spPr>
          <a:xfrm>
            <a:off x="1676400" y="3925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Albedo </a:t>
            </a:r>
          </a:p>
          <a:p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0208CD-8993-4E4F-9255-A8BFB70B489A}"/>
              </a:ext>
            </a:extLst>
          </p:cNvPr>
          <p:cNvSpPr txBox="1"/>
          <p:nvPr/>
        </p:nvSpPr>
        <p:spPr>
          <a:xfrm>
            <a:off x="2743200" y="3925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28056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889E8648-9732-42CF-9981-D6914B6C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79B71A48-5725-4F6B-AA79-DFB2B6AC1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Energy budget of the climate system </a:t>
            </a: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" y="511360"/>
            <a:ext cx="3947180" cy="287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3745" y="16764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4076" y="16764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245" y="1019354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8768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859338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Line 6">
            <a:extLst>
              <a:ext uri="{FF2B5EF4-FFF2-40B4-BE49-F238E27FC236}">
                <a16:creationId xmlns:a16="http://schemas.microsoft.com/office/drawing/2014/main" id="{A3FA2836-C8E2-4AB9-807F-D7B2117E7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2229" y="4069557"/>
            <a:ext cx="541757" cy="788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6B8248A-7F77-472E-8F0A-6EEB8107B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399" y="4727585"/>
            <a:ext cx="76201" cy="149215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0">
            <a:extLst>
              <a:ext uri="{FF2B5EF4-FFF2-40B4-BE49-F238E27FC236}">
                <a16:creationId xmlns:a16="http://schemas.microsoft.com/office/drawing/2014/main" id="{8E25CFA3-026C-4B03-88D2-B8044AFCE2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5043" y="4648209"/>
            <a:ext cx="76201" cy="180172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2738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24522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Extratropics</a:t>
            </a: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788025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8">
            <a:extLst>
              <a:ext uri="{FF2B5EF4-FFF2-40B4-BE49-F238E27FC236}">
                <a16:creationId xmlns:a16="http://schemas.microsoft.com/office/drawing/2014/main" id="{051C6F34-FB05-4960-A8BD-ADB892E72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68425" y="4114800"/>
            <a:ext cx="460375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E184CE47-C8B9-4AC3-800F-DDBD2A66C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950" y="4248150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34" name="Text Box 16">
            <a:extLst>
              <a:ext uri="{FF2B5EF4-FFF2-40B4-BE49-F238E27FC236}">
                <a16:creationId xmlns:a16="http://schemas.microsoft.com/office/drawing/2014/main" id="{3DFADDD9-FFB6-4529-98E7-0DEDE53BD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845" y="4173538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DA00"/>
                </a:solidFill>
              </a:rPr>
              <a:t>2.4 PW</a:t>
            </a:r>
          </a:p>
        </p:txBody>
      </p:sp>
      <p:sp>
        <p:nvSpPr>
          <p:cNvPr id="35" name="Text Box 16">
            <a:extLst>
              <a:ext uri="{FF2B5EF4-FFF2-40B4-BE49-F238E27FC236}">
                <a16:creationId xmlns:a16="http://schemas.microsoft.com/office/drawing/2014/main" id="{5A600072-0865-4839-9A62-1041B530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1816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E82ADF"/>
                </a:solidFill>
              </a:rPr>
              <a:t>5.8 PW</a:t>
            </a:r>
          </a:p>
        </p:txBody>
      </p:sp>
      <p:sp>
        <p:nvSpPr>
          <p:cNvPr id="36" name="Text Box 13">
            <a:extLst>
              <a:ext uri="{FF2B5EF4-FFF2-40B4-BE49-F238E27FC236}">
                <a16:creationId xmlns:a16="http://schemas.microsoft.com/office/drawing/2014/main" id="{CDB311F2-8192-4A8B-96B4-B5420E9D8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5437" y="4609981"/>
            <a:ext cx="247856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Absorbed Solar</a:t>
            </a:r>
            <a:r>
              <a:rPr lang="en-US" altLang="en-US" sz="2400" dirty="0"/>
              <a:t>  </a:t>
            </a:r>
          </a:p>
          <a:p>
            <a:pPr algn="ctr" eaLnBrk="1" hangingPunct="1"/>
            <a:r>
              <a:rPr lang="en-US" altLang="en-US" sz="2400" dirty="0">
                <a:solidFill>
                  <a:srgbClr val="00FF00"/>
                </a:solidFill>
              </a:rPr>
              <a:t>Emitted </a:t>
            </a:r>
          </a:p>
          <a:p>
            <a:pPr algn="ctr" eaLnBrk="1" hangingPunct="1"/>
            <a:r>
              <a:rPr lang="en-US" altLang="en-US" sz="1800" dirty="0">
                <a:solidFill>
                  <a:srgbClr val="00FF00"/>
                </a:solidFill>
              </a:rPr>
              <a:t>(Outgoing Longwave)</a:t>
            </a:r>
          </a:p>
          <a:p>
            <a:pPr algn="ctr" eaLnBrk="1" hangingPunct="1"/>
            <a:r>
              <a:rPr lang="en-US" altLang="en-US" sz="3200" dirty="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0BE705-CE54-4EBE-AA42-79B8A087DBDE}"/>
              </a:ext>
            </a:extLst>
          </p:cNvPr>
          <p:cNvSpPr txBox="1"/>
          <p:nvPr/>
        </p:nvSpPr>
        <p:spPr>
          <a:xfrm>
            <a:off x="4222045" y="838199"/>
            <a:ext cx="46171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Relative to global mean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extratropics</a:t>
            </a:r>
            <a:r>
              <a:rPr lang="en-US" dirty="0">
                <a:solidFill>
                  <a:schemeClr val="bg1"/>
                </a:solidFill>
              </a:rPr>
              <a:t> have a 8.2 PW deficit in absorbed shortwave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is partially balanced by reduced (OLR) associated with cold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And primarily balanced by 5.8 PW of poleward energy transport by the atmosphere and ocean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052C4-AF7E-47F7-8934-F80323EE9790}"/>
              </a:ext>
            </a:extLst>
          </p:cNvPr>
          <p:cNvSpPr txBox="1"/>
          <p:nvPr/>
        </p:nvSpPr>
        <p:spPr>
          <a:xfrm>
            <a:off x="6781800" y="6324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Donohoe and Battisti, 2012</a:t>
            </a:r>
          </a:p>
          <a:p>
            <a:r>
              <a:rPr lang="en-US" sz="1600" dirty="0">
                <a:solidFill>
                  <a:schemeClr val="bg1"/>
                </a:solidFill>
              </a:rPr>
              <a:t>Stone, 1978</a:t>
            </a:r>
          </a:p>
        </p:txBody>
      </p:sp>
    </p:spTree>
    <p:extLst>
      <p:ext uri="{BB962C8B-B14F-4D97-AF65-F5344CB8AC3E}">
        <p14:creationId xmlns:p14="http://schemas.microsoft.com/office/powerpoint/2010/main" val="2490212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1B66-E0B8-4F7F-86FC-7402A54A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941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Heat transport in the climate system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0F56F40-6B10-4E50-971A-C3D0E24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3418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6CD75-2606-486E-9BEF-089ADF815809}"/>
              </a:ext>
            </a:extLst>
          </p:cNvPr>
          <p:cNvGrpSpPr/>
          <p:nvPr/>
        </p:nvGrpSpPr>
        <p:grpSpPr>
          <a:xfrm>
            <a:off x="-76200" y="863607"/>
            <a:ext cx="3528008" cy="2565393"/>
            <a:chOff x="-76200" y="863607"/>
            <a:chExt cx="3528008" cy="2565393"/>
          </a:xfrm>
        </p:grpSpPr>
        <p:pic>
          <p:nvPicPr>
            <p:cNvPr id="4" name="Picture 5" descr="4_rad_shaded">
              <a:extLst>
                <a:ext uri="{FF2B5EF4-FFF2-40B4-BE49-F238E27FC236}">
                  <a16:creationId xmlns:a16="http://schemas.microsoft.com/office/drawing/2014/main" id="{5DC459CC-8E0E-4A4F-AFD4-170AD9814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863607"/>
              <a:ext cx="3528008" cy="256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A596C37-135B-4961-90AD-3B1E6B64E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200" y="1760368"/>
              <a:ext cx="99060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8D3FE873-714E-4AC3-B38C-998C6C5830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9600" y="1739653"/>
              <a:ext cx="91440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9948A008-404F-4CE3-A4F1-65E3FA935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1209767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33CC"/>
                  </a:solidFill>
                </a:rPr>
                <a:t>5.8 PW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B0C51-F00D-4D81-826D-5FEEF1067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400"/>
            <a:ext cx="5247455" cy="2959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5B39AE-51B0-4335-B951-5F92CF67AC90}"/>
              </a:ext>
            </a:extLst>
          </p:cNvPr>
          <p:cNvSpPr txBox="1"/>
          <p:nvPr/>
        </p:nvSpPr>
        <p:spPr>
          <a:xfrm>
            <a:off x="4572000" y="3962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A3601-1B55-486A-A5E7-4B274CC0CC5F}"/>
              </a:ext>
            </a:extLst>
          </p:cNvPr>
          <p:cNvSpPr txBox="1"/>
          <p:nvPr/>
        </p:nvSpPr>
        <p:spPr>
          <a:xfrm>
            <a:off x="3581400" y="1209767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Total (atmosphere plus ocean) heat transport in the climate system is equal to the spatial integral of net radiative imbalance at TOS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     5.8 PW poleward at around 37⁰ in each 	hemisphere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2ABED-BED6-49F4-9EBC-C24D1835DE3C}"/>
              </a:ext>
            </a:extLst>
          </p:cNvPr>
          <p:cNvSpPr txBox="1"/>
          <p:nvPr/>
        </p:nvSpPr>
        <p:spPr>
          <a:xfrm>
            <a:off x="0" y="3709987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Atmospheric heat transport is the vertical zonal and time integral of the meridional (moist static = latent + potential ) energy flux from reanalysis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Ocean as a residual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Outside of the tropics, the atmosphere does most of work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0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41B66-E0B8-4F7F-86FC-7402A54A7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9410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Heat transport in the climate system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D0F56F40-6B10-4E50-971A-C3D0E24E0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23418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C6CD75-2606-486E-9BEF-089ADF815809}"/>
              </a:ext>
            </a:extLst>
          </p:cNvPr>
          <p:cNvGrpSpPr/>
          <p:nvPr/>
        </p:nvGrpSpPr>
        <p:grpSpPr>
          <a:xfrm>
            <a:off x="-76200" y="863607"/>
            <a:ext cx="3528008" cy="2565393"/>
            <a:chOff x="-76200" y="863607"/>
            <a:chExt cx="3528008" cy="2565393"/>
          </a:xfrm>
        </p:grpSpPr>
        <p:pic>
          <p:nvPicPr>
            <p:cNvPr id="4" name="Picture 5" descr="4_rad_shaded">
              <a:extLst>
                <a:ext uri="{FF2B5EF4-FFF2-40B4-BE49-F238E27FC236}">
                  <a16:creationId xmlns:a16="http://schemas.microsoft.com/office/drawing/2014/main" id="{5DC459CC-8E0E-4A4F-AFD4-170AD9814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863607"/>
              <a:ext cx="3528008" cy="256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3A596C37-135B-4961-90AD-3B1E6B64EA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200" y="1760368"/>
              <a:ext cx="99060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8D3FE873-714E-4AC3-B38C-998C6C5830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9600" y="1739653"/>
              <a:ext cx="91440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9948A008-404F-4CE3-A4F1-65E3FA935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1209767"/>
              <a:ext cx="1828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solidFill>
                    <a:srgbClr val="FF33CC"/>
                  </a:solidFill>
                </a:rPr>
                <a:t>5.8 PW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84B0C51-F00D-4D81-826D-5FEEF1067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581400"/>
            <a:ext cx="5247455" cy="2959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5B39AE-51B0-4335-B951-5F92CF67AC90}"/>
              </a:ext>
            </a:extLst>
          </p:cNvPr>
          <p:cNvSpPr txBox="1"/>
          <p:nvPr/>
        </p:nvSpPr>
        <p:spPr>
          <a:xfrm>
            <a:off x="4572000" y="39624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BA3601-1B55-486A-A5E7-4B274CC0CC5F}"/>
              </a:ext>
            </a:extLst>
          </p:cNvPr>
          <p:cNvSpPr txBox="1"/>
          <p:nvPr/>
        </p:nvSpPr>
        <p:spPr>
          <a:xfrm>
            <a:off x="3581400" y="1209767"/>
            <a:ext cx="495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Total (atmosphere plus ocean) heat transport in the climate system is equal to the spatial integral of net radiative imbalance at TOS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     5.8 PW poleward at around 37⁰ in each 	hemisphere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2ABED-BED6-49F4-9EBC-C24D1835DE3C}"/>
              </a:ext>
            </a:extLst>
          </p:cNvPr>
          <p:cNvSpPr txBox="1"/>
          <p:nvPr/>
        </p:nvSpPr>
        <p:spPr>
          <a:xfrm>
            <a:off x="0" y="3709987"/>
            <a:ext cx="3200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Atmospheric heat transport is the vertical zonal and time integral of the meridional (moist static = latent + potential ) energy flux from reanalysis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Ocean as a residual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Outside of the tropics, the atmosphere does most of work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AEA47C-683B-4147-894F-93147D748D81}"/>
              </a:ext>
            </a:extLst>
          </p:cNvPr>
          <p:cNvSpPr txBox="1"/>
          <p:nvPr/>
        </p:nvSpPr>
        <p:spPr>
          <a:xfrm>
            <a:off x="6858000" y="54496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OBS.</a:t>
            </a:r>
          </a:p>
          <a:p>
            <a:r>
              <a:rPr lang="en-US" dirty="0"/>
              <a:t>CMIP5 Models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FA914-2776-46B2-9EA5-7CAC0ACB9397}"/>
              </a:ext>
            </a:extLst>
          </p:cNvPr>
          <p:cNvCxnSpPr/>
          <p:nvPr/>
        </p:nvCxnSpPr>
        <p:spPr>
          <a:xfrm flipV="1">
            <a:off x="6553200" y="5501380"/>
            <a:ext cx="228600" cy="2136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59BBA3-79E2-47E9-8CFA-9624E0BB9260}"/>
              </a:ext>
            </a:extLst>
          </p:cNvPr>
          <p:cNvCxnSpPr/>
          <p:nvPr/>
        </p:nvCxnSpPr>
        <p:spPr>
          <a:xfrm flipV="1">
            <a:off x="6629400" y="5806180"/>
            <a:ext cx="228600" cy="213620"/>
          </a:xfrm>
          <a:prstGeom prst="line">
            <a:avLst/>
          </a:prstGeom>
          <a:ln w="3810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4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C648-0B64-4769-BB64-04B1B82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E492D7-F18D-4B11-90E5-373EE3F35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180831" cy="67056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DD9E5F-4BD7-447A-8154-5AC3DB05BBEC}"/>
              </a:ext>
            </a:extLst>
          </p:cNvPr>
          <p:cNvSpPr/>
          <p:nvPr/>
        </p:nvSpPr>
        <p:spPr>
          <a:xfrm>
            <a:off x="4191000" y="76200"/>
            <a:ext cx="4953000" cy="6781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88F98-D99D-4794-AC40-D71858A254F6}"/>
              </a:ext>
            </a:extLst>
          </p:cNvPr>
          <p:cNvSpPr txBox="1"/>
          <p:nvPr/>
        </p:nvSpPr>
        <p:spPr>
          <a:xfrm>
            <a:off x="4319015" y="274638"/>
            <a:ext cx="42153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Consider poleward heat transport changes in a multi-model (20 models) of 3 different climates states: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Pre-industrial control (PI)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DB8"/>
                </a:solidFill>
              </a:rPr>
              <a:t>Last Glacial Maximum (LGM)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Abrupt CO2 quadrupling (4XCO2)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Total heat transport nearly unchanged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equator-to-pole gradient of net radiation is nearly unchanged because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Absorbed solar radiation changes are nearly balanced by outgoing longwave radiation changes (regionally, not necessarily locally) 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39177-D7B5-49C2-8CF3-12E8B36BE310}"/>
              </a:ext>
            </a:extLst>
          </p:cNvPr>
          <p:cNvSpPr txBox="1"/>
          <p:nvPr/>
        </p:nvSpPr>
        <p:spPr>
          <a:xfrm>
            <a:off x="6629400" y="6476452"/>
            <a:ext cx="4038600" cy="38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 et al. 2019</a:t>
            </a:r>
          </a:p>
        </p:txBody>
      </p:sp>
    </p:spTree>
    <p:extLst>
      <p:ext uri="{BB962C8B-B14F-4D97-AF65-F5344CB8AC3E}">
        <p14:creationId xmlns:p14="http://schemas.microsoft.com/office/powerpoint/2010/main" val="2095348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_rad">
            <a:extLst>
              <a:ext uri="{FF2B5EF4-FFF2-40B4-BE49-F238E27FC236}">
                <a16:creationId xmlns:a16="http://schemas.microsoft.com/office/drawing/2014/main" id="{7C50980D-AB7B-4DB7-B7D8-5FEAE9DD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889E8648-9732-42CF-9981-D6914B6C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79B71A48-5725-4F6B-AA79-DFB2B6AC1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4" name="Picture 10" descr="4_ASR">
            <a:extLst>
              <a:ext uri="{FF2B5EF4-FFF2-40B4-BE49-F238E27FC236}">
                <a16:creationId xmlns:a16="http://schemas.microsoft.com/office/drawing/2014/main" id="{885DC13E-BF25-41E9-86EE-D3A5FBF1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4_OLR">
            <a:extLst>
              <a:ext uri="{FF2B5EF4-FFF2-40B4-BE49-F238E27FC236}">
                <a16:creationId xmlns:a16="http://schemas.microsoft.com/office/drawing/2014/main" id="{DD101775-C6AA-4358-957C-D44C5D8E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Text Box 12">
            <a:extLst>
              <a:ext uri="{FF2B5EF4-FFF2-40B4-BE49-F238E27FC236}">
                <a16:creationId xmlns:a16="http://schemas.microsoft.com/office/drawing/2014/main" id="{9F5B1C13-E590-4759-B22E-E9A3B6381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eaLnBrk="1" hangingPunct="1"/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141D9DF6-F955-4063-8CDB-ED721AC58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B1EB94AB-69EF-45FB-A625-4BF653DC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11A0F82F-A91F-434A-BEDD-CFFB29B12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</a:rPr>
              <a:t>8.2 PW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id="{72FA8749-A210-4C3D-8D9D-1D93384EA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21521" name="Rectangle 17">
            <a:extLst>
              <a:ext uri="{FF2B5EF4-FFF2-40B4-BE49-F238E27FC236}">
                <a16:creationId xmlns:a16="http://schemas.microsoft.com/office/drawing/2014/main" id="{6498B98E-1582-475E-B1E4-183596478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8">
            <a:extLst>
              <a:ext uri="{FF2B5EF4-FFF2-40B4-BE49-F238E27FC236}">
                <a16:creationId xmlns:a16="http://schemas.microsoft.com/office/drawing/2014/main" id="{4E311EDC-4CD2-490A-8100-B845B8FF0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Text Box 19">
            <a:extLst>
              <a:ext uri="{FF2B5EF4-FFF2-40B4-BE49-F238E27FC236}">
                <a16:creationId xmlns:a16="http://schemas.microsoft.com/office/drawing/2014/main" id="{A41268ED-960D-4C92-A5ED-DCF877FA8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ASR*</a:t>
            </a:r>
          </a:p>
        </p:txBody>
      </p:sp>
      <p:sp>
        <p:nvSpPr>
          <p:cNvPr id="21524" name="Text Box 20">
            <a:extLst>
              <a:ext uri="{FF2B5EF4-FFF2-40B4-BE49-F238E27FC236}">
                <a16:creationId xmlns:a16="http://schemas.microsoft.com/office/drawing/2014/main" id="{BEA53C26-18C4-4808-B97B-D4D1F31C2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>
            <a:extLst>
              <a:ext uri="{FF2B5EF4-FFF2-40B4-BE49-F238E27FC236}">
                <a16:creationId xmlns:a16="http://schemas.microsoft.com/office/drawing/2014/main" id="{68112B8B-7AFE-47C4-B7F2-EF4BEB02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405130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A43F-C6C1-4410-BF2D-4F05D47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381000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Radiative constraints on poleward energy transport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56EC9-C3C9-4203-ABD8-871F3138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6" y="3871703"/>
            <a:ext cx="7917129" cy="3040177"/>
          </a:xfrm>
        </p:spPr>
      </p:pic>
      <p:pic>
        <p:nvPicPr>
          <p:cNvPr id="9" name="Picture 5" descr="4_rad_shaded">
            <a:extLst>
              <a:ext uri="{FF2B5EF4-FFF2-40B4-BE49-F238E27FC236}">
                <a16:creationId xmlns:a16="http://schemas.microsoft.com/office/drawing/2014/main" id="{2F17071B-0A9E-43BC-BBFB-304CC9054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0" y="425875"/>
            <a:ext cx="15718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5230A2-D087-4296-9FA5-7D6E18FDFAF7}"/>
              </a:ext>
            </a:extLst>
          </p:cNvPr>
          <p:cNvSpPr txBox="1"/>
          <p:nvPr/>
        </p:nvSpPr>
        <p:spPr>
          <a:xfrm>
            <a:off x="342900" y="58641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Poleward heat transport =</a:t>
            </a:r>
          </a:p>
        </p:txBody>
      </p:sp>
      <p:pic>
        <p:nvPicPr>
          <p:cNvPr id="18" name="Picture 10" descr="4_ASR">
            <a:extLst>
              <a:ext uri="{FF2B5EF4-FFF2-40B4-BE49-F238E27FC236}">
                <a16:creationId xmlns:a16="http://schemas.microsoft.com/office/drawing/2014/main" id="{5D1BB200-1FEF-401B-97BD-9D763EAF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9209"/>
            <a:ext cx="1796733" cy="13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4_OLR">
            <a:extLst>
              <a:ext uri="{FF2B5EF4-FFF2-40B4-BE49-F238E27FC236}">
                <a16:creationId xmlns:a16="http://schemas.microsoft.com/office/drawing/2014/main" id="{E2D6BCB5-F203-4AE6-98C7-BE17B265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30" y="1789209"/>
            <a:ext cx="1796941" cy="130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4545D6E-C40D-434A-B1D9-3709E06C4203}"/>
              </a:ext>
            </a:extLst>
          </p:cNvPr>
          <p:cNvSpPr txBox="1"/>
          <p:nvPr/>
        </p:nvSpPr>
        <p:spPr>
          <a:xfrm>
            <a:off x="2263654" y="1829295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A9AA08-FE11-44FA-9610-17B68D3F8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17" y="558302"/>
            <a:ext cx="3621766" cy="325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A43F-C6C1-4410-BF2D-4F05D47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381000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Radiative constraints on poleward energy transport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56EC9-C3C9-4203-ABD8-871F31387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7" y="3871703"/>
            <a:ext cx="7917127" cy="3040177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A9AA08-FE11-44FA-9610-17B68D3F8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7200"/>
            <a:ext cx="3556000" cy="320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A2464-BDC9-4B31-8F83-3236C25B7512}"/>
              </a:ext>
            </a:extLst>
          </p:cNvPr>
          <p:cNvSpPr txBox="1"/>
          <p:nvPr/>
        </p:nvSpPr>
        <p:spPr>
          <a:xfrm>
            <a:off x="198170" y="540396"/>
            <a:ext cx="426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general, changes in atmospheric and oceanic energy transport compensate to maintain near invariance of total heat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Under 4XCO2, pole AHT increases and IMPLIED OHT decreases due to high latitude ocean heat uptake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LGM, increase in NH AHT is uncompensated by OHT change</a:t>
            </a:r>
          </a:p>
        </p:txBody>
      </p:sp>
    </p:spTree>
    <p:extLst>
      <p:ext uri="{BB962C8B-B14F-4D97-AF65-F5344CB8AC3E}">
        <p14:creationId xmlns:p14="http://schemas.microsoft.com/office/powerpoint/2010/main" val="701262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62001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-76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1943607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* </a:t>
            </a:r>
            <a:r>
              <a:rPr lang="en-US" dirty="0">
                <a:solidFill>
                  <a:schemeClr val="bg1"/>
                </a:solidFill>
              </a:rPr>
              <a:t>= Departure from zonal mean -- [ ]</a:t>
            </a:r>
          </a:p>
          <a:p>
            <a:r>
              <a:rPr lang="en-US" sz="2200" dirty="0">
                <a:solidFill>
                  <a:schemeClr val="bg1"/>
                </a:solidFill>
              </a:rPr>
              <a:t>'  </a:t>
            </a:r>
            <a:r>
              <a:rPr lang="en-US" dirty="0">
                <a:solidFill>
                  <a:schemeClr val="bg1"/>
                </a:solidFill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10766"/>
            <a:ext cx="1981200" cy="154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173" y="11594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</a:t>
            </a:r>
          </a:p>
          <a:p>
            <a:r>
              <a:rPr lang="en-US" dirty="0">
                <a:solidFill>
                  <a:srgbClr val="003DB8"/>
                </a:solidFill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3481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15853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47" y="270144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MSE = moist static energy</a:t>
            </a:r>
          </a:p>
          <a:p>
            <a:r>
              <a:rPr lang="en-US" dirty="0">
                <a:solidFill>
                  <a:schemeClr val="bg1"/>
                </a:solidFill>
              </a:rPr>
              <a:t>    = </a:t>
            </a:r>
            <a:r>
              <a:rPr lang="en-US" dirty="0" err="1">
                <a:solidFill>
                  <a:schemeClr val="bg1"/>
                </a:solidFill>
              </a:rPr>
              <a:t>CpT</a:t>
            </a:r>
            <a:r>
              <a:rPr lang="en-US" dirty="0">
                <a:solidFill>
                  <a:schemeClr val="bg1"/>
                </a:solidFill>
              </a:rPr>
              <a:t> + LQ +</a:t>
            </a:r>
            <a:r>
              <a:rPr lang="en-US" dirty="0" err="1">
                <a:solidFill>
                  <a:schemeClr val="bg1"/>
                </a:solidFill>
              </a:rPr>
              <a:t>gZ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6D2428-73C5-4315-B08F-8B3345353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48" y="3886200"/>
            <a:ext cx="4953000" cy="2940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213446" y="4238450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MOC dominates in the deep tropics – Hadley cell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009900"/>
                </a:solidFill>
              </a:rPr>
              <a:t>Stationary eddies stronger in NH </a:t>
            </a:r>
          </a:p>
          <a:p>
            <a:endParaRPr lang="en-US" dirty="0">
              <a:solidFill>
                <a:srgbClr val="003DB8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Transient eddies dominate the mid-latitudes</a:t>
            </a:r>
          </a:p>
        </p:txBody>
      </p:sp>
    </p:spTree>
    <p:extLst>
      <p:ext uri="{BB962C8B-B14F-4D97-AF65-F5344CB8AC3E}">
        <p14:creationId xmlns:p14="http://schemas.microsoft.com/office/powerpoint/2010/main" val="1741973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E8CA-93E3-41DE-94B6-8BC6097F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2" y="-22145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Bragging slide: The partitioning of energy transport in model ensembles is a new result and based on a novel technique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ECEE3-75A1-46E8-8A45-252A47B22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4663065"/>
            <a:ext cx="3922845" cy="2189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B5A9CB-5D54-421D-B00E-3B85754C9020}"/>
              </a:ext>
            </a:extLst>
          </p:cNvPr>
          <p:cNvSpPr txBox="1"/>
          <p:nvPr/>
        </p:nvSpPr>
        <p:spPr>
          <a:xfrm>
            <a:off x="379323" y="5059293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Draft IPCC AR6 Figure (contributing Author) Model/observation comparison of heat transport portioning: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Chapter 7: The Earth's energy budget, climate feedbacks, and climate sensitivity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3C8F44-7B61-4A71-9DAD-BE289188C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143000"/>
            <a:ext cx="5324006" cy="2670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C692D-9B61-4F4D-8D58-2F5DA716D396}"/>
              </a:ext>
            </a:extLst>
          </p:cNvPr>
          <p:cNvSpPr txBox="1"/>
          <p:nvPr/>
        </p:nvSpPr>
        <p:spPr>
          <a:xfrm>
            <a:off x="5027523" y="921544"/>
            <a:ext cx="3810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Transient eddy heat transport requires 6 hourly 3d data not commonly available from climate models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Our calculation uses monthly mean standard output to calculate AHT from TOA radiation and surface fluxes and MOC, SE from atmospheric data, transients as a residual (ongoing effort that seems to be working)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Also have seasonal calculation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And moist dry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partioning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26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69" y="1"/>
            <a:ext cx="4582664" cy="68417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Changes in the partitioning of poleward energy transport under 4XCO2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B2D5-0798-403A-87CF-AD3A62569407}"/>
              </a:ext>
            </a:extLst>
          </p:cNvPr>
          <p:cNvSpPr txBox="1"/>
          <p:nvPr/>
        </p:nvSpPr>
        <p:spPr>
          <a:xfrm>
            <a:off x="152400" y="1218824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B8"/>
                </a:solidFill>
              </a:rPr>
              <a:t>Moisture transport intensifies in the sense of their climatological direction</a:t>
            </a:r>
          </a:p>
          <a:p>
            <a:r>
              <a:rPr lang="en-US" dirty="0">
                <a:solidFill>
                  <a:srgbClr val="003DB8"/>
                </a:solidFill>
                <a:sym typeface="Wingdings" panose="05000000000000000000" pitchFamily="2" charset="2"/>
              </a:rPr>
              <a:t>  Compensating decreases in sensible energy transport</a:t>
            </a:r>
            <a:endParaRPr lang="en-US" dirty="0">
              <a:solidFill>
                <a:srgbClr val="003DB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C5CB97-A1DE-4541-80CE-5E23B866F45A}"/>
              </a:ext>
            </a:extLst>
          </p:cNvPr>
          <p:cNvSpPr/>
          <p:nvPr/>
        </p:nvSpPr>
        <p:spPr>
          <a:xfrm>
            <a:off x="4267200" y="13716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FD1AD-F620-479E-B811-A9C6BA41C327}"/>
              </a:ext>
            </a:extLst>
          </p:cNvPr>
          <p:cNvSpPr txBox="1"/>
          <p:nvPr/>
        </p:nvSpPr>
        <p:spPr>
          <a:xfrm>
            <a:off x="15536" y="2671945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Robust increase in stationary eddy moisture transport by monsoons in the subtropics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NH mid-latitude stationary sensible energy transport changes are variable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9CB5B-B79B-498C-AFD5-37C16C8E2CB1}"/>
              </a:ext>
            </a:extLst>
          </p:cNvPr>
          <p:cNvSpPr/>
          <p:nvPr/>
        </p:nvSpPr>
        <p:spPr>
          <a:xfrm>
            <a:off x="4240567" y="2743200"/>
            <a:ext cx="4827233" cy="13715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6C361-338B-4A0B-AC06-96A0112CFEEE}"/>
              </a:ext>
            </a:extLst>
          </p:cNvPr>
          <p:cNvSpPr txBox="1"/>
          <p:nvPr/>
        </p:nvSpPr>
        <p:spPr>
          <a:xfrm>
            <a:off x="0" y="43344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Transient eddy moisture transport increase, sensible decreases, total increases slightly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BA7A0B-1074-4466-88EF-DA28F23A5EF6}"/>
              </a:ext>
            </a:extLst>
          </p:cNvPr>
          <p:cNvSpPr/>
          <p:nvPr/>
        </p:nvSpPr>
        <p:spPr>
          <a:xfrm>
            <a:off x="4175464" y="4109855"/>
            <a:ext cx="4827233" cy="1371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9C6B4-B6FB-4C2D-AC36-12CF4BFF0A4A}"/>
              </a:ext>
            </a:extLst>
          </p:cNvPr>
          <p:cNvSpPr/>
          <p:nvPr/>
        </p:nvSpPr>
        <p:spPr>
          <a:xfrm>
            <a:off x="4343400" y="54864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69" y="1"/>
            <a:ext cx="4582664" cy="68417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228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DB8"/>
                </a:solidFill>
              </a:rPr>
              <a:t>Changes in the partitioning of poleward energy transport during the Last Glacial Maximum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ED5B4-7055-468C-AC38-AAF7FEF8E157}"/>
              </a:ext>
            </a:extLst>
          </p:cNvPr>
          <p:cNvSpPr/>
          <p:nvPr/>
        </p:nvSpPr>
        <p:spPr>
          <a:xfrm>
            <a:off x="4267200" y="2743200"/>
            <a:ext cx="4827233" cy="137160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3A98C-24F6-49EF-A536-24D01CE9CE68}"/>
              </a:ext>
            </a:extLst>
          </p:cNvPr>
          <p:cNvSpPr txBox="1"/>
          <p:nvPr/>
        </p:nvSpPr>
        <p:spPr>
          <a:xfrm>
            <a:off x="106316" y="2360474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Large increase in NH mid-latitude stationary eddy energy transport associated with Laurentide ice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In some models (PMIP2) there is a compensating decrease in transient eddy energy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FC668-DC0C-433B-81A5-19047C89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267200"/>
            <a:ext cx="2971800" cy="2209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20CAF-7D3A-45A6-9DF4-4BB55C22A49B}"/>
              </a:ext>
            </a:extLst>
          </p:cNvPr>
          <p:cNvSpPr txBox="1"/>
          <p:nvPr/>
        </p:nvSpPr>
        <p:spPr>
          <a:xfrm>
            <a:off x="457200" y="518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Transient eddy heat flux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8F8B4-39F6-48BE-8086-27FF501DC2AA}"/>
              </a:ext>
            </a:extLst>
          </p:cNvPr>
          <p:cNvSpPr txBox="1"/>
          <p:nvPr/>
        </p:nvSpPr>
        <p:spPr>
          <a:xfrm>
            <a:off x="1905000" y="4447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DB8"/>
                </a:solidFill>
              </a:rPr>
              <a:t>Zonal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1D91A-F209-4CDB-A0C8-5CA069B52421}"/>
              </a:ext>
            </a:extLst>
          </p:cNvPr>
          <p:cNvSpPr txBox="1"/>
          <p:nvPr/>
        </p:nvSpPr>
        <p:spPr>
          <a:xfrm>
            <a:off x="106316" y="6476452"/>
            <a:ext cx="4038600" cy="38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 et al. 2009</a:t>
            </a:r>
          </a:p>
        </p:txBody>
      </p:sp>
    </p:spTree>
    <p:extLst>
      <p:ext uri="{BB962C8B-B14F-4D97-AF65-F5344CB8AC3E}">
        <p14:creationId xmlns:p14="http://schemas.microsoft.com/office/powerpoint/2010/main" val="37248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F2517D1-375E-4E26-90B9-1B3EFE42F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</a:rPr>
              <a:t>Two extreme cases</a:t>
            </a:r>
          </a:p>
        </p:txBody>
      </p:sp>
      <p:sp>
        <p:nvSpPr>
          <p:cNvPr id="20483" name="Text Box 13">
            <a:extLst>
              <a:ext uri="{FF2B5EF4-FFF2-40B4-BE49-F238E27FC236}">
                <a16:creationId xmlns:a16="http://schemas.microsoft.com/office/drawing/2014/main" id="{847DEB25-8D01-4FB6-B698-0EE6E60B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91" y="-83982"/>
            <a:ext cx="30495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Absorbed</a:t>
            </a:r>
            <a:r>
              <a:rPr lang="en-US" altLang="en-US" sz="2400" dirty="0"/>
              <a:t> </a:t>
            </a:r>
          </a:p>
          <a:p>
            <a:pPr algn="ctr" eaLnBrk="1" hangingPunct="1"/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00FF00"/>
                </a:solidFill>
              </a:rPr>
              <a:t>Emitted</a:t>
            </a:r>
          </a:p>
          <a:p>
            <a:pPr algn="ctr" eaLnBrk="1" hangingPunct="1"/>
            <a:r>
              <a:rPr lang="en-US" altLang="en-US" sz="2400" dirty="0">
                <a:solidFill>
                  <a:srgbClr val="D60093"/>
                </a:solidFill>
              </a:rPr>
              <a:t>Net = Heat Transport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524C89-D19B-41A4-BF5F-13FF2B8E8F07}"/>
              </a:ext>
            </a:extLst>
          </p:cNvPr>
          <p:cNvCxnSpPr/>
          <p:nvPr/>
        </p:nvCxnSpPr>
        <p:spPr bwMode="auto">
          <a:xfrm>
            <a:off x="-62083" y="3670918"/>
            <a:ext cx="9525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4" name="TextBox 4">
            <a:extLst>
              <a:ext uri="{FF2B5EF4-FFF2-40B4-BE49-F238E27FC236}">
                <a16:creationId xmlns:a16="http://schemas.microsoft.com/office/drawing/2014/main" id="{C0C29489-13D3-4971-9DBB-1F37044A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496888"/>
            <a:ext cx="4230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No Dynamics</a:t>
            </a:r>
          </a:p>
        </p:txBody>
      </p:sp>
      <p:sp>
        <p:nvSpPr>
          <p:cNvPr id="20505" name="TextBox 5">
            <a:extLst>
              <a:ext uri="{FF2B5EF4-FFF2-40B4-BE49-F238E27FC236}">
                <a16:creationId xmlns:a16="http://schemas.microsoft.com/office/drawing/2014/main" id="{4E765FBC-B3C9-4CF6-A381-7BBB24973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36" y="2997028"/>
            <a:ext cx="45480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Local radiative Equilibrium </a:t>
            </a:r>
          </a:p>
          <a:p>
            <a:pPr eaLnBrk="1" hangingPunct="1"/>
            <a:r>
              <a:rPr lang="en-US" altLang="en-US" sz="1800" dirty="0">
                <a:sym typeface="Wingdings" panose="05000000000000000000" pitchFamily="2" charset="2"/>
              </a:rPr>
              <a:t> large temperature gradient</a:t>
            </a:r>
            <a:endParaRPr lang="en-US" altLang="en-US" sz="1800" dirty="0"/>
          </a:p>
        </p:txBody>
      </p:sp>
      <p:sp>
        <p:nvSpPr>
          <p:cNvPr id="20506" name="TextBox 36">
            <a:extLst>
              <a:ext uri="{FF2B5EF4-FFF2-40B4-BE49-F238E27FC236}">
                <a16:creationId xmlns:a16="http://schemas.microsoft.com/office/drawing/2014/main" id="{06BFE09A-7705-444E-A57E-C93AFE770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878" y="3670918"/>
            <a:ext cx="4230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Efficient dynamics</a:t>
            </a:r>
          </a:p>
        </p:txBody>
      </p:sp>
      <p:sp>
        <p:nvSpPr>
          <p:cNvPr id="20507" name="TextBox 37">
            <a:extLst>
              <a:ext uri="{FF2B5EF4-FFF2-40B4-BE49-F238E27FC236}">
                <a16:creationId xmlns:a16="http://schemas.microsoft.com/office/drawing/2014/main" id="{4B7257F6-34BF-4496-8ADA-73CF71269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76" y="5848113"/>
            <a:ext cx="3924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No OLR or temperature</a:t>
            </a:r>
          </a:p>
          <a:p>
            <a:pPr eaLnBrk="1" hangingPunct="1"/>
            <a:r>
              <a:rPr lang="en-US" altLang="en-US" sz="1800" dirty="0"/>
              <a:t>Contrast </a:t>
            </a:r>
            <a:r>
              <a:rPr lang="en-US" altLang="en-US" sz="1800" dirty="0">
                <a:sym typeface="Wingdings" panose="05000000000000000000" pitchFamily="2" charset="2"/>
              </a:rPr>
              <a:t> the solar contrast moves get transported between the boxes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5EFE7FD-8314-4B5A-AB65-5D8AD7E58C3A}"/>
              </a:ext>
            </a:extLst>
          </p:cNvPr>
          <p:cNvGrpSpPr/>
          <p:nvPr/>
        </p:nvGrpSpPr>
        <p:grpSpPr>
          <a:xfrm>
            <a:off x="4303713" y="4419600"/>
            <a:ext cx="4248629" cy="2255829"/>
            <a:chOff x="4724429" y="3662664"/>
            <a:chExt cx="4559892" cy="25920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92AE804-4FD0-4794-B86B-8E69325EEF8B}"/>
                </a:ext>
              </a:extLst>
            </p:cNvPr>
            <p:cNvGrpSpPr/>
            <p:nvPr/>
          </p:nvGrpSpPr>
          <p:grpSpPr>
            <a:xfrm>
              <a:off x="4724429" y="3662664"/>
              <a:ext cx="4559892" cy="2592088"/>
              <a:chOff x="3344845" y="3532215"/>
              <a:chExt cx="5890459" cy="3325785"/>
            </a:xfrm>
          </p:grpSpPr>
          <p:sp>
            <p:nvSpPr>
              <p:cNvPr id="36" name="Rectangle 4">
                <a:extLst>
                  <a:ext uri="{FF2B5EF4-FFF2-40B4-BE49-F238E27FC236}">
                    <a16:creationId xmlns:a16="http://schemas.microsoft.com/office/drawing/2014/main" id="{EBF687B1-F4E9-4D08-B3AE-06A1380A6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850" y="4876800"/>
                <a:ext cx="2514600" cy="198120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" name="Rectangle 5">
                <a:extLst>
                  <a:ext uri="{FF2B5EF4-FFF2-40B4-BE49-F238E27FC236}">
                    <a16:creationId xmlns:a16="http://schemas.microsoft.com/office/drawing/2014/main" id="{AF06B2AA-3C1B-4B54-8CA7-F9855CDBE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5650" y="4859338"/>
                <a:ext cx="2514600" cy="198120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" name="Line 6">
                <a:extLst>
                  <a:ext uri="{FF2B5EF4-FFF2-40B4-BE49-F238E27FC236}">
                    <a16:creationId xmlns:a16="http://schemas.microsoft.com/office/drawing/2014/main" id="{EC96D634-57E2-44C0-9C78-54B1EAD8ED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3078" y="3592935"/>
                <a:ext cx="786037" cy="126521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 Box 11">
                <a:extLst>
                  <a:ext uri="{FF2B5EF4-FFF2-40B4-BE49-F238E27FC236}">
                    <a16:creationId xmlns:a16="http://schemas.microsoft.com/office/drawing/2014/main" id="{C526D435-D6DD-4F50-BED2-A57A55402D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3951" y="6114321"/>
                <a:ext cx="21336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dirty="0"/>
                  <a:t>Tropics</a:t>
                </a:r>
              </a:p>
            </p:txBody>
          </p:sp>
          <p:sp>
            <p:nvSpPr>
              <p:cNvPr id="40" name="Text Box 12">
                <a:extLst>
                  <a:ext uri="{FF2B5EF4-FFF2-40B4-BE49-F238E27FC236}">
                    <a16:creationId xmlns:a16="http://schemas.microsoft.com/office/drawing/2014/main" id="{39574C25-5463-4DE7-8F25-1175E2AFF3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2925" y="6232510"/>
                <a:ext cx="2572379" cy="552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200" dirty="0" err="1"/>
                  <a:t>Extratropics</a:t>
                </a:r>
                <a:endParaRPr lang="en-US" altLang="en-US" sz="2200" dirty="0"/>
              </a:p>
            </p:txBody>
          </p:sp>
          <p:sp>
            <p:nvSpPr>
              <p:cNvPr id="41" name="Line 14">
                <a:extLst>
                  <a:ext uri="{FF2B5EF4-FFF2-40B4-BE49-F238E27FC236}">
                    <a16:creationId xmlns:a16="http://schemas.microsoft.com/office/drawing/2014/main" id="{6FEE22CA-9BD9-40FA-844D-BBA7D5CE1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9849" y="3592934"/>
                <a:ext cx="4" cy="1204491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15">
                <a:extLst>
                  <a:ext uri="{FF2B5EF4-FFF2-40B4-BE49-F238E27FC236}">
                    <a16:creationId xmlns:a16="http://schemas.microsoft.com/office/drawing/2014/main" id="{2A0952AB-BB01-4F3B-9B87-111DAEB5F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9246" y="3532215"/>
                <a:ext cx="4" cy="1265210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16">
                <a:extLst>
                  <a:ext uri="{FF2B5EF4-FFF2-40B4-BE49-F238E27FC236}">
                    <a16:creationId xmlns:a16="http://schemas.microsoft.com/office/drawing/2014/main" id="{63371A77-AFAB-46EF-A1F5-0E294B148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4118" y="5773941"/>
                <a:ext cx="1280072" cy="14084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8">
                <a:extLst>
                  <a:ext uri="{FF2B5EF4-FFF2-40B4-BE49-F238E27FC236}">
                    <a16:creationId xmlns:a16="http://schemas.microsoft.com/office/drawing/2014/main" id="{32329396-A7AF-4E9E-9BE7-187D0F56B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4845" y="3672371"/>
                <a:ext cx="854806" cy="120442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 Box 15">
                <a:extLst>
                  <a:ext uri="{FF2B5EF4-FFF2-40B4-BE49-F238E27FC236}">
                    <a16:creationId xmlns:a16="http://schemas.microsoft.com/office/drawing/2014/main" id="{A150BCF0-025D-4CA5-9D07-F06ADE53A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9101" y="3679190"/>
                <a:ext cx="1182688" cy="457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>
                    <a:solidFill>
                      <a:srgbClr val="FF0000"/>
                    </a:solidFill>
                  </a:rPr>
                  <a:t>8.2 PW</a:t>
                </a:r>
              </a:p>
            </p:txBody>
          </p:sp>
          <p:sp>
            <p:nvSpPr>
              <p:cNvPr id="46" name="Text Box 16">
                <a:extLst>
                  <a:ext uri="{FF2B5EF4-FFF2-40B4-BE49-F238E27FC236}">
                    <a16:creationId xmlns:a16="http://schemas.microsoft.com/office/drawing/2014/main" id="{F2622E3A-31A8-4004-B428-82E127450D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7134" y="5079486"/>
                <a:ext cx="2390508" cy="592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rgbClr val="E82ADF"/>
                    </a:solidFill>
                  </a:rPr>
                  <a:t>8.2 PW</a:t>
                </a:r>
              </a:p>
            </p:txBody>
          </p:sp>
        </p:grpSp>
        <p:sp>
          <p:nvSpPr>
            <p:cNvPr id="33" name="Line 10">
              <a:extLst>
                <a:ext uri="{FF2B5EF4-FFF2-40B4-BE49-F238E27FC236}">
                  <a16:creationId xmlns:a16="http://schemas.microsoft.com/office/drawing/2014/main" id="{3417CBE7-5FCB-47D1-A7DC-88654F848C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9800" y="4572000"/>
              <a:ext cx="86316" cy="15240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BD97C14C-66FC-462D-9BCF-63A3789087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09651" y="4572000"/>
              <a:ext cx="48549" cy="16439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 Box 15">
              <a:extLst>
                <a:ext uri="{FF2B5EF4-FFF2-40B4-BE49-F238E27FC236}">
                  <a16:creationId xmlns:a16="http://schemas.microsoft.com/office/drawing/2014/main" id="{9D5D436C-B813-4641-A7E5-37D7D340D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171" y="4192530"/>
              <a:ext cx="3561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rgbClr val="00DA00"/>
                  </a:solidFill>
                </a:rPr>
                <a:t>0</a:t>
              </a:r>
            </a:p>
          </p:txBody>
        </p:sp>
      </p:grpSp>
      <p:pic>
        <p:nvPicPr>
          <p:cNvPr id="49" name="Picture 5">
            <a:extLst>
              <a:ext uri="{FF2B5EF4-FFF2-40B4-BE49-F238E27FC236}">
                <a16:creationId xmlns:a16="http://schemas.microsoft.com/office/drawing/2014/main" id="{27F79C60-E187-426B-A039-17E745C5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7" y="1143000"/>
            <a:ext cx="2926441" cy="182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16EA1EA4-986E-40DC-A23F-42783E93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03" y="2173433"/>
            <a:ext cx="1872200" cy="3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B2787485-742B-4095-8E4A-10CC2492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" y="3797485"/>
            <a:ext cx="3713278" cy="214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Line 6">
            <a:extLst>
              <a:ext uri="{FF2B5EF4-FFF2-40B4-BE49-F238E27FC236}">
                <a16:creationId xmlns:a16="http://schemas.microsoft.com/office/drawing/2014/main" id="{658E5D4D-65D5-4D3B-85A4-686AFBF23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495800"/>
            <a:ext cx="53300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7">
            <a:extLst>
              <a:ext uri="{FF2B5EF4-FFF2-40B4-BE49-F238E27FC236}">
                <a16:creationId xmlns:a16="http://schemas.microsoft.com/office/drawing/2014/main" id="{49E7DBFA-CE9D-4E5F-ADB0-0740FCD602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1810" y="4495800"/>
            <a:ext cx="61478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8">
            <a:extLst>
              <a:ext uri="{FF2B5EF4-FFF2-40B4-BE49-F238E27FC236}">
                <a16:creationId xmlns:a16="http://schemas.microsoft.com/office/drawing/2014/main" id="{653655A3-C318-42A9-BC4B-EDE30E93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936" y="4031051"/>
            <a:ext cx="16537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8.2 PW</a:t>
            </a: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id="{E85EDAB7-98E8-4BEE-98F9-9E6086B77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078" y="2234299"/>
            <a:ext cx="1878013" cy="14224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Rectangle 5">
            <a:extLst>
              <a:ext uri="{FF2B5EF4-FFF2-40B4-BE49-F238E27FC236}">
                <a16:creationId xmlns:a16="http://schemas.microsoft.com/office/drawing/2014/main" id="{836EAC89-9A58-4F03-8180-29195D20B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7241" y="2223187"/>
            <a:ext cx="1878012" cy="142398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Line 9">
            <a:extLst>
              <a:ext uri="{FF2B5EF4-FFF2-40B4-BE49-F238E27FC236}">
                <a16:creationId xmlns:a16="http://schemas.microsoft.com/office/drawing/2014/main" id="{01FC7D25-060E-46F2-BFAB-597EABB5F3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4853" y="1084949"/>
            <a:ext cx="512763" cy="109378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0">
            <a:extLst>
              <a:ext uri="{FF2B5EF4-FFF2-40B4-BE49-F238E27FC236}">
                <a16:creationId xmlns:a16="http://schemas.microsoft.com/office/drawing/2014/main" id="{C171141C-58BC-4824-8400-FB1FB4D9F9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76253" y="1465262"/>
            <a:ext cx="512763" cy="7445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54C68867-B5F7-445E-8C9E-283473DA3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541" y="3239187"/>
            <a:ext cx="15938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Tropics</a:t>
            </a:r>
          </a:p>
        </p:txBody>
      </p:sp>
      <p:sp>
        <p:nvSpPr>
          <p:cNvPr id="61" name="Text Box 12">
            <a:extLst>
              <a:ext uri="{FF2B5EF4-FFF2-40B4-BE49-F238E27FC236}">
                <a16:creationId xmlns:a16="http://schemas.microsoft.com/office/drawing/2014/main" id="{3B192B37-4C79-4404-AEA8-8E003242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103" y="3218549"/>
            <a:ext cx="1593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Extratropics</a:t>
            </a:r>
          </a:p>
        </p:txBody>
      </p:sp>
      <p:sp>
        <p:nvSpPr>
          <p:cNvPr id="62" name="Line 18">
            <a:extLst>
              <a:ext uri="{FF2B5EF4-FFF2-40B4-BE49-F238E27FC236}">
                <a16:creationId xmlns:a16="http://schemas.microsoft.com/office/drawing/2014/main" id="{54E8718B-7893-4491-ABDB-3978096EF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3616" y="1142099"/>
            <a:ext cx="571500" cy="10366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6">
            <a:extLst>
              <a:ext uri="{FF2B5EF4-FFF2-40B4-BE49-F238E27FC236}">
                <a16:creationId xmlns:a16="http://schemas.microsoft.com/office/drawing/2014/main" id="{4D22BCD0-7F12-4A72-A80B-40423156D0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79055"/>
            <a:ext cx="267044" cy="16545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6">
            <a:extLst>
              <a:ext uri="{FF2B5EF4-FFF2-40B4-BE49-F238E27FC236}">
                <a16:creationId xmlns:a16="http://schemas.microsoft.com/office/drawing/2014/main" id="{3E73DD56-A3BB-4BB6-B750-81F03C4106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295400"/>
            <a:ext cx="566947" cy="85817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 Box 15">
            <a:extLst>
              <a:ext uri="{FF2B5EF4-FFF2-40B4-BE49-F238E27FC236}">
                <a16:creationId xmlns:a16="http://schemas.microsoft.com/office/drawing/2014/main" id="{39E40B0C-FD6A-4299-9A56-233FC7231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066800"/>
            <a:ext cx="853041" cy="3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67" name="Text Box 15">
            <a:extLst>
              <a:ext uri="{FF2B5EF4-FFF2-40B4-BE49-F238E27FC236}">
                <a16:creationId xmlns:a16="http://schemas.microsoft.com/office/drawing/2014/main" id="{B930E75D-2B7A-4B3A-A0BC-3EE07C3D1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759" y="1366288"/>
            <a:ext cx="1192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00D050"/>
                </a:solidFill>
              </a:rPr>
              <a:t>8.2 PW</a:t>
            </a:r>
          </a:p>
        </p:txBody>
      </p:sp>
      <p:sp>
        <p:nvSpPr>
          <p:cNvPr id="68" name="Text Box 16">
            <a:extLst>
              <a:ext uri="{FF2B5EF4-FFF2-40B4-BE49-F238E27FC236}">
                <a16:creationId xmlns:a16="http://schemas.microsoft.com/office/drawing/2014/main" id="{D654F52A-404C-41C6-BE97-EBBEB467E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150" y="2361650"/>
            <a:ext cx="17242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E82ADF"/>
                </a:solidFill>
              </a:rPr>
              <a:t>0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1C38D988-F1C4-4317-99FF-9970639CDF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92" y="1330907"/>
            <a:ext cx="4102528" cy="231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B9AA72-B2F4-4A2A-A066-231A9F4ED1D9}"/>
              </a:ext>
            </a:extLst>
          </p:cNvPr>
          <p:cNvSpPr/>
          <p:nvPr/>
        </p:nvSpPr>
        <p:spPr>
          <a:xfrm>
            <a:off x="3962400" y="1011238"/>
            <a:ext cx="4351959" cy="3785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65000"/>
                  </a:schemeClr>
                </a:solidFill>
              </a:rPr>
              <a:t>Implied Temperature Gradient</a:t>
            </a:r>
          </a:p>
        </p:txBody>
      </p:sp>
    </p:spTree>
    <p:extLst>
      <p:ext uri="{BB962C8B-B14F-4D97-AF65-F5344CB8AC3E}">
        <p14:creationId xmlns:p14="http://schemas.microsoft.com/office/powerpoint/2010/main" val="18693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341271"/>
            <a:ext cx="6925140" cy="12003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Conclusions: Energy Transport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91200" y="2362200"/>
            <a:ext cx="3124200" cy="236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69494" y="672004"/>
            <a:ext cx="4659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Total poleward energy transport is nearly invariant from the last glacial maximum to CO2 quadrupling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3A18C-9FB5-472B-9E43-46A4A50A0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24010"/>
            <a:ext cx="1999370" cy="1732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8C3E78-372F-44CF-B905-578F5A6C8FEC}"/>
              </a:ext>
            </a:extLst>
          </p:cNvPr>
          <p:cNvSpPr txBox="1"/>
          <p:nvPr/>
        </p:nvSpPr>
        <p:spPr>
          <a:xfrm>
            <a:off x="4277773" y="1981200"/>
            <a:ext cx="4846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Invariance of total energy transport viewed from radiative and dynamical lenses: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Absorbed solar radiation changes balanced by OLR changes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small net radiation change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Atmosphere and ocean energy transport compensation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1" name="Picture 5" descr="4_rad_shaded">
            <a:extLst>
              <a:ext uri="{FF2B5EF4-FFF2-40B4-BE49-F238E27FC236}">
                <a16:creationId xmlns:a16="http://schemas.microsoft.com/office/drawing/2014/main" id="{62179A78-FA6C-4DF5-BCA1-838E51EF3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75" y="2209800"/>
            <a:ext cx="1905000" cy="157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AC1C34-84D3-4BA7-B7C3-C3255724C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98" y="2352583"/>
            <a:ext cx="2367902" cy="13356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BFA1639-A22F-481A-9EA3-ED83660E3C10}"/>
              </a:ext>
            </a:extLst>
          </p:cNvPr>
          <p:cNvSpPr txBox="1"/>
          <p:nvPr/>
        </p:nvSpPr>
        <p:spPr>
          <a:xfrm>
            <a:off x="2469719" y="1824985"/>
            <a:ext cx="69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</a:t>
            </a:r>
          </a:p>
          <a:p>
            <a:r>
              <a:rPr lang="en-US" b="1" dirty="0">
                <a:solidFill>
                  <a:srgbClr val="FF0000"/>
                </a:solidFill>
              </a:rPr>
              <a:t>AHT</a:t>
            </a:r>
          </a:p>
          <a:p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8A2E37-F887-4C89-8770-D836D2F84AAB}"/>
              </a:ext>
            </a:extLst>
          </p:cNvPr>
          <p:cNvSpPr txBox="1"/>
          <p:nvPr/>
        </p:nvSpPr>
        <p:spPr>
          <a:xfrm>
            <a:off x="136193" y="4336836"/>
            <a:ext cx="60654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Atmospheric energy transport changes moderated by compensating component changes: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Moist/dry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Stationary eddy/transient eddy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MOC adjustment to radiative deficit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i="1" dirty="0">
                <a:solidFill>
                  <a:schemeClr val="bg1"/>
                </a:solidFill>
              </a:rPr>
              <a:t>Working hypothesis: Transient eddy transport adjusts</a:t>
            </a:r>
          </a:p>
          <a:p>
            <a:r>
              <a:rPr lang="en-US" sz="2000" b="1" i="1" dirty="0">
                <a:solidFill>
                  <a:schemeClr val="bg1"/>
                </a:solidFill>
              </a:rPr>
              <a:t>to residual diabatic heating from all other processes 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9" name="Content Placeholder 4">
            <a:extLst>
              <a:ext uri="{FF2B5EF4-FFF2-40B4-BE49-F238E27FC236}">
                <a16:creationId xmlns:a16="http://schemas.microsoft.com/office/drawing/2014/main" id="{0DF0D02E-F8B1-4692-B41A-91163182B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69682"/>
            <a:ext cx="1743597" cy="2603116"/>
          </a:xfrm>
        </p:spPr>
      </p:pic>
    </p:spTree>
    <p:extLst>
      <p:ext uri="{BB962C8B-B14F-4D97-AF65-F5344CB8AC3E}">
        <p14:creationId xmlns:p14="http://schemas.microsoft.com/office/powerpoint/2010/main" val="4017547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454494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BC15-8F70-4C82-BB6B-7A2EEBA7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7F816F9-7592-4D93-ABF6-A40945ED9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16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152400"/>
            <a:ext cx="8229600" cy="762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974676" y="774700"/>
            <a:ext cx="677892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400" dirty="0">
                <a:solidFill>
                  <a:srgbClr val="FFFFFF"/>
                </a:solidFill>
              </a:rPr>
              <a:t> What determines the amplitude of the seasonal cycle of temperature? </a:t>
            </a:r>
          </a:p>
          <a:p>
            <a:pPr marL="0" indent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  <a:sym typeface="Wingdings" panose="05000000000000000000" pitchFamily="2" charset="2"/>
              </a:rPr>
              <a:t>How does solar radiation at the top of the atmosphere heat the atmospheric column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grpSp>
        <p:nvGrpSpPr>
          <p:cNvPr id="9244" name="Group 28"/>
          <p:cNvGrpSpPr>
            <a:grpSpLocks/>
          </p:cNvGrpSpPr>
          <p:nvPr/>
        </p:nvGrpSpPr>
        <p:grpSpPr bwMode="auto">
          <a:xfrm>
            <a:off x="5867400" y="2286000"/>
            <a:ext cx="3048000" cy="2209800"/>
            <a:chOff x="1296" y="2016"/>
            <a:chExt cx="3504" cy="2208"/>
          </a:xfrm>
        </p:grpSpPr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1584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216" y="2976"/>
              <a:ext cx="1584" cy="124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5" name="Line 19"/>
            <p:cNvSpPr>
              <a:spLocks noChangeShapeType="1"/>
            </p:cNvSpPr>
            <p:nvPr/>
          </p:nvSpPr>
          <p:spPr bwMode="auto">
            <a:xfrm>
              <a:off x="1296" y="2016"/>
              <a:ext cx="482" cy="91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6" name="Line 20"/>
            <p:cNvSpPr>
              <a:spLocks noChangeShapeType="1"/>
            </p:cNvSpPr>
            <p:nvPr/>
          </p:nvSpPr>
          <p:spPr bwMode="auto">
            <a:xfrm>
              <a:off x="3360" y="2448"/>
              <a:ext cx="240" cy="48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 flipV="1">
              <a:off x="1872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 flipV="1">
              <a:off x="3696" y="2688"/>
              <a:ext cx="96" cy="24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V="1">
              <a:off x="2160" y="2448"/>
              <a:ext cx="192" cy="48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V="1">
              <a:off x="3936" y="2592"/>
              <a:ext cx="144" cy="336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1" name="Line 25"/>
            <p:cNvSpPr>
              <a:spLocks noChangeShapeType="1"/>
            </p:cNvSpPr>
            <p:nvPr/>
          </p:nvSpPr>
          <p:spPr bwMode="auto">
            <a:xfrm>
              <a:off x="2784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2" name="Line 26"/>
            <p:cNvSpPr>
              <a:spLocks noChangeShapeType="1"/>
            </p:cNvSpPr>
            <p:nvPr/>
          </p:nvSpPr>
          <p:spPr bwMode="auto">
            <a:xfrm>
              <a:off x="4560" y="2592"/>
              <a:ext cx="0" cy="336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9243" name="Line 27"/>
            <p:cNvSpPr>
              <a:spLocks noChangeShapeType="1"/>
            </p:cNvSpPr>
            <p:nvPr/>
          </p:nvSpPr>
          <p:spPr bwMode="auto">
            <a:xfrm>
              <a:off x="3072" y="3552"/>
              <a:ext cx="336" cy="0"/>
            </a:xfrm>
            <a:prstGeom prst="line">
              <a:avLst/>
            </a:prstGeom>
            <a:noFill/>
            <a:ln w="76200" cmpd="tri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</p:grp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228600" y="2803773"/>
            <a:ext cx="54102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2. The seasonal cycle of energy fluxes in the climate system: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</a:rPr>
              <a:t>Global mean, inter-hemispheric, equator-to-pole heat transport</a:t>
            </a:r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7239000" y="3429000"/>
            <a:ext cx="609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5334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3429000" y="5043487"/>
            <a:ext cx="586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3. Seasonal asymmetries in the lag  between surface temperature and insolation 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6096000" y="41290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7543800" y="4114800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</a:rPr>
              <a:t>Extratropics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74E24-C901-4C31-9253-E26289135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70786"/>
            <a:ext cx="2774158" cy="1391414"/>
          </a:xfrm>
          <a:prstGeom prst="rect">
            <a:avLst/>
          </a:prstGeom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3222340B-5E4E-473E-80AD-9B5EF5719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19600"/>
            <a:ext cx="2914707" cy="24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Variability of Arctic Planetary Albedo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2451080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</a:rPr>
              <a:t>Atmosphere contributes more to variability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Exception is on the sea ice edge where there is a lot of surface albedo variability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7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E044-7F0D-415B-A6B8-A15375454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9154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 from kernels, simple model and observations in the Southern Ocean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C3111F-6388-4BEC-9360-69E8C714F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" y="1524000"/>
            <a:ext cx="8961120" cy="3733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04FAD-D0BC-4A61-9F09-35BC4E6CB49E}"/>
              </a:ext>
            </a:extLst>
          </p:cNvPr>
          <p:cNvSpPr txBox="1"/>
          <p:nvPr/>
        </p:nvSpPr>
        <p:spPr>
          <a:xfrm>
            <a:off x="381000" y="5562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Substantial inter-model spread in Radiative sensitivity (though less than Arctic)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Kernel well replicated by simple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Observations are within the model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7A0F78-7710-4BDD-B878-0406C7B55B0F}"/>
              </a:ext>
            </a:extLst>
          </p:cNvPr>
          <p:cNvSpPr txBox="1"/>
          <p:nvPr/>
        </p:nvSpPr>
        <p:spPr>
          <a:xfrm>
            <a:off x="6705600" y="4611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November, December, January and Feb.</a:t>
            </a:r>
          </a:p>
        </p:txBody>
      </p:sp>
    </p:spTree>
    <p:extLst>
      <p:ext uri="{BB962C8B-B14F-4D97-AF65-F5344CB8AC3E}">
        <p14:creationId xmlns:p14="http://schemas.microsoft.com/office/powerpoint/2010/main" val="2615062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01AD-86FF-4AF3-B32E-F2464168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5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Radiative sensitivity all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9597E6-B193-4FBB-BCB9-066EAB9C6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" y="914400"/>
            <a:ext cx="7680030" cy="5448669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665AFBA-C404-4F24-B78D-A346B93A3B61}"/>
              </a:ext>
            </a:extLst>
          </p:cNvPr>
          <p:cNvSpPr/>
          <p:nvPr/>
        </p:nvSpPr>
        <p:spPr>
          <a:xfrm>
            <a:off x="5334000" y="4267200"/>
            <a:ext cx="5334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F1AD8-74EB-45A2-95F5-B94AB8BA4EA6}"/>
              </a:ext>
            </a:extLst>
          </p:cNvPr>
          <p:cNvSpPr txBox="1"/>
          <p:nvPr/>
        </p:nvSpPr>
        <p:spPr>
          <a:xfrm>
            <a:off x="5252727" y="44577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 Domain Average</a:t>
            </a:r>
          </a:p>
        </p:txBody>
      </p:sp>
    </p:spTree>
    <p:extLst>
      <p:ext uri="{BB962C8B-B14F-4D97-AF65-F5344CB8AC3E}">
        <p14:creationId xmlns:p14="http://schemas.microsoft.com/office/powerpoint/2010/main" val="21458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F2517D1-375E-4E26-90B9-1B3EFE42F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Two extreme cases</a:t>
            </a:r>
          </a:p>
        </p:txBody>
      </p:sp>
      <p:sp>
        <p:nvSpPr>
          <p:cNvPr id="20483" name="Text Box 13">
            <a:extLst>
              <a:ext uri="{FF2B5EF4-FFF2-40B4-BE49-F238E27FC236}">
                <a16:creationId xmlns:a16="http://schemas.microsoft.com/office/drawing/2014/main" id="{847DEB25-8D01-4FB6-B698-0EE6E60B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76200"/>
            <a:ext cx="3049587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Absorbed</a:t>
            </a:r>
            <a:r>
              <a:rPr lang="en-US" altLang="en-US" sz="2400"/>
              <a:t> </a:t>
            </a:r>
          </a:p>
          <a:p>
            <a:pPr algn="ctr" eaLnBrk="1" hangingPunct="1"/>
            <a:r>
              <a:rPr lang="en-US" altLang="en-US" sz="2400"/>
              <a:t> </a:t>
            </a: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eaLnBrk="1" hangingPunct="1"/>
            <a:r>
              <a:rPr lang="en-US" altLang="en-US" sz="2400">
                <a:solidFill>
                  <a:srgbClr val="D60093"/>
                </a:solidFill>
              </a:rPr>
              <a:t>Net = Heat Transport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9D0E05B-E661-4ADB-B3C3-B34C08BF3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2235200"/>
            <a:ext cx="1878013" cy="14224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E7A55AAE-4DE2-466D-9BD1-12D520053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2224088"/>
            <a:ext cx="1878012" cy="142398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6" name="Line 6">
            <a:extLst>
              <a:ext uri="{FF2B5EF4-FFF2-40B4-BE49-F238E27FC236}">
                <a16:creationId xmlns:a16="http://schemas.microsoft.com/office/drawing/2014/main" id="{113296C8-CE60-4E9F-868A-FDD276D07B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1925" y="1906588"/>
            <a:ext cx="142875" cy="2730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Line 9">
            <a:extLst>
              <a:ext uri="{FF2B5EF4-FFF2-40B4-BE49-F238E27FC236}">
                <a16:creationId xmlns:a16="http://schemas.microsoft.com/office/drawing/2014/main" id="{478DCB43-684B-445A-BD68-0084A2646C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6800" y="1085850"/>
            <a:ext cx="512763" cy="109378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10">
            <a:extLst>
              <a:ext uri="{FF2B5EF4-FFF2-40B4-BE49-F238E27FC236}">
                <a16:creationId xmlns:a16="http://schemas.microsoft.com/office/drawing/2014/main" id="{BE26CD31-5E9E-4D98-A3E4-0931051FC7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53263" y="1906588"/>
            <a:ext cx="134937" cy="27305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11">
            <a:extLst>
              <a:ext uri="{FF2B5EF4-FFF2-40B4-BE49-F238E27FC236}">
                <a16:creationId xmlns:a16="http://schemas.microsoft.com/office/drawing/2014/main" id="{621796A2-0561-4D5B-B765-F7937498E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3240088"/>
            <a:ext cx="15938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Tropics</a:t>
            </a:r>
          </a:p>
        </p:txBody>
      </p:sp>
      <p:sp>
        <p:nvSpPr>
          <p:cNvPr id="20490" name="Text Box 12">
            <a:extLst>
              <a:ext uri="{FF2B5EF4-FFF2-40B4-BE49-F238E27FC236}">
                <a16:creationId xmlns:a16="http://schemas.microsoft.com/office/drawing/2014/main" id="{3C7E6622-F3B6-421A-A6BB-AFEF9DBB1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3219450"/>
            <a:ext cx="1593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Extratropics</a:t>
            </a:r>
          </a:p>
        </p:txBody>
      </p:sp>
      <p:sp>
        <p:nvSpPr>
          <p:cNvPr id="20491" name="Line 18">
            <a:extLst>
              <a:ext uri="{FF2B5EF4-FFF2-40B4-BE49-F238E27FC236}">
                <a16:creationId xmlns:a16="http://schemas.microsoft.com/office/drawing/2014/main" id="{5F554CA4-9F4C-4905-A31C-7DF7A270D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5563" y="1143000"/>
            <a:ext cx="571500" cy="10366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Rectangle 4">
            <a:extLst>
              <a:ext uri="{FF2B5EF4-FFF2-40B4-BE49-F238E27FC236}">
                <a16:creationId xmlns:a16="http://schemas.microsoft.com/office/drawing/2014/main" id="{58C43589-52B1-42C0-87DA-DE8FF2F9F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359400"/>
            <a:ext cx="1878012" cy="14224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93" name="Rectangle 5">
            <a:extLst>
              <a:ext uri="{FF2B5EF4-FFF2-40B4-BE49-F238E27FC236}">
                <a16:creationId xmlns:a16="http://schemas.microsoft.com/office/drawing/2014/main" id="{C83FEE27-6152-49A0-B547-DF45C2323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9825" y="5348288"/>
            <a:ext cx="1878013" cy="142398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94" name="Line 6">
            <a:extLst>
              <a:ext uri="{FF2B5EF4-FFF2-40B4-BE49-F238E27FC236}">
                <a16:creationId xmlns:a16="http://schemas.microsoft.com/office/drawing/2014/main" id="{CCB27C9F-8F3B-4878-B275-3AE7EA404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2563" y="5030788"/>
            <a:ext cx="142875" cy="2730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Line 9">
            <a:extLst>
              <a:ext uri="{FF2B5EF4-FFF2-40B4-BE49-F238E27FC236}">
                <a16:creationId xmlns:a16="http://schemas.microsoft.com/office/drawing/2014/main" id="{00192C9D-E1B6-4C00-829B-EDE61250B9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67288" y="4757738"/>
            <a:ext cx="228600" cy="5461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10">
            <a:extLst>
              <a:ext uri="{FF2B5EF4-FFF2-40B4-BE49-F238E27FC236}">
                <a16:creationId xmlns:a16="http://schemas.microsoft.com/office/drawing/2014/main" id="{DF5893E1-546A-41DB-8E7D-7743F39EAE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3900" y="4757738"/>
            <a:ext cx="241300" cy="5461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Text Box 11">
            <a:extLst>
              <a:ext uri="{FF2B5EF4-FFF2-40B4-BE49-F238E27FC236}">
                <a16:creationId xmlns:a16="http://schemas.microsoft.com/office/drawing/2014/main" id="{F61B8AE8-3DC1-42D5-9C6F-207183BA5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5" y="6364288"/>
            <a:ext cx="159385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/>
              <a:t>Tropics</a:t>
            </a:r>
          </a:p>
        </p:txBody>
      </p:sp>
      <p:sp>
        <p:nvSpPr>
          <p:cNvPr id="20498" name="Text Box 12">
            <a:extLst>
              <a:ext uri="{FF2B5EF4-FFF2-40B4-BE49-F238E27FC236}">
                <a16:creationId xmlns:a16="http://schemas.microsoft.com/office/drawing/2014/main" id="{610A0E93-EF91-47E1-B2C4-BBB37598F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1275" y="6343650"/>
            <a:ext cx="15938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Extratropics</a:t>
            </a:r>
          </a:p>
        </p:txBody>
      </p:sp>
      <p:sp>
        <p:nvSpPr>
          <p:cNvPr id="20499" name="Line 14">
            <a:extLst>
              <a:ext uri="{FF2B5EF4-FFF2-40B4-BE49-F238E27FC236}">
                <a16:creationId xmlns:a16="http://schemas.microsoft.com/office/drawing/2014/main" id="{98E143A9-1AFF-4ACA-BBE7-BDF809973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7063" y="4495800"/>
            <a:ext cx="0" cy="808038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Line 15">
            <a:extLst>
              <a:ext uri="{FF2B5EF4-FFF2-40B4-BE49-F238E27FC236}">
                <a16:creationId xmlns:a16="http://schemas.microsoft.com/office/drawing/2014/main" id="{0D6D152B-6049-46FF-9B4B-5D63BB0A6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3675" y="4495800"/>
            <a:ext cx="0" cy="808038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1" name="Line 16">
            <a:extLst>
              <a:ext uri="{FF2B5EF4-FFF2-40B4-BE49-F238E27FC236}">
                <a16:creationId xmlns:a16="http://schemas.microsoft.com/office/drawing/2014/main" id="{B8045DFE-D82B-4C59-BCAE-0BBF7167F8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5825" y="6015038"/>
            <a:ext cx="739775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Line 18">
            <a:extLst>
              <a:ext uri="{FF2B5EF4-FFF2-40B4-BE49-F238E27FC236}">
                <a16:creationId xmlns:a16="http://schemas.microsoft.com/office/drawing/2014/main" id="{1701FCA9-1A40-441A-BE73-6DFB2D263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267200"/>
            <a:ext cx="571500" cy="10366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524C89-D19B-41A4-BF5F-13FF2B8E8F07}"/>
              </a:ext>
            </a:extLst>
          </p:cNvPr>
          <p:cNvCxnSpPr/>
          <p:nvPr/>
        </p:nvCxnSpPr>
        <p:spPr bwMode="auto">
          <a:xfrm>
            <a:off x="-76200" y="3962400"/>
            <a:ext cx="95250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04" name="TextBox 4">
            <a:extLst>
              <a:ext uri="{FF2B5EF4-FFF2-40B4-BE49-F238E27FC236}">
                <a16:creationId xmlns:a16="http://schemas.microsoft.com/office/drawing/2014/main" id="{C0C29489-13D3-4971-9DBB-1F37044A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496888"/>
            <a:ext cx="4230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No Dynamics</a:t>
            </a:r>
          </a:p>
        </p:txBody>
      </p:sp>
      <p:sp>
        <p:nvSpPr>
          <p:cNvPr id="20505" name="TextBox 5">
            <a:extLst>
              <a:ext uri="{FF2B5EF4-FFF2-40B4-BE49-F238E27FC236}">
                <a16:creationId xmlns:a16="http://schemas.microsoft.com/office/drawing/2014/main" id="{4E765FBC-B3C9-4CF6-A381-7BBB24973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1752600"/>
            <a:ext cx="3924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Local radiative </a:t>
            </a:r>
          </a:p>
          <a:p>
            <a:pPr eaLnBrk="1" hangingPunct="1"/>
            <a:r>
              <a:rPr lang="en-US" altLang="en-US" sz="2400"/>
              <a:t>Equilbrium </a:t>
            </a:r>
            <a:r>
              <a:rPr lang="en-US" altLang="en-US" sz="2400">
                <a:sym typeface="Wingdings" panose="05000000000000000000" pitchFamily="2" charset="2"/>
              </a:rPr>
              <a:t> large temperature gradient</a:t>
            </a:r>
            <a:endParaRPr lang="en-US" altLang="en-US" sz="2400"/>
          </a:p>
        </p:txBody>
      </p:sp>
      <p:sp>
        <p:nvSpPr>
          <p:cNvPr id="20506" name="TextBox 36">
            <a:extLst>
              <a:ext uri="{FF2B5EF4-FFF2-40B4-BE49-F238E27FC236}">
                <a16:creationId xmlns:a16="http://schemas.microsoft.com/office/drawing/2014/main" id="{06BFE09A-7705-444E-A57E-C93AFE770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4002088"/>
            <a:ext cx="4230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Efficient dynamics</a:t>
            </a:r>
          </a:p>
        </p:txBody>
      </p:sp>
      <p:sp>
        <p:nvSpPr>
          <p:cNvPr id="20507" name="TextBox 37">
            <a:extLst>
              <a:ext uri="{FF2B5EF4-FFF2-40B4-BE49-F238E27FC236}">
                <a16:creationId xmlns:a16="http://schemas.microsoft.com/office/drawing/2014/main" id="{4B7257F6-34BF-4496-8ADA-73CF71269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19650"/>
            <a:ext cx="39243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No OLR or temperature</a:t>
            </a:r>
          </a:p>
          <a:p>
            <a:pPr eaLnBrk="1" hangingPunct="1"/>
            <a:r>
              <a:rPr lang="en-US" altLang="en-US" sz="2400"/>
              <a:t>Contrast </a:t>
            </a:r>
            <a:r>
              <a:rPr lang="en-US" altLang="en-US" sz="2400">
                <a:sym typeface="Wingdings" panose="05000000000000000000" pitchFamily="2" charset="2"/>
              </a:rPr>
              <a:t> the solar contrast moves get transported between the boxes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344346E-8600-45D2-9E25-3E6A9D27CF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</a:rPr>
              <a:t>Temperature in the radiative limit </a:t>
            </a:r>
          </a:p>
        </p:txBody>
      </p:sp>
      <p:pic>
        <p:nvPicPr>
          <p:cNvPr id="25603" name="Picture 5">
            <a:extLst>
              <a:ext uri="{FF2B5EF4-FFF2-40B4-BE49-F238E27FC236}">
                <a16:creationId xmlns:a16="http://schemas.microsoft.com/office/drawing/2014/main" id="{B7632BF7-2840-4318-B0FD-6422E950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200"/>
            <a:ext cx="43592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>
            <a:extLst>
              <a:ext uri="{FF2B5EF4-FFF2-40B4-BE49-F238E27FC236}">
                <a16:creationId xmlns:a16="http://schemas.microsoft.com/office/drawing/2014/main" id="{9DA005C3-80C2-46B3-9B60-D74ABC86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257800"/>
            <a:ext cx="2667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Box 1">
            <a:extLst>
              <a:ext uri="{FF2B5EF4-FFF2-40B4-BE49-F238E27FC236}">
                <a16:creationId xmlns:a16="http://schemas.microsoft.com/office/drawing/2014/main" id="{37265D34-D752-4511-8EE5-32F496574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7538"/>
            <a:ext cx="510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If absorbed shortwave (ASR) </a:t>
            </a:r>
          </a:p>
          <a:p>
            <a:pPr eaLnBrk="1" hangingPunct="1"/>
            <a:r>
              <a:rPr lang="en-US" altLang="en-US" sz="2400"/>
              <a:t>= OLR at each latitude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6D7DBE2D-E2B9-428B-B4D3-0CC99BEE0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2212975"/>
            <a:ext cx="51831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ASR</a:t>
            </a:r>
            <a:endParaRPr lang="el-GR" altLang="en-US" baseline="40000">
              <a:solidFill>
                <a:srgbClr val="00B0F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EB22E3-0984-4B5A-9A7A-DD75DD9A80B4}"/>
              </a:ext>
            </a:extLst>
          </p:cNvPr>
          <p:cNvCxnSpPr/>
          <p:nvPr/>
        </p:nvCxnSpPr>
        <p:spPr bwMode="auto">
          <a:xfrm>
            <a:off x="303213" y="2859088"/>
            <a:ext cx="839787" cy="0"/>
          </a:xfrm>
          <a:prstGeom prst="line">
            <a:avLst/>
          </a:prstGeom>
          <a:ln w="22225"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70699C-7D3D-4FD0-B0FD-96305DE7B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706688"/>
            <a:ext cx="72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>
                <a:solidFill>
                  <a:srgbClr val="00FF00"/>
                </a:solidFill>
              </a:rPr>
              <a:t>σ</a:t>
            </a:r>
            <a:endParaRPr lang="en-US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E0A0B-C2AD-48F1-AF51-9D081B73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300288"/>
            <a:ext cx="531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(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8FC064-ABDF-4322-9818-AADB7CA47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575" y="2314575"/>
            <a:ext cx="11414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/>
              <a:t>)</a:t>
            </a:r>
            <a:r>
              <a:rPr lang="en-US" altLang="en-US" sz="3000" baseline="30000"/>
              <a:t> </a:t>
            </a:r>
            <a:r>
              <a:rPr lang="en-US" altLang="en-US" sz="3000"/>
              <a:t> </a:t>
            </a:r>
            <a:endParaRPr lang="en-US" altLang="en-US" sz="3000" baseline="30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3423EF-0CFD-4EE0-A834-4D3238AA6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300288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0.25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552A2865-455C-4337-B8D1-5FD9995BB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514600"/>
            <a:ext cx="51831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</a:rPr>
              <a:t>       </a:t>
            </a:r>
            <a:r>
              <a:rPr lang="en-US" altLang="en-US"/>
              <a:t>   + 30 K=  </a:t>
            </a:r>
            <a:r>
              <a:rPr lang="en-US" altLang="en-US">
                <a:solidFill>
                  <a:srgbClr val="00B0F0"/>
                </a:solidFill>
              </a:rPr>
              <a:t>T</a:t>
            </a:r>
            <a:r>
              <a:rPr lang="en-US" altLang="en-US" baseline="-25000">
                <a:solidFill>
                  <a:srgbClr val="00B0F0"/>
                </a:solidFill>
              </a:rPr>
              <a:t>S</a:t>
            </a:r>
            <a:endParaRPr lang="el-GR" altLang="en-US" baseline="4000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901F7-D3F2-4973-BAC0-265AC412F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466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4">
            <a:extLst>
              <a:ext uri="{FF2B5EF4-FFF2-40B4-BE49-F238E27FC236}">
                <a16:creationId xmlns:a16="http://schemas.microsoft.com/office/drawing/2014/main" id="{635EC1B2-1A02-47B7-AC5B-96E06D5B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1524000"/>
            <a:ext cx="4187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rgbClr val="FF0000"/>
                </a:solidFill>
              </a:rPr>
              <a:t>ASR</a:t>
            </a:r>
            <a:r>
              <a:rPr lang="en-US" dirty="0"/>
              <a:t> = </a:t>
            </a:r>
            <a:r>
              <a:rPr lang="el-GR" dirty="0">
                <a:solidFill>
                  <a:srgbClr val="00FF00"/>
                </a:solidFill>
              </a:rPr>
              <a:t>σ</a:t>
            </a:r>
            <a:r>
              <a:rPr lang="en-US" dirty="0">
                <a:solidFill>
                  <a:schemeClr val="accent3"/>
                </a:solidFill>
              </a:rPr>
              <a:t>(</a:t>
            </a:r>
            <a:r>
              <a:rPr lang="en-US" dirty="0">
                <a:solidFill>
                  <a:srgbClr val="00B0F0"/>
                </a:solidFill>
              </a:rPr>
              <a:t>T</a:t>
            </a:r>
            <a:r>
              <a:rPr lang="en-US" baseline="-25000" dirty="0">
                <a:solidFill>
                  <a:srgbClr val="00B0F0"/>
                </a:solidFill>
              </a:rPr>
              <a:t>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/>
              <a:t>-30) </a:t>
            </a:r>
            <a:r>
              <a:rPr lang="en-US" baseline="40000" dirty="0"/>
              <a:t>4</a:t>
            </a:r>
            <a:endParaRPr lang="el-GR" baseline="4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B6DBE72-C9BC-4C06-AF19-1AB9A6C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Emission Temperature (T</a:t>
            </a:r>
            <a:r>
              <a:rPr lang="en-US" altLang="en-US" baseline="-25000">
                <a:solidFill>
                  <a:schemeClr val="bg1"/>
                </a:solidFill>
              </a:rPr>
              <a:t>E</a:t>
            </a:r>
            <a:r>
              <a:rPr lang="en-US" altLang="en-US">
                <a:solidFill>
                  <a:schemeClr val="bg1"/>
                </a:solidFill>
              </a:rPr>
              <a:t>) Vs. Surface Temperature (T</a:t>
            </a:r>
            <a:r>
              <a:rPr lang="en-US" altLang="en-US" baseline="-25000">
                <a:solidFill>
                  <a:schemeClr val="bg1"/>
                </a:solidFill>
              </a:rPr>
              <a:t>S</a:t>
            </a:r>
            <a:r>
              <a:rPr lang="en-US" altLang="en-US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725B25D9-3387-4792-BD07-E2D104EF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5060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4">
            <a:extLst>
              <a:ext uri="{FF2B5EF4-FFF2-40B4-BE49-F238E27FC236}">
                <a16:creationId xmlns:a16="http://schemas.microsoft.com/office/drawing/2014/main" id="{89D73236-0424-411F-8EF1-8FA6396E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057400"/>
            <a:ext cx="34290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/>
              <a:t>Radiation is emitted from the upper troposphere where it is colder</a:t>
            </a:r>
          </a:p>
          <a:p>
            <a:pPr eaLnBrk="1" hangingPunct="1"/>
            <a:r>
              <a:rPr lang="en-US" altLang="en-US" sz="3200"/>
              <a:t> </a:t>
            </a:r>
          </a:p>
          <a:p>
            <a:pPr eaLnBrk="1" hangingPunct="1"/>
            <a:r>
              <a:rPr lang="en-US" altLang="en-US"/>
              <a:t> T</a:t>
            </a:r>
            <a:r>
              <a:rPr lang="en-US" altLang="en-US" baseline="-25000"/>
              <a:t>E</a:t>
            </a:r>
            <a:r>
              <a:rPr lang="en-US" altLang="en-US"/>
              <a:t> = T</a:t>
            </a:r>
            <a:r>
              <a:rPr lang="en-US" altLang="en-US" baseline="-25000"/>
              <a:t>S</a:t>
            </a:r>
            <a:r>
              <a:rPr lang="en-US" altLang="en-US"/>
              <a:t> - 30 K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56BC73-3920-483C-8058-11C4E59F4E37}"/>
              </a:ext>
            </a:extLst>
          </p:cNvPr>
          <p:cNvSpPr txBox="1"/>
          <p:nvPr/>
        </p:nvSpPr>
        <p:spPr>
          <a:xfrm>
            <a:off x="1143000" y="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8B1F7-1A06-46C1-8951-66EE63FDEEA1}"/>
              </a:ext>
            </a:extLst>
          </p:cNvPr>
          <p:cNvSpPr txBox="1"/>
          <p:nvPr/>
        </p:nvSpPr>
        <p:spPr>
          <a:xfrm>
            <a:off x="40843" y="2927324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Dynamic Limit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30062-89BF-4C3D-B950-A65F41C9A12B}"/>
              </a:ext>
            </a:extLst>
          </p:cNvPr>
          <p:cNvSpPr txBox="1"/>
          <p:nvPr/>
        </p:nvSpPr>
        <p:spPr>
          <a:xfrm>
            <a:off x="2402573" y="2956323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Radiative Limit</a:t>
            </a:r>
          </a:p>
        </p:txBody>
      </p:sp>
      <p:pic>
        <p:nvPicPr>
          <p:cNvPr id="7" name="Picture 5" descr="4_rad_shaded">
            <a:extLst>
              <a:ext uri="{FF2B5EF4-FFF2-40B4-BE49-F238E27FC236}">
                <a16:creationId xmlns:a16="http://schemas.microsoft.com/office/drawing/2014/main" id="{5AC6B41C-E76F-4CC6-8382-17614D26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4422"/>
            <a:ext cx="3200400" cy="232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E6046A10-ABAE-4282-AA2E-4BD09338A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00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9" name="Line 16">
            <a:extLst>
              <a:ext uri="{FF2B5EF4-FFF2-40B4-BE49-F238E27FC236}">
                <a16:creationId xmlns:a16="http://schemas.microsoft.com/office/drawing/2014/main" id="{5A332F8B-219D-42AE-80DF-078408B43F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4973" y="1600200"/>
            <a:ext cx="739775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2276670-2294-44BC-81F5-4C8F0F16B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35350"/>
            <a:ext cx="23622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757C5287-D8DE-42E6-A998-392133AB6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86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8.2 PW</a:t>
            </a:r>
          </a:p>
        </p:txBody>
      </p:sp>
      <p:sp>
        <p:nvSpPr>
          <p:cNvPr id="12" name="Line 16">
            <a:extLst>
              <a:ext uri="{FF2B5EF4-FFF2-40B4-BE49-F238E27FC236}">
                <a16:creationId xmlns:a16="http://schemas.microsoft.com/office/drawing/2014/main" id="{E3D6644A-2DF1-449D-880E-204A9C8D8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733800"/>
            <a:ext cx="739775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73992CB6-CFC5-4BCE-BA67-7ECEBE662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2185415" cy="136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6">
            <a:extLst>
              <a:ext uri="{FF2B5EF4-FFF2-40B4-BE49-F238E27FC236}">
                <a16:creationId xmlns:a16="http://schemas.microsoft.com/office/drawing/2014/main" id="{20DF9A26-9567-4A6C-B636-08D9CFB5F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038600"/>
            <a:ext cx="2286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9DB70C2C-40A9-44B8-8B8F-C1C4CDA48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33CC"/>
                </a:solidFill>
              </a:rPr>
              <a:t>0 PW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3EE23-F3CC-4A1D-9E1B-34229EDB54FF}"/>
              </a:ext>
            </a:extLst>
          </p:cNvPr>
          <p:cNvSpPr txBox="1"/>
          <p:nvPr/>
        </p:nvSpPr>
        <p:spPr>
          <a:xfrm>
            <a:off x="5333530" y="152400"/>
            <a:ext cx="3733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Observed climate system is 70% of the way toward the dynamic limit (ratio of heat transport to solar gradient)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    Equator-to-pole temperature 	gradient is only 30% as  	strong as required by local       	radiative equilibrium</a:t>
            </a: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Theory suggests that most of the high latitude forcing is balanced by changes in global scale atmospheric and oceanic dynamics as opposed to local radiation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Implication: High latitude climate is efficiently linked to mid-latitudes/tropics and future (past) changes in poleward energy transport may have large impacts in the high-latitudes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5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4ABDE146-94B2-4D6D-B5C3-8C3BA4BB1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60746B62-C8B1-43AD-BBBE-C6605A5B0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0800" y="88900"/>
            <a:ext cx="9144000" cy="914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Heat Transport in the dynamic limit</a:t>
            </a:r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id="{AB526F4B-EFDF-404D-9652-B7B717007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03300"/>
            <a:ext cx="4724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ED721C5F-E55C-4553-9F56-985D381F78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981200"/>
            <a:ext cx="858838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6AC57E7F-53B6-4E92-9659-574E8BDCF4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19050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C9CEA05B-D0C1-49E4-ABD8-090D3F71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295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33CC"/>
                </a:solidFill>
              </a:rPr>
              <a:t>8.2 PW</a:t>
            </a:r>
          </a:p>
        </p:txBody>
      </p:sp>
      <p:sp>
        <p:nvSpPr>
          <p:cNvPr id="26632" name="Line 9">
            <a:extLst>
              <a:ext uri="{FF2B5EF4-FFF2-40B4-BE49-F238E27FC236}">
                <a16:creationId xmlns:a16="http://schemas.microsoft.com/office/drawing/2014/main" id="{53702ADA-026E-451C-AE59-8272FA79A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B0D41F-1F9D-48D8-A98A-BA53A7318E27}"/>
              </a:ext>
            </a:extLst>
          </p:cNvPr>
          <p:cNvGrpSpPr/>
          <p:nvPr/>
        </p:nvGrpSpPr>
        <p:grpSpPr>
          <a:xfrm>
            <a:off x="2317364" y="4002668"/>
            <a:ext cx="4540636" cy="2626732"/>
            <a:chOff x="4724429" y="3662664"/>
            <a:chExt cx="4540636" cy="26267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4BB9D8-41B8-42EA-AB5A-AD57CA75CF22}"/>
                </a:ext>
              </a:extLst>
            </p:cNvPr>
            <p:cNvGrpSpPr/>
            <p:nvPr/>
          </p:nvGrpSpPr>
          <p:grpSpPr>
            <a:xfrm>
              <a:off x="4724429" y="3662664"/>
              <a:ext cx="4540636" cy="2626732"/>
              <a:chOff x="3344845" y="3532215"/>
              <a:chExt cx="5865584" cy="3370235"/>
            </a:xfrm>
          </p:grpSpPr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F7A007CA-DA81-4AB8-918C-98C85AD2F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4850" y="4876800"/>
                <a:ext cx="2514600" cy="198120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840E960F-E8EB-4CDF-B3A5-85610E097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5650" y="4859338"/>
                <a:ext cx="2514600" cy="1981200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B1513668-4A65-468A-925F-26F392350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63078" y="3592935"/>
                <a:ext cx="786037" cy="126521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11">
                <a:extLst>
                  <a:ext uri="{FF2B5EF4-FFF2-40B4-BE49-F238E27FC236}">
                    <a16:creationId xmlns:a16="http://schemas.microsoft.com/office/drawing/2014/main" id="{AFBB9B4F-E0CD-4147-8C6C-34B6D80B9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28250" y="6273800"/>
                <a:ext cx="2133600" cy="519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/>
                  <a:t>Tropics</a:t>
                </a:r>
              </a:p>
            </p:txBody>
          </p:sp>
          <p:sp>
            <p:nvSpPr>
              <p:cNvPr id="31" name="Text Box 12">
                <a:extLst>
                  <a:ext uri="{FF2B5EF4-FFF2-40B4-BE49-F238E27FC236}">
                    <a16:creationId xmlns:a16="http://schemas.microsoft.com/office/drawing/2014/main" id="{706480E8-A2CA-49C0-9120-2D6E20891C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38051" y="6349599"/>
                <a:ext cx="2572378" cy="5528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200" dirty="0" err="1"/>
                  <a:t>Extratropics</a:t>
                </a:r>
                <a:endParaRPr lang="en-US" altLang="en-US" sz="2200" dirty="0"/>
              </a:p>
            </p:txBody>
          </p:sp>
          <p:sp>
            <p:nvSpPr>
              <p:cNvPr id="32" name="Line 14">
                <a:extLst>
                  <a:ext uri="{FF2B5EF4-FFF2-40B4-BE49-F238E27FC236}">
                    <a16:creationId xmlns:a16="http://schemas.microsoft.com/office/drawing/2014/main" id="{6CA23CEF-32A6-4F95-B4E3-AD74A3D44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9849" y="3592934"/>
                <a:ext cx="4" cy="1204491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15">
                <a:extLst>
                  <a:ext uri="{FF2B5EF4-FFF2-40B4-BE49-F238E27FC236}">
                    <a16:creationId xmlns:a16="http://schemas.microsoft.com/office/drawing/2014/main" id="{9BABFF44-72D8-4DD6-AD02-73274FB7C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9246" y="3532215"/>
                <a:ext cx="4" cy="1265210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08ED8DA5-0FF8-4486-89EB-E2D3B6103B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4118" y="5773941"/>
                <a:ext cx="1280072" cy="14084"/>
              </a:xfrm>
              <a:prstGeom prst="line">
                <a:avLst/>
              </a:prstGeom>
              <a:noFill/>
              <a:ln w="76200" cmpd="tri">
                <a:solidFill>
                  <a:srgbClr val="D6009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18">
                <a:extLst>
                  <a:ext uri="{FF2B5EF4-FFF2-40B4-BE49-F238E27FC236}">
                    <a16:creationId xmlns:a16="http://schemas.microsoft.com/office/drawing/2014/main" id="{DF53F228-E79B-47E8-BDE7-94BD3F373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4845" y="3672371"/>
                <a:ext cx="854806" cy="120442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 Box 15">
                <a:extLst>
                  <a:ext uri="{FF2B5EF4-FFF2-40B4-BE49-F238E27FC236}">
                    <a16:creationId xmlns:a16="http://schemas.microsoft.com/office/drawing/2014/main" id="{40795767-3AA2-4E6C-8FA3-C2C72CE11C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9101" y="3679190"/>
                <a:ext cx="1182688" cy="457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dirty="0">
                    <a:solidFill>
                      <a:srgbClr val="FF0000"/>
                    </a:solidFill>
                  </a:rPr>
                  <a:t>8.2 PW</a:t>
                </a:r>
              </a:p>
            </p:txBody>
          </p:sp>
          <p:sp>
            <p:nvSpPr>
              <p:cNvPr id="37" name="Text Box 16">
                <a:extLst>
                  <a:ext uri="{FF2B5EF4-FFF2-40B4-BE49-F238E27FC236}">
                    <a16:creationId xmlns:a16="http://schemas.microsoft.com/office/drawing/2014/main" id="{0B6A8E7D-03AC-4D53-98FE-912F4D99B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79180" y="5181600"/>
                <a:ext cx="2390508" cy="592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dirty="0">
                    <a:solidFill>
                      <a:srgbClr val="E82ADF"/>
                    </a:solidFill>
                  </a:rPr>
                  <a:t>8.2 PW</a:t>
                </a:r>
              </a:p>
            </p:txBody>
          </p:sp>
        </p:grpSp>
        <p:sp>
          <p:nvSpPr>
            <p:cNvPr id="24" name="Line 10">
              <a:extLst>
                <a:ext uri="{FF2B5EF4-FFF2-40B4-BE49-F238E27FC236}">
                  <a16:creationId xmlns:a16="http://schemas.microsoft.com/office/drawing/2014/main" id="{FECF7C7A-67A8-4BB2-807A-7EA624BEF4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9800" y="4572000"/>
              <a:ext cx="86316" cy="15240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0">
              <a:extLst>
                <a:ext uri="{FF2B5EF4-FFF2-40B4-BE49-F238E27FC236}">
                  <a16:creationId xmlns:a16="http://schemas.microsoft.com/office/drawing/2014/main" id="{2487BE8D-0B1F-44B7-8C17-81DE6C1EC9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09651" y="4572000"/>
              <a:ext cx="48549" cy="16439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5">
              <a:extLst>
                <a:ext uri="{FF2B5EF4-FFF2-40B4-BE49-F238E27FC236}">
                  <a16:creationId xmlns:a16="http://schemas.microsoft.com/office/drawing/2014/main" id="{B5349B71-FB4D-40C4-B906-9A9951235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7171" y="4192530"/>
              <a:ext cx="3561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dirty="0">
                  <a:solidFill>
                    <a:srgbClr val="00DA00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"/>
            <a:ext cx="8229600" cy="16764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Arctic energy (poleward of 70N) from </a:t>
            </a:r>
            <a:r>
              <a:rPr lang="en-US" altLang="en-US" sz="2400" dirty="0" err="1">
                <a:solidFill>
                  <a:schemeClr val="bg1"/>
                </a:solidFill>
              </a:rPr>
              <a:t>Serreze</a:t>
            </a:r>
            <a:r>
              <a:rPr lang="en-US" altLang="en-US" sz="2400" dirty="0">
                <a:solidFill>
                  <a:schemeClr val="bg1"/>
                </a:solidFill>
              </a:rPr>
              <a:t> et al. 2007)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57200" y="1595735"/>
            <a:ext cx="86836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- (Incident </a:t>
            </a:r>
            <a:r>
              <a:rPr lang="en-US" altLang="en-US" sz="2400" dirty="0">
                <a:solidFill>
                  <a:srgbClr val="FFFFFF"/>
                </a:solidFill>
              </a:rPr>
              <a:t>– </a:t>
            </a:r>
            <a:r>
              <a:rPr lang="en-US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Reflected)</a:t>
            </a:r>
            <a:r>
              <a:rPr lang="en-US" altLang="en-US" sz="2400" dirty="0">
                <a:solidFill>
                  <a:srgbClr val="FFFFFF"/>
                </a:solidFill>
              </a:rPr>
              <a:t> + </a:t>
            </a:r>
            <a:r>
              <a:rPr lang="en-US" altLang="en-US" sz="2400" dirty="0">
                <a:solidFill>
                  <a:srgbClr val="00FF00"/>
                </a:solidFill>
              </a:rPr>
              <a:t>Emitted     </a:t>
            </a:r>
            <a:r>
              <a:rPr lang="en-US" altLang="en-US" sz="2400" dirty="0">
                <a:solidFill>
                  <a:schemeClr val="bg1"/>
                </a:solidFill>
              </a:rPr>
              <a:t>=</a:t>
            </a:r>
            <a:r>
              <a:rPr lang="en-US" altLang="en-US" sz="2400" dirty="0">
                <a:solidFill>
                  <a:srgbClr val="00FF00"/>
                </a:solidFill>
              </a:rPr>
              <a:t>  </a:t>
            </a:r>
            <a:r>
              <a:rPr lang="en-US" altLang="en-US" sz="2400" dirty="0">
                <a:solidFill>
                  <a:srgbClr val="003DB8"/>
                </a:solidFill>
              </a:rPr>
              <a:t>Ocean flux </a:t>
            </a:r>
            <a:r>
              <a:rPr lang="en-US" altLang="en-US" sz="2400" dirty="0">
                <a:solidFill>
                  <a:schemeClr val="bg1"/>
                </a:solidFill>
              </a:rPr>
              <a:t>+</a:t>
            </a:r>
            <a:r>
              <a:rPr lang="en-US" altLang="en-US" sz="2400" dirty="0">
                <a:solidFill>
                  <a:srgbClr val="00FF00"/>
                </a:solidFill>
              </a:rPr>
              <a:t> </a:t>
            </a:r>
            <a:r>
              <a:rPr lang="en-US" altLang="en-US" sz="2400" dirty="0">
                <a:solidFill>
                  <a:srgbClr val="E82ADF"/>
                </a:solidFill>
              </a:rPr>
              <a:t>atmospheric flux</a:t>
            </a:r>
          </a:p>
        </p:txBody>
      </p:sp>
      <p:sp>
        <p:nvSpPr>
          <p:cNvPr id="4" name="Left Brace 3"/>
          <p:cNvSpPr/>
          <p:nvPr/>
        </p:nvSpPr>
        <p:spPr bwMode="auto">
          <a:xfrm rot="16200000" flipH="1">
            <a:off x="2443951" y="-378135"/>
            <a:ext cx="454513" cy="3649184"/>
          </a:xfrm>
          <a:prstGeom prst="leftBrace">
            <a:avLst>
              <a:gd name="adj1" fmla="val 24795"/>
              <a:gd name="adj2" fmla="val 50000"/>
            </a:avLst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812039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Radiative loss    =    Energy Import</a:t>
            </a:r>
          </a:p>
        </p:txBody>
      </p:sp>
      <p:sp>
        <p:nvSpPr>
          <p:cNvPr id="21" name="Left Brace 20"/>
          <p:cNvSpPr/>
          <p:nvPr/>
        </p:nvSpPr>
        <p:spPr bwMode="auto">
          <a:xfrm rot="16200000" flipH="1">
            <a:off x="6177748" y="155268"/>
            <a:ext cx="454517" cy="2582386"/>
          </a:xfrm>
          <a:prstGeom prst="leftBrace">
            <a:avLst>
              <a:gd name="adj1" fmla="val 24795"/>
              <a:gd name="adj2" fmla="val 50000"/>
            </a:avLst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9800" y="2091457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110 W m</a:t>
            </a:r>
            <a:r>
              <a:rPr lang="en-US" sz="2800" baseline="30000" dirty="0">
                <a:solidFill>
                  <a:schemeClr val="bg1"/>
                </a:solidFill>
              </a:rPr>
              <a:t>-2</a:t>
            </a:r>
            <a:r>
              <a:rPr lang="en-US" sz="2800" dirty="0">
                <a:solidFill>
                  <a:schemeClr val="bg1"/>
                </a:solidFill>
              </a:rPr>
              <a:t>    =  111 W m</a:t>
            </a:r>
            <a:r>
              <a:rPr lang="en-US" sz="2800" baseline="30000" dirty="0">
                <a:solidFill>
                  <a:schemeClr val="bg1"/>
                </a:solidFill>
              </a:rPr>
              <a:t>-2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99224" y="2743200"/>
            <a:ext cx="6244576" cy="3843992"/>
            <a:chOff x="1223025" y="2937808"/>
            <a:chExt cx="6244576" cy="3843992"/>
          </a:xfrm>
        </p:grpSpPr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3733800" y="4724400"/>
              <a:ext cx="2133600" cy="2057400"/>
            </a:xfrm>
            <a:prstGeom prst="rect">
              <a:avLst/>
            </a:prstGeom>
            <a:solidFill>
              <a:srgbClr val="000000"/>
            </a:solidFill>
            <a:ln w="222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5126" name="Line 6"/>
            <p:cNvSpPr>
              <a:spLocks noChangeShapeType="1"/>
            </p:cNvSpPr>
            <p:nvPr/>
          </p:nvSpPr>
          <p:spPr bwMode="auto">
            <a:xfrm>
              <a:off x="3352800" y="3667034"/>
              <a:ext cx="609600" cy="105736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 flipV="1">
              <a:off x="4191000" y="4267200"/>
              <a:ext cx="228600" cy="457200"/>
            </a:xfrm>
            <a:prstGeom prst="line">
              <a:avLst/>
            </a:prstGeom>
            <a:noFill/>
            <a:ln w="3175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5128" name="Line 8"/>
            <p:cNvSpPr>
              <a:spLocks noChangeShapeType="1"/>
            </p:cNvSpPr>
            <p:nvPr/>
          </p:nvSpPr>
          <p:spPr bwMode="auto">
            <a:xfrm flipV="1">
              <a:off x="4953001" y="3177570"/>
              <a:ext cx="609600" cy="1546830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3657601" y="2937808"/>
              <a:ext cx="1676400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Reflected       SW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98 W m</a:t>
              </a:r>
              <a:r>
                <a:rPr lang="en-US" altLang="en-US" sz="2400" baseline="300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-2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altLang="en-US" sz="2400" dirty="0">
                <a:solidFill>
                  <a:srgbClr val="333399"/>
                </a:solidFill>
              </a:endParaRPr>
            </a:p>
          </p:txBody>
        </p:sp>
        <p:sp>
          <p:nvSpPr>
            <p:cNvPr id="5132" name="Text Box 12"/>
            <p:cNvSpPr txBox="1">
              <a:spLocks noChangeArrowheads="1"/>
            </p:cNvSpPr>
            <p:nvPr/>
          </p:nvSpPr>
          <p:spPr bwMode="auto">
            <a:xfrm>
              <a:off x="4114800" y="5181600"/>
              <a:ext cx="16764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3600" dirty="0">
                  <a:solidFill>
                    <a:srgbClr val="FFFFFF"/>
                  </a:solidFill>
                </a:rPr>
                <a:t>Arctic</a:t>
              </a:r>
            </a:p>
          </p:txBody>
        </p:sp>
        <p:sp>
          <p:nvSpPr>
            <p:cNvPr id="2" name="Flowchart: Process 1"/>
            <p:cNvSpPr/>
            <p:nvPr/>
          </p:nvSpPr>
          <p:spPr bwMode="auto">
            <a:xfrm>
              <a:off x="3733800" y="6172200"/>
              <a:ext cx="2133600" cy="609600"/>
            </a:xfrm>
            <a:prstGeom prst="flowChartProcess">
              <a:avLst/>
            </a:prstGeom>
            <a:solidFill>
              <a:srgbClr val="0070C0"/>
            </a:solidFill>
            <a:ln w="317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1524000" y="3066871"/>
              <a:ext cx="19812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FF0000"/>
                  </a:solidFill>
                </a:rPr>
                <a:t>Incident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FF0000"/>
                  </a:solidFill>
                </a:rPr>
                <a:t>Solar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FF0000"/>
                  </a:solidFill>
                </a:rPr>
                <a:t>184 W m</a:t>
              </a:r>
              <a:r>
                <a:rPr lang="en-US" altLang="en-US" sz="2400" baseline="30000" dirty="0">
                  <a:solidFill>
                    <a:srgbClr val="FF0000"/>
                  </a:solidFill>
                </a:rPr>
                <a:t>-2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5486401" y="3242608"/>
              <a:ext cx="198120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FF00"/>
                  </a:solidFill>
                </a:rPr>
                <a:t>Emitted LW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FF00"/>
                  </a:solidFill>
                </a:rPr>
                <a:t>196 W m</a:t>
              </a:r>
              <a:r>
                <a:rPr lang="en-US" altLang="en-US" sz="2800" baseline="30000" dirty="0">
                  <a:solidFill>
                    <a:srgbClr val="00FF00"/>
                  </a:solidFill>
                </a:rPr>
                <a:t>-2</a:t>
              </a:r>
              <a:endParaRPr lang="en-US" altLang="en-US" sz="2400" baseline="30000" dirty="0">
                <a:solidFill>
                  <a:srgbClr val="00FF00"/>
                </a:solidFill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V="1">
              <a:off x="2514600" y="5486400"/>
              <a:ext cx="1059152" cy="0"/>
            </a:xfrm>
            <a:prstGeom prst="line">
              <a:avLst/>
            </a:prstGeom>
            <a:noFill/>
            <a:ln w="34925">
              <a:solidFill>
                <a:srgbClr val="E82AD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24" name="Line 8"/>
            <p:cNvSpPr>
              <a:spLocks noChangeShapeType="1"/>
            </p:cNvSpPr>
            <p:nvPr/>
          </p:nvSpPr>
          <p:spPr bwMode="auto">
            <a:xfrm flipV="1">
              <a:off x="3276600" y="6477000"/>
              <a:ext cx="297152" cy="0"/>
            </a:xfrm>
            <a:prstGeom prst="line">
              <a:avLst/>
            </a:prstGeom>
            <a:noFill/>
            <a:ln w="34925">
              <a:solidFill>
                <a:srgbClr val="003DB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1223025" y="4343400"/>
              <a:ext cx="2434576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E82ADF"/>
                  </a:solidFill>
                </a:rPr>
                <a:t>atmospheric flux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E82ADF"/>
                  </a:solidFill>
                </a:rPr>
                <a:t>FWALL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E82ADF"/>
                  </a:solidFill>
                </a:rPr>
                <a:t> 100 W m</a:t>
              </a:r>
              <a:r>
                <a:rPr lang="en-US" altLang="en-US" sz="2400" baseline="30000" dirty="0">
                  <a:solidFill>
                    <a:srgbClr val="E82ADF"/>
                  </a:solidFill>
                </a:rPr>
                <a:t>-2</a:t>
              </a:r>
            </a:p>
          </p:txBody>
        </p:sp>
        <p:sp>
          <p:nvSpPr>
            <p:cNvPr id="26" name="Text Box 13"/>
            <p:cNvSpPr txBox="1">
              <a:spLocks noChangeArrowheads="1"/>
            </p:cNvSpPr>
            <p:nvPr/>
          </p:nvSpPr>
          <p:spPr bwMode="auto">
            <a:xfrm>
              <a:off x="1527825" y="5581471"/>
              <a:ext cx="2434576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3DB8"/>
                  </a:solidFill>
                </a:rPr>
                <a:t>oceanic flux (surface flux)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3DB8"/>
                  </a:solidFill>
                </a:rPr>
                <a:t> 11 W m</a:t>
              </a:r>
              <a:r>
                <a:rPr lang="en-US" altLang="en-US" sz="2400" baseline="30000" dirty="0">
                  <a:solidFill>
                    <a:srgbClr val="003DB8"/>
                  </a:solidFill>
                </a:rPr>
                <a:t>-2</a:t>
              </a:r>
            </a:p>
          </p:txBody>
        </p:sp>
      </p:grpSp>
      <p:sp>
        <p:nvSpPr>
          <p:cNvPr id="27" name="Line 8"/>
          <p:cNvSpPr>
            <a:spLocks noChangeShapeType="1"/>
          </p:cNvSpPr>
          <p:nvPr/>
        </p:nvSpPr>
        <p:spPr bwMode="auto">
          <a:xfrm flipV="1">
            <a:off x="5303547" y="5825192"/>
            <a:ext cx="186676" cy="228600"/>
          </a:xfrm>
          <a:prstGeom prst="line">
            <a:avLst/>
          </a:prstGeom>
          <a:noFill/>
          <a:ln w="34925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F90A-8E8B-4935-8737-89DD4853C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14100-519D-40C1-B08A-4E20F19C6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The impact of sea ice loss on the radiative budget of the high latitudes.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Observational estimate of how much ice loss will amplify global warming?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2.  How does poleward energy (and moisture)  transport change  under global warming?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Impacts on high latitude temperature and 	precipitation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79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bg1"/>
                </a:solidFill>
              </a:rPr>
              <a:t>What determines the Earth’s planetary albedo? (solar radiation reflected at top of atmosphere)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4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87840E-4E1C-4111-9A8D-AFAA7B40BE3B}"/>
              </a:ext>
            </a:extLst>
          </p:cNvPr>
          <p:cNvSpPr/>
          <p:nvPr/>
        </p:nvSpPr>
        <p:spPr>
          <a:xfrm>
            <a:off x="3071983" y="3000063"/>
            <a:ext cx="1880348" cy="1301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9818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13990</TotalTime>
  <Words>2409</Words>
  <Application>Microsoft Office PowerPoint</Application>
  <PresentationFormat>On-screen Show (4:3)</PresentationFormat>
  <Paragraphs>520</Paragraphs>
  <Slides>50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Wingdings</vt:lpstr>
      <vt:lpstr>Office Theme</vt:lpstr>
      <vt:lpstr>2_Default Design</vt:lpstr>
      <vt:lpstr>8_Default Design</vt:lpstr>
      <vt:lpstr>2_Office Theme</vt:lpstr>
      <vt:lpstr>Local versus remote controls of high latitude climate</vt:lpstr>
      <vt:lpstr>Energy budget of the climate system </vt:lpstr>
      <vt:lpstr>Energy budget of the climate system </vt:lpstr>
      <vt:lpstr>Two extreme cases</vt:lpstr>
      <vt:lpstr>PowerPoint Presentation</vt:lpstr>
      <vt:lpstr>PowerPoint Presentation</vt:lpstr>
      <vt:lpstr>Outline</vt:lpstr>
      <vt:lpstr>What determines the Earth’s planetary albedo? (solar radiation reflected at top of atmosphere)</vt:lpstr>
      <vt:lpstr>Simplified (isotropic) shortwave radiation model</vt:lpstr>
      <vt:lpstr>Simplified (isotropic) shortwave radiation model</vt:lpstr>
      <vt:lpstr>Simplified (isotropic) shortwave radiation model</vt:lpstr>
      <vt:lpstr>Simplified (isotropic) shortwave radiation model</vt:lpstr>
      <vt:lpstr>Simplified (isotropic) shortwave radiation model</vt:lpstr>
      <vt:lpstr>Simplified (isotropic) shortwave radiation model</vt:lpstr>
      <vt:lpstr>Simplified (isotropic) shortwave radiation model</vt:lpstr>
      <vt:lpstr> Partitioning of planetary albedo into atmospheric and surface components</vt:lpstr>
      <vt:lpstr>Observed (CERES) surface and atmospheric contribution to planetary albedo</vt:lpstr>
      <vt:lpstr>Observed Surface and atmospheric contribution to planetary albedo</vt:lpstr>
      <vt:lpstr>Observed Global Mean Planetary Albedo and it atmospheric/surface Partitioning</vt:lpstr>
      <vt:lpstr>Arctic Planetary Albedo</vt:lpstr>
      <vt:lpstr>How much additional solar radiation is absorbed in the Arctic as sea ice melts?  -- Radiative sensitivity</vt:lpstr>
      <vt:lpstr>Radiative sensitivity in our simplified radiation model</vt:lpstr>
      <vt:lpstr>Radiative sensitivity calculated from kernels versus simple model</vt:lpstr>
      <vt:lpstr>Observational estimate of radiative sensitivity</vt:lpstr>
      <vt:lpstr>Radiative sensitivity all models</vt:lpstr>
      <vt:lpstr>Recap so far..</vt:lpstr>
      <vt:lpstr>Observational Ice Albedo Feedback (IAF)</vt:lpstr>
      <vt:lpstr>Model Observation comparison of ice albedo feedback</vt:lpstr>
      <vt:lpstr>Conclusions – Ice albedo feedback</vt:lpstr>
      <vt:lpstr>Heat transport in the climate system</vt:lpstr>
      <vt:lpstr>Heat transport in the climate system</vt:lpstr>
      <vt:lpstr>PowerPoint Presentation</vt:lpstr>
      <vt:lpstr>Understanding heat transport</vt:lpstr>
      <vt:lpstr>Radiative constraints on poleward energy transport</vt:lpstr>
      <vt:lpstr>Radiative constraints on poleward energy transport</vt:lpstr>
      <vt:lpstr>PowerPoint Presentation</vt:lpstr>
      <vt:lpstr>Bragging slide: The partitioning of energy transport in model ensembles is a new result and based on a novel technique</vt:lpstr>
      <vt:lpstr>PowerPoint Presentation</vt:lpstr>
      <vt:lpstr>PowerPoint Presentation</vt:lpstr>
      <vt:lpstr>Conclusions: Energy Transport</vt:lpstr>
      <vt:lpstr>Extras</vt:lpstr>
      <vt:lpstr>PowerPoint Presentation</vt:lpstr>
      <vt:lpstr>Outline</vt:lpstr>
      <vt:lpstr>Variability of Arctic Planetary Albedo</vt:lpstr>
      <vt:lpstr>Radiative sensitivity from kernels, simple model and observations in the Southern Ocean</vt:lpstr>
      <vt:lpstr>Radiative sensitivity all models</vt:lpstr>
      <vt:lpstr>Two extreme cases</vt:lpstr>
      <vt:lpstr>Temperature in the radiative limit </vt:lpstr>
      <vt:lpstr>Emission Temperature (TE) Vs. Surface Temperature (TS)</vt:lpstr>
      <vt:lpstr>Heat Transport in the dynamic limit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217</cp:revision>
  <dcterms:created xsi:type="dcterms:W3CDTF">2014-04-07T14:52:22Z</dcterms:created>
  <dcterms:modified xsi:type="dcterms:W3CDTF">2019-04-09T23:57:59Z</dcterms:modified>
</cp:coreProperties>
</file>