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92" r:id="rId3"/>
    <p:sldId id="476" r:id="rId4"/>
    <p:sldId id="477" r:id="rId5"/>
    <p:sldId id="478" r:id="rId6"/>
    <p:sldId id="479" r:id="rId7"/>
    <p:sldId id="455" r:id="rId8"/>
    <p:sldId id="496" r:id="rId9"/>
    <p:sldId id="433" r:id="rId10"/>
    <p:sldId id="456" r:id="rId11"/>
    <p:sldId id="459" r:id="rId12"/>
    <p:sldId id="490" r:id="rId13"/>
    <p:sldId id="493" r:id="rId14"/>
    <p:sldId id="507" r:id="rId15"/>
    <p:sldId id="495" r:id="rId16"/>
    <p:sldId id="497" r:id="rId17"/>
    <p:sldId id="457" r:id="rId18"/>
    <p:sldId id="462" r:id="rId19"/>
    <p:sldId id="480" r:id="rId20"/>
    <p:sldId id="483" r:id="rId21"/>
    <p:sldId id="484" r:id="rId22"/>
    <p:sldId id="485" r:id="rId23"/>
    <p:sldId id="486" r:id="rId24"/>
    <p:sldId id="487" r:id="rId25"/>
    <p:sldId id="488" r:id="rId26"/>
    <p:sldId id="508" r:id="rId27"/>
    <p:sldId id="463" r:id="rId28"/>
    <p:sldId id="467" r:id="rId29"/>
    <p:sldId id="468" r:id="rId30"/>
    <p:sldId id="509" r:id="rId31"/>
    <p:sldId id="5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FFFF"/>
    <a:srgbClr val="00F0F0"/>
    <a:srgbClr val="0078F0"/>
    <a:srgbClr val="003DB8"/>
    <a:srgbClr val="009900"/>
    <a:srgbClr val="FF9900"/>
    <a:srgbClr val="FF6600"/>
    <a:srgbClr val="00D050"/>
    <a:srgbClr val="00DA00"/>
    <a:srgbClr val="E82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162" d="100"/>
          <a:sy n="162" d="100"/>
        </p:scale>
        <p:origin x="916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F01F-1E51-4343-9537-B65E323FD6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FD6-4C57-483C-B598-5C8DC3A2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721A8D-8FFB-4DEB-A137-359BBEB4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6CC4C-00D5-46E7-A354-91E3180523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2FA40BA-B64A-416F-8E42-1E35B5E3B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8070A9-561F-4CDC-9DD5-2638144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NH = 8.2 - 2.4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 = 9.0 – 3.2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62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721A8D-8FFB-4DEB-A137-359BBEB4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6CC4C-00D5-46E7-A354-91E3180523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2FA40BA-B64A-416F-8E42-1E35B5E3B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8070A9-561F-4CDC-9DD5-2638144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NH = 8.2 - 2.4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 = 9.0 – 3.2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77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721A8D-8FFB-4DEB-A137-359BBEB4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6CC4C-00D5-46E7-A354-91E3180523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2FA40BA-B64A-416F-8E42-1E35B5E3B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8070A9-561F-4CDC-9DD5-2638144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NH = 8.2 - 2.4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 = 9.0 – 3.2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84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721A8D-8FFB-4DEB-A137-359BBEB4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6CC4C-00D5-46E7-A354-91E3180523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2FA40BA-B64A-416F-8E42-1E35B5E3B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8070A9-561F-4CDC-9DD5-2638144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NH = 8.2 - 2.4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 = 9.0 – 3.2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65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721A8D-8FFB-4DEB-A137-359BBEB4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6CC4C-00D5-46E7-A354-91E3180523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2FA40BA-B64A-416F-8E42-1E35B5E3B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8070A9-561F-4CDC-9DD5-2638144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NH = 8.2 - 2.4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 = 9.0 – 3.2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89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F721A8D-8FFB-4DEB-A137-359BBEB4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6CC4C-00D5-46E7-A354-91E3180523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2FA40BA-B64A-416F-8E42-1E35B5E3B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8070A9-561F-4CDC-9DD5-2638144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NH = 8.2 - 2.4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 = 9.0 – 3.2 = 5.8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97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6706-8181-4AF3-8A94-C514CBD4105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00192" y="5181600"/>
            <a:ext cx="9067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Robert </a:t>
            </a:r>
            <a:r>
              <a:rPr lang="en-US" sz="2400" dirty="0" err="1">
                <a:solidFill>
                  <a:schemeClr val="bg1"/>
                </a:solidFill>
              </a:rPr>
              <a:t>Fajber</a:t>
            </a:r>
            <a:r>
              <a:rPr lang="en-US" sz="2400" dirty="0">
                <a:solidFill>
                  <a:schemeClr val="bg1"/>
                </a:solidFill>
              </a:rPr>
              <a:t> – University of Washington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 Department of atmospheric science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Aaron Donohoe – Polar Science Center, APL, UW</a:t>
            </a:r>
          </a:p>
          <a:p>
            <a:r>
              <a:rPr lang="en-US" sz="2400" dirty="0">
                <a:solidFill>
                  <a:schemeClr val="bg1"/>
                </a:solidFill>
              </a:rPr>
              <a:t>Kyle </a:t>
            </a:r>
            <a:r>
              <a:rPr lang="en-US" sz="2400" dirty="0" err="1">
                <a:solidFill>
                  <a:schemeClr val="bg1"/>
                </a:solidFill>
              </a:rPr>
              <a:t>Armour</a:t>
            </a:r>
            <a:r>
              <a:rPr lang="en-US" sz="2400" dirty="0">
                <a:solidFill>
                  <a:schemeClr val="bg1"/>
                </a:solidFill>
              </a:rPr>
              <a:t> – UW Oceanography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86C38-9073-416D-808E-93D7CD87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41" y="5181600"/>
            <a:ext cx="858059" cy="796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384413-C8EA-4D1C-8D7D-84F3F8EEE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34" y="5997222"/>
            <a:ext cx="1428749" cy="700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DEB52-84F8-4E0B-A614-4CBDBC70A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06" y="5319996"/>
            <a:ext cx="699346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3CEBB-5B5C-4E64-A253-45788651B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91" y="76059"/>
            <a:ext cx="1423335" cy="894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1F21E-161E-4567-86E1-2D1AB6803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18" y="2362043"/>
            <a:ext cx="1610982" cy="533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9B345-5B1A-4DE6-9005-4D25A6E7D3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37" y="1024821"/>
            <a:ext cx="1295400" cy="1295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8F051-3A39-49F5-887C-11EB39AA26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91" y="4621920"/>
            <a:ext cx="1889602" cy="483480"/>
          </a:xfrm>
          <a:prstGeom prst="rect">
            <a:avLst/>
          </a:prstGeom>
        </p:spPr>
      </p:pic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C0501FE-9045-463C-ABA8-523FEC15BD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45" y="1456434"/>
            <a:ext cx="6743756" cy="34965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97AE960-22F5-4700-8F13-F0085715A5F3}"/>
              </a:ext>
            </a:extLst>
          </p:cNvPr>
          <p:cNvSpPr txBox="1"/>
          <p:nvPr/>
        </p:nvSpPr>
        <p:spPr>
          <a:xfrm>
            <a:off x="1828800" y="17526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65E81B-EAB5-4DDB-A294-BDAA2F08857F}"/>
              </a:ext>
            </a:extLst>
          </p:cNvPr>
          <p:cNvSpPr txBox="1"/>
          <p:nvPr/>
        </p:nvSpPr>
        <p:spPr>
          <a:xfrm>
            <a:off x="20574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OCEAN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B02F7C-01AB-42C8-8BBA-3240C86B4CE1}"/>
              </a:ext>
            </a:extLst>
          </p:cNvPr>
          <p:cNvSpPr txBox="1"/>
          <p:nvPr/>
        </p:nvSpPr>
        <p:spPr>
          <a:xfrm>
            <a:off x="1904999" y="2221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36B7D3-22AC-459F-A175-C059BA2E0CB7}"/>
              </a:ext>
            </a:extLst>
          </p:cNvPr>
          <p:cNvCxnSpPr/>
          <p:nvPr/>
        </p:nvCxnSpPr>
        <p:spPr>
          <a:xfrm flipV="1">
            <a:off x="1600200" y="23738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2D6E563-6969-4056-9413-66239D97EBD3}"/>
              </a:ext>
            </a:extLst>
          </p:cNvPr>
          <p:cNvSpPr txBox="1"/>
          <p:nvPr/>
        </p:nvSpPr>
        <p:spPr>
          <a:xfrm>
            <a:off x="19050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Mean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80206E-2467-459A-86A5-BCAE1A019015}"/>
              </a:ext>
            </a:extLst>
          </p:cNvPr>
          <p:cNvCxnSpPr/>
          <p:nvPr/>
        </p:nvCxnSpPr>
        <p:spPr>
          <a:xfrm flipV="1">
            <a:off x="1600200" y="2667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B01D6D-2372-45BF-9285-0673FA0662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06" y="4135829"/>
            <a:ext cx="1930320" cy="346000"/>
          </a:xfrm>
          <a:prstGeom prst="rect">
            <a:avLst/>
          </a:prstGeo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F69BBF93-4901-4702-9C28-13141404B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2222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Are climate models biased in the atmosphere-ocean partitioning of poleward energy transport?</a:t>
            </a:r>
          </a:p>
        </p:txBody>
      </p:sp>
    </p:spTree>
    <p:extLst>
      <p:ext uri="{BB962C8B-B14F-4D97-AF65-F5344CB8AC3E}">
        <p14:creationId xmlns:p14="http://schemas.microsoft.com/office/powerpoint/2010/main" val="313228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C5773-0AA3-4AD9-BB48-B3DBB57D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581400"/>
            <a:ext cx="4953000" cy="31840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78CBB-88D3-4F14-A714-EBD4E018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" y="205383"/>
            <a:ext cx="5714788" cy="3223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59BB1-60A0-4065-A1EF-C617ABE1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58800"/>
            <a:ext cx="1447800" cy="96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19760D-F0E5-456A-8933-B76AC4E769F8}"/>
              </a:ext>
            </a:extLst>
          </p:cNvPr>
          <p:cNvSpPr txBox="1"/>
          <p:nvPr/>
        </p:nvSpPr>
        <p:spPr>
          <a:xfrm>
            <a:off x="5722925" y="1220212"/>
            <a:ext cx="32686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Northern Hemisphere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Mean state inter-model spread in MHT: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Spread in ASR* exceeds that in OLR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No compensation between ASR* and OLR*</a:t>
            </a:r>
          </a:p>
          <a:p>
            <a:pPr algn="ctr"/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Model mean bias do to too much tropical OLR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E2EC1-6351-4C5D-87A5-D7B0A147AD9A}"/>
              </a:ext>
            </a:extLst>
          </p:cNvPr>
          <p:cNvSpPr txBox="1"/>
          <p:nvPr/>
        </p:nvSpPr>
        <p:spPr>
          <a:xfrm rot="16200000">
            <a:off x="3999960" y="1028160"/>
            <a:ext cx="3046988" cy="38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MHT maximum (PW)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1D25B-A099-4C42-9E97-077EBE9A01F2}"/>
              </a:ext>
            </a:extLst>
          </p:cNvPr>
          <p:cNvSpPr txBox="1"/>
          <p:nvPr/>
        </p:nvSpPr>
        <p:spPr>
          <a:xfrm>
            <a:off x="5867400" y="205383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MHT = ASR* - OLR*</a:t>
            </a:r>
          </a:p>
        </p:txBody>
      </p:sp>
    </p:spTree>
    <p:extLst>
      <p:ext uri="{BB962C8B-B14F-4D97-AF65-F5344CB8AC3E}">
        <p14:creationId xmlns:p14="http://schemas.microsoft.com/office/powerpoint/2010/main" val="42112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C5773-0AA3-4AD9-BB48-B3DBB57D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581400"/>
            <a:ext cx="4953000" cy="31840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78CBB-88D3-4F14-A714-EBD4E018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" y="205383"/>
            <a:ext cx="5714788" cy="3223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59BB1-60A0-4065-A1EF-C617ABE1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58800"/>
            <a:ext cx="1447800" cy="96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19760D-F0E5-456A-8933-B76AC4E769F8}"/>
              </a:ext>
            </a:extLst>
          </p:cNvPr>
          <p:cNvSpPr txBox="1"/>
          <p:nvPr/>
        </p:nvSpPr>
        <p:spPr>
          <a:xfrm>
            <a:off x="5722925" y="1220212"/>
            <a:ext cx="32686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Northern Hemisphere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Mean state inter-model spread in MHT: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Spread in ASR* exceeds that in OLR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No compensation between ASR* and OLR*</a:t>
            </a:r>
          </a:p>
          <a:p>
            <a:pPr algn="ctr"/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Model mean bias do to too much tropical OLR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E2EC1-6351-4C5D-87A5-D7B0A147AD9A}"/>
              </a:ext>
            </a:extLst>
          </p:cNvPr>
          <p:cNvSpPr txBox="1"/>
          <p:nvPr/>
        </p:nvSpPr>
        <p:spPr>
          <a:xfrm rot="16200000">
            <a:off x="3999960" y="1028160"/>
            <a:ext cx="3046988" cy="38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MHT maximum (PW)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1D25B-A099-4C42-9E97-077EBE9A01F2}"/>
              </a:ext>
            </a:extLst>
          </p:cNvPr>
          <p:cNvSpPr txBox="1"/>
          <p:nvPr/>
        </p:nvSpPr>
        <p:spPr>
          <a:xfrm>
            <a:off x="5867400" y="205383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MHT = ASR* - OLR*</a:t>
            </a:r>
          </a:p>
        </p:txBody>
      </p:sp>
    </p:spTree>
    <p:extLst>
      <p:ext uri="{BB962C8B-B14F-4D97-AF65-F5344CB8AC3E}">
        <p14:creationId xmlns:p14="http://schemas.microsoft.com/office/powerpoint/2010/main" val="315457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0"/>
            <a:ext cx="389782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314" y="187258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Atmospheric energy transport calculated from ERA5 high frequency reanalysis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3091633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= Departure from zonal mean -- [ ]</a:t>
            </a:r>
          </a:p>
          <a:p>
            <a:r>
              <a:rPr lang="en-US" sz="2200" dirty="0">
                <a:solidFill>
                  <a:schemeClr val="bg1"/>
                </a:solidFill>
              </a:rPr>
              <a:t>'  </a:t>
            </a:r>
            <a:r>
              <a:rPr lang="en-US" dirty="0">
                <a:solidFill>
                  <a:schemeClr val="bg1"/>
                </a:solidFill>
              </a:rPr>
              <a:t> = Departure from time mean --  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2113763"/>
            <a:ext cx="2179320" cy="1696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0513" y="1507190"/>
            <a:ext cx="167640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MOC</a:t>
            </a:r>
          </a:p>
          <a:p>
            <a:r>
              <a:rPr lang="en-US" dirty="0">
                <a:solidFill>
                  <a:srgbClr val="003DB8"/>
                </a:solidFill>
              </a:rPr>
              <a:t>Overturning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-148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Stationary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3481"/>
            <a:ext cx="2532732" cy="1302549"/>
          </a:xfrm>
          <a:prstGeom prst="rect">
            <a:avLst/>
          </a:prstGeom>
        </p:spPr>
      </p:pic>
      <p:pic>
        <p:nvPicPr>
          <p:cNvPr id="1026" name="Picture 2" descr="http://www.gfdl.noaa.gov/pix/user_images/io/blizzard9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07946"/>
            <a:ext cx="2133600" cy="16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62800" y="15853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Transient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847" y="3849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MSE = moist static energy</a:t>
            </a:r>
          </a:p>
          <a:p>
            <a:r>
              <a:rPr lang="en-US" dirty="0">
                <a:solidFill>
                  <a:schemeClr val="bg1"/>
                </a:solidFill>
              </a:rPr>
              <a:t>    = </a:t>
            </a:r>
            <a:r>
              <a:rPr lang="en-US" dirty="0" err="1">
                <a:solidFill>
                  <a:schemeClr val="bg1"/>
                </a:solidFill>
              </a:rPr>
              <a:t>CpT</a:t>
            </a:r>
            <a:r>
              <a:rPr lang="en-US" dirty="0">
                <a:solidFill>
                  <a:schemeClr val="bg1"/>
                </a:solidFill>
              </a:rPr>
              <a:t> + LQ +</a:t>
            </a:r>
            <a:r>
              <a:rPr lang="en-US" dirty="0" err="1">
                <a:solidFill>
                  <a:schemeClr val="bg1"/>
                </a:solidFill>
              </a:rPr>
              <a:t>gZ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6D2428-73C5-4315-B08F-8B3345353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5052" y="3886200"/>
            <a:ext cx="4277591" cy="29408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B1EE48-B8E6-4DE6-A92C-03A011C816F8}"/>
              </a:ext>
            </a:extLst>
          </p:cNvPr>
          <p:cNvSpPr txBox="1"/>
          <p:nvPr/>
        </p:nvSpPr>
        <p:spPr>
          <a:xfrm>
            <a:off x="381000" y="4572000"/>
            <a:ext cx="2910753" cy="239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MOC dominates in the deep tropics – Hadley cell</a:t>
            </a:r>
          </a:p>
          <a:p>
            <a:endParaRPr lang="en-US" dirty="0">
              <a:solidFill>
                <a:srgbClr val="003DB8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Stationary eddies stronger in NH </a:t>
            </a:r>
          </a:p>
          <a:p>
            <a:endParaRPr lang="en-US" dirty="0">
              <a:solidFill>
                <a:srgbClr val="003DB8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Transient eddies dominate the mid-latitudes</a:t>
            </a:r>
          </a:p>
        </p:txBody>
      </p:sp>
    </p:spTree>
    <p:extLst>
      <p:ext uri="{BB962C8B-B14F-4D97-AF65-F5344CB8AC3E}">
        <p14:creationId xmlns:p14="http://schemas.microsoft.com/office/powerpoint/2010/main" val="203201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Line 9">
            <a:extLst>
              <a:ext uri="{FF2B5EF4-FFF2-40B4-BE49-F238E27FC236}">
                <a16:creationId xmlns:a16="http://schemas.microsoft.com/office/drawing/2014/main" id="{CFA666F2-E6CF-4AF5-8E83-04D2E470A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561882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A16B9-884A-4E9E-962E-F9F6D3F5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5" y="102744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C02B59B-D014-400E-B4B0-9787FCC7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95" y="1030614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A3FA2836-C8E2-4AB9-807F-D7B2117E7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68616"/>
            <a:ext cx="457195" cy="68262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B6B8248A-7F77-472E-8F0A-6EEB8107B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795" y="344822"/>
            <a:ext cx="231764" cy="60641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8E25CFA3-026C-4B03-88D2-B8044AFCE2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196" y="573414"/>
            <a:ext cx="76202" cy="3016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D0FA9DC-7CAD-4EA2-88DA-A93B06AE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5" y="150210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Tropics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AF263598-08EE-46D0-9576-30F9A20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95" y="157830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Extratropics</a:t>
            </a:r>
            <a:endParaRPr lang="en-US" altLang="en-US" sz="2800" dirty="0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B352FF05-D6F9-42B5-B581-068A3D6FD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395" y="421015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6E8218A5-1D62-4B71-9847-8D6A07C5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795" y="417840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DC98BBF3-ADF2-460D-9F26-D6D94528F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941840"/>
            <a:ext cx="609595" cy="1852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051C6F34-FB05-4960-A8BD-ADB892E72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995" y="116214"/>
            <a:ext cx="384175" cy="835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65BCE-F2A8-4148-94B3-4991C9431279}"/>
              </a:ext>
            </a:extLst>
          </p:cNvPr>
          <p:cNvSpPr/>
          <p:nvPr/>
        </p:nvSpPr>
        <p:spPr>
          <a:xfrm>
            <a:off x="838195" y="2630815"/>
            <a:ext cx="2231211" cy="36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267B88-E182-4517-9B07-4BFAC7225229}"/>
              </a:ext>
            </a:extLst>
          </p:cNvPr>
          <p:cNvSpPr/>
          <p:nvPr/>
        </p:nvSpPr>
        <p:spPr>
          <a:xfrm>
            <a:off x="3124195" y="2630815"/>
            <a:ext cx="2459811" cy="36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F0596E-C1DF-46CE-8B45-BCEE7AF3791C}"/>
              </a:ext>
            </a:extLst>
          </p:cNvPr>
          <p:cNvSpPr/>
          <p:nvPr/>
        </p:nvSpPr>
        <p:spPr>
          <a:xfrm>
            <a:off x="-76200" y="0"/>
            <a:ext cx="3352800" cy="11830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F0C96-1FFB-4B73-B220-A40FDF9B7FEA}"/>
              </a:ext>
            </a:extLst>
          </p:cNvPr>
          <p:cNvSpPr txBox="1"/>
          <p:nvPr/>
        </p:nvSpPr>
        <p:spPr>
          <a:xfrm>
            <a:off x="6172200" y="76200"/>
            <a:ext cx="2610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(atmosphere plus ocean) energy transport  from TOA radiation (CERES satellite).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66DC9-F80B-4D6E-97A7-3B092355B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1" y="3468181"/>
            <a:ext cx="6019798" cy="312120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44D9E3-765E-4758-B4CD-64E7E6D3035E}"/>
              </a:ext>
            </a:extLst>
          </p:cNvPr>
          <p:cNvSpPr/>
          <p:nvPr/>
        </p:nvSpPr>
        <p:spPr>
          <a:xfrm>
            <a:off x="2743194" y="1604028"/>
            <a:ext cx="838205" cy="68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2E80E-A126-4869-98B5-9BC7BB4C8DF4}"/>
              </a:ext>
            </a:extLst>
          </p:cNvPr>
          <p:cNvSpPr txBox="1"/>
          <p:nvPr/>
        </p:nvSpPr>
        <p:spPr>
          <a:xfrm>
            <a:off x="5981365" y="1362670"/>
            <a:ext cx="3200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Atmospheric energy transport from 6 hourly ERA5 reanalysis dynamics calculation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DF5B2-3C6B-4C47-8B28-13FFEE708173}"/>
              </a:ext>
            </a:extLst>
          </p:cNvPr>
          <p:cNvSpPr txBox="1"/>
          <p:nvPr/>
        </p:nvSpPr>
        <p:spPr>
          <a:xfrm>
            <a:off x="3048000" y="37812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D3E348-27CA-4EDC-9584-3B9230E78C99}"/>
              </a:ext>
            </a:extLst>
          </p:cNvPr>
          <p:cNvSpPr txBox="1"/>
          <p:nvPr/>
        </p:nvSpPr>
        <p:spPr>
          <a:xfrm>
            <a:off x="2743200" y="40468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Atmosphere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BF35E-D105-4A56-84AB-4DFBE2E76122}"/>
              </a:ext>
            </a:extLst>
          </p:cNvPr>
          <p:cNvSpPr txBox="1"/>
          <p:nvPr/>
        </p:nvSpPr>
        <p:spPr>
          <a:xfrm>
            <a:off x="580533" y="193814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96B2E-E04B-42F2-81B6-988FFEACBFAD}"/>
              </a:ext>
            </a:extLst>
          </p:cNvPr>
          <p:cNvSpPr txBox="1"/>
          <p:nvPr/>
        </p:nvSpPr>
        <p:spPr>
          <a:xfrm>
            <a:off x="1600205" y="468868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OLR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5C1ECB-13A1-410A-97CF-C869126351AD}"/>
              </a:ext>
            </a:extLst>
          </p:cNvPr>
          <p:cNvSpPr txBox="1"/>
          <p:nvPr/>
        </p:nvSpPr>
        <p:spPr>
          <a:xfrm>
            <a:off x="2438405" y="228600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5F4A67-6E59-491A-A4A8-8304E3EC4741}"/>
              </a:ext>
            </a:extLst>
          </p:cNvPr>
          <p:cNvSpPr txBox="1"/>
          <p:nvPr/>
        </p:nvSpPr>
        <p:spPr>
          <a:xfrm>
            <a:off x="2800182" y="1277976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AHT</a:t>
            </a:r>
          </a:p>
        </p:txBody>
      </p:sp>
    </p:spTree>
    <p:extLst>
      <p:ext uri="{BB962C8B-B14F-4D97-AF65-F5344CB8AC3E}">
        <p14:creationId xmlns:p14="http://schemas.microsoft.com/office/powerpoint/2010/main" val="46727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Line 9">
            <a:extLst>
              <a:ext uri="{FF2B5EF4-FFF2-40B4-BE49-F238E27FC236}">
                <a16:creationId xmlns:a16="http://schemas.microsoft.com/office/drawing/2014/main" id="{CFA666F2-E6CF-4AF5-8E83-04D2E470A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561882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A16B9-884A-4E9E-962E-F9F6D3F5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5" y="102744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C02B59B-D014-400E-B4B0-9787FCC7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95" y="1030614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A3FA2836-C8E2-4AB9-807F-D7B2117E7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68616"/>
            <a:ext cx="457195" cy="68262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B6B8248A-7F77-472E-8F0A-6EEB8107B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795" y="344822"/>
            <a:ext cx="231764" cy="60641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8E25CFA3-026C-4B03-88D2-B8044AFCE2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196" y="573414"/>
            <a:ext cx="76202" cy="3016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D0FA9DC-7CAD-4EA2-88DA-A93B06AE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5" y="150210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Tropics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AF263598-08EE-46D0-9576-30F9A20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95" y="157830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Extratropics</a:t>
            </a:r>
            <a:endParaRPr lang="en-US" altLang="en-US" sz="2800" dirty="0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B352FF05-D6F9-42B5-B581-068A3D6FD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395" y="421015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6E8218A5-1D62-4B71-9847-8D6A07C5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795" y="417840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DC98BBF3-ADF2-460D-9F26-D6D94528F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941840"/>
            <a:ext cx="609595" cy="1852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051C6F34-FB05-4960-A8BD-ADB892E72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995" y="116214"/>
            <a:ext cx="384175" cy="835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65BCE-F2A8-4148-94B3-4991C9431279}"/>
              </a:ext>
            </a:extLst>
          </p:cNvPr>
          <p:cNvSpPr/>
          <p:nvPr/>
        </p:nvSpPr>
        <p:spPr>
          <a:xfrm>
            <a:off x="838195" y="2630815"/>
            <a:ext cx="2231211" cy="36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267B88-E182-4517-9B07-4BFAC7225229}"/>
              </a:ext>
            </a:extLst>
          </p:cNvPr>
          <p:cNvSpPr/>
          <p:nvPr/>
        </p:nvSpPr>
        <p:spPr>
          <a:xfrm>
            <a:off x="3124195" y="2630815"/>
            <a:ext cx="2459811" cy="36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5567E2B9-E44A-4392-9961-86A509DC6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0388" y="2778786"/>
            <a:ext cx="478607" cy="36185"/>
          </a:xfrm>
          <a:prstGeom prst="line">
            <a:avLst/>
          </a:prstGeom>
          <a:noFill/>
          <a:ln w="76200" cmpd="tri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F0596E-C1DF-46CE-8B45-BCEE7AF3791C}"/>
              </a:ext>
            </a:extLst>
          </p:cNvPr>
          <p:cNvSpPr/>
          <p:nvPr/>
        </p:nvSpPr>
        <p:spPr>
          <a:xfrm>
            <a:off x="-76200" y="0"/>
            <a:ext cx="3352800" cy="11830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F0C96-1FFB-4B73-B220-A40FDF9B7FEA}"/>
              </a:ext>
            </a:extLst>
          </p:cNvPr>
          <p:cNvSpPr txBox="1"/>
          <p:nvPr/>
        </p:nvSpPr>
        <p:spPr>
          <a:xfrm>
            <a:off x="6172200" y="76200"/>
            <a:ext cx="2610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(atmosphere plus ocean) energy transport  from TOA radiation (CERES satellite).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44D9E3-765E-4758-B4CD-64E7E6D3035E}"/>
              </a:ext>
            </a:extLst>
          </p:cNvPr>
          <p:cNvSpPr/>
          <p:nvPr/>
        </p:nvSpPr>
        <p:spPr>
          <a:xfrm>
            <a:off x="2743194" y="1604028"/>
            <a:ext cx="838205" cy="68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2E80E-A126-4869-98B5-9BC7BB4C8DF4}"/>
              </a:ext>
            </a:extLst>
          </p:cNvPr>
          <p:cNvSpPr txBox="1"/>
          <p:nvPr/>
        </p:nvSpPr>
        <p:spPr>
          <a:xfrm>
            <a:off x="5981365" y="1362670"/>
            <a:ext cx="3200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Atmospheric energy transport from 6 hourly ERA5 reanalysis dynamics calculation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DF5B2-3C6B-4C47-8B28-13FFEE708173}"/>
              </a:ext>
            </a:extLst>
          </p:cNvPr>
          <p:cNvSpPr txBox="1"/>
          <p:nvPr/>
        </p:nvSpPr>
        <p:spPr>
          <a:xfrm>
            <a:off x="3048000" y="37812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BF35E-D105-4A56-84AB-4DFBE2E76122}"/>
              </a:ext>
            </a:extLst>
          </p:cNvPr>
          <p:cNvSpPr txBox="1"/>
          <p:nvPr/>
        </p:nvSpPr>
        <p:spPr>
          <a:xfrm>
            <a:off x="580533" y="193814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96B2E-E04B-42F2-81B6-988FFEACBFAD}"/>
              </a:ext>
            </a:extLst>
          </p:cNvPr>
          <p:cNvSpPr txBox="1"/>
          <p:nvPr/>
        </p:nvSpPr>
        <p:spPr>
          <a:xfrm>
            <a:off x="1600205" y="468868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OLR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5C1ECB-13A1-410A-97CF-C869126351AD}"/>
              </a:ext>
            </a:extLst>
          </p:cNvPr>
          <p:cNvSpPr txBox="1"/>
          <p:nvPr/>
        </p:nvSpPr>
        <p:spPr>
          <a:xfrm>
            <a:off x="2438405" y="228600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5F4A67-6E59-491A-A4A8-8304E3EC4741}"/>
              </a:ext>
            </a:extLst>
          </p:cNvPr>
          <p:cNvSpPr txBox="1"/>
          <p:nvPr/>
        </p:nvSpPr>
        <p:spPr>
          <a:xfrm>
            <a:off x="2800182" y="1277976"/>
            <a:ext cx="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AHT</a:t>
            </a:r>
          </a:p>
        </p:txBody>
      </p:sp>
      <p:sp>
        <p:nvSpPr>
          <p:cNvPr id="40" name="Line 16">
            <a:extLst>
              <a:ext uri="{FF2B5EF4-FFF2-40B4-BE49-F238E27FC236}">
                <a16:creationId xmlns:a16="http://schemas.microsoft.com/office/drawing/2014/main" id="{62DE028C-CDED-4282-A84D-CCB5412C1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190" y="2365195"/>
            <a:ext cx="21417" cy="530405"/>
          </a:xfrm>
          <a:prstGeom prst="line">
            <a:avLst/>
          </a:prstGeom>
          <a:noFill/>
          <a:ln w="76200" cmpd="tri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6">
            <a:extLst>
              <a:ext uri="{FF2B5EF4-FFF2-40B4-BE49-F238E27FC236}">
                <a16:creationId xmlns:a16="http://schemas.microsoft.com/office/drawing/2014/main" id="{98F5177D-DA1A-47B0-B2DE-E78BC23518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299033"/>
            <a:ext cx="0" cy="479753"/>
          </a:xfrm>
          <a:prstGeom prst="line">
            <a:avLst/>
          </a:prstGeom>
          <a:noFill/>
          <a:ln w="76200" cmpd="tri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80D947-E0D0-426B-BA31-8B4CE8D12CAB}"/>
              </a:ext>
            </a:extLst>
          </p:cNvPr>
          <p:cNvSpPr txBox="1"/>
          <p:nvPr/>
        </p:nvSpPr>
        <p:spPr>
          <a:xfrm>
            <a:off x="800100" y="2286000"/>
            <a:ext cx="99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Surface flux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2652EEA-9C78-4E3E-B576-F9EA29C5C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3468181"/>
            <a:ext cx="6019798" cy="312120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D240C10-33F0-4948-9406-52A998E3E4C2}"/>
              </a:ext>
            </a:extLst>
          </p:cNvPr>
          <p:cNvSpPr txBox="1"/>
          <p:nvPr/>
        </p:nvSpPr>
        <p:spPr>
          <a:xfrm>
            <a:off x="2819399" y="37812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E5DE9-C0E1-4D8E-B9C0-674008A9C159}"/>
              </a:ext>
            </a:extLst>
          </p:cNvPr>
          <p:cNvSpPr txBox="1"/>
          <p:nvPr/>
        </p:nvSpPr>
        <p:spPr>
          <a:xfrm>
            <a:off x="2514599" y="40468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Atmosphere</a:t>
            </a:r>
            <a:r>
              <a:rPr lang="en-US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6CE173-4B6C-4867-B8CA-44DCD50A2ED2}"/>
              </a:ext>
            </a:extLst>
          </p:cNvPr>
          <p:cNvSpPr txBox="1"/>
          <p:nvPr/>
        </p:nvSpPr>
        <p:spPr>
          <a:xfrm>
            <a:off x="2514599" y="4338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DB8"/>
                </a:solidFill>
              </a:rPr>
              <a:t>   Ocean</a:t>
            </a:r>
            <a:r>
              <a:rPr lang="en-US" dirty="0">
                <a:solidFill>
                  <a:srgbClr val="003DB8"/>
                </a:solidFill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4F6BE-A1EF-4050-B096-8F67D7E3F801}"/>
              </a:ext>
            </a:extLst>
          </p:cNvPr>
          <p:cNvSpPr txBox="1"/>
          <p:nvPr/>
        </p:nvSpPr>
        <p:spPr>
          <a:xfrm>
            <a:off x="5943600" y="2477869"/>
            <a:ext cx="320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Ocean heat transport as the residual = </a:t>
            </a:r>
            <a:r>
              <a:rPr lang="en-US" dirty="0">
                <a:solidFill>
                  <a:schemeClr val="bg1"/>
                </a:solidFill>
              </a:rPr>
              <a:t>Total - </a:t>
            </a:r>
            <a:r>
              <a:rPr lang="en-US" dirty="0" err="1">
                <a:solidFill>
                  <a:srgbClr val="FF0000"/>
                </a:solidFill>
              </a:rPr>
              <a:t>atmos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Line 9">
            <a:extLst>
              <a:ext uri="{FF2B5EF4-FFF2-40B4-BE49-F238E27FC236}">
                <a16:creationId xmlns:a16="http://schemas.microsoft.com/office/drawing/2014/main" id="{CFA666F2-E6CF-4AF5-8E83-04D2E470A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561882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66DC9-F80B-4D6E-97A7-3B092355B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660598"/>
            <a:ext cx="6019798" cy="3121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4DF5B2-3C6B-4C47-8B28-13FFEE708173}"/>
              </a:ext>
            </a:extLst>
          </p:cNvPr>
          <p:cNvSpPr txBox="1"/>
          <p:nvPr/>
        </p:nvSpPr>
        <p:spPr>
          <a:xfrm>
            <a:off x="1752599" y="40860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D3E348-27CA-4EDC-9584-3B9230E78C99}"/>
              </a:ext>
            </a:extLst>
          </p:cNvPr>
          <p:cNvSpPr txBox="1"/>
          <p:nvPr/>
        </p:nvSpPr>
        <p:spPr>
          <a:xfrm>
            <a:off x="1447799" y="43516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Atmosphere</a:t>
            </a:r>
            <a:r>
              <a:rPr lang="en-US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5AC27-9F42-48B3-AC98-EAE762485E7E}"/>
              </a:ext>
            </a:extLst>
          </p:cNvPr>
          <p:cNvSpPr txBox="1"/>
          <p:nvPr/>
        </p:nvSpPr>
        <p:spPr>
          <a:xfrm>
            <a:off x="1447799" y="4643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DB8"/>
                </a:solidFill>
              </a:rPr>
              <a:t>   Ocean</a:t>
            </a:r>
            <a:r>
              <a:rPr lang="en-US" dirty="0">
                <a:solidFill>
                  <a:srgbClr val="003DB8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C244A-F224-4448-A538-5E8D5B175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46" y="39758"/>
            <a:ext cx="5480505" cy="35248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D8877B-C040-43F8-8232-C4F1B1587501}"/>
              </a:ext>
            </a:extLst>
          </p:cNvPr>
          <p:cNvSpPr txBox="1"/>
          <p:nvPr/>
        </p:nvSpPr>
        <p:spPr>
          <a:xfrm>
            <a:off x="6248400" y="381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strategy was pioneered by Trenberth and Caron (2001)</a:t>
            </a:r>
          </a:p>
        </p:txBody>
      </p:sp>
    </p:spTree>
    <p:extLst>
      <p:ext uri="{BB962C8B-B14F-4D97-AF65-F5344CB8AC3E}">
        <p14:creationId xmlns:p14="http://schemas.microsoft.com/office/powerpoint/2010/main" val="363663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Line 9">
            <a:extLst>
              <a:ext uri="{FF2B5EF4-FFF2-40B4-BE49-F238E27FC236}">
                <a16:creationId xmlns:a16="http://schemas.microsoft.com/office/drawing/2014/main" id="{CFA666F2-E6CF-4AF5-8E83-04D2E470A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561882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A16B9-884A-4E9E-962E-F9F6D3F5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5" y="163704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C02B59B-D014-400E-B4B0-9787FCC7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95" y="1640214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A3FA2836-C8E2-4AB9-807F-D7B2117E7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78216"/>
            <a:ext cx="457195" cy="68262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B6B8248A-7F77-472E-8F0A-6EEB8107B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795" y="954422"/>
            <a:ext cx="231764" cy="60641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8E25CFA3-026C-4B03-88D2-B8044AFCE2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196" y="1183014"/>
            <a:ext cx="76202" cy="3016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D0FA9DC-7CAD-4EA2-88DA-A93B06AE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5" y="211170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Tropics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AF263598-08EE-46D0-9576-30F9A20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95" y="218790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Extratropics</a:t>
            </a:r>
            <a:endParaRPr lang="en-US" altLang="en-US" sz="2800" dirty="0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B352FF05-D6F9-42B5-B581-068A3D6FD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395" y="1030615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6E8218A5-1D62-4B71-9847-8D6A07C5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795" y="1027440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DC98BBF3-ADF2-460D-9F26-D6D94528F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595" y="2551440"/>
            <a:ext cx="533400" cy="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051C6F34-FB05-4960-A8BD-ADB892E72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995" y="725814"/>
            <a:ext cx="384175" cy="835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65BCE-F2A8-4148-94B3-4991C9431279}"/>
              </a:ext>
            </a:extLst>
          </p:cNvPr>
          <p:cNvSpPr/>
          <p:nvPr/>
        </p:nvSpPr>
        <p:spPr>
          <a:xfrm>
            <a:off x="838195" y="3240415"/>
            <a:ext cx="2231211" cy="36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267B88-E182-4517-9B07-4BFAC7225229}"/>
              </a:ext>
            </a:extLst>
          </p:cNvPr>
          <p:cNvSpPr/>
          <p:nvPr/>
        </p:nvSpPr>
        <p:spPr>
          <a:xfrm>
            <a:off x="3124195" y="3240415"/>
            <a:ext cx="2459811" cy="36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5567E2B9-E44A-4392-9961-86A509DC6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2788" y="3392815"/>
            <a:ext cx="326207" cy="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F0596E-C1DF-46CE-8B45-BCEE7AF3791C}"/>
              </a:ext>
            </a:extLst>
          </p:cNvPr>
          <p:cNvSpPr/>
          <p:nvPr/>
        </p:nvSpPr>
        <p:spPr>
          <a:xfrm>
            <a:off x="-76200" y="609600"/>
            <a:ext cx="3352800" cy="11830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F0C96-1FFB-4B73-B220-A40FDF9B7FEA}"/>
              </a:ext>
            </a:extLst>
          </p:cNvPr>
          <p:cNvSpPr txBox="1"/>
          <p:nvPr/>
        </p:nvSpPr>
        <p:spPr>
          <a:xfrm>
            <a:off x="6172200" y="685800"/>
            <a:ext cx="2610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(atmosphere plus ocean) energy transport  from TOA radiation (CERES satellite).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66DC9-F80B-4D6E-97A7-3B092355B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1" y="3736798"/>
            <a:ext cx="6019798" cy="31212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44D9E3-765E-4758-B4CD-64E7E6D3035E}"/>
              </a:ext>
            </a:extLst>
          </p:cNvPr>
          <p:cNvSpPr/>
          <p:nvPr/>
        </p:nvSpPr>
        <p:spPr>
          <a:xfrm>
            <a:off x="2743194" y="2213628"/>
            <a:ext cx="838205" cy="68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2E80E-A126-4869-98B5-9BC7BB4C8DF4}"/>
              </a:ext>
            </a:extLst>
          </p:cNvPr>
          <p:cNvSpPr txBox="1"/>
          <p:nvPr/>
        </p:nvSpPr>
        <p:spPr>
          <a:xfrm>
            <a:off x="5981365" y="2020669"/>
            <a:ext cx="3200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Atmospheric energy transport from 6 hourly ERA5 reanalysis dynamics calculation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DF5B2-3C6B-4C47-8B28-13FFEE708173}"/>
              </a:ext>
            </a:extLst>
          </p:cNvPr>
          <p:cNvSpPr txBox="1"/>
          <p:nvPr/>
        </p:nvSpPr>
        <p:spPr>
          <a:xfrm>
            <a:off x="3200400" y="41622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D3E348-27CA-4EDC-9584-3B9230E78C99}"/>
              </a:ext>
            </a:extLst>
          </p:cNvPr>
          <p:cNvSpPr txBox="1"/>
          <p:nvPr/>
        </p:nvSpPr>
        <p:spPr>
          <a:xfrm>
            <a:off x="2895600" y="44278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Atmosphere</a:t>
            </a:r>
            <a:r>
              <a:rPr lang="en-US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A7134C-1A5B-4551-83DF-3CF357067905}"/>
              </a:ext>
            </a:extLst>
          </p:cNvPr>
          <p:cNvSpPr txBox="1"/>
          <p:nvPr/>
        </p:nvSpPr>
        <p:spPr>
          <a:xfrm>
            <a:off x="5943600" y="2935069"/>
            <a:ext cx="320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Ocean heat transport as the residual = </a:t>
            </a:r>
            <a:r>
              <a:rPr lang="en-US" dirty="0">
                <a:solidFill>
                  <a:schemeClr val="bg1"/>
                </a:solidFill>
              </a:rPr>
              <a:t>Total - </a:t>
            </a:r>
            <a:r>
              <a:rPr lang="en-US" dirty="0" err="1">
                <a:solidFill>
                  <a:srgbClr val="FF0000"/>
                </a:solidFill>
              </a:rPr>
              <a:t>atmos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25C617-7CD1-4E82-B6EB-C78ED7626DA1}"/>
              </a:ext>
            </a:extLst>
          </p:cNvPr>
          <p:cNvSpPr/>
          <p:nvPr/>
        </p:nvSpPr>
        <p:spPr>
          <a:xfrm>
            <a:off x="2743200" y="3051828"/>
            <a:ext cx="838205" cy="681972"/>
          </a:xfrm>
          <a:prstGeom prst="ellipse">
            <a:avLst/>
          </a:prstGeom>
          <a:noFill/>
          <a:ln>
            <a:solidFill>
              <a:srgbClr val="003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5AC27-9F42-48B3-AC98-EAE762485E7E}"/>
              </a:ext>
            </a:extLst>
          </p:cNvPr>
          <p:cNvSpPr txBox="1"/>
          <p:nvPr/>
        </p:nvSpPr>
        <p:spPr>
          <a:xfrm>
            <a:off x="2895600" y="4719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DB8"/>
                </a:solidFill>
              </a:rPr>
              <a:t>   Ocean</a:t>
            </a:r>
            <a:r>
              <a:rPr lang="en-US" dirty="0">
                <a:solidFill>
                  <a:srgbClr val="003DB8"/>
                </a:solidFill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94D19A-DFEC-4351-BE8A-E4AD7DC3CD13}"/>
              </a:ext>
            </a:extLst>
          </p:cNvPr>
          <p:cNvSpPr txBox="1"/>
          <p:nvPr/>
        </p:nvSpPr>
        <p:spPr>
          <a:xfrm>
            <a:off x="838200" y="-76200"/>
            <a:ext cx="905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Observational  partitioning of AHT/OHT</a:t>
            </a:r>
          </a:p>
        </p:txBody>
      </p:sp>
    </p:spTree>
    <p:extLst>
      <p:ext uri="{BB962C8B-B14F-4D97-AF65-F5344CB8AC3E}">
        <p14:creationId xmlns:p14="http://schemas.microsoft.com/office/powerpoint/2010/main" val="94995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13867AF-F989-4DBC-AE05-23A60973AB63}"/>
              </a:ext>
            </a:extLst>
          </p:cNvPr>
          <p:cNvSpPr txBox="1"/>
          <p:nvPr/>
        </p:nvSpPr>
        <p:spPr>
          <a:xfrm>
            <a:off x="146692" y="1295400"/>
            <a:ext cx="408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Net radiative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Deficit of </a:t>
            </a:r>
            <a:r>
              <a:rPr lang="en-US" sz="3000" dirty="0" err="1">
                <a:solidFill>
                  <a:schemeClr val="bg1"/>
                </a:solidFill>
              </a:rPr>
              <a:t>extratropics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6325" name="Picture 5" descr="4_rad_shaded">
            <a:extLst>
              <a:ext uri="{FF2B5EF4-FFF2-40B4-BE49-F238E27FC236}">
                <a16:creationId xmlns:a16="http://schemas.microsoft.com/office/drawing/2014/main" id="{BBED88E6-C9FA-4B5A-A731-95985DA8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3" y="1123268"/>
            <a:ext cx="3904463" cy="283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Line 6">
            <a:extLst>
              <a:ext uri="{FF2B5EF4-FFF2-40B4-BE49-F238E27FC236}">
                <a16:creationId xmlns:a16="http://schemas.microsoft.com/office/drawing/2014/main" id="{2D968D05-91D5-4D0A-81EA-2402BCC47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363421"/>
            <a:ext cx="9906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19DD186D-9BD2-4580-ACE5-13FD60F7D1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" y="2304710"/>
            <a:ext cx="9144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14CEF0AC-87F3-4DF3-AD7C-87E48A75C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793719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5.8 PW</a:t>
            </a:r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CFA666F2-E6CF-4AF5-8E83-04D2E470A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561882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A16B9-884A-4E9E-962E-F9F6D3F5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C02B59B-D014-400E-B4B0-9787FCC7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10113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D0FA9DC-7CAD-4EA2-88DA-A93B06AE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7526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Tropics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AF263598-08EE-46D0-9576-30F9A20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5146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Extratropics</a:t>
            </a:r>
            <a:endParaRPr lang="en-US" altLang="en-US" sz="2800" dirty="0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B352FF05-D6F9-42B5-B581-068A3D6FD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117975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6E8218A5-1D62-4B71-9847-8D6A07C5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114800"/>
            <a:ext cx="0" cy="533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DC98BBF3-ADF2-460D-9F26-D6D94528F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5638799"/>
            <a:ext cx="685800" cy="31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23C49-A1F9-4CC8-97FD-EC627262AA2C}"/>
              </a:ext>
            </a:extLst>
          </p:cNvPr>
          <p:cNvSpPr txBox="1"/>
          <p:nvPr/>
        </p:nvSpPr>
        <p:spPr>
          <a:xfrm>
            <a:off x="792702" y="742491"/>
            <a:ext cx="392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MHT from Radiation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65BCE-F2A8-4148-94B3-4991C9431279}"/>
              </a:ext>
            </a:extLst>
          </p:cNvPr>
          <p:cNvSpPr/>
          <p:nvPr/>
        </p:nvSpPr>
        <p:spPr>
          <a:xfrm>
            <a:off x="304800" y="6327775"/>
            <a:ext cx="2231211" cy="36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267B88-E182-4517-9B07-4BFAC7225229}"/>
              </a:ext>
            </a:extLst>
          </p:cNvPr>
          <p:cNvSpPr/>
          <p:nvPr/>
        </p:nvSpPr>
        <p:spPr>
          <a:xfrm>
            <a:off x="2590800" y="6327775"/>
            <a:ext cx="2459811" cy="36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5567E2B9-E44A-4392-9961-86A509DC6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6477000"/>
            <a:ext cx="381000" cy="11113"/>
          </a:xfrm>
          <a:prstGeom prst="line">
            <a:avLst/>
          </a:prstGeom>
          <a:noFill/>
          <a:ln w="76200" cmpd="tri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434F9F14-B224-410A-84C6-EB005DD8A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6096000"/>
            <a:ext cx="0" cy="304800"/>
          </a:xfrm>
          <a:prstGeom prst="line">
            <a:avLst/>
          </a:prstGeom>
          <a:noFill/>
          <a:ln w="76200" cmpd="tri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5">
            <a:extLst>
              <a:ext uri="{FF2B5EF4-FFF2-40B4-BE49-F238E27FC236}">
                <a16:creationId xmlns:a16="http://schemas.microsoft.com/office/drawing/2014/main" id="{BB19A384-A93F-4E3E-B85E-A82010226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6034087"/>
            <a:ext cx="29356" cy="363538"/>
          </a:xfrm>
          <a:prstGeom prst="line">
            <a:avLst/>
          </a:prstGeom>
          <a:noFill/>
          <a:ln w="76200" cmpd="tri">
            <a:solidFill>
              <a:srgbClr val="003DB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C287AD7-8FC3-43E1-80D6-F089447B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221" y="3483859"/>
            <a:ext cx="49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Atmospheric heat transport (AHT)</a:t>
            </a: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AHT = MHT – OHT</a:t>
            </a: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= Integral (TOA – SHF)</a:t>
            </a:r>
            <a:endParaRPr lang="en-US" alt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3AF7AF-B5A9-4679-AC28-2C31F6BE96D5}"/>
              </a:ext>
            </a:extLst>
          </p:cNvPr>
          <p:cNvSpPr txBox="1"/>
          <p:nvPr/>
        </p:nvSpPr>
        <p:spPr>
          <a:xfrm>
            <a:off x="3657601" y="809382"/>
            <a:ext cx="3256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Total heat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transport (MHT)</a:t>
            </a:r>
            <a:endParaRPr lang="en-US" altLang="en-US" sz="2800" dirty="0">
              <a:solidFill>
                <a:srgbClr val="D6009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4E0E1C-981B-4ED0-AF4F-E072F78E4DFC}"/>
              </a:ext>
            </a:extLst>
          </p:cNvPr>
          <p:cNvSpPr txBox="1"/>
          <p:nvPr/>
        </p:nvSpPr>
        <p:spPr>
          <a:xfrm>
            <a:off x="1371600" y="-36832"/>
            <a:ext cx="905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Model partitioning of AHT/OHT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30EC4-8831-489A-9DA1-028B762293EC}"/>
              </a:ext>
            </a:extLst>
          </p:cNvPr>
          <p:cNvSpPr txBox="1"/>
          <p:nvPr/>
        </p:nvSpPr>
        <p:spPr>
          <a:xfrm>
            <a:off x="6477000" y="91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C9E12-77EC-4121-9390-2F2D92A1EA03}"/>
              </a:ext>
            </a:extLst>
          </p:cNvPr>
          <p:cNvSpPr txBox="1"/>
          <p:nvPr/>
        </p:nvSpPr>
        <p:spPr>
          <a:xfrm>
            <a:off x="6344586" y="838200"/>
            <a:ext cx="3256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Integral of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TOA radiation</a:t>
            </a:r>
            <a:endParaRPr lang="en-US" altLang="en-US" sz="2800" dirty="0">
              <a:solidFill>
                <a:srgbClr val="D6009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DCF858-B23D-4D4C-A19B-A930BF970945}"/>
              </a:ext>
            </a:extLst>
          </p:cNvPr>
          <p:cNvSpPr txBox="1"/>
          <p:nvPr/>
        </p:nvSpPr>
        <p:spPr>
          <a:xfrm>
            <a:off x="3810001" y="2065075"/>
            <a:ext cx="3256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Ocean heat </a:t>
            </a:r>
          </a:p>
          <a:p>
            <a:pPr algn="ctr" eaLnBrk="1" hangingPunct="1"/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Transport (OHT)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40EDDA-6DC7-4896-8B56-D4B9EC33F81D}"/>
              </a:ext>
            </a:extLst>
          </p:cNvPr>
          <p:cNvSpPr txBox="1"/>
          <p:nvPr/>
        </p:nvSpPr>
        <p:spPr>
          <a:xfrm>
            <a:off x="6400800" y="1841718"/>
            <a:ext cx="32566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Integral of</a:t>
            </a:r>
          </a:p>
          <a:p>
            <a:pPr algn="ctr" eaLnBrk="1" hangingPunct="1"/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heat </a:t>
            </a:r>
          </a:p>
          <a:p>
            <a:pPr algn="ctr" eaLnBrk="1" hangingPunct="1"/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Flux (SHF)</a:t>
            </a:r>
          </a:p>
          <a:p>
            <a:pPr algn="ctr" eaLnBrk="1" hangingPunct="1"/>
            <a:r>
              <a:rPr lang="en-US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E04519-0FBE-4649-ADF8-BD676988B9A4}"/>
              </a:ext>
            </a:extLst>
          </p:cNvPr>
          <p:cNvSpPr txBox="1"/>
          <p:nvPr/>
        </p:nvSpPr>
        <p:spPr>
          <a:xfrm>
            <a:off x="6629400" y="2209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7685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B127-7D51-49E3-9C06-07787B41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Consistency of “observational” and “model” based MHT calculation in a model simulation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CE201-E970-482A-8D30-EBB90501E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28800"/>
            <a:ext cx="6477000" cy="4318000"/>
          </a:xfrm>
        </p:spPr>
      </p:pic>
    </p:spTree>
    <p:extLst>
      <p:ext uri="{BB962C8B-B14F-4D97-AF65-F5344CB8AC3E}">
        <p14:creationId xmlns:p14="http://schemas.microsoft.com/office/powerpoint/2010/main" val="343672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75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00"/>
                </a:solidFill>
              </a:rPr>
              <a:t>CMIP3  </a:t>
            </a:r>
            <a:r>
              <a:rPr lang="en-US" dirty="0">
                <a:solidFill>
                  <a:schemeClr val="bg1"/>
                </a:solidFill>
              </a:rPr>
              <a:t>-- Partitioning of MHT </a:t>
            </a:r>
            <a:r>
              <a:rPr lang="en-US" dirty="0"/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85800"/>
            <a:ext cx="5878614" cy="304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9906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F47-F38B-409D-A38E-881CBDF1767B}"/>
              </a:ext>
            </a:extLst>
          </p:cNvPr>
          <p:cNvSpPr txBox="1"/>
          <p:nvPr/>
        </p:nvSpPr>
        <p:spPr>
          <a:xfrm>
            <a:off x="14478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Individual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14478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Model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F3637-4F88-46B0-8F0A-17A6965F4F80}"/>
              </a:ext>
            </a:extLst>
          </p:cNvPr>
          <p:cNvCxnSpPr/>
          <p:nvPr/>
        </p:nvCxnSpPr>
        <p:spPr>
          <a:xfrm flipV="1">
            <a:off x="1143000" y="1447800"/>
            <a:ext cx="152400" cy="152400"/>
          </a:xfrm>
          <a:prstGeom prst="line">
            <a:avLst/>
          </a:prstGeom>
          <a:ln w="12700" cap="sq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1143000" y="1676400"/>
            <a:ext cx="152400" cy="152400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733800"/>
            <a:ext cx="5943600" cy="30816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3809999" y="5341744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A4C41-26F6-4EC7-A063-3E3C73D441A1}"/>
              </a:ext>
            </a:extLst>
          </p:cNvPr>
          <p:cNvCxnSpPr/>
          <p:nvPr/>
        </p:nvCxnSpPr>
        <p:spPr>
          <a:xfrm flipV="1">
            <a:off x="3505200" y="54980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6CE51F-F2F1-4319-BF32-CDC7CC6C1BA2}"/>
              </a:ext>
            </a:extLst>
          </p:cNvPr>
          <p:cNvSpPr txBox="1"/>
          <p:nvPr/>
        </p:nvSpPr>
        <p:spPr>
          <a:xfrm>
            <a:off x="3810000" y="563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models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AC0289-8DF0-48A7-B106-3863083C70AC}"/>
              </a:ext>
            </a:extLst>
          </p:cNvPr>
          <p:cNvCxnSpPr/>
          <p:nvPr/>
        </p:nvCxnSpPr>
        <p:spPr>
          <a:xfrm flipV="1">
            <a:off x="3505200" y="5726668"/>
            <a:ext cx="152400" cy="152400"/>
          </a:xfrm>
          <a:prstGeom prst="line">
            <a:avLst/>
          </a:prstGeom>
          <a:ln w="127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3810000" y="587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Mean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B66388-E611-4A71-AB58-AC5D898A43D0}"/>
              </a:ext>
            </a:extLst>
          </p:cNvPr>
          <p:cNvCxnSpPr/>
          <p:nvPr/>
        </p:nvCxnSpPr>
        <p:spPr>
          <a:xfrm flipV="1">
            <a:off x="3505200" y="59552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024A5F-B338-4557-B87A-57F8023CC15A}"/>
              </a:ext>
            </a:extLst>
          </p:cNvPr>
          <p:cNvSpPr txBox="1"/>
          <p:nvPr/>
        </p:nvSpPr>
        <p:spPr>
          <a:xfrm>
            <a:off x="1295400" y="41148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2A66CE-DCDB-4501-AD5C-1E4DE5A1F8B4}"/>
              </a:ext>
            </a:extLst>
          </p:cNvPr>
          <p:cNvSpPr txBox="1"/>
          <p:nvPr/>
        </p:nvSpPr>
        <p:spPr>
          <a:xfrm>
            <a:off x="1295398" y="43550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    OCEAN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2D2F1-2726-44A3-A7B1-1CC7D494F5EC}"/>
              </a:ext>
            </a:extLst>
          </p:cNvPr>
          <p:cNvSpPr txBox="1"/>
          <p:nvPr/>
        </p:nvSpPr>
        <p:spPr>
          <a:xfrm>
            <a:off x="6629400" y="1066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BE6081-6563-4477-801D-98FEF07462D4}"/>
              </a:ext>
            </a:extLst>
          </p:cNvPr>
          <p:cNvSpPr txBox="1"/>
          <p:nvPr/>
        </p:nvSpPr>
        <p:spPr>
          <a:xfrm>
            <a:off x="6593099" y="415700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</p:spTree>
    <p:extLst>
      <p:ext uri="{BB962C8B-B14F-4D97-AF65-F5344CB8AC3E}">
        <p14:creationId xmlns:p14="http://schemas.microsoft.com/office/powerpoint/2010/main" val="174511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Line 9">
            <a:extLst>
              <a:ext uri="{FF2B5EF4-FFF2-40B4-BE49-F238E27FC236}">
                <a16:creationId xmlns:a16="http://schemas.microsoft.com/office/drawing/2014/main" id="{CFA666F2-E6CF-4AF5-8E83-04D2E470A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561882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F0C96-1FFB-4B73-B220-A40FDF9B7FEA}"/>
              </a:ext>
            </a:extLst>
          </p:cNvPr>
          <p:cNvSpPr txBox="1"/>
          <p:nvPr/>
        </p:nvSpPr>
        <p:spPr>
          <a:xfrm>
            <a:off x="5410200" y="482769"/>
            <a:ext cx="261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(atmosphere plus ocean) energy transport  from satellite top of atmosphere (TOA) radiation (CERES EBAF 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81A66DC9-F80B-4D6E-97A7-3B092355B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68181"/>
            <a:ext cx="6019800" cy="3121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72AE6-6A56-4238-89AF-D5A265270B78}"/>
              </a:ext>
            </a:extLst>
          </p:cNvPr>
          <p:cNvSpPr txBox="1"/>
          <p:nvPr/>
        </p:nvSpPr>
        <p:spPr>
          <a:xfrm>
            <a:off x="3048000" y="37812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pic>
        <p:nvPicPr>
          <p:cNvPr id="21" name="Picture 5" descr="4_rad_shaded">
            <a:extLst>
              <a:ext uri="{FF2B5EF4-FFF2-40B4-BE49-F238E27FC236}">
                <a16:creationId xmlns:a16="http://schemas.microsoft.com/office/drawing/2014/main" id="{FD7BB07F-7A5C-49F6-AB5D-072FAD27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7" y="304800"/>
            <a:ext cx="3904463" cy="28391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2" name="Line 6">
            <a:extLst>
              <a:ext uri="{FF2B5EF4-FFF2-40B4-BE49-F238E27FC236}">
                <a16:creationId xmlns:a16="http://schemas.microsoft.com/office/drawing/2014/main" id="{15C67F7F-B2BF-42C2-8AFC-FFF767C6A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3444" y="1495766"/>
            <a:ext cx="9906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9C68E069-5FCE-41E9-B995-D2DDF1484E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56544" y="1437055"/>
            <a:ext cx="9144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A3FE1-3697-4C35-87B0-86EF1EA9BA4C}"/>
              </a:ext>
            </a:extLst>
          </p:cNvPr>
          <p:cNvSpPr txBox="1"/>
          <p:nvPr/>
        </p:nvSpPr>
        <p:spPr>
          <a:xfrm>
            <a:off x="3429000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5.8 PW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700B3C-AA57-44A5-B1D0-DFBBB209EAB3}"/>
              </a:ext>
            </a:extLst>
          </p:cNvPr>
          <p:cNvSpPr txBox="1"/>
          <p:nvPr/>
        </p:nvSpPr>
        <p:spPr>
          <a:xfrm>
            <a:off x="13716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5.8 PW</a:t>
            </a:r>
          </a:p>
        </p:txBody>
      </p:sp>
    </p:spTree>
    <p:extLst>
      <p:ext uri="{BB962C8B-B14F-4D97-AF65-F5344CB8AC3E}">
        <p14:creationId xmlns:p14="http://schemas.microsoft.com/office/powerpoint/2010/main" val="13831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2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75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CMIP5</a:t>
            </a:r>
            <a:r>
              <a:rPr lang="en-US" dirty="0"/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85800"/>
            <a:ext cx="5878613" cy="304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9906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F47-F38B-409D-A38E-881CBDF1767B}"/>
              </a:ext>
            </a:extLst>
          </p:cNvPr>
          <p:cNvSpPr txBox="1"/>
          <p:nvPr/>
        </p:nvSpPr>
        <p:spPr>
          <a:xfrm>
            <a:off x="14478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14478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F3637-4F88-46B0-8F0A-17A6965F4F80}"/>
              </a:ext>
            </a:extLst>
          </p:cNvPr>
          <p:cNvCxnSpPr/>
          <p:nvPr/>
        </p:nvCxnSpPr>
        <p:spPr>
          <a:xfrm flipV="1">
            <a:off x="1143000" y="1447800"/>
            <a:ext cx="152400" cy="152400"/>
          </a:xfrm>
          <a:prstGeom prst="line">
            <a:avLst/>
          </a:prstGeom>
          <a:ln w="127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1143000" y="1676400"/>
            <a:ext cx="1524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3733800"/>
            <a:ext cx="5943598" cy="30816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3733799" y="54218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A4C41-26F6-4EC7-A063-3E3C73D441A1}"/>
              </a:ext>
            </a:extLst>
          </p:cNvPr>
          <p:cNvCxnSpPr/>
          <p:nvPr/>
        </p:nvCxnSpPr>
        <p:spPr>
          <a:xfrm flipV="1">
            <a:off x="3429000" y="55742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6CE51F-F2F1-4319-BF32-CDC7CC6C1BA2}"/>
              </a:ext>
            </a:extLst>
          </p:cNvPr>
          <p:cNvSpPr txBox="1"/>
          <p:nvPr/>
        </p:nvSpPr>
        <p:spPr>
          <a:xfrm>
            <a:off x="37338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models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AC0289-8DF0-48A7-B106-3863083C70AC}"/>
              </a:ext>
            </a:extLst>
          </p:cNvPr>
          <p:cNvCxnSpPr/>
          <p:nvPr/>
        </p:nvCxnSpPr>
        <p:spPr>
          <a:xfrm flipV="1">
            <a:off x="3429000" y="5802868"/>
            <a:ext cx="152400" cy="152400"/>
          </a:xfrm>
          <a:prstGeom prst="line">
            <a:avLst/>
          </a:prstGeom>
          <a:ln w="127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3733800" y="5955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Mean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B66388-E611-4A71-AB58-AC5D898A43D0}"/>
              </a:ext>
            </a:extLst>
          </p:cNvPr>
          <p:cNvCxnSpPr/>
          <p:nvPr/>
        </p:nvCxnSpPr>
        <p:spPr>
          <a:xfrm flipV="1">
            <a:off x="3429000" y="60314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5590EE-F75D-4B4B-B946-E01972A9AFD3}"/>
              </a:ext>
            </a:extLst>
          </p:cNvPr>
          <p:cNvSpPr txBox="1"/>
          <p:nvPr/>
        </p:nvSpPr>
        <p:spPr>
          <a:xfrm>
            <a:off x="1447798" y="42672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08439-E14A-4A73-B755-7526CCF0223C}"/>
              </a:ext>
            </a:extLst>
          </p:cNvPr>
          <p:cNvSpPr txBox="1"/>
          <p:nvPr/>
        </p:nvSpPr>
        <p:spPr>
          <a:xfrm>
            <a:off x="1447796" y="4507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    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EB700-3FA9-4A32-BD37-153746D916CC}"/>
              </a:ext>
            </a:extLst>
          </p:cNvPr>
          <p:cNvSpPr txBox="1"/>
          <p:nvPr/>
        </p:nvSpPr>
        <p:spPr>
          <a:xfrm>
            <a:off x="6629400" y="1066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030EEC-A64E-4145-A586-620520AFB91F}"/>
              </a:ext>
            </a:extLst>
          </p:cNvPr>
          <p:cNvSpPr txBox="1"/>
          <p:nvPr/>
        </p:nvSpPr>
        <p:spPr>
          <a:xfrm>
            <a:off x="6593099" y="415700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</p:spTree>
    <p:extLst>
      <p:ext uri="{BB962C8B-B14F-4D97-AF65-F5344CB8AC3E}">
        <p14:creationId xmlns:p14="http://schemas.microsoft.com/office/powerpoint/2010/main" val="133998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75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DB8"/>
                </a:solidFill>
              </a:rPr>
              <a:t>CMIP6</a:t>
            </a:r>
            <a:r>
              <a:rPr lang="en-US" dirty="0"/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85800"/>
            <a:ext cx="5878613" cy="304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9906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F47-F38B-409D-A38E-881CBDF1767B}"/>
              </a:ext>
            </a:extLst>
          </p:cNvPr>
          <p:cNvSpPr txBox="1"/>
          <p:nvPr/>
        </p:nvSpPr>
        <p:spPr>
          <a:xfrm>
            <a:off x="14478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Individual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14478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Model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F3637-4F88-46B0-8F0A-17A6965F4F80}"/>
              </a:ext>
            </a:extLst>
          </p:cNvPr>
          <p:cNvCxnSpPr/>
          <p:nvPr/>
        </p:nvCxnSpPr>
        <p:spPr>
          <a:xfrm flipV="1">
            <a:off x="1143000" y="1447800"/>
            <a:ext cx="152400" cy="152400"/>
          </a:xfrm>
          <a:prstGeom prst="line">
            <a:avLst/>
          </a:prstGeom>
          <a:ln w="12700" cap="sq">
            <a:solidFill>
              <a:srgbClr val="003DB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1143000" y="1676400"/>
            <a:ext cx="152400" cy="152400"/>
          </a:xfrm>
          <a:prstGeom prst="line">
            <a:avLst/>
          </a:prstGeom>
          <a:ln w="31750">
            <a:solidFill>
              <a:srgbClr val="003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3733800"/>
            <a:ext cx="5943598" cy="3081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3733799" y="53456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A4C41-26F6-4EC7-A063-3E3C73D441A1}"/>
              </a:ext>
            </a:extLst>
          </p:cNvPr>
          <p:cNvCxnSpPr/>
          <p:nvPr/>
        </p:nvCxnSpPr>
        <p:spPr>
          <a:xfrm flipV="1">
            <a:off x="3429000" y="54980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6CE51F-F2F1-4319-BF32-CDC7CC6C1BA2}"/>
              </a:ext>
            </a:extLst>
          </p:cNvPr>
          <p:cNvSpPr txBox="1"/>
          <p:nvPr/>
        </p:nvSpPr>
        <p:spPr>
          <a:xfrm>
            <a:off x="3733800" y="563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models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AC0289-8DF0-48A7-B106-3863083C70AC}"/>
              </a:ext>
            </a:extLst>
          </p:cNvPr>
          <p:cNvCxnSpPr/>
          <p:nvPr/>
        </p:nvCxnSpPr>
        <p:spPr>
          <a:xfrm flipV="1">
            <a:off x="3429000" y="5726668"/>
            <a:ext cx="152400" cy="152400"/>
          </a:xfrm>
          <a:prstGeom prst="line">
            <a:avLst/>
          </a:prstGeom>
          <a:ln w="127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3733800" y="587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Mean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B66388-E611-4A71-AB58-AC5D898A43D0}"/>
              </a:ext>
            </a:extLst>
          </p:cNvPr>
          <p:cNvCxnSpPr/>
          <p:nvPr/>
        </p:nvCxnSpPr>
        <p:spPr>
          <a:xfrm flipV="1">
            <a:off x="3429000" y="59552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31C765-1678-46B3-BC48-DEF8FACB7B7E}"/>
              </a:ext>
            </a:extLst>
          </p:cNvPr>
          <p:cNvSpPr txBox="1"/>
          <p:nvPr/>
        </p:nvSpPr>
        <p:spPr>
          <a:xfrm>
            <a:off x="1523998" y="41148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917476-3578-4874-B6E8-38B288212758}"/>
              </a:ext>
            </a:extLst>
          </p:cNvPr>
          <p:cNvSpPr txBox="1"/>
          <p:nvPr/>
        </p:nvSpPr>
        <p:spPr>
          <a:xfrm>
            <a:off x="1523996" y="43550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    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712B57-3810-43A3-9C87-C510A1B75CC1}"/>
              </a:ext>
            </a:extLst>
          </p:cNvPr>
          <p:cNvSpPr txBox="1"/>
          <p:nvPr/>
        </p:nvSpPr>
        <p:spPr>
          <a:xfrm>
            <a:off x="6629400" y="1066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F619FB-1608-4511-99C9-DAE7FA07EC27}"/>
              </a:ext>
            </a:extLst>
          </p:cNvPr>
          <p:cNvSpPr txBox="1"/>
          <p:nvPr/>
        </p:nvSpPr>
        <p:spPr>
          <a:xfrm>
            <a:off x="6593099" y="415700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</p:spTree>
    <p:extLst>
      <p:ext uri="{BB962C8B-B14F-4D97-AF65-F5344CB8AC3E}">
        <p14:creationId xmlns:p14="http://schemas.microsoft.com/office/powerpoint/2010/main" val="4139442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75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CMIP3 to 6 against observations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685800"/>
            <a:ext cx="5878611" cy="304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990600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2" y="3733800"/>
            <a:ext cx="5943596" cy="3081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1524000" y="4126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ATMOSPHERE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A4C41-26F6-4EC7-A063-3E3C73D441A1}"/>
              </a:ext>
            </a:extLst>
          </p:cNvPr>
          <p:cNvCxnSpPr/>
          <p:nvPr/>
        </p:nvCxnSpPr>
        <p:spPr>
          <a:xfrm flipV="1">
            <a:off x="1295400" y="42788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1828800" y="4431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OCEAN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B66388-E611-4A71-AB58-AC5D898A43D0}"/>
              </a:ext>
            </a:extLst>
          </p:cNvPr>
          <p:cNvCxnSpPr/>
          <p:nvPr/>
        </p:nvCxnSpPr>
        <p:spPr>
          <a:xfrm flipV="1">
            <a:off x="1371600" y="44958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0C6502-A6DB-4FB6-8507-0E2D9F6BFF97}"/>
              </a:ext>
            </a:extLst>
          </p:cNvPr>
          <p:cNvSpPr txBox="1"/>
          <p:nvPr/>
        </p:nvSpPr>
        <p:spPr>
          <a:xfrm>
            <a:off x="14478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CMIP5 Mean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880A8-369C-4611-95FB-F416210408C8}"/>
              </a:ext>
            </a:extLst>
          </p:cNvPr>
          <p:cNvSpPr txBox="1"/>
          <p:nvPr/>
        </p:nvSpPr>
        <p:spPr>
          <a:xfrm>
            <a:off x="1447800" y="121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CMIP3 Mean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150CA-8832-4051-81FC-85EBD3FFF81E}"/>
              </a:ext>
            </a:extLst>
          </p:cNvPr>
          <p:cNvSpPr txBox="1"/>
          <p:nvPr/>
        </p:nvSpPr>
        <p:spPr>
          <a:xfrm>
            <a:off x="1447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CMIP6 Mean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269B9-0E9C-4607-A8C2-F902ED3EBB6D}"/>
              </a:ext>
            </a:extLst>
          </p:cNvPr>
          <p:cNvCxnSpPr/>
          <p:nvPr/>
        </p:nvCxnSpPr>
        <p:spPr>
          <a:xfrm flipV="1">
            <a:off x="1143000" y="1371600"/>
            <a:ext cx="152400" cy="152400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C94365-925E-47F8-890E-BDE014557712}"/>
              </a:ext>
            </a:extLst>
          </p:cNvPr>
          <p:cNvCxnSpPr/>
          <p:nvPr/>
        </p:nvCxnSpPr>
        <p:spPr>
          <a:xfrm flipV="1">
            <a:off x="1143000" y="1600200"/>
            <a:ext cx="1524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FA013-4731-45EC-A1D1-184E5AB65106}"/>
              </a:ext>
            </a:extLst>
          </p:cNvPr>
          <p:cNvCxnSpPr/>
          <p:nvPr/>
        </p:nvCxnSpPr>
        <p:spPr>
          <a:xfrm flipV="1">
            <a:off x="1143000" y="18288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6BA3C1-545F-46DE-B6FC-01720A1102C6}"/>
              </a:ext>
            </a:extLst>
          </p:cNvPr>
          <p:cNvSpPr txBox="1"/>
          <p:nvPr/>
        </p:nvSpPr>
        <p:spPr>
          <a:xfrm>
            <a:off x="3657599" y="5269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30B7C3-AE83-40B8-94DB-8B1BB78C8953}"/>
              </a:ext>
            </a:extLst>
          </p:cNvPr>
          <p:cNvSpPr txBox="1"/>
          <p:nvPr/>
        </p:nvSpPr>
        <p:spPr>
          <a:xfrm>
            <a:off x="3657600" y="572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CMIP5 Mean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DA313-9AAC-4562-8826-F1B9D1FF83E8}"/>
              </a:ext>
            </a:extLst>
          </p:cNvPr>
          <p:cNvSpPr txBox="1"/>
          <p:nvPr/>
        </p:nvSpPr>
        <p:spPr>
          <a:xfrm>
            <a:off x="3657600" y="5498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CMIP3 Mean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3DDD00-63AF-4701-94B2-551D235E5877}"/>
              </a:ext>
            </a:extLst>
          </p:cNvPr>
          <p:cNvSpPr txBox="1"/>
          <p:nvPr/>
        </p:nvSpPr>
        <p:spPr>
          <a:xfrm>
            <a:off x="3657600" y="5955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CMIP6 Mean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1DB8B4-B59F-40A8-B6F6-F2CA804187DF}"/>
              </a:ext>
            </a:extLst>
          </p:cNvPr>
          <p:cNvSpPr txBox="1"/>
          <p:nvPr/>
        </p:nvSpPr>
        <p:spPr>
          <a:xfrm>
            <a:off x="6629400" y="1066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D4D2B8-0733-4948-9851-A712D7FDD51B}"/>
              </a:ext>
            </a:extLst>
          </p:cNvPr>
          <p:cNvSpPr txBox="1"/>
          <p:nvPr/>
        </p:nvSpPr>
        <p:spPr>
          <a:xfrm>
            <a:off x="6593099" y="415700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</p:spTree>
    <p:extLst>
      <p:ext uri="{BB962C8B-B14F-4D97-AF65-F5344CB8AC3E}">
        <p14:creationId xmlns:p14="http://schemas.microsoft.com/office/powerpoint/2010/main" val="4072680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75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OBSERVATIONS FROM ERA5 and CERES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075433"/>
            <a:ext cx="5714999" cy="29631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13832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5356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2" y="3971034"/>
            <a:ext cx="5714998" cy="29631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1524000" y="4126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1752600" y="435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150CA-8832-4051-81FC-85EBD3FFF81E}"/>
              </a:ext>
            </a:extLst>
          </p:cNvPr>
          <p:cNvSpPr txBox="1"/>
          <p:nvPr/>
        </p:nvSpPr>
        <p:spPr>
          <a:xfrm>
            <a:off x="1447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FA013-4731-45EC-A1D1-184E5AB65106}"/>
              </a:ext>
            </a:extLst>
          </p:cNvPr>
          <p:cNvCxnSpPr/>
          <p:nvPr/>
        </p:nvCxnSpPr>
        <p:spPr>
          <a:xfrm flipV="1">
            <a:off x="1143000" y="18288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1DB8B4-B59F-40A8-B6F6-F2CA804187DF}"/>
              </a:ext>
            </a:extLst>
          </p:cNvPr>
          <p:cNvSpPr txBox="1"/>
          <p:nvPr/>
        </p:nvSpPr>
        <p:spPr>
          <a:xfrm>
            <a:off x="6629400" y="20469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D4D2B8-0733-4948-9851-A712D7FDD51B}"/>
              </a:ext>
            </a:extLst>
          </p:cNvPr>
          <p:cNvSpPr txBox="1"/>
          <p:nvPr/>
        </p:nvSpPr>
        <p:spPr>
          <a:xfrm>
            <a:off x="6593099" y="467874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ED03D-F758-4185-89DB-BBBD92D61796}"/>
              </a:ext>
            </a:extLst>
          </p:cNvPr>
          <p:cNvSpPr txBox="1"/>
          <p:nvPr/>
        </p:nvSpPr>
        <p:spPr>
          <a:xfrm>
            <a:off x="1600199" y="4595336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8FB7E6-2534-4642-8D0F-9602B68E9B60}"/>
              </a:ext>
            </a:extLst>
          </p:cNvPr>
          <p:cNvCxnSpPr/>
          <p:nvPr/>
        </p:nvCxnSpPr>
        <p:spPr>
          <a:xfrm flipV="1">
            <a:off x="1295400" y="4747736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23B2695-4527-4101-B8DF-5C047F0C124B}"/>
              </a:ext>
            </a:extLst>
          </p:cNvPr>
          <p:cNvSpPr txBox="1"/>
          <p:nvPr/>
        </p:nvSpPr>
        <p:spPr>
          <a:xfrm>
            <a:off x="1600200" y="4888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00ECFC-6F91-4D8C-8656-07B6E18FFE02}"/>
              </a:ext>
            </a:extLst>
          </p:cNvPr>
          <p:cNvCxnSpPr/>
          <p:nvPr/>
        </p:nvCxnSpPr>
        <p:spPr>
          <a:xfrm flipV="1">
            <a:off x="1295400" y="50408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4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397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OBSERVATIONS FROM ERA INTERIM      and CERES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066800"/>
            <a:ext cx="5714999" cy="29631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13832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5356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2" y="3962400"/>
            <a:ext cx="5714998" cy="29631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1524000" y="4126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1752600" y="435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150CA-8832-4051-81FC-85EBD3FFF81E}"/>
              </a:ext>
            </a:extLst>
          </p:cNvPr>
          <p:cNvSpPr txBox="1"/>
          <p:nvPr/>
        </p:nvSpPr>
        <p:spPr>
          <a:xfrm>
            <a:off x="1447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FA013-4731-45EC-A1D1-184E5AB65106}"/>
              </a:ext>
            </a:extLst>
          </p:cNvPr>
          <p:cNvCxnSpPr/>
          <p:nvPr/>
        </p:nvCxnSpPr>
        <p:spPr>
          <a:xfrm flipV="1">
            <a:off x="1143000" y="18288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1DB8B4-B59F-40A8-B6F6-F2CA804187DF}"/>
              </a:ext>
            </a:extLst>
          </p:cNvPr>
          <p:cNvSpPr txBox="1"/>
          <p:nvPr/>
        </p:nvSpPr>
        <p:spPr>
          <a:xfrm>
            <a:off x="6629400" y="20469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D4D2B8-0733-4948-9851-A712D7FDD51B}"/>
              </a:ext>
            </a:extLst>
          </p:cNvPr>
          <p:cNvSpPr txBox="1"/>
          <p:nvPr/>
        </p:nvSpPr>
        <p:spPr>
          <a:xfrm>
            <a:off x="6593099" y="467874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ED03D-F758-4185-89DB-BBBD92D61796}"/>
              </a:ext>
            </a:extLst>
          </p:cNvPr>
          <p:cNvSpPr txBox="1"/>
          <p:nvPr/>
        </p:nvSpPr>
        <p:spPr>
          <a:xfrm>
            <a:off x="1600199" y="4595336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8FB7E6-2534-4642-8D0F-9602B68E9B60}"/>
              </a:ext>
            </a:extLst>
          </p:cNvPr>
          <p:cNvCxnSpPr/>
          <p:nvPr/>
        </p:nvCxnSpPr>
        <p:spPr>
          <a:xfrm flipV="1">
            <a:off x="1295400" y="4747736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23B2695-4527-4101-B8DF-5C047F0C124B}"/>
              </a:ext>
            </a:extLst>
          </p:cNvPr>
          <p:cNvSpPr txBox="1"/>
          <p:nvPr/>
        </p:nvSpPr>
        <p:spPr>
          <a:xfrm>
            <a:off x="1600200" y="4888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00ECFC-6F91-4D8C-8656-07B6E18FFE02}"/>
              </a:ext>
            </a:extLst>
          </p:cNvPr>
          <p:cNvCxnSpPr/>
          <p:nvPr/>
        </p:nvCxnSpPr>
        <p:spPr>
          <a:xfrm flipV="1">
            <a:off x="1295400" y="50408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3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397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OBSERVATIONS FROM NCEP reanalysis      and CERES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066800"/>
            <a:ext cx="5714999" cy="29631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13832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5356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3" y="3962400"/>
            <a:ext cx="5714996" cy="29631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1524000" y="4126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1752600" y="435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150CA-8832-4051-81FC-85EBD3FFF81E}"/>
              </a:ext>
            </a:extLst>
          </p:cNvPr>
          <p:cNvSpPr txBox="1"/>
          <p:nvPr/>
        </p:nvSpPr>
        <p:spPr>
          <a:xfrm>
            <a:off x="1447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FA013-4731-45EC-A1D1-184E5AB65106}"/>
              </a:ext>
            </a:extLst>
          </p:cNvPr>
          <p:cNvCxnSpPr/>
          <p:nvPr/>
        </p:nvCxnSpPr>
        <p:spPr>
          <a:xfrm flipV="1">
            <a:off x="1143000" y="18288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1DB8B4-B59F-40A8-B6F6-F2CA804187DF}"/>
              </a:ext>
            </a:extLst>
          </p:cNvPr>
          <p:cNvSpPr txBox="1"/>
          <p:nvPr/>
        </p:nvSpPr>
        <p:spPr>
          <a:xfrm>
            <a:off x="6629400" y="20469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D4D2B8-0733-4948-9851-A712D7FDD51B}"/>
              </a:ext>
            </a:extLst>
          </p:cNvPr>
          <p:cNvSpPr txBox="1"/>
          <p:nvPr/>
        </p:nvSpPr>
        <p:spPr>
          <a:xfrm>
            <a:off x="6593099" y="467874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Atmosphere ocean partitioning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ED03D-F758-4185-89DB-BBBD92D61796}"/>
              </a:ext>
            </a:extLst>
          </p:cNvPr>
          <p:cNvSpPr txBox="1"/>
          <p:nvPr/>
        </p:nvSpPr>
        <p:spPr>
          <a:xfrm>
            <a:off x="1600199" y="4595336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8FB7E6-2534-4642-8D0F-9602B68E9B60}"/>
              </a:ext>
            </a:extLst>
          </p:cNvPr>
          <p:cNvCxnSpPr/>
          <p:nvPr/>
        </p:nvCxnSpPr>
        <p:spPr>
          <a:xfrm flipV="1">
            <a:off x="1295400" y="4747736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23B2695-4527-4101-B8DF-5C047F0C124B}"/>
              </a:ext>
            </a:extLst>
          </p:cNvPr>
          <p:cNvSpPr txBox="1"/>
          <p:nvPr/>
        </p:nvSpPr>
        <p:spPr>
          <a:xfrm>
            <a:off x="1600200" y="4888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00ECFC-6F91-4D8C-8656-07B6E18FFE02}"/>
              </a:ext>
            </a:extLst>
          </p:cNvPr>
          <p:cNvCxnSpPr/>
          <p:nvPr/>
        </p:nvCxnSpPr>
        <p:spPr>
          <a:xfrm flipV="1">
            <a:off x="1295400" y="50408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98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397"/>
            <a:ext cx="8229600" cy="6745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Accounting for ocean heat content changes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066800"/>
            <a:ext cx="5714999" cy="29631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1447799" y="13832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1143000" y="15356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BC16CC5-F2BF-40F5-A6CA-426BEBB9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3" y="3962400"/>
            <a:ext cx="5714996" cy="2963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CD870-7E64-4DC1-9DC2-34F69A6EAFEA}"/>
              </a:ext>
            </a:extLst>
          </p:cNvPr>
          <p:cNvSpPr txBox="1"/>
          <p:nvPr/>
        </p:nvSpPr>
        <p:spPr>
          <a:xfrm>
            <a:off x="1524000" y="4126468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B5810-CD28-4470-BA18-C3118DD654B7}"/>
              </a:ext>
            </a:extLst>
          </p:cNvPr>
          <p:cNvSpPr txBox="1"/>
          <p:nvPr/>
        </p:nvSpPr>
        <p:spPr>
          <a:xfrm>
            <a:off x="1752600" y="435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B8"/>
                </a:solidFill>
              </a:rPr>
              <a:t>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150CA-8832-4051-81FC-85EBD3FFF81E}"/>
              </a:ext>
            </a:extLst>
          </p:cNvPr>
          <p:cNvSpPr txBox="1"/>
          <p:nvPr/>
        </p:nvSpPr>
        <p:spPr>
          <a:xfrm>
            <a:off x="1447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FA013-4731-45EC-A1D1-184E5AB65106}"/>
              </a:ext>
            </a:extLst>
          </p:cNvPr>
          <p:cNvCxnSpPr/>
          <p:nvPr/>
        </p:nvCxnSpPr>
        <p:spPr>
          <a:xfrm flipV="1">
            <a:off x="1143000" y="18288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1DB8B4-B59F-40A8-B6F6-F2CA804187DF}"/>
              </a:ext>
            </a:extLst>
          </p:cNvPr>
          <p:cNvSpPr txBox="1"/>
          <p:nvPr/>
        </p:nvSpPr>
        <p:spPr>
          <a:xfrm>
            <a:off x="6340298" y="1073259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Total energy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transport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ED03D-F758-4185-89DB-BBBD92D61796}"/>
              </a:ext>
            </a:extLst>
          </p:cNvPr>
          <p:cNvSpPr txBox="1"/>
          <p:nvPr/>
        </p:nvSpPr>
        <p:spPr>
          <a:xfrm>
            <a:off x="1600199" y="4595336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8FB7E6-2534-4642-8D0F-9602B68E9B60}"/>
              </a:ext>
            </a:extLst>
          </p:cNvPr>
          <p:cNvCxnSpPr/>
          <p:nvPr/>
        </p:nvCxnSpPr>
        <p:spPr>
          <a:xfrm flipV="1">
            <a:off x="1295400" y="4747736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23B2695-4527-4101-B8DF-5C047F0C124B}"/>
              </a:ext>
            </a:extLst>
          </p:cNvPr>
          <p:cNvSpPr txBox="1"/>
          <p:nvPr/>
        </p:nvSpPr>
        <p:spPr>
          <a:xfrm>
            <a:off x="1600200" y="4888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CMIP Mean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00ECFC-6F91-4D8C-8656-07B6E18FFE02}"/>
              </a:ext>
            </a:extLst>
          </p:cNvPr>
          <p:cNvCxnSpPr/>
          <p:nvPr/>
        </p:nvCxnSpPr>
        <p:spPr>
          <a:xfrm flipV="1">
            <a:off x="1295400" y="5040868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FB5D70-E105-4A32-8409-7C4728CF7ADA}"/>
              </a:ext>
            </a:extLst>
          </p:cNvPr>
          <p:cNvSpPr txBox="1"/>
          <p:nvPr/>
        </p:nvSpPr>
        <p:spPr>
          <a:xfrm>
            <a:off x="6166148" y="4152958"/>
            <a:ext cx="2907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3FFFF"/>
                </a:solidFill>
              </a:rPr>
              <a:t>Correcting for ocean heat content changes -------------------------</a:t>
            </a:r>
          </a:p>
          <a:p>
            <a:r>
              <a:rPr lang="en-US" sz="2400" dirty="0">
                <a:solidFill>
                  <a:srgbClr val="43FFFF"/>
                </a:solidFill>
              </a:rPr>
              <a:t>From EN4 ocean reanalysis temperature trends</a:t>
            </a:r>
          </a:p>
        </p:txBody>
      </p:sp>
    </p:spTree>
    <p:extLst>
      <p:ext uri="{BB962C8B-B14F-4D97-AF65-F5344CB8AC3E}">
        <p14:creationId xmlns:p14="http://schemas.microsoft.com/office/powerpoint/2010/main" val="85087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1"/>
            <a:ext cx="389782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Partitioning of atmospheric energy by circulation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1943607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= Departure from zonal mean -- [ ]</a:t>
            </a:r>
          </a:p>
          <a:p>
            <a:r>
              <a:rPr lang="en-US" sz="2200" dirty="0">
                <a:solidFill>
                  <a:schemeClr val="bg1"/>
                </a:solidFill>
              </a:rPr>
              <a:t>'  </a:t>
            </a:r>
            <a:r>
              <a:rPr lang="en-US" dirty="0">
                <a:solidFill>
                  <a:schemeClr val="bg1"/>
                </a:solidFill>
              </a:rPr>
              <a:t> = Departure from time mean --  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10766"/>
            <a:ext cx="1981200" cy="154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7173" y="115940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MOC</a:t>
            </a:r>
          </a:p>
          <a:p>
            <a:r>
              <a:rPr lang="en-US" dirty="0">
                <a:solidFill>
                  <a:srgbClr val="003DB8"/>
                </a:solidFill>
              </a:rPr>
              <a:t>Overturning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-148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Stationary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3481"/>
            <a:ext cx="2532732" cy="1302549"/>
          </a:xfrm>
          <a:prstGeom prst="rect">
            <a:avLst/>
          </a:prstGeom>
        </p:spPr>
      </p:pic>
      <p:pic>
        <p:nvPicPr>
          <p:cNvPr id="1026" name="Picture 2" descr="http://www.gfdl.noaa.gov/pix/user_images/io/blizzard9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07946"/>
            <a:ext cx="2133600" cy="16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62800" y="15853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Transient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847" y="270144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MSE = moist static energy</a:t>
            </a:r>
          </a:p>
          <a:p>
            <a:r>
              <a:rPr lang="en-US" dirty="0">
                <a:solidFill>
                  <a:schemeClr val="bg1"/>
                </a:solidFill>
              </a:rPr>
              <a:t>    = </a:t>
            </a:r>
            <a:r>
              <a:rPr lang="en-US" dirty="0" err="1">
                <a:solidFill>
                  <a:schemeClr val="bg1"/>
                </a:solidFill>
              </a:rPr>
              <a:t>CpT</a:t>
            </a:r>
            <a:r>
              <a:rPr lang="en-US" dirty="0">
                <a:solidFill>
                  <a:schemeClr val="bg1"/>
                </a:solidFill>
              </a:rPr>
              <a:t> + LQ +</a:t>
            </a:r>
            <a:r>
              <a:rPr lang="en-US" dirty="0" err="1">
                <a:solidFill>
                  <a:schemeClr val="bg1"/>
                </a:solidFill>
              </a:rPr>
              <a:t>gZ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6D2428-73C5-4315-B08F-8B3345353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5052" y="3886200"/>
            <a:ext cx="4277591" cy="29408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B1EE48-B8E6-4DE6-A92C-03A011C816F8}"/>
              </a:ext>
            </a:extLst>
          </p:cNvPr>
          <p:cNvSpPr txBox="1"/>
          <p:nvPr/>
        </p:nvSpPr>
        <p:spPr>
          <a:xfrm>
            <a:off x="213446" y="4238450"/>
            <a:ext cx="2910753" cy="239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MOC dominates in the deep tropics – Hadley cell</a:t>
            </a:r>
          </a:p>
          <a:p>
            <a:endParaRPr lang="en-US" dirty="0">
              <a:solidFill>
                <a:srgbClr val="003DB8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Stationary eddies stronger in NH </a:t>
            </a:r>
          </a:p>
          <a:p>
            <a:endParaRPr lang="en-US" dirty="0">
              <a:solidFill>
                <a:srgbClr val="003DB8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Transient eddies dominate the mid-latitudes</a:t>
            </a:r>
          </a:p>
        </p:txBody>
      </p:sp>
    </p:spTree>
    <p:extLst>
      <p:ext uri="{BB962C8B-B14F-4D97-AF65-F5344CB8AC3E}">
        <p14:creationId xmlns:p14="http://schemas.microsoft.com/office/powerpoint/2010/main" val="213239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9A46-4313-47F5-867D-C952FF2C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6722"/>
            <a:ext cx="8940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 vs. model AHT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E95A-FF36-48F2-A998-6C31E6D7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5C66A-3415-4F52-879F-27FAC7BAF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67" y="1127389"/>
            <a:ext cx="7958667" cy="54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68D1-CBED-4576-BD2C-D1DC439F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57200"/>
            <a:ext cx="52578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Model bias of enhanced transient eddy heat transport is due to sensible heat transport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B94732-B208-42C7-941E-1A2FCD57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5499"/>
            <a:ext cx="6705600" cy="46101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633BA0-DAED-41C3-AD12-AD11BA9B3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52400"/>
            <a:ext cx="2837488" cy="19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533400"/>
            <a:ext cx="8230059" cy="4267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2438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F47-F38B-409D-A38E-881CBDF1767B}"/>
              </a:ext>
            </a:extLst>
          </p:cNvPr>
          <p:cNvSpPr txBox="1"/>
          <p:nvPr/>
        </p:nvSpPr>
        <p:spPr>
          <a:xfrm>
            <a:off x="24384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Individual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24384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Model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21336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F3637-4F88-46B0-8F0A-17A6965F4F80}"/>
              </a:ext>
            </a:extLst>
          </p:cNvPr>
          <p:cNvCxnSpPr/>
          <p:nvPr/>
        </p:nvCxnSpPr>
        <p:spPr>
          <a:xfrm flipV="1">
            <a:off x="2133600" y="1447800"/>
            <a:ext cx="152400" cy="152400"/>
          </a:xfrm>
          <a:prstGeom prst="line">
            <a:avLst/>
          </a:prstGeom>
          <a:ln w="12700" cap="sq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2133600" y="1676400"/>
            <a:ext cx="152400" cy="152400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B8BED1-9B66-42ED-9213-362B718C8456}"/>
              </a:ext>
            </a:extLst>
          </p:cNvPr>
          <p:cNvSpPr txBox="1"/>
          <p:nvPr/>
        </p:nvSpPr>
        <p:spPr>
          <a:xfrm>
            <a:off x="609600" y="5257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(atmosphere plus ocean) meridional heat transport  varies by about 20% between models. 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Also biased low relative to observations especially in the 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E22F5-34CC-40B4-9C07-6FE816CCF14F}"/>
              </a:ext>
            </a:extLst>
          </p:cNvPr>
          <p:cNvSpPr txBox="1"/>
          <p:nvPr/>
        </p:nvSpPr>
        <p:spPr>
          <a:xfrm>
            <a:off x="2590800" y="6558108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Donohoe and Battisti (2012). What determined meridional heat transport in climate models. J. Climate.</a:t>
            </a:r>
          </a:p>
        </p:txBody>
      </p:sp>
    </p:spTree>
    <p:extLst>
      <p:ext uri="{BB962C8B-B14F-4D97-AF65-F5344CB8AC3E}">
        <p14:creationId xmlns:p14="http://schemas.microsoft.com/office/powerpoint/2010/main" val="681038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226D-6174-40FC-81B3-34C98A04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A59-D3E1-4FB2-9BCA-C310161A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6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CA70-3C87-43BD-93A8-484AC26F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77C2C982-EE25-4AA0-A066-5BC3BD0C7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4770"/>
            <a:ext cx="6172200" cy="3058016"/>
          </a:xfr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01BDE162-D152-4266-A19A-2593F8507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12918"/>
            <a:ext cx="6494000" cy="32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000"/>
            <a:ext cx="8230059" cy="42671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2438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F47-F38B-409D-A38E-881CBDF1767B}"/>
              </a:ext>
            </a:extLst>
          </p:cNvPr>
          <p:cNvSpPr txBox="1"/>
          <p:nvPr/>
        </p:nvSpPr>
        <p:spPr>
          <a:xfrm>
            <a:off x="24384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2474440" y="15864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21336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F3637-4F88-46B0-8F0A-17A6965F4F80}"/>
              </a:ext>
            </a:extLst>
          </p:cNvPr>
          <p:cNvCxnSpPr/>
          <p:nvPr/>
        </p:nvCxnSpPr>
        <p:spPr>
          <a:xfrm flipV="1">
            <a:off x="2133600" y="1447800"/>
            <a:ext cx="152400" cy="152400"/>
          </a:xfrm>
          <a:prstGeom prst="line">
            <a:avLst/>
          </a:prstGeom>
          <a:ln w="12700" cap="sq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2133600" y="1676400"/>
            <a:ext cx="1524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1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381000"/>
            <a:ext cx="8230057" cy="42671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2438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F47-F38B-409D-A38E-881CBDF1767B}"/>
              </a:ext>
            </a:extLst>
          </p:cNvPr>
          <p:cNvSpPr txBox="1"/>
          <p:nvPr/>
        </p:nvSpPr>
        <p:spPr>
          <a:xfrm>
            <a:off x="24384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Individual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2474440" y="15864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Model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21336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0F3637-4F88-46B0-8F0A-17A6965F4F80}"/>
              </a:ext>
            </a:extLst>
          </p:cNvPr>
          <p:cNvCxnSpPr/>
          <p:nvPr/>
        </p:nvCxnSpPr>
        <p:spPr>
          <a:xfrm flipV="1">
            <a:off x="2133600" y="1447800"/>
            <a:ext cx="152400" cy="152400"/>
          </a:xfrm>
          <a:prstGeom prst="line">
            <a:avLst/>
          </a:prstGeom>
          <a:ln w="12700" cap="sq">
            <a:solidFill>
              <a:srgbClr val="003DB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2133600" y="1676400"/>
            <a:ext cx="152400" cy="152400"/>
          </a:xfrm>
          <a:prstGeom prst="line">
            <a:avLst/>
          </a:prstGeom>
          <a:ln w="31750">
            <a:solidFill>
              <a:srgbClr val="003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2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C323-090F-4A13-913A-ED78D214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A3569-F4BA-4D77-BE1F-4EB48F02D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381000"/>
            <a:ext cx="8230057" cy="42671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56724-61A8-4F0C-84C1-629D77042BB3}"/>
              </a:ext>
            </a:extLst>
          </p:cNvPr>
          <p:cNvSpPr txBox="1"/>
          <p:nvPr/>
        </p:nvSpPr>
        <p:spPr>
          <a:xfrm>
            <a:off x="2438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A2278-B79F-4864-B44E-85AC5040DBF1}"/>
              </a:ext>
            </a:extLst>
          </p:cNvPr>
          <p:cNvSpPr txBox="1"/>
          <p:nvPr/>
        </p:nvSpPr>
        <p:spPr>
          <a:xfrm>
            <a:off x="2474440" y="15864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CMIP5 Mean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2740-4B4A-4A44-86B1-54A052B608A3}"/>
              </a:ext>
            </a:extLst>
          </p:cNvPr>
          <p:cNvCxnSpPr/>
          <p:nvPr/>
        </p:nvCxnSpPr>
        <p:spPr>
          <a:xfrm flipV="1">
            <a:off x="2133600" y="1143000"/>
            <a:ext cx="1524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47382-D802-4CC5-9DDE-1A4981F7E996}"/>
              </a:ext>
            </a:extLst>
          </p:cNvPr>
          <p:cNvCxnSpPr/>
          <p:nvPr/>
        </p:nvCxnSpPr>
        <p:spPr>
          <a:xfrm flipV="1">
            <a:off x="2133600" y="1676400"/>
            <a:ext cx="1524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D412B8-82FE-4936-AB09-9D1487348F46}"/>
              </a:ext>
            </a:extLst>
          </p:cNvPr>
          <p:cNvSpPr txBox="1"/>
          <p:nvPr/>
        </p:nvSpPr>
        <p:spPr>
          <a:xfrm>
            <a:off x="2474440" y="1307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CMIP3 Mean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C970D2-1334-4BE6-BD5B-B29D2366F5DB}"/>
              </a:ext>
            </a:extLst>
          </p:cNvPr>
          <p:cNvCxnSpPr/>
          <p:nvPr/>
        </p:nvCxnSpPr>
        <p:spPr>
          <a:xfrm flipV="1">
            <a:off x="2133600" y="1397040"/>
            <a:ext cx="152400" cy="152400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366755-0838-486F-81D4-29554B0DB21C}"/>
              </a:ext>
            </a:extLst>
          </p:cNvPr>
          <p:cNvSpPr txBox="1"/>
          <p:nvPr/>
        </p:nvSpPr>
        <p:spPr>
          <a:xfrm>
            <a:off x="2474440" y="191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B8"/>
                </a:solidFill>
              </a:rPr>
              <a:t>CMIP6 Mean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53687-BA54-497C-845A-07728834E4E7}"/>
              </a:ext>
            </a:extLst>
          </p:cNvPr>
          <p:cNvCxnSpPr/>
          <p:nvPr/>
        </p:nvCxnSpPr>
        <p:spPr>
          <a:xfrm flipV="1">
            <a:off x="2133600" y="2006640"/>
            <a:ext cx="152400" cy="152400"/>
          </a:xfrm>
          <a:prstGeom prst="line">
            <a:avLst/>
          </a:prstGeom>
          <a:ln w="31750">
            <a:solidFill>
              <a:srgbClr val="003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D6DDB6-B752-420B-98BA-4C75E092A75B}"/>
              </a:ext>
            </a:extLst>
          </p:cNvPr>
          <p:cNvSpPr txBox="1"/>
          <p:nvPr/>
        </p:nvSpPr>
        <p:spPr>
          <a:xfrm>
            <a:off x="609600" y="5257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Inter-model spread and bias in MHT is persistent across generations of CMIP models</a:t>
            </a:r>
          </a:p>
        </p:txBody>
      </p:sp>
    </p:spTree>
    <p:extLst>
      <p:ext uri="{BB962C8B-B14F-4D97-AF65-F5344CB8AC3E}">
        <p14:creationId xmlns:p14="http://schemas.microsoft.com/office/powerpoint/2010/main" val="211541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80B4-18CE-4FC4-A8C3-6BC4DFF4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2011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C70F30-7977-4993-A764-F298C8EB1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2819400"/>
            <a:ext cx="6163733" cy="39624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13BC39-77AD-469E-AD43-79E81695C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C5773-0AA3-4AD9-BB48-B3DBB57D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581400"/>
            <a:ext cx="4953000" cy="3184072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BE2EC1-6351-4C5D-87A5-D7B0A147AD9A}"/>
              </a:ext>
            </a:extLst>
          </p:cNvPr>
          <p:cNvSpPr txBox="1"/>
          <p:nvPr/>
        </p:nvSpPr>
        <p:spPr>
          <a:xfrm rot="16200000">
            <a:off x="3999960" y="1028160"/>
            <a:ext cx="3046988" cy="38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MHT maximum (PW)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1D25B-A099-4C42-9E97-077EBE9A01F2}"/>
              </a:ext>
            </a:extLst>
          </p:cNvPr>
          <p:cNvSpPr txBox="1"/>
          <p:nvPr/>
        </p:nvSpPr>
        <p:spPr>
          <a:xfrm>
            <a:off x="2407190" y="2992376"/>
            <a:ext cx="6355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MHT             =            ASR*      -        OLR*</a:t>
            </a:r>
          </a:p>
        </p:txBody>
      </p:sp>
      <p:pic>
        <p:nvPicPr>
          <p:cNvPr id="9" name="Picture 5" descr="4_rad_shaded">
            <a:extLst>
              <a:ext uri="{FF2B5EF4-FFF2-40B4-BE49-F238E27FC236}">
                <a16:creationId xmlns:a16="http://schemas.microsoft.com/office/drawing/2014/main" id="{14C9AD62-1776-42E8-9DF3-8E9DA45E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8" y="457200"/>
            <a:ext cx="3276600" cy="23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4_ASR">
            <a:extLst>
              <a:ext uri="{FF2B5EF4-FFF2-40B4-BE49-F238E27FC236}">
                <a16:creationId xmlns:a16="http://schemas.microsoft.com/office/drawing/2014/main" id="{F7FAFC30-6916-4DD0-8723-CC1B548F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2333374" cy="16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4_OLR">
            <a:extLst>
              <a:ext uri="{FF2B5EF4-FFF2-40B4-BE49-F238E27FC236}">
                <a16:creationId xmlns:a16="http://schemas.microsoft.com/office/drawing/2014/main" id="{E9D8EE14-FD01-45C0-8C3E-896F3746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86" y="825342"/>
            <a:ext cx="2264161" cy="16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3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C5773-0AA3-4AD9-BB48-B3DBB57D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581400"/>
            <a:ext cx="4953000" cy="31840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78CBB-88D3-4F14-A714-EBD4E018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" y="205383"/>
            <a:ext cx="5714788" cy="3223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59BB1-60A0-4065-A1EF-C617ABE1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350" y="2163572"/>
            <a:ext cx="1212342" cy="8082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19760D-F0E5-456A-8933-B76AC4E769F8}"/>
              </a:ext>
            </a:extLst>
          </p:cNvPr>
          <p:cNvSpPr txBox="1"/>
          <p:nvPr/>
        </p:nvSpPr>
        <p:spPr>
          <a:xfrm>
            <a:off x="5523454" y="1595021"/>
            <a:ext cx="35542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Southern Hemisphere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Mean state inter-model spread in MHT: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Spread in ASR* exceeds that in OLR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No compensation between ASR* and OLR*</a:t>
            </a:r>
          </a:p>
          <a:p>
            <a:pPr algn="ctr"/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Model mean bias due ASR* -- low planetary albedo of Southern Ocean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E2EC1-6351-4C5D-87A5-D7B0A147AD9A}"/>
              </a:ext>
            </a:extLst>
          </p:cNvPr>
          <p:cNvSpPr txBox="1"/>
          <p:nvPr/>
        </p:nvSpPr>
        <p:spPr>
          <a:xfrm rot="16200000">
            <a:off x="3999960" y="1028160"/>
            <a:ext cx="3046988" cy="38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MHT maximum (PW)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1D25B-A099-4C42-9E97-077EBE9A01F2}"/>
              </a:ext>
            </a:extLst>
          </p:cNvPr>
          <p:cNvSpPr txBox="1"/>
          <p:nvPr/>
        </p:nvSpPr>
        <p:spPr>
          <a:xfrm>
            <a:off x="5899148" y="1126151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MHT = ASR* - OLR*</a:t>
            </a:r>
          </a:p>
        </p:txBody>
      </p:sp>
      <p:pic>
        <p:nvPicPr>
          <p:cNvPr id="9" name="Picture 5" descr="4_rad_shaded">
            <a:extLst>
              <a:ext uri="{FF2B5EF4-FFF2-40B4-BE49-F238E27FC236}">
                <a16:creationId xmlns:a16="http://schemas.microsoft.com/office/drawing/2014/main" id="{14C9AD62-1776-42E8-9DF3-8E9DA45E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88" y="136015"/>
            <a:ext cx="1366944" cy="9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3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32956</TotalTime>
  <Words>960</Words>
  <Application>Microsoft Office PowerPoint</Application>
  <PresentationFormat>On-screen Show (4:3)</PresentationFormat>
  <Paragraphs>271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Are climate models biased in the atmosphere-ocean partitioning of poleward energy transport?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Consistency of “observational” and “model” based MHT calculation in a model simulation</vt:lpstr>
      <vt:lpstr>CMIP3  -- Partitioning of MHT 3</vt:lpstr>
      <vt:lpstr>CMIP53</vt:lpstr>
      <vt:lpstr>CMIP63</vt:lpstr>
      <vt:lpstr>CMIP3 to 6 against observations</vt:lpstr>
      <vt:lpstr>OBSERVATIONS FROM ERA5 and CERES</vt:lpstr>
      <vt:lpstr>OBSERVATIONS FROM ERA INTERIM      and CERES</vt:lpstr>
      <vt:lpstr>OBSERVATIONS FROM NCEP reanalysis      and CERES</vt:lpstr>
      <vt:lpstr>Accounting for ocean heat content changes</vt:lpstr>
      <vt:lpstr>PowerPoint Presentation</vt:lpstr>
      <vt:lpstr>Observation vs. model AHT partitioning</vt:lpstr>
      <vt:lpstr>Model bias of enhanced transient eddy heat transport is due to sensible heat transport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Scale Energy Fluxes: Comparison of Observational Estimates and Model Simulations</dc:title>
  <dc:creator>thedhoe</dc:creator>
  <cp:lastModifiedBy>Aaron Donohoe</cp:lastModifiedBy>
  <cp:revision>325</cp:revision>
  <dcterms:created xsi:type="dcterms:W3CDTF">2014-04-07T14:52:22Z</dcterms:created>
  <dcterms:modified xsi:type="dcterms:W3CDTF">2021-12-03T19:49:05Z</dcterms:modified>
</cp:coreProperties>
</file>