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540" r:id="rId3"/>
    <p:sldId id="543" r:id="rId4"/>
    <p:sldId id="541" r:id="rId5"/>
    <p:sldId id="542" r:id="rId6"/>
    <p:sldId id="547" r:id="rId7"/>
    <p:sldId id="548" r:id="rId8"/>
    <p:sldId id="549" r:id="rId9"/>
    <p:sldId id="550" r:id="rId10"/>
    <p:sldId id="534" r:id="rId11"/>
    <p:sldId id="544" r:id="rId12"/>
    <p:sldId id="551" r:id="rId13"/>
    <p:sldId id="552" r:id="rId14"/>
    <p:sldId id="532" r:id="rId15"/>
    <p:sldId id="53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DB8"/>
    <a:srgbClr val="E82ADF"/>
    <a:srgbClr val="009900"/>
    <a:srgbClr val="660066"/>
    <a:srgbClr val="FF9900"/>
    <a:srgbClr val="FF6600"/>
    <a:srgbClr val="00D050"/>
    <a:srgbClr val="00DA00"/>
    <a:srgbClr val="160597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>
      <p:cViewPr varScale="1">
        <p:scale>
          <a:sx n="95" d="100"/>
          <a:sy n="95" d="100"/>
        </p:scale>
        <p:origin x="106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3F01F-1E51-4343-9537-B65E323FD65E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3AFD6-4C57-483C-B598-5C8DC3A22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2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6706-8181-4AF3-8A94-C514CBD4105F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B503-E046-4CB3-9809-FA2971B6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92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6706-8181-4AF3-8A94-C514CBD4105F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B503-E046-4CB3-9809-FA2971B6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12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6706-8181-4AF3-8A94-C514CBD4105F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B503-E046-4CB3-9809-FA2971B6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80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6706-8181-4AF3-8A94-C514CBD4105F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B503-E046-4CB3-9809-FA2971B6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6706-8181-4AF3-8A94-C514CBD4105F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B503-E046-4CB3-9809-FA2971B6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1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6706-8181-4AF3-8A94-C514CBD4105F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B503-E046-4CB3-9809-FA2971B6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29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6706-8181-4AF3-8A94-C514CBD4105F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B503-E046-4CB3-9809-FA2971B6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55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6706-8181-4AF3-8A94-C514CBD4105F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B503-E046-4CB3-9809-FA2971B6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293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6706-8181-4AF3-8A94-C514CBD4105F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B503-E046-4CB3-9809-FA2971B6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65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6706-8181-4AF3-8A94-C514CBD4105F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B503-E046-4CB3-9809-FA2971B6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8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6706-8181-4AF3-8A94-C514CBD4105F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B503-E046-4CB3-9809-FA2971B6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60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46706-8181-4AF3-8A94-C514CBD4105F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8B503-E046-4CB3-9809-FA2971B6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3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366" y="-480619"/>
            <a:ext cx="7145234" cy="261422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climate impact of changes in poleward heat transport by atmospheric eddies is damped by the </a:t>
            </a:r>
            <a:r>
              <a:rPr lang="en-US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Ferrel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cell response</a:t>
            </a:r>
            <a:b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438400" y="5334000"/>
            <a:ext cx="9067800" cy="1981200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Aaron Donohoe – Polar Science Center, APL, UW</a:t>
            </a:r>
          </a:p>
          <a:p>
            <a:r>
              <a:rPr lang="en-US" sz="1600" dirty="0">
                <a:solidFill>
                  <a:schemeClr val="bg1"/>
                </a:solidFill>
              </a:rPr>
              <a:t>Tyler Cox -- UW atmospheric sciences </a:t>
            </a:r>
          </a:p>
          <a:p>
            <a:r>
              <a:rPr lang="en-US" sz="1600" dirty="0">
                <a:solidFill>
                  <a:schemeClr val="bg1"/>
                </a:solidFill>
              </a:rPr>
              <a:t>Robert </a:t>
            </a:r>
            <a:r>
              <a:rPr lang="en-US" sz="1600" dirty="0" err="1">
                <a:solidFill>
                  <a:schemeClr val="bg1"/>
                </a:solidFill>
              </a:rPr>
              <a:t>Fajber</a:t>
            </a:r>
            <a:r>
              <a:rPr lang="en-US" sz="1600" dirty="0">
                <a:solidFill>
                  <a:schemeClr val="bg1"/>
                </a:solidFill>
              </a:rPr>
              <a:t> – UW atmospheric science</a:t>
            </a:r>
          </a:p>
          <a:p>
            <a:r>
              <a:rPr lang="en-US" sz="1600" dirty="0">
                <a:solidFill>
                  <a:schemeClr val="bg1"/>
                </a:solidFill>
              </a:rPr>
              <a:t>Kyle </a:t>
            </a:r>
            <a:r>
              <a:rPr lang="en-US" sz="1600" dirty="0" err="1">
                <a:solidFill>
                  <a:schemeClr val="bg1"/>
                </a:solidFill>
              </a:rPr>
              <a:t>Armour</a:t>
            </a:r>
            <a:r>
              <a:rPr lang="en-US" sz="1600" dirty="0">
                <a:solidFill>
                  <a:schemeClr val="bg1"/>
                </a:solidFill>
              </a:rPr>
              <a:t> – UW Oceanography</a:t>
            </a:r>
          </a:p>
          <a:p>
            <a:r>
              <a:rPr lang="en-US" sz="1600" dirty="0">
                <a:solidFill>
                  <a:schemeClr val="bg1"/>
                </a:solidFill>
              </a:rPr>
              <a:t>Gerard Roe – UW Earth and Space Sciences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186C38-9073-416D-808E-93D7CD871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108" y="6047286"/>
            <a:ext cx="858059" cy="7960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384413-C8EA-4D1C-8D7D-84F3F8EEEE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5361606"/>
            <a:ext cx="1236272" cy="6057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9DEB52-84F8-4E0B-A614-4CBDBC70A1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104" y="5337597"/>
            <a:ext cx="699346" cy="533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33CEBB-5B5C-4E64-A253-45788651B0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310" y="5489925"/>
            <a:ext cx="1212497" cy="7621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01F21E-161E-4567-86E1-2D1AB6803D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6395910"/>
            <a:ext cx="1236271" cy="4094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59B345-5B1A-4DE6-9005-4D25A6E7D37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239" y="5451961"/>
            <a:ext cx="838071" cy="8380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B8F051-3A39-49F5-887C-11EB39AA26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943187"/>
            <a:ext cx="1066800" cy="2729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A8DBA5E-6EFD-4BDD-A0D6-C5C1E0822B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393" y="6216142"/>
            <a:ext cx="782014" cy="6271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44A53B1-9F76-44F7-AC33-746E67D4B47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72" y="1485163"/>
            <a:ext cx="4303152" cy="37293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E18147-1C8B-B3C7-AD28-350FFC409739}"/>
              </a:ext>
            </a:extLst>
          </p:cNvPr>
          <p:cNvSpPr txBox="1"/>
          <p:nvPr/>
        </p:nvSpPr>
        <p:spPr>
          <a:xfrm>
            <a:off x="5515171" y="2171565"/>
            <a:ext cx="36062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Motivation for work: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Why doesn’t poleward energy transport change with climate state?</a:t>
            </a:r>
          </a:p>
        </p:txBody>
      </p:sp>
    </p:spTree>
    <p:extLst>
      <p:ext uri="{BB962C8B-B14F-4D97-AF65-F5344CB8AC3E}">
        <p14:creationId xmlns:p14="http://schemas.microsoft.com/office/powerpoint/2010/main" val="3132283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81E8E-8A24-07E1-37AD-FB1455B60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Observed trends in AHT (1980-2018)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ERA5 reanalysis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CC99EC-CC5E-A5F0-C6E0-3B585642A9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577" y="1752600"/>
            <a:ext cx="8229600" cy="37719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6D9588-F878-662E-08D5-C3DDE91EE5BD}"/>
              </a:ext>
            </a:extLst>
          </p:cNvPr>
          <p:cNvSpPr txBox="1"/>
          <p:nvPr/>
        </p:nvSpPr>
        <p:spPr>
          <a:xfrm>
            <a:off x="1295400" y="57912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Eddy and </a:t>
            </a:r>
            <a:r>
              <a:rPr lang="en-US" dirty="0" err="1">
                <a:solidFill>
                  <a:schemeClr val="bg1"/>
                </a:solidFill>
              </a:rPr>
              <a:t>Ferrel</a:t>
            </a:r>
            <a:r>
              <a:rPr lang="en-US" dirty="0">
                <a:solidFill>
                  <a:schemeClr val="bg1"/>
                </a:solidFill>
              </a:rPr>
              <a:t> cell AHT changes trends are seasonally and spatially co-located with a compensation of 60%</a:t>
            </a:r>
          </a:p>
        </p:txBody>
      </p:sp>
    </p:spTree>
    <p:extLst>
      <p:ext uri="{BB962C8B-B14F-4D97-AF65-F5344CB8AC3E}">
        <p14:creationId xmlns:p14="http://schemas.microsoft.com/office/powerpoint/2010/main" val="2879014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0B853-615D-F4C2-FFA4-792C2CF06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01F85AFE-8FDC-C203-47D5-2DA93CC9FE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304800"/>
            <a:ext cx="771525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907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978F0-6EAF-4EBE-051A-D2E3FEE96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57200"/>
            <a:ext cx="3048000" cy="24384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Composites of AHT anomaly at 50N (Wintertime DJF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C9590-F77C-EB94-9A46-8800A916AA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6600" y="152400"/>
            <a:ext cx="5638800" cy="31808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AB44CE-EE8E-DE3F-C4E2-90D5D2A4C8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6600" y="3505200"/>
            <a:ext cx="5638800" cy="31808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C21D85-5C40-12FC-ABD8-A29C7DBE7D64}"/>
              </a:ext>
            </a:extLst>
          </p:cNvPr>
          <p:cNvSpPr txBox="1"/>
          <p:nvPr/>
        </p:nvSpPr>
        <p:spPr>
          <a:xfrm>
            <a:off x="239864" y="1742830"/>
            <a:ext cx="274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Atmospheric heat transport is responsible for the majority (80%) of atmospheric heating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754498-5AB1-C680-1DC6-E910C769EEAC}"/>
              </a:ext>
            </a:extLst>
          </p:cNvPr>
          <p:cNvSpPr txBox="1"/>
          <p:nvPr/>
        </p:nvSpPr>
        <p:spPr>
          <a:xfrm>
            <a:off x="228600" y="4470737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Ferrel</a:t>
            </a:r>
            <a:r>
              <a:rPr lang="en-US" sz="2000" dirty="0">
                <a:solidFill>
                  <a:schemeClr val="bg1"/>
                </a:solidFill>
              </a:rPr>
              <a:t> cell response is nearly synchronous and damps heating by 20% </a:t>
            </a:r>
          </a:p>
        </p:txBody>
      </p:sp>
    </p:spTree>
    <p:extLst>
      <p:ext uri="{BB962C8B-B14F-4D97-AF65-F5344CB8AC3E}">
        <p14:creationId xmlns:p14="http://schemas.microsoft.com/office/powerpoint/2010/main" val="4287577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3FAC9-887E-4248-5866-A22915D99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Summary and considerations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A2B607-3EC4-10F3-C30B-C7B929AF5CFF}"/>
              </a:ext>
            </a:extLst>
          </p:cNvPr>
          <p:cNvSpPr txBox="1"/>
          <p:nvPr/>
        </p:nvSpPr>
        <p:spPr>
          <a:xfrm>
            <a:off x="152400" y="533400"/>
            <a:ext cx="480060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chemeClr val="bg1"/>
                </a:solidFill>
              </a:rPr>
              <a:t>Eddy and overturning compensation occurs across timescales from forced trends, historical trends, monthly, synoptic</a:t>
            </a:r>
          </a:p>
          <a:p>
            <a:r>
              <a:rPr lang="en-US" sz="2000" dirty="0">
                <a:solidFill>
                  <a:schemeClr val="bg1"/>
                </a:solidFill>
              </a:rPr>
              <a:t>** Damps climate impact of eddy AHT changes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chemeClr val="bg1"/>
                </a:solidFill>
              </a:rPr>
              <a:t>Well known from Transformed Eulerian Mean (or circulation on isentropic coordinates) but does theory predict the degree of compensation (approximately 60%) </a:t>
            </a:r>
          </a:p>
          <a:p>
            <a:r>
              <a:rPr lang="en-US" sz="2000" dirty="0">
                <a:solidFill>
                  <a:schemeClr val="bg1"/>
                </a:solidFill>
              </a:rPr>
              <a:t>**Do models have the right compensation?</a:t>
            </a:r>
          </a:p>
          <a:p>
            <a:r>
              <a:rPr lang="en-US" sz="2000" dirty="0">
                <a:solidFill>
                  <a:schemeClr val="bg1"/>
                </a:solidFill>
              </a:rPr>
              <a:t>** Why is perturbation compensation larger than climatological compensation?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 Does </a:t>
            </a:r>
            <a:r>
              <a:rPr lang="en-US" sz="2000" dirty="0" err="1">
                <a:solidFill>
                  <a:schemeClr val="bg1"/>
                </a:solidFill>
                <a:sym typeface="Wingdings" panose="05000000000000000000" pitchFamily="2" charset="2"/>
              </a:rPr>
              <a:t>Ferrel</a:t>
            </a:r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 cell response provide the connection between radiative constraints on poleward heat transport invariance and its dynamical realization?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114037-23E8-6CA5-1386-048B3D3F5F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1600" y="838200"/>
            <a:ext cx="3613581" cy="1656225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D16260-325F-6572-714B-3FCC9F13F7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5174608"/>
            <a:ext cx="1828800" cy="15849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D378AB-52E0-1270-EDB0-51DECD80B6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5832" y="2585698"/>
            <a:ext cx="2713935" cy="21701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FF44AB-AD74-878F-87A9-30D728C13A6E}"/>
              </a:ext>
            </a:extLst>
          </p:cNvPr>
          <p:cNvSpPr txBox="1"/>
          <p:nvPr/>
        </p:nvSpPr>
        <p:spPr>
          <a:xfrm>
            <a:off x="6400800" y="4800600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Czaja</a:t>
            </a:r>
            <a:r>
              <a:rPr lang="en-US" sz="1200" dirty="0">
                <a:solidFill>
                  <a:schemeClr val="bg1"/>
                </a:solidFill>
              </a:rPr>
              <a:t> and Marshall (2006)</a:t>
            </a:r>
          </a:p>
        </p:txBody>
      </p:sp>
    </p:spTree>
    <p:extLst>
      <p:ext uri="{BB962C8B-B14F-4D97-AF65-F5344CB8AC3E}">
        <p14:creationId xmlns:p14="http://schemas.microsoft.com/office/powerpoint/2010/main" val="2189883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E24E-BA8A-FE1B-A2E7-503C34AA0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62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Eddy and </a:t>
            </a:r>
            <a:r>
              <a:rPr lang="en-US" dirty="0" err="1">
                <a:solidFill>
                  <a:schemeClr val="bg1"/>
                </a:solidFill>
              </a:rPr>
              <a:t>Ferrel</a:t>
            </a:r>
            <a:r>
              <a:rPr lang="en-US" dirty="0">
                <a:solidFill>
                  <a:schemeClr val="bg1"/>
                </a:solidFill>
              </a:rPr>
              <a:t> Cell AHT compensation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(Tyler Cox)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7F8338-FE79-2435-B360-58314D93D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371600"/>
            <a:ext cx="5000992" cy="38068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CC78C9-8671-19ED-2EB8-66CE601749E2}"/>
              </a:ext>
            </a:extLst>
          </p:cNvPr>
          <p:cNvSpPr txBox="1"/>
          <p:nvPr/>
        </p:nvSpPr>
        <p:spPr>
          <a:xfrm>
            <a:off x="76200" y="54102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Wallace, Battisti, Thompson and Hartmann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The Atmospheric General circulation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943623-FBF8-6CC2-857B-073C0CF33AAD}"/>
              </a:ext>
            </a:extLst>
          </p:cNvPr>
          <p:cNvSpPr txBox="1"/>
          <p:nvPr/>
        </p:nvSpPr>
        <p:spPr>
          <a:xfrm>
            <a:off x="914400" y="14478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Hadley Cell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144251-FE94-64B8-EBEC-BD1E2DB661DC}"/>
              </a:ext>
            </a:extLst>
          </p:cNvPr>
          <p:cNvSpPr txBox="1"/>
          <p:nvPr/>
        </p:nvSpPr>
        <p:spPr>
          <a:xfrm>
            <a:off x="2819400" y="14478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Ferrel</a:t>
            </a:r>
            <a:r>
              <a:rPr lang="en-US" b="1" dirty="0"/>
              <a:t> Cell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F026E6-DCD2-4FF1-13AC-696253241ADB}"/>
              </a:ext>
            </a:extLst>
          </p:cNvPr>
          <p:cNvSpPr txBox="1"/>
          <p:nvPr/>
        </p:nvSpPr>
        <p:spPr>
          <a:xfrm>
            <a:off x="5257800" y="1447800"/>
            <a:ext cx="3657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On the equator flank of the </a:t>
            </a:r>
            <a:r>
              <a:rPr lang="en-US" dirty="0" err="1">
                <a:solidFill>
                  <a:schemeClr val="bg1"/>
                </a:solidFill>
              </a:rPr>
              <a:t>Ferrel</a:t>
            </a:r>
            <a:r>
              <a:rPr lang="en-US" dirty="0">
                <a:solidFill>
                  <a:schemeClr val="bg1"/>
                </a:solidFill>
              </a:rPr>
              <a:t> cell (point D):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chemeClr val="bg1"/>
                </a:solidFill>
              </a:rPr>
              <a:t>Eddy heat flux convergence forces vertical motion (unless it can be radiatively damped)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Vertical mass flux is balanced by thermally indirect </a:t>
            </a:r>
            <a:r>
              <a:rPr lang="en-US" dirty="0" err="1">
                <a:solidFill>
                  <a:schemeClr val="bg1"/>
                </a:solidFill>
                <a:sym typeface="Wingdings" panose="05000000000000000000" pitchFamily="2" charset="2"/>
              </a:rPr>
              <a:t>Ferrel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 cell mass transport with and AHT equal to mass flux times static </a:t>
            </a:r>
            <a:r>
              <a:rPr lang="en-US" dirty="0" err="1">
                <a:solidFill>
                  <a:schemeClr val="bg1"/>
                </a:solidFill>
                <a:sym typeface="Wingdings" panose="05000000000000000000" pitchFamily="2" charset="2"/>
              </a:rPr>
              <a:t>stabiltiy</a:t>
            </a:r>
            <a:endParaRPr lang="en-US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en-US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 AHT of the </a:t>
            </a:r>
            <a:r>
              <a:rPr lang="en-US" dirty="0" err="1">
                <a:solidFill>
                  <a:schemeClr val="bg1"/>
                </a:solidFill>
                <a:sym typeface="Wingdings" panose="05000000000000000000" pitchFamily="2" charset="2"/>
              </a:rPr>
              <a:t>Ferrel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 cell compensates for eddy heat flux perfectly if there is no radiative damping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864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99ECB-81CD-7811-027A-1C1161277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617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AHT trends and eddy-</a:t>
            </a:r>
            <a:r>
              <a:rPr lang="en-US" sz="3200" dirty="0" err="1">
                <a:solidFill>
                  <a:schemeClr val="bg1"/>
                </a:solidFill>
              </a:rPr>
              <a:t>Ferrel</a:t>
            </a:r>
            <a:r>
              <a:rPr lang="en-US" sz="3200" dirty="0">
                <a:solidFill>
                  <a:schemeClr val="bg1"/>
                </a:solidFill>
              </a:rPr>
              <a:t> cell compensation is consistent between different reanalyses</a:t>
            </a:r>
          </a:p>
        </p:txBody>
      </p:sp>
      <p:pic>
        <p:nvPicPr>
          <p:cNvPr id="5" name="Content Placeholder 4" descr="Calendar&#10;&#10;Description automatically generated">
            <a:extLst>
              <a:ext uri="{FF2B5EF4-FFF2-40B4-BE49-F238E27FC236}">
                <a16:creationId xmlns:a16="http://schemas.microsoft.com/office/drawing/2014/main" id="{B4DD4337-E918-07A3-34C3-E799EEBFCE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447800"/>
            <a:ext cx="5551634" cy="5320918"/>
          </a:xfrm>
        </p:spPr>
      </p:pic>
    </p:spTree>
    <p:extLst>
      <p:ext uri="{BB962C8B-B14F-4D97-AF65-F5344CB8AC3E}">
        <p14:creationId xmlns:p14="http://schemas.microsoft.com/office/powerpoint/2010/main" val="3478392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9EB304D-6392-9DE9-D565-F493C18B186E}"/>
              </a:ext>
            </a:extLst>
          </p:cNvPr>
          <p:cNvSpPr txBox="1"/>
          <p:nvPr/>
        </p:nvSpPr>
        <p:spPr>
          <a:xfrm>
            <a:off x="3048000" y="39225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Total</a:t>
            </a:r>
            <a:r>
              <a:rPr lang="en-US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05848A-6127-28DC-A761-89090081D5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5601" y="91069"/>
            <a:ext cx="6095999" cy="66907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E3505C8-88DF-D1DF-4F08-0F01C8D228C3}"/>
              </a:ext>
            </a:extLst>
          </p:cNvPr>
          <p:cNvSpPr txBox="1"/>
          <p:nvPr/>
        </p:nvSpPr>
        <p:spPr>
          <a:xfrm>
            <a:off x="152400" y="685800"/>
            <a:ext cx="2362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Extratropical heat transport is dominated by the atmosphere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Atmospheric eddies </a:t>
            </a:r>
            <a:r>
              <a:rPr lang="en-US" dirty="0">
                <a:solidFill>
                  <a:schemeClr val="bg1"/>
                </a:solidFill>
              </a:rPr>
              <a:t>do the majority of heat transport and are opposed  by the </a:t>
            </a:r>
            <a:r>
              <a:rPr lang="en-US" dirty="0">
                <a:solidFill>
                  <a:srgbClr val="003DB8"/>
                </a:solidFill>
              </a:rPr>
              <a:t>overturning circulation (in the </a:t>
            </a:r>
            <a:r>
              <a:rPr lang="en-US" dirty="0" err="1">
                <a:solidFill>
                  <a:srgbClr val="003DB8"/>
                </a:solidFill>
              </a:rPr>
              <a:t>Ferrel</a:t>
            </a:r>
            <a:r>
              <a:rPr lang="en-US" dirty="0">
                <a:solidFill>
                  <a:srgbClr val="003DB8"/>
                </a:solidFill>
              </a:rPr>
              <a:t> cell)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722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9EB304D-6392-9DE9-D565-F493C18B186E}"/>
              </a:ext>
            </a:extLst>
          </p:cNvPr>
          <p:cNvSpPr txBox="1"/>
          <p:nvPr/>
        </p:nvSpPr>
        <p:spPr>
          <a:xfrm>
            <a:off x="3048000" y="39225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Total</a:t>
            </a:r>
            <a:r>
              <a:rPr lang="en-US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05848A-6127-28DC-A761-89090081D5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5601" y="91069"/>
            <a:ext cx="6095999" cy="66907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B0AC81-F95A-4D40-E628-3BFE89FC2CF0}"/>
              </a:ext>
            </a:extLst>
          </p:cNvPr>
          <p:cNvSpPr txBox="1"/>
          <p:nvPr/>
        </p:nvSpPr>
        <p:spPr>
          <a:xfrm>
            <a:off x="152400" y="685800"/>
            <a:ext cx="2362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Thermally indirect </a:t>
            </a:r>
            <a:r>
              <a:rPr lang="en-US" dirty="0" err="1">
                <a:solidFill>
                  <a:schemeClr val="bg1"/>
                </a:solidFill>
              </a:rPr>
              <a:t>Ferrel</a:t>
            </a:r>
            <a:r>
              <a:rPr lang="en-US" dirty="0">
                <a:solidFill>
                  <a:schemeClr val="bg1"/>
                </a:solidFill>
              </a:rPr>
              <a:t> cell is co-located with maximum in vertically integrated eddy heat flux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8EE0A52-D201-BEE9-EF59-ABB091B7BD47}"/>
              </a:ext>
            </a:extLst>
          </p:cNvPr>
          <p:cNvCxnSpPr>
            <a:cxnSpLocks/>
          </p:cNvCxnSpPr>
          <p:nvPr/>
        </p:nvCxnSpPr>
        <p:spPr>
          <a:xfrm flipV="1">
            <a:off x="7391400" y="1371600"/>
            <a:ext cx="0" cy="8382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BC7DC01-BF55-27C7-6464-644DB75FCC3A}"/>
              </a:ext>
            </a:extLst>
          </p:cNvPr>
          <p:cNvCxnSpPr>
            <a:cxnSpLocks/>
          </p:cNvCxnSpPr>
          <p:nvPr/>
        </p:nvCxnSpPr>
        <p:spPr>
          <a:xfrm>
            <a:off x="6324600" y="1371600"/>
            <a:ext cx="0" cy="8382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EC75FE0-CFB9-E254-6A04-F28E4F0AFB23}"/>
              </a:ext>
            </a:extLst>
          </p:cNvPr>
          <p:cNvCxnSpPr>
            <a:cxnSpLocks/>
          </p:cNvCxnSpPr>
          <p:nvPr/>
        </p:nvCxnSpPr>
        <p:spPr>
          <a:xfrm flipH="1">
            <a:off x="6629400" y="762000"/>
            <a:ext cx="3810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A99073C-2F9C-5BDE-2269-249E2F6B0D84}"/>
              </a:ext>
            </a:extLst>
          </p:cNvPr>
          <p:cNvCxnSpPr>
            <a:cxnSpLocks/>
          </p:cNvCxnSpPr>
          <p:nvPr/>
        </p:nvCxnSpPr>
        <p:spPr>
          <a:xfrm>
            <a:off x="6705600" y="2895600"/>
            <a:ext cx="4572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0DF05C8-0994-3272-81A1-BBEA9FD97A53}"/>
              </a:ext>
            </a:extLst>
          </p:cNvPr>
          <p:cNvCxnSpPr>
            <a:cxnSpLocks/>
          </p:cNvCxnSpPr>
          <p:nvPr/>
        </p:nvCxnSpPr>
        <p:spPr>
          <a:xfrm>
            <a:off x="5029200" y="1447800"/>
            <a:ext cx="0" cy="68580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00AB82B-0D28-572E-9245-B0E2279E1E07}"/>
              </a:ext>
            </a:extLst>
          </p:cNvPr>
          <p:cNvCxnSpPr>
            <a:cxnSpLocks/>
          </p:cNvCxnSpPr>
          <p:nvPr/>
        </p:nvCxnSpPr>
        <p:spPr>
          <a:xfrm flipV="1">
            <a:off x="4038600" y="1447800"/>
            <a:ext cx="0" cy="68580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A234AD4-8352-66CF-09E4-CB3D8E37BD50}"/>
              </a:ext>
            </a:extLst>
          </p:cNvPr>
          <p:cNvCxnSpPr>
            <a:cxnSpLocks/>
          </p:cNvCxnSpPr>
          <p:nvPr/>
        </p:nvCxnSpPr>
        <p:spPr>
          <a:xfrm>
            <a:off x="4343400" y="762000"/>
            <a:ext cx="457200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5A1776E-92FE-C4B4-FB08-E474E62A70A5}"/>
              </a:ext>
            </a:extLst>
          </p:cNvPr>
          <p:cNvCxnSpPr>
            <a:cxnSpLocks/>
          </p:cNvCxnSpPr>
          <p:nvPr/>
        </p:nvCxnSpPr>
        <p:spPr>
          <a:xfrm flipH="1">
            <a:off x="4343400" y="2895600"/>
            <a:ext cx="381000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38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9EB304D-6392-9DE9-D565-F493C18B186E}"/>
              </a:ext>
            </a:extLst>
          </p:cNvPr>
          <p:cNvSpPr txBox="1"/>
          <p:nvPr/>
        </p:nvSpPr>
        <p:spPr>
          <a:xfrm>
            <a:off x="4800600" y="39225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Total</a:t>
            </a:r>
            <a:r>
              <a:rPr lang="en-US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05848A-6127-28DC-A761-89090081D5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5600" y="91069"/>
            <a:ext cx="6095999" cy="66907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BC47A55-B657-7E01-6B49-69114E0E0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7299" y="3390757"/>
            <a:ext cx="4354602" cy="301004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9351176-AD74-4D9A-1B90-958BD8DE201E}"/>
              </a:ext>
            </a:extLst>
          </p:cNvPr>
          <p:cNvSpPr/>
          <p:nvPr/>
        </p:nvSpPr>
        <p:spPr>
          <a:xfrm>
            <a:off x="2895600" y="3352800"/>
            <a:ext cx="1295400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4FB2FE-5B30-84A6-EFBB-2A3336713A2E}"/>
              </a:ext>
            </a:extLst>
          </p:cNvPr>
          <p:cNvSpPr/>
          <p:nvPr/>
        </p:nvSpPr>
        <p:spPr>
          <a:xfrm>
            <a:off x="3428999" y="6324600"/>
            <a:ext cx="5181599" cy="4684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9FB25A-D1DF-0896-43F9-EB93CE0410C6}"/>
              </a:ext>
            </a:extLst>
          </p:cNvPr>
          <p:cNvSpPr txBox="1"/>
          <p:nvPr/>
        </p:nvSpPr>
        <p:spPr>
          <a:xfrm>
            <a:off x="4495799" y="6296537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Wallace, Battisti, Thompson and Hartmann</a:t>
            </a:r>
          </a:p>
          <a:p>
            <a:pPr algn="ctr"/>
            <a:r>
              <a:rPr lang="en-US" sz="1400" dirty="0"/>
              <a:t>The Atmospheric General circulation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F95CE2-4385-65F3-D7AF-9487279D6E8F}"/>
              </a:ext>
            </a:extLst>
          </p:cNvPr>
          <p:cNvSpPr txBox="1"/>
          <p:nvPr/>
        </p:nvSpPr>
        <p:spPr>
          <a:xfrm>
            <a:off x="152400" y="685800"/>
            <a:ext cx="23622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Thermally indirect </a:t>
            </a:r>
            <a:r>
              <a:rPr lang="en-US" dirty="0" err="1">
                <a:solidFill>
                  <a:schemeClr val="bg1"/>
                </a:solidFill>
              </a:rPr>
              <a:t>Ferrel</a:t>
            </a:r>
            <a:r>
              <a:rPr lang="en-US" dirty="0">
                <a:solidFill>
                  <a:schemeClr val="bg1"/>
                </a:solidFill>
              </a:rPr>
              <a:t> cell is co-located with maximum in vertically integrated eddy heat flux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Eddy heat flux convergence on the poleward flank of storm track forces ascending branch of </a:t>
            </a:r>
            <a:r>
              <a:rPr lang="en-US" dirty="0" err="1">
                <a:solidFill>
                  <a:schemeClr val="bg1"/>
                </a:solidFill>
              </a:rPr>
              <a:t>Ferrel</a:t>
            </a:r>
            <a:r>
              <a:rPr lang="en-US" dirty="0">
                <a:solidFill>
                  <a:schemeClr val="bg1"/>
                </a:solidFill>
              </a:rPr>
              <a:t> cell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A79CCD-E86C-0DBB-E5F7-7DE3EE60CAA9}"/>
              </a:ext>
            </a:extLst>
          </p:cNvPr>
          <p:cNvSpPr txBox="1"/>
          <p:nvPr/>
        </p:nvSpPr>
        <p:spPr>
          <a:xfrm>
            <a:off x="4718798" y="3470961"/>
            <a:ext cx="144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Hadley cell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934A60-2008-EA3A-E1E6-BBB891DFE905}"/>
              </a:ext>
            </a:extLst>
          </p:cNvPr>
          <p:cNvSpPr txBox="1"/>
          <p:nvPr/>
        </p:nvSpPr>
        <p:spPr>
          <a:xfrm>
            <a:off x="152400" y="685800"/>
            <a:ext cx="2362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Thermally indirect </a:t>
            </a:r>
            <a:r>
              <a:rPr lang="en-US" dirty="0" err="1">
                <a:solidFill>
                  <a:schemeClr val="bg1"/>
                </a:solidFill>
              </a:rPr>
              <a:t>Ferrel</a:t>
            </a:r>
            <a:r>
              <a:rPr lang="en-US" dirty="0">
                <a:solidFill>
                  <a:schemeClr val="bg1"/>
                </a:solidFill>
              </a:rPr>
              <a:t> cell is co-located with maximum in vertically integrated eddy heat flux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6E9D3A-3EBB-B479-3260-B0F18EAA6A1C}"/>
              </a:ext>
            </a:extLst>
          </p:cNvPr>
          <p:cNvSpPr txBox="1"/>
          <p:nvPr/>
        </p:nvSpPr>
        <p:spPr>
          <a:xfrm>
            <a:off x="6705599" y="3581400"/>
            <a:ext cx="144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Ferrel</a:t>
            </a:r>
            <a:r>
              <a:rPr lang="en-US" b="1" dirty="0"/>
              <a:t> cell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3B2290F-657A-164B-C006-99670E9111CD}"/>
              </a:ext>
            </a:extLst>
          </p:cNvPr>
          <p:cNvCxnSpPr>
            <a:cxnSpLocks/>
          </p:cNvCxnSpPr>
          <p:nvPr/>
        </p:nvCxnSpPr>
        <p:spPr>
          <a:xfrm flipV="1">
            <a:off x="7391400" y="1371600"/>
            <a:ext cx="0" cy="8382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B475B41-39E7-4CD9-ED00-034D8280C611}"/>
              </a:ext>
            </a:extLst>
          </p:cNvPr>
          <p:cNvCxnSpPr>
            <a:cxnSpLocks/>
          </p:cNvCxnSpPr>
          <p:nvPr/>
        </p:nvCxnSpPr>
        <p:spPr>
          <a:xfrm>
            <a:off x="6324600" y="1371600"/>
            <a:ext cx="0" cy="8382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9FC3481-9F4A-9065-970C-7033891BEC2D}"/>
              </a:ext>
            </a:extLst>
          </p:cNvPr>
          <p:cNvCxnSpPr>
            <a:cxnSpLocks/>
          </p:cNvCxnSpPr>
          <p:nvPr/>
        </p:nvCxnSpPr>
        <p:spPr>
          <a:xfrm flipH="1">
            <a:off x="6629400" y="762000"/>
            <a:ext cx="3810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FACB2C0-EC80-EB7B-7A1F-60E619D9B330}"/>
              </a:ext>
            </a:extLst>
          </p:cNvPr>
          <p:cNvCxnSpPr>
            <a:cxnSpLocks/>
          </p:cNvCxnSpPr>
          <p:nvPr/>
        </p:nvCxnSpPr>
        <p:spPr>
          <a:xfrm>
            <a:off x="6705600" y="2895600"/>
            <a:ext cx="4572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388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9EB304D-6392-9DE9-D565-F493C18B186E}"/>
              </a:ext>
            </a:extLst>
          </p:cNvPr>
          <p:cNvSpPr txBox="1"/>
          <p:nvPr/>
        </p:nvSpPr>
        <p:spPr>
          <a:xfrm>
            <a:off x="3048000" y="39225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Total</a:t>
            </a:r>
            <a:r>
              <a:rPr lang="en-US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05848A-6127-28DC-A761-89090081D5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5601" y="91069"/>
            <a:ext cx="6095999" cy="66907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9870C3-C12F-46BE-C250-0DB2C75F515B}"/>
              </a:ext>
            </a:extLst>
          </p:cNvPr>
          <p:cNvSpPr txBox="1"/>
          <p:nvPr/>
        </p:nvSpPr>
        <p:spPr>
          <a:xfrm>
            <a:off x="152400" y="623083"/>
            <a:ext cx="2667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Trends in atmospheric heat transport show robust (consistent between reanalyses) compensating trends in eddy and overturning AHT most notable in the Southern Hemisphere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We don’t trust the tropical trends--see </a:t>
            </a:r>
            <a:r>
              <a:rPr lang="en-US" dirty="0" err="1">
                <a:solidFill>
                  <a:schemeClr val="bg1"/>
                </a:solidFill>
              </a:rPr>
              <a:t>Chemke</a:t>
            </a:r>
            <a:r>
              <a:rPr lang="en-US" dirty="0">
                <a:solidFill>
                  <a:schemeClr val="bg1"/>
                </a:solidFill>
              </a:rPr>
              <a:t> and </a:t>
            </a:r>
            <a:r>
              <a:rPr lang="en-US" dirty="0" err="1">
                <a:solidFill>
                  <a:schemeClr val="bg1"/>
                </a:solidFill>
              </a:rPr>
              <a:t>Polvani</a:t>
            </a:r>
            <a:r>
              <a:rPr lang="en-US" dirty="0">
                <a:solidFill>
                  <a:schemeClr val="bg1"/>
                </a:solidFill>
              </a:rPr>
              <a:t> (2019) </a:t>
            </a:r>
          </a:p>
        </p:txBody>
      </p:sp>
    </p:spTree>
    <p:extLst>
      <p:ext uri="{BB962C8B-B14F-4D97-AF65-F5344CB8AC3E}">
        <p14:creationId xmlns:p14="http://schemas.microsoft.com/office/powerpoint/2010/main" val="2611373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261C4FE3-E12F-424E-687D-6F3B34E67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33400"/>
            <a:ext cx="4000500" cy="2667000"/>
          </a:xfr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0041EB01-AC2A-6B5E-B6E3-8365689FD6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9200" y="514922"/>
            <a:ext cx="4000500" cy="2667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428701-9A46-8EF0-86E2-183E58347B72}"/>
              </a:ext>
            </a:extLst>
          </p:cNvPr>
          <p:cNvSpPr txBox="1"/>
          <p:nvPr/>
        </p:nvSpPr>
        <p:spPr>
          <a:xfrm>
            <a:off x="2743200" y="13899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Model ensemble mean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52B1D5-C523-7890-6738-D68BE8FFE117}"/>
              </a:ext>
            </a:extLst>
          </p:cNvPr>
          <p:cNvSpPr txBox="1"/>
          <p:nvPr/>
        </p:nvSpPr>
        <p:spPr>
          <a:xfrm>
            <a:off x="838200" y="4114800"/>
            <a:ext cx="678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Model simulation with historical forcing and prescribed observed SST show compensating trends in eddy and overturning AHT in the SH</a:t>
            </a:r>
          </a:p>
          <a:p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 Historical trends are smaller than observed</a:t>
            </a:r>
          </a:p>
          <a:p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 Prescribed SST are close to observed trends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4681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261C4FE3-E12F-424E-687D-6F3B34E67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33400"/>
            <a:ext cx="4000500" cy="2667000"/>
          </a:xfr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0041EB01-AC2A-6B5E-B6E3-8365689FD6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9200" y="514922"/>
            <a:ext cx="4000500" cy="2667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118FEA-5851-187D-3278-3FFF0FC4EB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3886200"/>
            <a:ext cx="3496056" cy="2819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428701-9A46-8EF0-86E2-183E58347B72}"/>
              </a:ext>
            </a:extLst>
          </p:cNvPr>
          <p:cNvSpPr txBox="1"/>
          <p:nvPr/>
        </p:nvSpPr>
        <p:spPr>
          <a:xfrm>
            <a:off x="2743200" y="13899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Model ensemble mean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FA5F0D-9E08-3FD2-AE41-20C42D8E5EF2}"/>
              </a:ext>
            </a:extLst>
          </p:cNvPr>
          <p:cNvSpPr txBox="1"/>
          <p:nvPr/>
        </p:nvSpPr>
        <p:spPr>
          <a:xfrm>
            <a:off x="2667000" y="33528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Model spread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4C232D-1687-1871-DB2D-17BA73580C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0744" y="3886200"/>
            <a:ext cx="3496056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00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AFA5F0D-9E08-3FD2-AE41-20C42D8E5EF2}"/>
              </a:ext>
            </a:extLst>
          </p:cNvPr>
          <p:cNvSpPr txBox="1"/>
          <p:nvPr/>
        </p:nvSpPr>
        <p:spPr>
          <a:xfrm>
            <a:off x="2971800" y="33528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Model spread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659DA0-A8E4-3C8B-01A4-2F6C63E54E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3886200"/>
            <a:ext cx="3496056" cy="2819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143C22-E1AE-EAD1-1D8F-A741C90643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0744" y="3886200"/>
            <a:ext cx="3496056" cy="2819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E28161-B64C-67CF-F445-88225BC5A6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9200" y="174266"/>
            <a:ext cx="3657599" cy="29496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001E56-0193-5386-E5FF-48A8CDE67652}"/>
              </a:ext>
            </a:extLst>
          </p:cNvPr>
          <p:cNvSpPr txBox="1"/>
          <p:nvPr/>
        </p:nvSpPr>
        <p:spPr>
          <a:xfrm>
            <a:off x="437985" y="152400"/>
            <a:ext cx="396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Compensation between eddy and overturning AHT trends in the inter-model spread </a:t>
            </a:r>
          </a:p>
          <a:p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 Models with more eddy AHT change have larger </a:t>
            </a:r>
            <a:r>
              <a:rPr lang="en-US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Ferrel</a:t>
            </a:r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 cell response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 Compensation of about 50%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5156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31B844C2-4C09-352F-9AE1-1EE19C1282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3352799" cy="3237185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5CECE1-7E5D-52BE-491E-4C636388B6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3886200"/>
            <a:ext cx="3496056" cy="2819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51F0B0-5376-0CC9-7519-BB18BF2652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0744" y="3886200"/>
            <a:ext cx="3496056" cy="2819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811B44-F455-BF94-05DC-7FBCC4B31E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9200" y="174266"/>
            <a:ext cx="3657599" cy="294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63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42123</TotalTime>
  <Words>557</Words>
  <Application>Microsoft Office PowerPoint</Application>
  <PresentationFormat>On-screen Show (4:3)</PresentationFormat>
  <Paragraphs>103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 Theme</vt:lpstr>
      <vt:lpstr>The climate impact of changes in poleward heat transport by atmospheric eddies is damped by the Ferrel cell response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Observed trends in AHT (1980-2018) ERA5 reanalysis</vt:lpstr>
      <vt:lpstr>PowerPoint Presentation</vt:lpstr>
      <vt:lpstr>Composites of AHT anomaly at 50N (Wintertime DJF </vt:lpstr>
      <vt:lpstr>Summary and considerations</vt:lpstr>
      <vt:lpstr>Eddy and Ferrel Cell AHT compensation (Tyler Cox)</vt:lpstr>
      <vt:lpstr>AHT trends and eddy-Ferrel cell compensation is consistent between different reanalyses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Scale Energy Fluxes: Comparison of Observational Estimates and Model Simulations</dc:title>
  <dc:creator>thedhoe</dc:creator>
  <cp:lastModifiedBy>Aaron Donohoe</cp:lastModifiedBy>
  <cp:revision>333</cp:revision>
  <dcterms:created xsi:type="dcterms:W3CDTF">2014-04-07T14:52:22Z</dcterms:created>
  <dcterms:modified xsi:type="dcterms:W3CDTF">2022-12-15T17:32:16Z</dcterms:modified>
</cp:coreProperties>
</file>