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5" r:id="rId2"/>
    <p:sldId id="276" r:id="rId3"/>
    <p:sldId id="277" r:id="rId4"/>
    <p:sldId id="278" r:id="rId5"/>
    <p:sldId id="259" r:id="rId6"/>
    <p:sldId id="280" r:id="rId7"/>
    <p:sldId id="279" r:id="rId8"/>
    <p:sldId id="286" r:id="rId9"/>
    <p:sldId id="306" r:id="rId10"/>
    <p:sldId id="257" r:id="rId11"/>
    <p:sldId id="258" r:id="rId12"/>
    <p:sldId id="260" r:id="rId13"/>
    <p:sldId id="262" r:id="rId14"/>
    <p:sldId id="263" r:id="rId15"/>
    <p:sldId id="264" r:id="rId16"/>
    <p:sldId id="288" r:id="rId17"/>
    <p:sldId id="265" r:id="rId18"/>
    <p:sldId id="287" r:id="rId19"/>
    <p:sldId id="266" r:id="rId20"/>
    <p:sldId id="289" r:id="rId21"/>
    <p:sldId id="290" r:id="rId22"/>
    <p:sldId id="291" r:id="rId23"/>
    <p:sldId id="292" r:id="rId24"/>
    <p:sldId id="274" r:id="rId25"/>
    <p:sldId id="284" r:id="rId26"/>
    <p:sldId id="294" r:id="rId27"/>
    <p:sldId id="295" r:id="rId28"/>
    <p:sldId id="296" r:id="rId29"/>
    <p:sldId id="298" r:id="rId30"/>
    <p:sldId id="297" r:id="rId31"/>
    <p:sldId id="282" r:id="rId32"/>
    <p:sldId id="301" r:id="rId33"/>
    <p:sldId id="304" r:id="rId34"/>
    <p:sldId id="299" r:id="rId35"/>
    <p:sldId id="302" r:id="rId36"/>
    <p:sldId id="305" r:id="rId37"/>
    <p:sldId id="283" r:id="rId38"/>
    <p:sldId id="293" r:id="rId39"/>
    <p:sldId id="267" r:id="rId40"/>
    <p:sldId id="268" r:id="rId41"/>
    <p:sldId id="285" r:id="rId42"/>
    <p:sldId id="300" r:id="rId43"/>
    <p:sldId id="269" r:id="rId44"/>
    <p:sldId id="270" r:id="rId45"/>
    <p:sldId id="271" r:id="rId46"/>
    <p:sldId id="272" r:id="rId47"/>
    <p:sldId id="273" r:id="rId48"/>
    <p:sldId id="28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5A2"/>
    <a:srgbClr val="0000D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4FA4-C254-4C6A-8B5C-3565228F616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6BEF-417E-4363-BA09-9114756D6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7.5 meters per W m^-2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7FFD2-8B6B-4061-96A8-6D652A6C1F74}" type="slidenum">
              <a:rPr lang="en-US" altLang="en-US">
                <a:solidFill>
                  <a:prstClr val="white"/>
                </a:solidFill>
              </a:rPr>
              <a:pPr/>
              <a:t>32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49CE4-FDB4-498B-A53D-EE73797626BC}" type="slidenum">
              <a:rPr lang="en-US" altLang="en-US">
                <a:solidFill>
                  <a:prstClr val="white"/>
                </a:solidFill>
              </a:rPr>
              <a:pPr/>
              <a:t>33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1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Shortwave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longwave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radiative contributions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 global warming under increasing CO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543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Aaron 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 – Applied Physics Lab, UW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Kyle </a:t>
            </a:r>
            <a:r>
              <a:rPr lang="en-US" dirty="0" err="1" smtClean="0">
                <a:solidFill>
                  <a:schemeClr val="bg1"/>
                </a:solidFill>
              </a:rPr>
              <a:t>Armour</a:t>
            </a:r>
            <a:r>
              <a:rPr lang="en-US" dirty="0" smtClean="0">
                <a:solidFill>
                  <a:schemeClr val="bg1"/>
                </a:solidFill>
              </a:rPr>
              <a:t>, David </a:t>
            </a:r>
            <a:r>
              <a:rPr lang="en-US" dirty="0" err="1" smtClean="0">
                <a:solidFill>
                  <a:schemeClr val="bg1"/>
                </a:solidFill>
              </a:rPr>
              <a:t>Battisti</a:t>
            </a:r>
            <a:r>
              <a:rPr lang="en-US" dirty="0" smtClean="0">
                <a:solidFill>
                  <a:schemeClr val="bg1"/>
                </a:solidFill>
              </a:rPr>
              <a:t>, Angie Pendergrass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CSU colloquium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12/5/2014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Inter-model spread in TOA 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96142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TOA response to greenhouse forcing differs a lot between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OLR returns to unperturbed values (</a:t>
            </a:r>
            <a:r>
              <a:rPr lang="el-GR" sz="2200" dirty="0" smtClean="0">
                <a:solidFill>
                  <a:schemeClr val="bg1"/>
                </a:solidFill>
              </a:rPr>
              <a:t>Τ</a:t>
            </a:r>
            <a:r>
              <a:rPr lang="en-US" sz="2200" baseline="-25000" dirty="0" smtClean="0">
                <a:solidFill>
                  <a:schemeClr val="bg1"/>
                </a:solidFill>
              </a:rPr>
              <a:t>CROSS</a:t>
            </a:r>
            <a:r>
              <a:rPr lang="en-US" sz="2200" dirty="0" smtClean="0">
                <a:solidFill>
                  <a:schemeClr val="bg1"/>
                </a:solidFill>
              </a:rPr>
              <a:t>)  within 5 years for some GCMs and not at all for others (bi-modal)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On average, </a:t>
            </a:r>
            <a:r>
              <a:rPr lang="el-GR" sz="2200" dirty="0" smtClean="0">
                <a:solidFill>
                  <a:schemeClr val="bg1"/>
                </a:solidFill>
              </a:rPr>
              <a:t>Τ</a:t>
            </a:r>
            <a:r>
              <a:rPr lang="en-US" sz="2200" baseline="-25000" dirty="0" smtClean="0">
                <a:solidFill>
                  <a:schemeClr val="bg1"/>
                </a:solidFill>
              </a:rPr>
              <a:t>CROSS</a:t>
            </a:r>
            <a:r>
              <a:rPr lang="en-US" sz="2200" dirty="0" smtClean="0">
                <a:solidFill>
                  <a:schemeClr val="bg1"/>
                </a:solidFill>
              </a:rPr>
              <a:t> = 19 years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001000" cy="25399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608888" cy="27397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705600" y="4419600"/>
            <a:ext cx="152400" cy="2286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4191000"/>
            <a:ext cx="124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828800"/>
            <a:ext cx="61298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1103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C = heat capacity of climate system. Time dependent – meters of ocean</a:t>
            </a:r>
            <a:r>
              <a:rPr lang="en-US" sz="2100" baseline="30000" dirty="0" smtClean="0">
                <a:solidFill>
                  <a:schemeClr val="bg1"/>
                </a:solidFill>
              </a:rPr>
              <a:t> </a:t>
            </a:r>
            <a:endParaRPr lang="en-US" sz="21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T</a:t>
            </a:r>
            <a:r>
              <a:rPr lang="en-US" sz="2100" baseline="-25000" dirty="0" smtClean="0">
                <a:solidFill>
                  <a:schemeClr val="bg1"/>
                </a:solidFill>
              </a:rPr>
              <a:t>S</a:t>
            </a:r>
            <a:r>
              <a:rPr lang="en-US" sz="2100" dirty="0" smtClean="0">
                <a:solidFill>
                  <a:schemeClr val="bg1"/>
                </a:solidFill>
              </a:rPr>
              <a:t> = Global mean surface temperature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F</a:t>
            </a:r>
            <a:r>
              <a:rPr lang="en-US" sz="2100" baseline="-25000" dirty="0" smtClean="0">
                <a:solidFill>
                  <a:schemeClr val="bg1"/>
                </a:solidFill>
              </a:rPr>
              <a:t>SW 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and F</a:t>
            </a:r>
            <a:r>
              <a:rPr lang="en-US" sz="2100" baseline="-25000" dirty="0" smtClean="0">
                <a:solidFill>
                  <a:schemeClr val="bg1"/>
                </a:solidFill>
              </a:rPr>
              <a:t>LW</a:t>
            </a:r>
            <a:r>
              <a:rPr lang="en-US" sz="2100" dirty="0" smtClean="0">
                <a:solidFill>
                  <a:schemeClr val="bg1"/>
                </a:solidFill>
              </a:rPr>
              <a:t> are the SW and LW radiative forcing (including fast cloud response to radiative forcing – W m</a:t>
            </a:r>
            <a:r>
              <a:rPr lang="en-US" sz="2100" baseline="30000" dirty="0" smtClean="0">
                <a:solidFill>
                  <a:schemeClr val="bg1"/>
                </a:solidFill>
              </a:rPr>
              <a:t>-2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chemeClr val="bg1"/>
                </a:solidFill>
              </a:rPr>
              <a:t>λ</a:t>
            </a:r>
            <a:r>
              <a:rPr lang="en-US" sz="2100" baseline="-25000" dirty="0" smtClean="0">
                <a:solidFill>
                  <a:schemeClr val="bg1"/>
                </a:solidFill>
              </a:rPr>
              <a:t>LW</a:t>
            </a:r>
            <a:r>
              <a:rPr lang="en-US" sz="2100" dirty="0" smtClean="0">
                <a:solidFill>
                  <a:schemeClr val="bg1"/>
                </a:solidFill>
              </a:rPr>
              <a:t> and </a:t>
            </a:r>
            <a:r>
              <a:rPr lang="el-GR" sz="2100" dirty="0" smtClean="0">
                <a:solidFill>
                  <a:schemeClr val="bg1"/>
                </a:solidFill>
              </a:rPr>
              <a:t>λ</a:t>
            </a:r>
            <a:r>
              <a:rPr lang="en-US" sz="2100" baseline="-25000" dirty="0" smtClean="0">
                <a:solidFill>
                  <a:schemeClr val="bg1"/>
                </a:solidFill>
              </a:rPr>
              <a:t>SW</a:t>
            </a:r>
            <a:r>
              <a:rPr lang="en-US" sz="2100" dirty="0" smtClean="0">
                <a:solidFill>
                  <a:schemeClr val="bg1"/>
                </a:solidFill>
              </a:rPr>
              <a:t> are the LW and SW feedback parameters. W m</a:t>
            </a:r>
            <a:r>
              <a:rPr lang="en-US" sz="2100" baseline="30000" dirty="0" smtClean="0">
                <a:solidFill>
                  <a:schemeClr val="bg1"/>
                </a:solidFill>
              </a:rPr>
              <a:t>-2 </a:t>
            </a:r>
            <a:r>
              <a:rPr lang="en-US" sz="2100" dirty="0" smtClean="0">
                <a:solidFill>
                  <a:schemeClr val="bg1"/>
                </a:solidFill>
              </a:rPr>
              <a:t>K</a:t>
            </a:r>
            <a:r>
              <a:rPr lang="en-US" sz="2100" baseline="30000" dirty="0" smtClean="0">
                <a:solidFill>
                  <a:schemeClr val="bg1"/>
                </a:solidFill>
              </a:rPr>
              <a:t>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Given above parameters and T</a:t>
            </a:r>
            <a:r>
              <a:rPr lang="en-US" sz="2100" baseline="-25000" dirty="0" smtClean="0">
                <a:solidFill>
                  <a:schemeClr val="bg1"/>
                </a:solidFill>
              </a:rPr>
              <a:t>S</a:t>
            </a:r>
            <a:r>
              <a:rPr lang="en-US" sz="2100" dirty="0" smtClean="0">
                <a:solidFill>
                  <a:schemeClr val="bg1"/>
                </a:solidFill>
              </a:rPr>
              <a:t> , we can predict the TOA response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00675"/>
            <a:ext cx="500591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Energy Change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97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AD15A2"/>
                </a:solidFill>
              </a:rPr>
              <a:t>Forcing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 flipV="1">
            <a:off x="1676400" y="1393383"/>
            <a:ext cx="381000" cy="11430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 flipV="1">
            <a:off x="3344333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AD15A2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 flipV="1">
            <a:off x="5571067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00D8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9978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00D8"/>
                </a:solidFill>
              </a:rPr>
              <a:t>Feedbacks</a:t>
            </a:r>
            <a:endParaRPr lang="en-US" sz="2400" dirty="0">
              <a:solidFill>
                <a:srgbClr val="0000D8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4306456" y="38100"/>
            <a:ext cx="381000" cy="24384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B05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312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Top of atmosphere (TOA) radiation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Backing out Forcing and feedbacks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instantaneous 4XCO2 increase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Feedbacks parameters (</a:t>
            </a:r>
            <a:r>
              <a:rPr lang="el-GR" sz="2300" dirty="0" smtClean="0">
                <a:solidFill>
                  <a:schemeClr val="bg1"/>
                </a:solidFill>
              </a:rPr>
              <a:t>λ</a:t>
            </a:r>
            <a:r>
              <a:rPr lang="en-US" sz="2300" baseline="-25000" dirty="0" smtClean="0">
                <a:solidFill>
                  <a:schemeClr val="bg1"/>
                </a:solidFill>
              </a:rPr>
              <a:t>LW</a:t>
            </a:r>
            <a:r>
              <a:rPr lang="en-US" sz="2300" dirty="0" smtClean="0">
                <a:solidFill>
                  <a:schemeClr val="bg1"/>
                </a:solidFill>
              </a:rPr>
              <a:t> and </a:t>
            </a:r>
            <a:r>
              <a:rPr lang="el-GR" sz="2300" dirty="0" smtClean="0">
                <a:solidFill>
                  <a:schemeClr val="bg1"/>
                </a:solidFill>
              </a:rPr>
              <a:t>λ</a:t>
            </a:r>
            <a:r>
              <a:rPr lang="en-US" sz="2300" baseline="-25000" dirty="0" smtClean="0">
                <a:solidFill>
                  <a:schemeClr val="bg1"/>
                </a:solidFill>
              </a:rPr>
              <a:t>SW</a:t>
            </a:r>
            <a:r>
              <a:rPr lang="en-US" sz="2300" dirty="0" smtClean="0">
                <a:solidFill>
                  <a:schemeClr val="bg1"/>
                </a:solidFill>
              </a:rPr>
              <a:t>) are the slope of –OLR and ASR vs. T</a:t>
            </a:r>
            <a:r>
              <a:rPr lang="en-US" sz="2300" baseline="-25000" dirty="0" smtClean="0">
                <a:solidFill>
                  <a:schemeClr val="bg1"/>
                </a:solidFill>
              </a:rPr>
              <a:t>S </a:t>
            </a:r>
            <a:r>
              <a:rPr lang="en-US" sz="2300" dirty="0" smtClean="0">
                <a:solidFill>
                  <a:schemeClr val="bg1"/>
                </a:solidFill>
              </a:rPr>
              <a:t>(W m</a:t>
            </a:r>
            <a:r>
              <a:rPr lang="en-US" sz="2300" baseline="30000" dirty="0" smtClean="0">
                <a:solidFill>
                  <a:schemeClr val="bg1"/>
                </a:solidFill>
              </a:rPr>
              <a:t>-2 </a:t>
            </a:r>
            <a:r>
              <a:rPr lang="en-US" sz="2300" dirty="0" smtClean="0">
                <a:solidFill>
                  <a:schemeClr val="bg1"/>
                </a:solidFill>
              </a:rPr>
              <a:t>K</a:t>
            </a:r>
            <a:r>
              <a:rPr lang="en-US" sz="2300" baseline="30000" dirty="0" smtClean="0">
                <a:solidFill>
                  <a:schemeClr val="bg1"/>
                </a:solidFill>
              </a:rPr>
              <a:t>-1</a:t>
            </a:r>
            <a:r>
              <a:rPr lang="en-US" sz="2300" dirty="0" smtClean="0">
                <a:solidFill>
                  <a:schemeClr val="bg1"/>
                </a:solidFill>
              </a:rPr>
              <a:t>)</a:t>
            </a:r>
            <a:r>
              <a:rPr lang="en-US" sz="2300" baseline="30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Forcing (F</a:t>
            </a:r>
            <a:r>
              <a:rPr lang="en-US" sz="2300" baseline="-25000" dirty="0" smtClean="0">
                <a:solidFill>
                  <a:schemeClr val="bg1"/>
                </a:solidFill>
              </a:rPr>
              <a:t>SW </a:t>
            </a:r>
            <a:r>
              <a:rPr lang="en-US" sz="2300" dirty="0" smtClean="0">
                <a:solidFill>
                  <a:schemeClr val="bg1"/>
                </a:solidFill>
              </a:rPr>
              <a:t> and F</a:t>
            </a:r>
            <a:r>
              <a:rPr lang="en-US" sz="2300" baseline="-25000" dirty="0" smtClean="0">
                <a:solidFill>
                  <a:schemeClr val="bg1"/>
                </a:solidFill>
              </a:rPr>
              <a:t>LW</a:t>
            </a:r>
            <a:r>
              <a:rPr lang="en-US" sz="2300" dirty="0" smtClean="0">
                <a:solidFill>
                  <a:schemeClr val="bg1"/>
                </a:solidFill>
              </a:rPr>
              <a:t>) is the intercept (W m</a:t>
            </a:r>
            <a:r>
              <a:rPr lang="en-US" sz="2300" baseline="30000" dirty="0" smtClean="0">
                <a:solidFill>
                  <a:schemeClr val="bg1"/>
                </a:solidFill>
              </a:rPr>
              <a:t>-2 </a:t>
            </a:r>
            <a:r>
              <a:rPr lang="en-US" sz="2300" dirty="0" smtClean="0">
                <a:solidFill>
                  <a:schemeClr val="bg1"/>
                </a:solidFill>
              </a:rPr>
              <a:t>) . Includes rapid cloud response to CO</a:t>
            </a:r>
            <a:r>
              <a:rPr lang="en-US" sz="2300" baseline="-25000" dirty="0" smtClean="0">
                <a:solidFill>
                  <a:schemeClr val="bg1"/>
                </a:solidFill>
              </a:rPr>
              <a:t>2</a:t>
            </a:r>
            <a:r>
              <a:rPr lang="en-US" sz="2300" dirty="0" smtClean="0">
                <a:solidFill>
                  <a:schemeClr val="bg1"/>
                </a:solidFill>
              </a:rPr>
              <a:t> (Gregory and Webb)</a:t>
            </a:r>
            <a:endParaRPr lang="en-US" sz="2300" baseline="-2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47800"/>
            <a:ext cx="6658253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31242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B050"/>
                </a:solidFill>
              </a:rPr>
              <a:t>OLR change</a:t>
            </a:r>
          </a:p>
          <a:p>
            <a:r>
              <a:rPr lang="en-US" sz="2100" dirty="0" smtClean="0">
                <a:solidFill>
                  <a:srgbClr val="00B050"/>
                </a:solidFill>
              </a:rPr>
              <a:t>Slope = - </a:t>
            </a:r>
            <a:r>
              <a:rPr lang="el-GR" sz="2100" dirty="0" smtClean="0">
                <a:solidFill>
                  <a:srgbClr val="00B050"/>
                </a:solidFill>
              </a:rPr>
              <a:t>λ</a:t>
            </a:r>
            <a:r>
              <a:rPr lang="en-US" sz="2100" baseline="-25000" dirty="0" smtClean="0">
                <a:solidFill>
                  <a:srgbClr val="00B050"/>
                </a:solidFill>
              </a:rPr>
              <a:t>LW</a:t>
            </a:r>
            <a:endParaRPr lang="en-US" sz="2100" baseline="-25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828800"/>
            <a:ext cx="198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ASR change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74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-F</a:t>
            </a:r>
            <a:r>
              <a:rPr lang="en-US" baseline="-25000" dirty="0" smtClean="0">
                <a:solidFill>
                  <a:srgbClr val="00B050"/>
                </a:solidFill>
              </a:rPr>
              <a:t>LW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221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W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CNRM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Heat capacity: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Heat capacity increases with time as energy penetrates into the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first couple decades, energy is within the first couple 100 m of ocean and system e-folds to radiative equilibrium in about a decade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144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429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 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96" y="3886200"/>
            <a:ext cx="4917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TOA response in each model (and ensemble average) – solid lines– is well replicated by the linear feedback model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What parameters (forcing, feedbacks, heat capacity) set the mean radiative response and its variations across models?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291840" cy="68580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91211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Understanding the ensemble average response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91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ASR in new equilibrium = T</a:t>
            </a:r>
            <a:r>
              <a:rPr lang="en-US" sz="2400" baseline="-25000" dirty="0" smtClean="0">
                <a:solidFill>
                  <a:schemeClr val="bg1"/>
                </a:solidFill>
              </a:rPr>
              <a:t>EQ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 = 4 W m</a:t>
            </a:r>
            <a:r>
              <a:rPr lang="en-US" sz="2400" baseline="30000" dirty="0" smtClean="0">
                <a:solidFill>
                  <a:schemeClr val="bg1"/>
                </a:solidFill>
              </a:rPr>
              <a:t>-2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36" y="5081469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 come to equilibrium, OLR must go from - F</a:t>
            </a:r>
            <a:r>
              <a:rPr lang="en-US" sz="2400" baseline="-25000" dirty="0" smtClean="0">
                <a:solidFill>
                  <a:schemeClr val="bg1"/>
                </a:solidFill>
              </a:rPr>
              <a:t>LW</a:t>
            </a:r>
            <a:r>
              <a:rPr lang="en-US" sz="2400" dirty="0" smtClean="0">
                <a:solidFill>
                  <a:schemeClr val="bg1"/>
                </a:solidFill>
              </a:rPr>
              <a:t> = - 6.1</a:t>
            </a:r>
            <a:r>
              <a:rPr lang="en-US" sz="2800" dirty="0" smtClean="0">
                <a:solidFill>
                  <a:schemeClr val="bg1"/>
                </a:solidFill>
              </a:rPr>
              <a:t> W m</a:t>
            </a:r>
            <a:r>
              <a:rPr lang="en-US" sz="2800" baseline="30000" dirty="0" smtClean="0">
                <a:solidFill>
                  <a:schemeClr val="bg1"/>
                </a:solidFill>
              </a:rPr>
              <a:t>-2</a:t>
            </a:r>
            <a:r>
              <a:rPr lang="en-US" sz="2400" dirty="0" smtClean="0">
                <a:solidFill>
                  <a:schemeClr val="bg1"/>
                </a:solidFill>
              </a:rPr>
              <a:t> to T</a:t>
            </a:r>
            <a:r>
              <a:rPr lang="en-US" sz="2400" baseline="-25000" dirty="0" smtClean="0">
                <a:solidFill>
                  <a:schemeClr val="bg1"/>
                </a:solidFill>
              </a:rPr>
              <a:t>EQ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</a:t>
            </a:r>
            <a:r>
              <a:rPr lang="en-US" sz="2400" dirty="0" smtClean="0">
                <a:solidFill>
                  <a:schemeClr val="bg1"/>
                </a:solidFill>
              </a:rPr>
              <a:t> = +4 W m</a:t>
            </a:r>
            <a:r>
              <a:rPr lang="en-US" sz="2400" baseline="30000" dirty="0" smtClean="0">
                <a:solidFill>
                  <a:schemeClr val="bg1"/>
                </a:solidFill>
              </a:rPr>
              <a:t>-2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OLR must change by 10 W m</a:t>
            </a:r>
            <a:r>
              <a:rPr lang="en-US" sz="2400" baseline="30000" dirty="0" smtClean="0">
                <a:solidFill>
                  <a:schemeClr val="bg1"/>
                </a:solidFill>
              </a:rPr>
              <a:t>-2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come to equilibrium </a:t>
            </a:r>
          </a:p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 OLR </a:t>
            </a:r>
            <a:r>
              <a:rPr lang="en-US" sz="2400" dirty="0" smtClean="0">
                <a:solidFill>
                  <a:schemeClr val="bg1"/>
                </a:solidFill>
              </a:rPr>
              <a:t>crosses zero about 60% of the way the equilibrium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blipFill rotWithShape="1">
                <a:blip r:embed="rId4"/>
                <a:stretch>
                  <a:fillRect l="-1794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46266" y="3491125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2819400"/>
            <a:ext cx="5181600" cy="0"/>
          </a:xfrm>
          <a:prstGeom prst="line">
            <a:avLst/>
          </a:prstGeom>
          <a:ln w="412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1295400"/>
            <a:ext cx="51816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96914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time = 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equilibrium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How fast does the system approach equilibrium?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532" y="1524000"/>
            <a:ext cx="555693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dirty="0" smtClean="0">
                <a:solidFill>
                  <a:schemeClr val="bg1"/>
                </a:solidFill>
              </a:rPr>
              <a:t>C = 250 m (30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  <a:r>
              <a:rPr lang="en-US" sz="1760" dirty="0" smtClean="0">
                <a:solidFill>
                  <a:schemeClr val="bg1"/>
                </a:solidFill>
              </a:rPr>
              <a:t>year 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  <a:r>
              <a:rPr lang="en-US" sz="176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the ensemble average for first 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century after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1"/>
            <a:ext cx="5178994" cy="3021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6200" y="3276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energy imbalance equation: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the solution: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𝑦𝑒𝑎𝑟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1.1 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27 years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blipFill rotWithShape="1">
                <a:blip r:embed="rId5"/>
                <a:stretch>
                  <a:fillRect l="-876" t="-20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7400" y="44734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point: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OLR returns to unperturbed value in of order the radiative relaxation timescale of the system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decades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all GCM specific parameters gets the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and 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between GCMS captures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 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</a:t>
            </a:r>
            <a:r>
              <a:rPr lang="en-US" baseline="-25000" dirty="0" smtClean="0">
                <a:solidFill>
                  <a:schemeClr val="bg1"/>
                </a:solidFill>
              </a:rPr>
              <a:t>LW  </a:t>
            </a:r>
            <a:r>
              <a:rPr lang="en-US" dirty="0" smtClean="0">
                <a:solidFill>
                  <a:schemeClr val="bg1"/>
                </a:solidFill>
              </a:rPr>
              <a:t>and heat capacity differences between GCMs less important for determining the radiative response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gives bi-modal distribution of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r>
              <a:rPr lang="en-US" dirty="0" smtClean="0">
                <a:solidFill>
                  <a:schemeClr val="bg1"/>
                </a:solidFill>
              </a:rPr>
              <a:t> with exception of two </a:t>
            </a:r>
            <a:r>
              <a:rPr lang="en-US" dirty="0">
                <a:solidFill>
                  <a:schemeClr val="bg1"/>
                </a:solidFill>
              </a:rPr>
              <a:t>models (F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plays a role here)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l-GR" sz="3300" dirty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</a:t>
            </a:r>
            <a:r>
              <a:rPr lang="en-US" sz="3300" dirty="0" smtClean="0">
                <a:solidFill>
                  <a:schemeClr val="bg1"/>
                </a:solidFill>
              </a:rPr>
              <a:t> dependence on feedback parameters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8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4724400" y="945062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blipFill rotWithShape="1">
                <a:blip r:embed="rId3"/>
                <a:stretch>
                  <a:fillRect l="-1794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79866" y="1905000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0960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 ∗3.7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blipFill rotWithShape="1">
                <a:blip r:embed="rId4"/>
                <a:stretch>
                  <a:fillRect l="-12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blipFill rotWithShape="1">
                <a:blip r:embed="rId5"/>
                <a:stretch>
                  <a:fillRect l="-202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Feedback gain: Amplification of response due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chemeClr val="bg1"/>
                        </a:solidFill>
                      </a:rPr>
                      <m:t>SW</m:t>
                    </m:r>
                  </m:oMath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blipFill rotWithShape="1">
                <a:blip r:embed="rId7"/>
                <a:stretch>
                  <a:fillRect l="-108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(−1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blipFill rotWithShape="1">
                <a:blip r:embed="rId8"/>
                <a:stretch>
                  <a:fillRect l="-108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" y="5486400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=0 at 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181600"/>
            <a:ext cx="1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transition</a:t>
            </a:r>
            <a:endParaRPr lang="en-US" dirty="0">
              <a:solidFill>
                <a:srgbClr val="AD15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5955268"/>
            <a:ext cx="37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far from equilibrium OLR 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4328731"/>
            <a:ext cx="4495800" cy="2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F</a:t>
            </a:r>
            <a:r>
              <a:rPr lang="en-US" sz="2400" baseline="-25000" dirty="0" smtClean="0">
                <a:solidFill>
                  <a:schemeClr val="bg1"/>
                </a:solidFill>
              </a:rPr>
              <a:t>SW</a:t>
            </a:r>
            <a:r>
              <a:rPr lang="en-US" sz="2400" dirty="0" smtClean="0">
                <a:solidFill>
                  <a:schemeClr val="bg1"/>
                </a:solidFill>
              </a:rPr>
              <a:t> = 0 (simplification):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CROSS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/>
                      </a:rPr>
                      <m:t>τ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400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𝐹𝐸𝐸𝐷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 baseline="-250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ln(-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LW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/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SW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5065"/>
            <a:ext cx="5257800" cy="56784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0" y="2743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65760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τ</a:t>
            </a:r>
            <a:r>
              <a:rPr lang="en-US" sz="22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200" dirty="0" smtClean="0">
                <a:solidFill>
                  <a:srgbClr val="FF0000"/>
                </a:solidFill>
              </a:rPr>
              <a:t> is determined by the OLR value demanded in the new equilibrium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Set by relative magnitudes of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LW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and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SW </a:t>
            </a:r>
            <a:endParaRPr lang="en-US" sz="2200" baseline="-25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</a:rPr>
              <a:t>HAS STEEP GRADIENTS IN VICINITY OF </a:t>
            </a:r>
            <a:r>
              <a:rPr lang="el-GR" sz="2200" dirty="0" smtClean="0">
                <a:solidFill>
                  <a:srgbClr val="FF0000"/>
                </a:solidFill>
              </a:rPr>
              <a:t>λ</a:t>
            </a:r>
            <a:r>
              <a:rPr lang="en-US" sz="2200" baseline="-25000" dirty="0" smtClean="0">
                <a:solidFill>
                  <a:srgbClr val="FF0000"/>
                </a:solidFill>
              </a:rPr>
              <a:t>SW</a:t>
            </a:r>
            <a:r>
              <a:rPr lang="en-US" sz="2200" dirty="0" smtClean="0">
                <a:solidFill>
                  <a:srgbClr val="FF0000"/>
                </a:solidFill>
              </a:rPr>
              <a:t>=0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90678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Solar versus </a:t>
            </a:r>
            <a:r>
              <a:rPr lang="en-US" sz="3500" dirty="0" err="1" smtClean="0">
                <a:solidFill>
                  <a:schemeClr val="bg1"/>
                </a:solidFill>
              </a:rPr>
              <a:t>longwave</a:t>
            </a:r>
            <a:r>
              <a:rPr lang="en-US" sz="3500" dirty="0" smtClean="0">
                <a:solidFill>
                  <a:schemeClr val="bg1"/>
                </a:solidFill>
              </a:rPr>
              <a:t> forced global warming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3810000"/>
            <a:ext cx="2133600" cy="2057400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52400" y="2514600"/>
            <a:ext cx="7620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438400" y="30480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4018" y="1859340"/>
            <a:ext cx="16971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Shortwave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ASR)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05000" y="1402140"/>
            <a:ext cx="167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Outgoing </a:t>
            </a:r>
            <a:r>
              <a:rPr lang="en-US" altLang="en-US" sz="2400" dirty="0" err="1" smtClean="0">
                <a:solidFill>
                  <a:srgbClr val="00FF00"/>
                </a:solidFill>
              </a:rPr>
              <a:t>Longwave</a:t>
            </a:r>
            <a:r>
              <a:rPr lang="en-US" altLang="en-US" sz="2400" dirty="0" smtClean="0">
                <a:solidFill>
                  <a:srgbClr val="00FF00"/>
                </a:solidFill>
              </a:rPr>
              <a:t> Radiation  (OLR)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66800" y="4267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Earth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685800" y="5257800"/>
            <a:ext cx="2133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1143000" y="3429000"/>
            <a:ext cx="228600" cy="381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914400"/>
            <a:ext cx="318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Equilibrium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624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762000"/>
            <a:ext cx="0" cy="5778787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61288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While the relative magnitudes of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explain the vast majority of the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there are several model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more </a:t>
            </a:r>
            <a:r>
              <a:rPr lang="en-US" smtClean="0">
                <a:solidFill>
                  <a:schemeClr val="bg1"/>
                </a:solidFill>
              </a:rPr>
              <a:t>complete analysis </a:t>
            </a:r>
            <a:r>
              <a:rPr lang="en-US" dirty="0" smtClean="0">
                <a:solidFill>
                  <a:schemeClr val="bg1"/>
                </a:solidFill>
              </a:rPr>
              <a:t>includes inter-model differences in F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ncludes both direct 	radiative forcing  by CO2 (small) 	and the rapid response of clouds 	to the forcing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5257800"/>
            <a:ext cx="4572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76200"/>
            <a:ext cx="2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before,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=0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blipFill rotWithShape="1">
                <a:blip r:embed="rId3"/>
                <a:stretch>
                  <a:fillRect l="-2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67400" y="76200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≠ 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FO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RCE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blipFill rotWithShape="1">
                <a:blip r:embed="rId5"/>
                <a:stretch>
                  <a:fillRect l="-2022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267200" y="0"/>
            <a:ext cx="0" cy="685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44520"/>
            <a:ext cx="4038600" cy="20798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53126" y="1915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Forcing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230" y="4800600"/>
            <a:ext cx="41133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| = ½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</a:t>
            </a:r>
          </a:p>
          <a:p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 OLR change to get to  equilibrium is: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(2*F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|) *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= 2F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" y="2644520"/>
            <a:ext cx="3999806" cy="2059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53000" y="5021969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=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 and OLR asymptotes to +F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057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Feedback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 and LW Feedbacks and Forcing: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4156"/>
            <a:ext cx="4495800" cy="2315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943600" y="1295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1143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8288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1701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4384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72200" y="2438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310825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Average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63" y="4267200"/>
            <a:ext cx="4662996" cy="2401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76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Feedbacks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544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Forcing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LW feedback is negative (stabilizing) and has small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feedback is mostly positive and has large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Forcing is mostly in LW (greenhouse)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forcing has a significant inter-GCM spread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1"/>
            <a:ext cx="4981574" cy="546996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04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4282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Positive SW forcing and feedbacks favor a short OLR recovery timescale with a </a:t>
            </a:r>
            <a:r>
              <a:rPr lang="en-US" dirty="0" err="1" smtClean="0">
                <a:solidFill>
                  <a:schemeClr val="bg1"/>
                </a:solidFill>
              </a:rPr>
              <a:t>symetric</a:t>
            </a:r>
            <a:r>
              <a:rPr lang="en-US" dirty="0" smtClean="0">
                <a:solidFill>
                  <a:schemeClr val="bg1"/>
                </a:solidFill>
              </a:rPr>
              <a:t> dependence on the “gain”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Explains the majority (R= 0.88) of inter- model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 time and model invariant heat capacity (250m ocean depth equivalent)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Cause of SW positive feedbacks: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7" y="4960620"/>
            <a:ext cx="3303233" cy="1897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1561" y="4191000"/>
            <a:ext cx="551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SW Water vapor feedback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=   +0.3±0.1 W </a:t>
            </a:r>
            <a:r>
              <a:rPr lang="en-US" sz="2400" dirty="0" smtClean="0">
                <a:solidFill>
                  <a:schemeClr val="accent1"/>
                </a:solidFill>
              </a:rPr>
              <a:t>m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-2</a:t>
            </a:r>
            <a:r>
              <a:rPr lang="en-US" sz="2400" dirty="0" smtClean="0">
                <a:solidFill>
                  <a:schemeClr val="accent1"/>
                </a:solidFill>
              </a:rPr>
              <a:t>K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-1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3524"/>
            <a:ext cx="2252062" cy="16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219200" y="5486400"/>
            <a:ext cx="457200" cy="762000"/>
          </a:xfrm>
          <a:prstGeom prst="ellipse">
            <a:avLst/>
          </a:prstGeom>
          <a:noFill/>
          <a:ln w="47625">
            <a:solidFill>
              <a:srgbClr val="AD1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4073604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D15A2"/>
                </a:solidFill>
              </a:rPr>
              <a:t>Surface albedo feedback  =</a:t>
            </a:r>
          </a:p>
          <a:p>
            <a:r>
              <a:rPr lang="en-US" sz="2400" dirty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          +0.26 </a:t>
            </a:r>
            <a:r>
              <a:rPr lang="en-US" sz="2400" dirty="0">
                <a:solidFill>
                  <a:srgbClr val="AD15A2"/>
                </a:solidFill>
              </a:rPr>
              <a:t>±</a:t>
            </a:r>
            <a:r>
              <a:rPr lang="en-US" sz="2400" dirty="0" smtClean="0">
                <a:solidFill>
                  <a:srgbClr val="AD15A2"/>
                </a:solidFill>
              </a:rPr>
              <a:t>0.08 W m</a:t>
            </a:r>
            <a:r>
              <a:rPr lang="en-US" sz="2400" baseline="30000" dirty="0" smtClean="0">
                <a:solidFill>
                  <a:srgbClr val="AD15A2"/>
                </a:solidFill>
              </a:rPr>
              <a:t>-2</a:t>
            </a:r>
            <a:r>
              <a:rPr lang="en-US" sz="2400" dirty="0" smtClean="0">
                <a:solidFill>
                  <a:srgbClr val="AD15A2"/>
                </a:solidFill>
              </a:rPr>
              <a:t>K</a:t>
            </a:r>
            <a:r>
              <a:rPr lang="en-US" sz="2400" baseline="30000" dirty="0" smtClean="0">
                <a:solidFill>
                  <a:srgbClr val="AD15A2"/>
                </a:solidFill>
              </a:rPr>
              <a:t>-1</a:t>
            </a:r>
          </a:p>
          <a:p>
            <a:r>
              <a:rPr lang="en-US" dirty="0" smtClean="0">
                <a:solidFill>
                  <a:srgbClr val="AD15A2"/>
                </a:solidFill>
              </a:rPr>
              <a:t>		        Bony et al. (2006)</a:t>
            </a:r>
            <a:endParaRPr lang="en-US" sz="2400" dirty="0" smtClean="0">
              <a:solidFill>
                <a:srgbClr val="AD15A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5452" y="1543084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5452" y="3256389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7151" y="33629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ocean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7894" y="3189663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57800" y="2384150"/>
            <a:ext cx="436673" cy="791914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6110" y="3191649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73294" y="204264"/>
            <a:ext cx="1600200" cy="195940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62600" y="2780107"/>
            <a:ext cx="225669" cy="395799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96366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4455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87133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6494" y="31343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8" name="Picture 8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2133600"/>
            <a:ext cx="1019174" cy="7815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635517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13818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2119" y="209033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19400" y="1594954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8202"/>
          <p:cNvSpPr txBox="1"/>
          <p:nvPr/>
        </p:nvSpPr>
        <p:spPr>
          <a:xfrm>
            <a:off x="2766671" y="1153924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</a:rPr>
              <a:t>absorbed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365" y="519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incident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8204" name="TextBox 8203"/>
          <p:cNvSpPr txBox="1"/>
          <p:nvPr/>
        </p:nvSpPr>
        <p:spPr>
          <a:xfrm>
            <a:off x="1337662" y="1752600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(vapor)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053586" y="1183965"/>
            <a:ext cx="507947" cy="1132027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19271" y="737664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  cloud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025894" y="2566464"/>
            <a:ext cx="618977" cy="7820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2671" y="2805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transmitted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819400" y="1600200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38600" y="1600200"/>
            <a:ext cx="313285" cy="715793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26005" y="2915175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Rectangle 8212"/>
          <p:cNvSpPr/>
          <p:nvPr/>
        </p:nvSpPr>
        <p:spPr>
          <a:xfrm>
            <a:off x="0" y="4073604"/>
            <a:ext cx="9144000" cy="2784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477000" y="2362200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AD15A2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AD15A2"/>
                </a:solidFill>
              </a:rPr>
              <a:t>  surface</a:t>
            </a:r>
            <a:endParaRPr lang="en-US" sz="2300" dirty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0" grpId="0" animBg="1"/>
      <p:bldP spid="82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 – so far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2932" cy="2601892"/>
          </a:xfr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forcing reduces OLR but the resulting global warming in climate models is due to increased ASR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Result of the relative magnitudes of SW and LW feedbacks and the response time of climate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3386666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3276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In the majority of models, OLR recovers in decades. In a minority of models, OLR recovers in centuries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This bi-modal behavior is expected based on the OLR value demanded by the new equilibrium when considering the SW feedbacks (and forcing)  -- steep gradients when SW feedback is in the vicinity of 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5943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Where does the observed climate system sit in this parameter space?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Feedback parameters from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Strategy: Use the co-variability of T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and (FORCING ADJUSTED) OLR and ASR anomalies to back out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</a:rPr>
              <a:t>SW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</a:rPr>
              <a:t>LW</a:t>
            </a:r>
            <a:r>
              <a:rPr lang="en-US" dirty="0" smtClean="0">
                <a:solidFill>
                  <a:srgbClr val="FF0000"/>
                </a:solidFill>
              </a:rPr>
              <a:t> over the satellite observations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8328" y="1676400"/>
                <a:ext cx="325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𝑆𝑊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𝑆𝑊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28" y="1676400"/>
                <a:ext cx="325614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2069068"/>
                <a:ext cx="331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OLR’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′(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69068"/>
                <a:ext cx="331885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0" y="2743200"/>
            <a:ext cx="693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TOA radiation from CERES EBAF (2000-2014) – monthly anomalies from climatology (N=170)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</a:rPr>
              <a:t>S </a:t>
            </a:r>
            <a:r>
              <a:rPr lang="en-US" dirty="0" smtClean="0">
                <a:solidFill>
                  <a:schemeClr val="bg1"/>
                </a:solidFill>
              </a:rPr>
              <a:t> from 3 sources: 1.NCEP Reanalysis, 2. GIS TEMP and 3. HadCRUT4 (</a:t>
            </a:r>
            <a:r>
              <a:rPr lang="en-US" dirty="0" err="1" smtClean="0">
                <a:solidFill>
                  <a:schemeClr val="bg1"/>
                </a:solidFill>
              </a:rPr>
              <a:t>Cowtan</a:t>
            </a:r>
            <a:r>
              <a:rPr lang="en-US" dirty="0" smtClean="0">
                <a:solidFill>
                  <a:schemeClr val="bg1"/>
                </a:solidFill>
              </a:rPr>
              <a:t> and Way)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FORCING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Greenhouse gas forcing (LW+SW) by CO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, CH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 and N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O from NOAA System Research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Stratospheric aerosol optical depth (SAGE II, GOMOS, CALIPSO) converted to SW forcing (Solomon et al.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Solar variability removed from ASR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Assumes that tropospheric aerosol forcing has not changed over analysis period </a:t>
            </a:r>
            <a:r>
              <a:rPr lang="en-US" sz="1000" dirty="0" smtClean="0">
                <a:solidFill>
                  <a:srgbClr val="00B050"/>
                </a:solidFill>
              </a:rPr>
              <a:t>(Murphy, 2013 [</a:t>
            </a:r>
            <a:r>
              <a:rPr lang="en-US" sz="1000" dirty="0" err="1" smtClean="0">
                <a:solidFill>
                  <a:srgbClr val="00B050"/>
                </a:solidFill>
              </a:rPr>
              <a:t>Nat.Geo</a:t>
            </a:r>
            <a:r>
              <a:rPr lang="en-US" sz="1000" dirty="0" smtClean="0">
                <a:solidFill>
                  <a:srgbClr val="00B050"/>
                </a:solidFill>
              </a:rPr>
              <a:t>.], </a:t>
            </a:r>
            <a:r>
              <a:rPr lang="en-US" sz="1000" dirty="0" err="1" smtClean="0">
                <a:solidFill>
                  <a:srgbClr val="00B050"/>
                </a:solidFill>
              </a:rPr>
              <a:t>Carslaw</a:t>
            </a:r>
            <a:r>
              <a:rPr lang="en-US" sz="1000" dirty="0" smtClean="0">
                <a:solidFill>
                  <a:srgbClr val="00B050"/>
                </a:solidFill>
              </a:rPr>
              <a:t>, 2013[Nature], Stevens, 2013  [Nature])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18" y="914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Surface temperature explains a small fraction of OLR’ variance (R=0.52)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rror bars on regression coefficient (1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) are small,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Weak 1 month auto-correlation in OLR’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0.3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lots of DOF (N*= 113)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𝑂𝐿𝑅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𝑂𝐿𝑅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257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 if none of the OLR’ variance was explained, the regression slope is still significant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Given the number of realizations, you would seldom realize such a large regression coefficient in a random sample – in the absence of a genuine relationship between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and OLR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Unexplained amplitude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700" y="461146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Independent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realizations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𝐴𝑆𝑅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𝐴𝑆𝑅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618" y="914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Very weak correlation (r=0.16)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Almost no memory in ASR’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0.1 – mean we have lots of DOF (N*= 143)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significance of the regression slope is not a consequence of the variance explained but, rather, the non-zero of the slope despite the number of realizations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The feedback has emerged from the non-feedback radiative processes in the record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172529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30400"/>
            <a:ext cx="5610225" cy="17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609600"/>
            <a:ext cx="3276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Probability distribution functions of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derived from observations– solid lines are from regression uncertainty and boxes are a histogram from bootstrapped Monte-Carlo simulation of resampling with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Good agreement, very small chance that </a:t>
            </a:r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&lt; 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90678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Solar versus </a:t>
            </a:r>
            <a:r>
              <a:rPr lang="en-US" sz="3500" dirty="0" err="1" smtClean="0">
                <a:solidFill>
                  <a:schemeClr val="bg1"/>
                </a:solidFill>
              </a:rPr>
              <a:t>longwave</a:t>
            </a:r>
            <a:r>
              <a:rPr lang="en-US" sz="3500" dirty="0" smtClean="0">
                <a:solidFill>
                  <a:schemeClr val="bg1"/>
                </a:solidFill>
              </a:rPr>
              <a:t> forced global warming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3810000"/>
            <a:ext cx="2133600" cy="2057400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52400" y="2514600"/>
            <a:ext cx="7620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438400" y="30480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4018" y="1859340"/>
            <a:ext cx="16971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Shortwave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ASR)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05000" y="1402140"/>
            <a:ext cx="167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Outgoing </a:t>
            </a:r>
            <a:r>
              <a:rPr lang="en-US" altLang="en-US" sz="2400" dirty="0" err="1" smtClean="0">
                <a:solidFill>
                  <a:srgbClr val="00FF00"/>
                </a:solidFill>
              </a:rPr>
              <a:t>Longwave</a:t>
            </a:r>
            <a:r>
              <a:rPr lang="en-US" altLang="en-US" sz="2400" dirty="0" smtClean="0">
                <a:solidFill>
                  <a:srgbClr val="00FF00"/>
                </a:solidFill>
              </a:rPr>
              <a:t> Radiation  (OLR)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66800" y="4267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Earth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685800" y="5257800"/>
            <a:ext cx="2133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1143000" y="3429000"/>
            <a:ext cx="228600" cy="381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914400"/>
            <a:ext cx="318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Equilibrium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624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762000"/>
            <a:ext cx="0" cy="5778787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317753" y="2104774"/>
            <a:ext cx="1603005" cy="1161349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 bwMode="auto">
          <a:xfrm>
            <a:off x="4317753" y="3237296"/>
            <a:ext cx="1603005" cy="344104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33400"/>
            <a:ext cx="371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Solar perturbation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4953000" y="1375249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419600" y="1409699"/>
            <a:ext cx="381000" cy="727549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209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855195" y="5152774"/>
            <a:ext cx="1603005" cy="1161349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 bwMode="auto">
          <a:xfrm>
            <a:off x="6855195" y="6285296"/>
            <a:ext cx="1603005" cy="344104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8077200" y="4423249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7315200" y="4457700"/>
            <a:ext cx="381000" cy="6477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1000" y="5663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362086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Greenhouse perturbation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4114800" y="856565"/>
            <a:ext cx="685800" cy="1277035"/>
          </a:xfrm>
          <a:prstGeom prst="line">
            <a:avLst/>
          </a:prstGeom>
          <a:noFill/>
          <a:ln w="66675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8059736" y="4724400"/>
            <a:ext cx="169864" cy="429099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52540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0500" y="52540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2110770"/>
            <a:ext cx="281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5200" dirty="0" smtClean="0">
                <a:solidFill>
                  <a:srgbClr val="FF0000"/>
                </a:solidFill>
              </a:rPr>
              <a:t>ASR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&gt;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56636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>
                <a:solidFill>
                  <a:schemeClr val="bg1"/>
                </a:solidFill>
              </a:rPr>
              <a:t>&gt;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OLR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6248400"/>
            <a:ext cx="160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800" y="3200400"/>
            <a:ext cx="160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1676400"/>
            <a:ext cx="0" cy="428374"/>
          </a:xfrm>
          <a:prstGeom prst="straightConnector1">
            <a:avLst/>
          </a:prstGeom>
          <a:ln w="63500" cmpd="tri">
            <a:solidFill>
              <a:srgbClr val="AD1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086600" y="4781550"/>
            <a:ext cx="0" cy="400050"/>
          </a:xfrm>
          <a:prstGeom prst="straightConnector1">
            <a:avLst/>
          </a:prstGeom>
          <a:ln w="60325" cmpd="tri">
            <a:solidFill>
              <a:srgbClr val="AD1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4" grpId="0"/>
      <p:bldP spid="36" grpId="0" animBg="1"/>
      <p:bldP spid="37" grpId="0" animBg="1"/>
      <p:bldP spid="3" grpId="0"/>
      <p:bldP spid="38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Implications for OLR recovery timescale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495800" cy="4855465"/>
          </a:xfr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312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Observational constraints suggest that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is of order decades IN RESPONSE TO LW FORCING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an (CMIP5 ensemble average) radiative relaxation timescale (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dirty="0" smtClean="0">
                <a:solidFill>
                  <a:schemeClr val="bg1"/>
                </a:solidFill>
              </a:rPr>
              <a:t>) of 27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-152400" y="4343400"/>
                <a:ext cx="4191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CROSS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/>
                      </a:rPr>
                      <m:t>τ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400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𝐹𝐸𝐸𝐷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 baseline="-250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ln(-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LW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/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SW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343400"/>
                <a:ext cx="41910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2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Observational constraints on heat capacity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90600"/>
            <a:ext cx="51054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795" y="838200"/>
            <a:ext cx="35608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Assume: Energy imbalance at TOA goes into ocean heat storage.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Then: Co-variability of global mean surface temperature and ocean heat content (</a:t>
            </a:r>
            <a:r>
              <a:rPr lang="en-US" sz="2000" dirty="0" err="1" smtClean="0">
                <a:solidFill>
                  <a:schemeClr val="bg1"/>
                </a:solidFill>
              </a:rPr>
              <a:t>Levitus</a:t>
            </a:r>
            <a:r>
              <a:rPr lang="en-US" sz="2000" dirty="0" smtClean="0">
                <a:solidFill>
                  <a:schemeClr val="bg1"/>
                </a:solidFill>
              </a:rPr>
              <a:t>) gives estimates of heat capacity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Equivalent ocean depth of 90±40m</a:t>
            </a:r>
          </a:p>
          <a:p>
            <a:pPr marL="285750" indent="-285750">
              <a:buFont typeface="Wingdings"/>
              <a:buChar char="à"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Radiative e-folding time (</a:t>
            </a:r>
            <a:r>
              <a:rPr lang="el-G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τ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) of 9 years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46" y="5114835"/>
            <a:ext cx="3146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Estimates of </a:t>
            </a:r>
            <a:r>
              <a:rPr lang="el-GR" sz="2400" dirty="0" smtClean="0">
                <a:solidFill>
                  <a:srgbClr val="FF0000"/>
                </a:solidFill>
              </a:rPr>
              <a:t>τ</a:t>
            </a:r>
            <a:r>
              <a:rPr lang="en-US" sz="24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400" dirty="0" smtClean="0">
                <a:solidFill>
                  <a:srgbClr val="FF0000"/>
                </a:solidFill>
              </a:rPr>
              <a:t> from previous slide are conservative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FF0000"/>
                </a:solidFill>
              </a:rPr>
              <a:t>τ</a:t>
            </a:r>
            <a:r>
              <a:rPr lang="en-US" sz="2400" baseline="-25000" dirty="0">
                <a:solidFill>
                  <a:srgbClr val="FF0000"/>
                </a:solidFill>
              </a:rPr>
              <a:t>cross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likely &lt; 20 years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3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</a:rPr>
              <a:t>Diagnosing the physics of SW feedbacks in observations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363772"/>
            <a:ext cx="7293504" cy="52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774384"/>
            <a:ext cx="2438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553200" y="55626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286538" y="2971800"/>
            <a:ext cx="2207559" cy="16687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724400" y="2971800"/>
            <a:ext cx="2057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286000" y="4800600"/>
            <a:ext cx="1524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962400" y="4724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438400" y="2971800"/>
            <a:ext cx="2132012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324600" y="48006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638801" y="4800600"/>
            <a:ext cx="1523999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724400" y="54102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0" y="685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324600" y="5867400"/>
            <a:ext cx="625223" cy="6096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0" y="1920875"/>
            <a:ext cx="2200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S = incident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R =     cloud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        reflection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A = absorption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400" dirty="0">
                <a:solidFill>
                  <a:srgbClr val="FFFFFF"/>
                </a:solidFill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</a:rPr>
              <a:t> =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      albedo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(UNKNOWNS)</a:t>
            </a:r>
            <a:endParaRPr lang="el-GR" altLang="en-US" sz="24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 rot="1114605">
            <a:off x="3190602" y="2796737"/>
            <a:ext cx="1316402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AD15A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559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D15A2"/>
                </a:solidFill>
              </a:rPr>
              <a:t>Atmospheric</a:t>
            </a:r>
          </a:p>
          <a:p>
            <a:pPr algn="ctr"/>
            <a:r>
              <a:rPr lang="en-US" dirty="0" smtClean="0">
                <a:solidFill>
                  <a:srgbClr val="AD15A2"/>
                </a:solidFill>
              </a:rPr>
              <a:t>Contribution</a:t>
            </a:r>
          </a:p>
          <a:p>
            <a:pPr algn="ctr"/>
            <a:r>
              <a:rPr lang="en-US" dirty="0" smtClean="0">
                <a:solidFill>
                  <a:srgbClr val="AD15A2"/>
                </a:solidFill>
              </a:rPr>
              <a:t>To Reflected SW</a:t>
            </a:r>
          </a:p>
        </p:txBody>
      </p:sp>
      <p:sp>
        <p:nvSpPr>
          <p:cNvPr id="22" name="Oval 21"/>
          <p:cNvSpPr/>
          <p:nvPr/>
        </p:nvSpPr>
        <p:spPr bwMode="auto">
          <a:xfrm rot="1114605">
            <a:off x="4775140" y="2762132"/>
            <a:ext cx="1665233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0000D8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D8"/>
                </a:solidFill>
              </a:rPr>
              <a:t>Surface</a:t>
            </a:r>
          </a:p>
          <a:p>
            <a:pPr algn="ctr"/>
            <a:r>
              <a:rPr lang="en-US" dirty="0" smtClean="0">
                <a:solidFill>
                  <a:srgbClr val="0000D8"/>
                </a:solidFill>
              </a:rPr>
              <a:t>Contribution</a:t>
            </a:r>
          </a:p>
          <a:p>
            <a:pPr algn="ctr"/>
            <a:r>
              <a:rPr lang="en-US" dirty="0" smtClean="0">
                <a:solidFill>
                  <a:srgbClr val="0000D8"/>
                </a:solidFill>
              </a:rPr>
              <a:t>To Reflected</a:t>
            </a:r>
          </a:p>
          <a:p>
            <a:pPr algn="ctr"/>
            <a:r>
              <a:rPr lang="en-US" dirty="0" smtClean="0">
                <a:solidFill>
                  <a:srgbClr val="0000D8"/>
                </a:solidFill>
              </a:rPr>
              <a:t>SW</a:t>
            </a:r>
            <a:endParaRPr lang="en-US" dirty="0">
              <a:solidFill>
                <a:srgbClr val="0000D8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819400" y="5181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613776" y="5791200"/>
            <a:ext cx="777624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410200" y="5181600"/>
            <a:ext cx="670175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6" grpId="0" animBg="1"/>
      <p:bldP spid="2" grpId="0" animBg="1"/>
      <p:bldP spid="3" grpId="0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448800" cy="12493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Observed (CERES) surface and atmospheric </a:t>
            </a:r>
            <a:r>
              <a:rPr lang="en-US" altLang="en-US" sz="3200" dirty="0" smtClean="0">
                <a:solidFill>
                  <a:schemeClr val="bg1"/>
                </a:solidFill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</a:rPr>
            </a:br>
            <a:r>
              <a:rPr lang="en-US" altLang="en-US" sz="3200" dirty="0" smtClean="0">
                <a:solidFill>
                  <a:schemeClr val="bg1"/>
                </a:solidFill>
              </a:rPr>
              <a:t>contribution </a:t>
            </a:r>
            <a:r>
              <a:rPr lang="en-US" altLang="en-US" sz="3200" dirty="0">
                <a:solidFill>
                  <a:schemeClr val="bg1"/>
                </a:solidFill>
              </a:rPr>
              <a:t>to planetary albedo</a:t>
            </a:r>
          </a:p>
        </p:txBody>
      </p:sp>
      <p:pic>
        <p:nvPicPr>
          <p:cNvPr id="27652" name="Picture 4" descr="4-map-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613"/>
            <a:ext cx="92964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Attribution of observational SW feedbacks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9" y="2653824"/>
            <a:ext cx="7019811" cy="36707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2050" y="833735"/>
                <a:ext cx="5780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ASR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𝑅𝑆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)−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α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AD15A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50" y="833735"/>
                <a:ext cx="578075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56" y="1595734"/>
                <a:ext cx="594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chemeClr val="bg1"/>
                    </a:solidFill>
                  </a:rPr>
                  <a:t>Δ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ASR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)−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00D8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D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 smtClean="0">
                    <a:solidFill>
                      <a:srgbClr val="0000D8"/>
                    </a:solidFill>
                  </a:rPr>
                  <a:t>Δα</a:t>
                </a:r>
                <a:endParaRPr lang="en-US" sz="2400" dirty="0">
                  <a:solidFill>
                    <a:srgbClr val="0000D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6" y="1595734"/>
                <a:ext cx="59434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8" t="-10667" r="-61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9823" y="1976735"/>
                <a:ext cx="410734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AD15A2"/>
                        </a:solidFill>
                        <a:latin typeface="Cambria Math"/>
                      </a:rPr>
                      <m:t>𝑆𝑅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sz="2400" i="1">
                            <a:solidFill>
                              <a:srgbClr val="AD15A2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α</m:t>
                    </m:r>
                    <m:r>
                      <a:rPr lang="en-US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AD15A2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400" b="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AD15A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AD15A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23" y="1976735"/>
                <a:ext cx="41073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Atmospheric Reflection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D8"/>
                </a:solidFill>
              </a:rPr>
              <a:t>Surface Reflection</a:t>
            </a:r>
            <a:endParaRPr lang="en-US" dirty="0">
              <a:solidFill>
                <a:srgbClr val="0000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Cloud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D8"/>
                </a:solidFill>
              </a:rPr>
              <a:t>Surface Albedo Change</a:t>
            </a:r>
            <a:endParaRPr lang="en-US" dirty="0">
              <a:solidFill>
                <a:srgbClr val="0000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28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Atmospheric SW Absorption </a:t>
            </a:r>
            <a:endParaRPr lang="en-US" dirty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the radiative feedbacks that operate on inter-annual timescales equivalent to equilibrium feedbacks?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1646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4572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LW </a:t>
            </a:r>
          </a:p>
          <a:p>
            <a:r>
              <a:rPr lang="en-US" sz="2800" dirty="0" smtClean="0"/>
              <a:t>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0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2932" cy="2601892"/>
          </a:xfr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Radiative response to increasing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is set in motion by decrease in OLR but energy accumulation is due to enhanced ASR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Result of the relative magnitudes of SW and LW feedbacks and the ASR/OLR demanded by the new equilibrium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657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Observational constraints suggest that LW forcing will be alleviated within a couple decades and thereafter, global warming driven by enhanced ASR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Consequence of two robust positive SW feedbacks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1. atmospheric absorption by         increased water vapor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2. Ice albedo feedback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3352800" cy="36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F</a:t>
            </a:r>
            <a:r>
              <a:rPr lang="en-US" sz="2800" baseline="-25000" dirty="0" smtClean="0">
                <a:solidFill>
                  <a:schemeClr val="bg1"/>
                </a:solidFill>
              </a:rPr>
              <a:t>SW</a:t>
            </a:r>
            <a:r>
              <a:rPr lang="en-US" sz="2800" dirty="0" smtClean="0">
                <a:solidFill>
                  <a:schemeClr val="bg1"/>
                </a:solidFill>
              </a:rPr>
              <a:t> = 0 (simplification):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1066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=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dirty="0" smtClean="0">
                <a:solidFill>
                  <a:schemeClr val="bg1"/>
                </a:solidFill>
              </a:rPr>
              <a:t> ln(-</a:t>
            </a:r>
            <a:r>
              <a:rPr lang="el-GR" sz="3300" dirty="0" smtClean="0">
                <a:solidFill>
                  <a:schemeClr val="bg1"/>
                </a:solidFill>
              </a:rPr>
              <a:t>λ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baseline="-25000" dirty="0" smtClean="0">
                <a:solidFill>
                  <a:schemeClr val="bg1"/>
                </a:solidFill>
              </a:rPr>
              <a:t>LW</a:t>
            </a:r>
            <a:r>
              <a:rPr lang="en-US" sz="3300" dirty="0" smtClean="0">
                <a:solidFill>
                  <a:schemeClr val="bg1"/>
                </a:solidFill>
              </a:rPr>
              <a:t> / </a:t>
            </a:r>
            <a:r>
              <a:rPr lang="el-GR" sz="3300" dirty="0" smtClean="0">
                <a:solidFill>
                  <a:schemeClr val="bg1"/>
                </a:solidFill>
              </a:rPr>
              <a:t>λ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baseline="-25000" dirty="0" smtClean="0">
                <a:solidFill>
                  <a:schemeClr val="bg1"/>
                </a:solidFill>
              </a:rPr>
              <a:t>SW </a:t>
            </a:r>
            <a:r>
              <a:rPr lang="en-US" sz="3300" dirty="0" smtClean="0">
                <a:solidFill>
                  <a:schemeClr val="bg1"/>
                </a:solidFill>
              </a:rPr>
              <a:t>)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5586152" cy="426719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114800" y="34290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133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34290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Observational </a:t>
            </a:r>
          </a:p>
          <a:p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Constraints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32932" cy="2601892"/>
          </a:xfr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forcing reduces OLR but the resulting global warming in climate models is due to increased ASR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Result of the relative magnitudes of SW and LW feedbacks and the response time of climate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581400"/>
            <a:ext cx="3757352" cy="3124200"/>
            <a:chOff x="609600" y="2438401"/>
            <a:chExt cx="5586152" cy="4267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438401"/>
              <a:ext cx="5586152" cy="4267199"/>
            </a:xfrm>
            <a:prstGeom prst="rect">
              <a:avLst/>
            </a:prstGeom>
          </p:spPr>
        </p:pic>
        <p:sp>
          <p:nvSpPr>
            <p:cNvPr id="7" name="5-Point Star 6"/>
            <p:cNvSpPr/>
            <p:nvPr/>
          </p:nvSpPr>
          <p:spPr>
            <a:xfrm>
              <a:off x="4114800" y="3733801"/>
              <a:ext cx="304800" cy="342900"/>
            </a:xfrm>
            <a:prstGeom prst="star5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00600" y="3657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Observational constraints suggest that LW forcing will be alleviated within a couple decades and thereafter, global warming driven by enhanced ASR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Consequence of two robust positive SW feedbacks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1. atmospheric absorption by         increased water vapor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2. Ice albedo feedback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SW forcing and gain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C (</a:t>
            </a:r>
            <a:r>
              <a:rPr lang="el-GR" sz="2800" dirty="0" smtClean="0">
                <a:solidFill>
                  <a:schemeClr val="bg1"/>
                </a:solidFill>
              </a:rPr>
              <a:t>Τ</a:t>
            </a:r>
            <a:r>
              <a:rPr lang="en-US" sz="2800" dirty="0" smtClean="0">
                <a:solidFill>
                  <a:schemeClr val="bg1"/>
                </a:solidFill>
              </a:rPr>
              <a:t>) is time invariant (slight simplification):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143000"/>
            <a:ext cx="4581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591050"/>
            <a:ext cx="2524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1" y="2743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G</a:t>
            </a:r>
            <a:r>
              <a:rPr lang="en-US" baseline="-25000" dirty="0" smtClean="0">
                <a:solidFill>
                  <a:schemeClr val="bg1"/>
                </a:solidFill>
              </a:rPr>
              <a:t>FORCE</a:t>
            </a:r>
            <a:r>
              <a:rPr lang="en-US" dirty="0" smtClean="0">
                <a:solidFill>
                  <a:schemeClr val="bg1"/>
                </a:solidFill>
              </a:rPr>
              <a:t> and G</a:t>
            </a:r>
            <a:r>
              <a:rPr lang="en-US" baseline="-25000" dirty="0" smtClean="0">
                <a:solidFill>
                  <a:schemeClr val="bg1"/>
                </a:solidFill>
              </a:rPr>
              <a:t>FEED</a:t>
            </a:r>
            <a:r>
              <a:rPr lang="en-US" dirty="0" smtClean="0">
                <a:solidFill>
                  <a:schemeClr val="bg1"/>
                </a:solidFill>
              </a:rPr>
              <a:t> are the gain in the temperature response due to the SW forcing and feedbacks (relative to the system with LW forcing and feedbacks only)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9876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90678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Solar versus </a:t>
            </a:r>
            <a:r>
              <a:rPr lang="en-US" sz="3500" dirty="0" err="1" smtClean="0">
                <a:solidFill>
                  <a:schemeClr val="bg1"/>
                </a:solidFill>
              </a:rPr>
              <a:t>longwave</a:t>
            </a:r>
            <a:r>
              <a:rPr lang="en-US" sz="3500" dirty="0" smtClean="0">
                <a:solidFill>
                  <a:schemeClr val="bg1"/>
                </a:solidFill>
              </a:rPr>
              <a:t> forced global warming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3810000"/>
            <a:ext cx="2133600" cy="2057400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52400" y="2514600"/>
            <a:ext cx="7620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438400" y="30480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84018" y="1859340"/>
            <a:ext cx="16971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Absorbed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Shortwave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Radiation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ASR)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05000" y="1402140"/>
            <a:ext cx="167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Outgoing </a:t>
            </a:r>
            <a:r>
              <a:rPr lang="en-US" altLang="en-US" sz="2400" dirty="0" err="1" smtClean="0">
                <a:solidFill>
                  <a:srgbClr val="00FF00"/>
                </a:solidFill>
              </a:rPr>
              <a:t>Longwave</a:t>
            </a:r>
            <a:r>
              <a:rPr lang="en-US" altLang="en-US" sz="2400" dirty="0" smtClean="0">
                <a:solidFill>
                  <a:srgbClr val="00FF00"/>
                </a:solidFill>
              </a:rPr>
              <a:t> Radiation  (OLR)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66800" y="4267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Earth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685800" y="5257800"/>
            <a:ext cx="2133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1143000" y="3429000"/>
            <a:ext cx="228600" cy="381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914400"/>
            <a:ext cx="318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Equilibrium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624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762000"/>
            <a:ext cx="0" cy="5778787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317753" y="2104774"/>
            <a:ext cx="1603005" cy="1161349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 bwMode="auto">
          <a:xfrm>
            <a:off x="4317753" y="3237296"/>
            <a:ext cx="1603005" cy="344104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33400"/>
            <a:ext cx="371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Solar perturbation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855195" y="5152774"/>
            <a:ext cx="1603005" cy="1161349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 bwMode="auto">
          <a:xfrm>
            <a:off x="6855195" y="6285296"/>
            <a:ext cx="1603005" cy="344104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957042" y="4457700"/>
            <a:ext cx="381000" cy="6477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1000" y="5663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ASR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00B050"/>
                </a:solidFill>
              </a:rPr>
              <a:t>OLR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362086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Greenhouse perturbation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4114800" y="856565"/>
            <a:ext cx="685800" cy="1277035"/>
          </a:xfrm>
          <a:prstGeom prst="line">
            <a:avLst/>
          </a:prstGeom>
          <a:noFill/>
          <a:ln w="66675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52540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0500" y="52540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2003048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5200" dirty="0" smtClean="0">
                <a:solidFill>
                  <a:srgbClr val="FF0000"/>
                </a:solidFill>
              </a:rPr>
              <a:t>ASR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5200" dirty="0" smtClean="0">
                <a:solidFill>
                  <a:schemeClr val="bg1"/>
                </a:solidFill>
              </a:rPr>
              <a:t>= </a:t>
            </a:r>
            <a:r>
              <a:rPr lang="en-US" sz="5200" dirty="0" smtClean="0">
                <a:solidFill>
                  <a:srgbClr val="00B050"/>
                </a:solidFill>
              </a:rPr>
              <a:t>OLR</a:t>
            </a:r>
            <a:endParaRPr lang="en-US" sz="5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6248400"/>
            <a:ext cx="160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800" y="3200400"/>
            <a:ext cx="160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V="1">
            <a:off x="4953000" y="856565"/>
            <a:ext cx="533400" cy="127703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7848600" y="4419600"/>
            <a:ext cx="304800" cy="762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4876800" cy="125199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SW forcing and gain have the same impact on </a:t>
            </a:r>
            <a:r>
              <a:rPr lang="el-GR" sz="2800" dirty="0" smtClean="0">
                <a:solidFill>
                  <a:schemeClr val="bg1"/>
                </a:solidFill>
              </a:rPr>
              <a:t>Τ</a:t>
            </a:r>
            <a:r>
              <a:rPr lang="en-US" sz="2800" baseline="-25000" dirty="0" smtClean="0">
                <a:solidFill>
                  <a:schemeClr val="bg1"/>
                </a:solidFill>
              </a:rPr>
              <a:t>CROSS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311"/>
            <a:ext cx="4102100" cy="102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290874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4" y="4495800"/>
            <a:ext cx="4586796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Forcing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447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=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 and OLR asymptotes to +F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030" y="4419600"/>
            <a:ext cx="41133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| = ½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</a:t>
            </a:r>
          </a:p>
          <a:p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 OLR at equilibrium is: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(2*F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|) *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= 2F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038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Feedback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610600" cy="144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Cause of SW positive feedbacks: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29907"/>
            <a:ext cx="3684233" cy="1897380"/>
          </a:xfrm>
          <a:prstGeom prst="rect">
            <a:avLst/>
          </a:prstGeom>
        </p:spPr>
      </p:pic>
      <p:pic>
        <p:nvPicPr>
          <p:cNvPr id="8" name="Picture 4" descr="cartoon_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87267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 Water vapor feedback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(water vapor absorbs SW) = +0.3 W </a:t>
            </a:r>
            <a:r>
              <a:rPr lang="en-US" sz="2400" dirty="0" smtClean="0">
                <a:solidFill>
                  <a:schemeClr val="accent1"/>
                </a:solidFill>
              </a:rPr>
              <a:t>m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-2</a:t>
            </a:r>
            <a:r>
              <a:rPr lang="en-US" sz="2400" dirty="0" smtClean="0">
                <a:solidFill>
                  <a:schemeClr val="accent1"/>
                </a:solidFill>
              </a:rPr>
              <a:t>K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-1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39" y="4267200"/>
            <a:ext cx="329222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795116" y="4953000"/>
            <a:ext cx="596284" cy="1066800"/>
          </a:xfrm>
          <a:prstGeom prst="ellipse">
            <a:avLst/>
          </a:prstGeom>
          <a:noFill/>
          <a:ln w="47625">
            <a:solidFill>
              <a:srgbClr val="AD1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064204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D15A2"/>
                </a:solidFill>
              </a:rPr>
              <a:t>Surface albedo feedback  =</a:t>
            </a:r>
          </a:p>
          <a:p>
            <a:r>
              <a:rPr lang="en-US" sz="2400" dirty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          +0.26 (+/-)0.08) W m</a:t>
            </a:r>
            <a:r>
              <a:rPr lang="en-US" sz="2400" baseline="30000" dirty="0" smtClean="0">
                <a:solidFill>
                  <a:srgbClr val="AD15A2"/>
                </a:solidFill>
              </a:rPr>
              <a:t>-2</a:t>
            </a:r>
            <a:r>
              <a:rPr lang="en-US" sz="2400" dirty="0" smtClean="0">
                <a:solidFill>
                  <a:srgbClr val="AD15A2"/>
                </a:solidFill>
              </a:rPr>
              <a:t>K</a:t>
            </a:r>
            <a:r>
              <a:rPr lang="en-US" sz="2400" baseline="30000" dirty="0" smtClean="0">
                <a:solidFill>
                  <a:srgbClr val="AD15A2"/>
                </a:solidFill>
              </a:rPr>
              <a:t>-1</a:t>
            </a:r>
          </a:p>
          <a:p>
            <a:r>
              <a:rPr lang="en-US" dirty="0" smtClean="0">
                <a:solidFill>
                  <a:srgbClr val="AD15A2"/>
                </a:solidFill>
              </a:rPr>
              <a:t>		        Bony et al. (2006)</a:t>
            </a:r>
            <a:endParaRPr lang="en-US" sz="2400" dirty="0" smtClean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SWABS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1484"/>
            <a:ext cx="8229600" cy="4303395"/>
          </a:xfrm>
        </p:spPr>
      </p:pic>
    </p:spTree>
    <p:extLst>
      <p:ext uri="{BB962C8B-B14F-4D97-AF65-F5344CB8AC3E}">
        <p14:creationId xmlns:p14="http://schemas.microsoft.com/office/powerpoint/2010/main" val="9624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1% per year CO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ramp simulations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343649" cy="40926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62625"/>
            <a:ext cx="4467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953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Quantify the SW and LW contributions to energy accumulation with the </a:t>
            </a:r>
            <a:r>
              <a:rPr lang="en-US" dirty="0" err="1" smtClean="0">
                <a:solidFill>
                  <a:schemeClr val="bg1"/>
                </a:solidFill>
              </a:rPr>
              <a:t>ShortWave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nergy Accumulation Ratio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943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1.1 on average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1% per year CO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ramp simulations: predicting SWEAR with linear feedback model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516923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716881"/>
            <a:ext cx="426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Linear feedback model with GCM specific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</a:t>
            </a:r>
            <a:r>
              <a:rPr lang="en-US" sz="2400" dirty="0" smtClean="0">
                <a:solidFill>
                  <a:schemeClr val="bg1"/>
                </a:solidFill>
              </a:rPr>
              <a:t> and F</a:t>
            </a:r>
            <a:r>
              <a:rPr lang="en-US" sz="2400" baseline="-25000" dirty="0" smtClean="0">
                <a:solidFill>
                  <a:schemeClr val="bg1"/>
                </a:solidFill>
              </a:rPr>
              <a:t>SW</a:t>
            </a:r>
            <a:r>
              <a:rPr lang="en-US" sz="2400" dirty="0" smtClean="0">
                <a:solidFill>
                  <a:schemeClr val="bg1"/>
                </a:solidFill>
              </a:rPr>
              <a:t> TAKEN FROM 4XCO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RUNS and ensemble average everything else predicts: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TCROSS in Instantaneous 4XCO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SWEAR in 1%per year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ramp runs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924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Relating T</a:t>
            </a:r>
            <a:r>
              <a:rPr lang="en-US" sz="2800" baseline="-25000" dirty="0" smtClean="0">
                <a:solidFill>
                  <a:schemeClr val="bg1"/>
                </a:solidFill>
              </a:rPr>
              <a:t>CROSS</a:t>
            </a:r>
            <a:r>
              <a:rPr lang="en-US" sz="2800" dirty="0" smtClean="0">
                <a:solidFill>
                  <a:schemeClr val="bg1"/>
                </a:solidFill>
              </a:rPr>
              <a:t> and SWEAR 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731469" cy="3800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Response to CO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ramp can be thought of as a superposition of the response to an instantaneous perturbation, each initiated at a different starting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r>
              <a:rPr lang="en-US" sz="2000" dirty="0" smtClean="0">
                <a:solidFill>
                  <a:schemeClr val="bg1"/>
                </a:solidFill>
              </a:rPr>
              <a:t> after the forcing, the LW forcing has been ameliorated by the Planck feedback and thereafter the energy accumulation is only in the shortwave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large SWEAR values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924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Analytic solutions in 1% run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5605"/>
            <a:ext cx="4511843" cy="5715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55831"/>
            <a:ext cx="3409950" cy="56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8570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Approximate analytic solution to T</a:t>
            </a:r>
            <a:r>
              <a:rPr lang="en-US" sz="2400" baseline="-25000" dirty="0" smtClean="0">
                <a:solidFill>
                  <a:schemeClr val="bg1"/>
                </a:solidFill>
              </a:rPr>
              <a:t>CROSS</a:t>
            </a:r>
            <a:r>
              <a:rPr lang="en-US" sz="2400" dirty="0" smtClean="0">
                <a:solidFill>
                  <a:schemeClr val="bg1"/>
                </a:solidFill>
              </a:rPr>
              <a:t> with ramped forcing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396" y="3276600"/>
            <a:ext cx="3031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Steep gradient suggests that either OLR returns to unperturbed value in a couple decades or not at all (asymptotically)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 IS THE REAL CLIMATE SYSTEM IN THIS PICTURE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924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Analytic solutions in 1% run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962025"/>
            <a:ext cx="6276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evolution of OLR response to greenhouse forcing with SW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76400"/>
            <a:ext cx="6252839" cy="322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814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OLR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05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86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247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2200" y="15240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Temperature evolution: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 T = </a:t>
            </a:r>
            <a:r>
              <a:rPr lang="el-GR" sz="2800" dirty="0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T (1- e</a:t>
            </a:r>
            <a:r>
              <a:rPr lang="en-US" sz="2800" baseline="30000" dirty="0" smtClean="0">
                <a:solidFill>
                  <a:schemeClr val="bg1"/>
                </a:solidFill>
              </a:rPr>
              <a:t>-t/</a:t>
            </a:r>
            <a:r>
              <a:rPr lang="el-GR" sz="2800" baseline="30000" dirty="0" smtClean="0">
                <a:solidFill>
                  <a:schemeClr val="bg1"/>
                </a:solidFill>
              </a:rPr>
              <a:t>τ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40386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 = heat capacity of climate system 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E-folding </a:t>
            </a:r>
            <a:r>
              <a:rPr lang="en-US" sz="2200" dirty="0" err="1" smtClean="0">
                <a:solidFill>
                  <a:schemeClr val="bg1"/>
                </a:solidFill>
              </a:rPr>
              <a:t>timedscale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l-GR" sz="2200" dirty="0" smtClean="0">
                <a:solidFill>
                  <a:schemeClr val="bg1"/>
                </a:solidFill>
              </a:rPr>
              <a:t>τ</a:t>
            </a:r>
            <a:r>
              <a:rPr lang="en-US" sz="2200" dirty="0" smtClean="0">
                <a:solidFill>
                  <a:schemeClr val="bg1"/>
                </a:solidFill>
              </a:rPr>
              <a:t>)      =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20 years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For C of 150m ocean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of Atmosphere Radiative response to greenhouse and shortwave forcing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1422"/>
            <a:ext cx="7288009" cy="5075578"/>
          </a:xfrm>
        </p:spPr>
      </p:pic>
      <p:sp>
        <p:nvSpPr>
          <p:cNvPr id="3" name="TextBox 2"/>
          <p:cNvSpPr txBox="1"/>
          <p:nvPr/>
        </p:nvSpPr>
        <p:spPr>
          <a:xfrm>
            <a:off x="533400" y="647703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OLR returns to unperturbed value in 20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4582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6300" y="3962400"/>
            <a:ext cx="42291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How to reconcile this – response to greenhouse forcing with a shortwave feedback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51207" y="3061855"/>
            <a:ext cx="25146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98807" y="2438400"/>
            <a:ext cx="304800" cy="623455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228600" y="1607403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Greenhouse forcing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 smtClean="0">
                <a:solidFill>
                  <a:srgbClr val="00FF00"/>
                </a:solidFill>
              </a:rPr>
              <a:t>= 4 W m</a:t>
            </a:r>
            <a:r>
              <a:rPr lang="en-US" altLang="en-US" sz="2400" baseline="30000" dirty="0" smtClean="0">
                <a:solidFill>
                  <a:srgbClr val="00FF00"/>
                </a:solidFill>
              </a:rPr>
              <a:t>-2</a:t>
            </a: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1051207" y="4197672"/>
            <a:ext cx="25146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538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feedback only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1237565"/>
            <a:ext cx="0" cy="5303222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480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Forcing    =   response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=  -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607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2K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6015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/-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 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n-US" sz="2400" dirty="0" smtClean="0">
                <a:solidFill>
                  <a:srgbClr val="AD15A2"/>
                </a:solidFill>
              </a:rPr>
              <a:t>2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634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if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 -2 W m </a:t>
            </a:r>
            <a:r>
              <a:rPr lang="en-US" sz="2400" baseline="30000" dirty="0" smtClean="0">
                <a:solidFill>
                  <a:schemeClr val="bg1"/>
                </a:solidFill>
              </a:rPr>
              <a:t>-2 </a:t>
            </a:r>
            <a:r>
              <a:rPr lang="en-US" sz="2400" dirty="0" smtClean="0">
                <a:solidFill>
                  <a:schemeClr val="bg1"/>
                </a:solidFill>
              </a:rPr>
              <a:t>K 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2171789" y="2507673"/>
            <a:ext cx="251018" cy="540327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462" y="2211630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  -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</a:t>
            </a:r>
            <a:r>
              <a:rPr lang="en-US" altLang="en-US" sz="2200" dirty="0">
                <a:solidFill>
                  <a:srgbClr val="00FF00"/>
                </a:solidFill>
              </a:rPr>
              <a:t>4 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419600" y="2957945"/>
            <a:ext cx="30480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 bwMode="auto">
          <a:xfrm>
            <a:off x="4419600" y="4093762"/>
            <a:ext cx="30480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733799" y="1524000"/>
            <a:ext cx="1412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>
                <a:solidFill>
                  <a:srgbClr val="00FF00"/>
                </a:solidFill>
              </a:rPr>
              <a:t>=  </a:t>
            </a:r>
            <a:r>
              <a:rPr lang="en-US" altLang="en-US" sz="2400" dirty="0" smtClean="0">
                <a:solidFill>
                  <a:srgbClr val="00FF00"/>
                </a:solidFill>
              </a:rPr>
              <a:t>     4 </a:t>
            </a:r>
            <a:r>
              <a:rPr lang="en-US" altLang="en-US" sz="2400" dirty="0">
                <a:solidFill>
                  <a:srgbClr val="00FF00"/>
                </a:solidFill>
              </a:rPr>
              <a:t>W m</a:t>
            </a:r>
            <a:r>
              <a:rPr lang="en-US" altLang="en-US" sz="2400" baseline="30000" dirty="0">
                <a:solidFill>
                  <a:srgbClr val="00FF00"/>
                </a:solidFill>
              </a:rPr>
              <a:t>-2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419600" y="2286000"/>
            <a:ext cx="304800" cy="611833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1030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and SW feedback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464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Forcing    =   response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5024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=  -(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 </a:t>
            </a:r>
            <a:r>
              <a:rPr lang="en-US" sz="2400" dirty="0" smtClean="0">
                <a:solidFill>
                  <a:schemeClr val="bg1"/>
                </a:solidFill>
              </a:rPr>
              <a:t>+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SW 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6091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/-(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 smtClean="0">
                <a:solidFill>
                  <a:schemeClr val="bg1"/>
                </a:solidFill>
              </a:rPr>
              <a:t>LW </a:t>
            </a:r>
            <a:r>
              <a:rPr lang="en-US" sz="2400" dirty="0" smtClean="0">
                <a:solidFill>
                  <a:schemeClr val="bg1"/>
                </a:solidFill>
              </a:rPr>
              <a:t>+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>
                <a:solidFill>
                  <a:schemeClr val="bg1"/>
                </a:solidFill>
              </a:rPr>
              <a:t>SW 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n-US" sz="2400" dirty="0">
                <a:solidFill>
                  <a:srgbClr val="AD15A2"/>
                </a:solidFill>
              </a:rPr>
              <a:t>4</a:t>
            </a:r>
            <a:r>
              <a:rPr lang="en-US" sz="2400" dirty="0" smtClean="0">
                <a:solidFill>
                  <a:srgbClr val="AD15A2"/>
                </a:solidFill>
              </a:rPr>
              <a:t>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548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if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baseline="-25000" dirty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 +1 W m </a:t>
            </a:r>
            <a:r>
              <a:rPr lang="en-US" sz="2400" baseline="30000" dirty="0" smtClean="0">
                <a:solidFill>
                  <a:schemeClr val="bg1"/>
                </a:solidFill>
              </a:rPr>
              <a:t>-2 </a:t>
            </a:r>
            <a:r>
              <a:rPr lang="en-US" sz="2400" dirty="0" smtClean="0">
                <a:solidFill>
                  <a:schemeClr val="bg1"/>
                </a:solidFill>
              </a:rPr>
              <a:t>K 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7386738" y="1447800"/>
            <a:ext cx="690462" cy="1510144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7062" y="1900297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8 </a:t>
            </a:r>
            <a:r>
              <a:rPr lang="en-US" altLang="en-US" sz="2200" dirty="0">
                <a:solidFill>
                  <a:srgbClr val="00FF00"/>
                </a:solidFill>
              </a:rPr>
              <a:t>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57800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4K </a:t>
            </a:r>
            <a:endParaRPr lang="en-US" sz="3200" dirty="0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795862" y="2278796"/>
            <a:ext cx="376338" cy="616803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91062" y="1600200"/>
            <a:ext cx="1443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 smtClean="0">
                <a:solidFill>
                  <a:schemeClr val="bg1"/>
                </a:solidFill>
              </a:rPr>
              <a:t>SW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FF0000"/>
                </a:solidFill>
              </a:rPr>
              <a:t>= 4 </a:t>
            </a:r>
            <a:r>
              <a:rPr lang="en-US" altLang="en-US" sz="2200" dirty="0">
                <a:solidFill>
                  <a:srgbClr val="FF0000"/>
                </a:solidFill>
              </a:rPr>
              <a:t>W </a:t>
            </a:r>
            <a:r>
              <a:rPr lang="en-US" altLang="en-US" sz="2200" dirty="0" smtClean="0">
                <a:solidFill>
                  <a:srgbClr val="FF0000"/>
                </a:solidFill>
              </a:rPr>
              <a:t>m</a:t>
            </a:r>
            <a:r>
              <a:rPr lang="en-US" altLang="en-US" sz="2200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793" y="3236893"/>
            <a:ext cx="15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= 0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1693" y="2895600"/>
            <a:ext cx="2308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OLR=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-F</a:t>
            </a:r>
            <a:r>
              <a:rPr lang="en-US" sz="2800" baseline="-25000" dirty="0" smtClean="0">
                <a:solidFill>
                  <a:srgbClr val="00B050"/>
                </a:solidFill>
              </a:rPr>
              <a:t>LW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l-GR" sz="2800" dirty="0">
                <a:solidFill>
                  <a:schemeClr val="bg1"/>
                </a:solidFill>
              </a:rPr>
              <a:t>λ</a:t>
            </a:r>
            <a:r>
              <a:rPr lang="en-US" sz="2800" baseline="-25000" dirty="0">
                <a:solidFill>
                  <a:schemeClr val="bg1"/>
                </a:solidFill>
              </a:rPr>
              <a:t>LW </a:t>
            </a:r>
            <a:r>
              <a:rPr lang="el-GR" sz="2800" dirty="0">
                <a:solidFill>
                  <a:srgbClr val="AD15A2"/>
                </a:solidFill>
              </a:rPr>
              <a:t>Δ</a:t>
            </a:r>
            <a:r>
              <a:rPr lang="en-US" sz="2800" dirty="0">
                <a:solidFill>
                  <a:srgbClr val="AD15A2"/>
                </a:solidFill>
              </a:rPr>
              <a:t>T</a:t>
            </a:r>
            <a:r>
              <a:rPr lang="en-US" sz="2800" dirty="0" smtClean="0">
                <a:solidFill>
                  <a:srgbClr val="00B050"/>
                </a:solidFill>
              </a:rPr>
              <a:t>                 </a:t>
            </a:r>
            <a:r>
              <a:rPr lang="en-US" sz="2800" dirty="0" smtClean="0">
                <a:solidFill>
                  <a:schemeClr val="bg1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ASR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030069"/>
            <a:ext cx="5105400" cy="5751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6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12" grpId="0"/>
      <p:bldP spid="39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evolution of OLR response to greenhouse forcing with SW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76400"/>
            <a:ext cx="6252839" cy="322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814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OLR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05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86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5240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must go from –FLW at time 0 to FLW in the equilibrium response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olidFill>
                  <a:schemeClr val="bg1"/>
                </a:solidFill>
              </a:rPr>
              <a:t>OLR returns to unperturbed value when half of the temperature response occurs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τ</a:t>
            </a:r>
            <a:r>
              <a:rPr lang="en-US" sz="3600" baseline="-25000" dirty="0" err="1" smtClean="0">
                <a:solidFill>
                  <a:schemeClr val="bg1"/>
                </a:solidFill>
              </a:rPr>
              <a:t>cross</a:t>
            </a:r>
            <a:r>
              <a:rPr lang="en-US" sz="3600" baseline="-25000" dirty="0" smtClean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= </a:t>
            </a:r>
            <a:r>
              <a:rPr lang="el-GR" sz="3600" dirty="0" smtClean="0">
                <a:solidFill>
                  <a:schemeClr val="bg1"/>
                </a:solidFill>
              </a:rPr>
              <a:t>τ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ln</a:t>
            </a:r>
            <a:r>
              <a:rPr lang="en-US" sz="3600" dirty="0" smtClean="0">
                <a:solidFill>
                  <a:schemeClr val="bg1"/>
                </a:solidFill>
              </a:rPr>
              <a:t>(2)</a:t>
            </a:r>
          </a:p>
          <a:p>
            <a:pPr marL="457200" indent="-457200">
              <a:buFont typeface="Wingdings"/>
              <a:buChar char="à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684" y="5555038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Where </a:t>
            </a:r>
            <a:r>
              <a:rPr lang="el-GR" sz="2200" dirty="0" smtClean="0">
                <a:solidFill>
                  <a:schemeClr val="bg1"/>
                </a:solidFill>
              </a:rPr>
              <a:t>τ</a:t>
            </a:r>
            <a:r>
              <a:rPr lang="en-US" sz="2200" dirty="0" smtClean="0">
                <a:solidFill>
                  <a:schemeClr val="bg1"/>
                </a:solidFill>
              </a:rPr>
              <a:t> is the e-folding timescale of the response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~ 20 years for heat capacity of 150m ocean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9439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SW feedbacks positive?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552" y="685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Claim: Even in the absence of cloud changes, one should expect a positive SW feedback based on 2 robust physical mechanisms: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5381" y="4210084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5381" y="5923389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7080" y="60299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ocean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7823" y="5856663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7729" y="5051150"/>
            <a:ext cx="436673" cy="791914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66039" y="5858649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83223" y="2871264"/>
            <a:ext cx="1600200" cy="195940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72529" y="5447107"/>
            <a:ext cx="225669" cy="395799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06295" y="4586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4384" y="4586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7062" y="4586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26423" y="58013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55" y="4800600"/>
            <a:ext cx="1019174" cy="78157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145446" y="4814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23747" y="4814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02048" y="475733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29329" y="4261954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820924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</a:rPr>
              <a:t>absorbed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6294" y="3186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incident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7591" y="4419600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(vapor)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63515" y="3850965"/>
            <a:ext cx="507947" cy="1132027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0" y="3404664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  cloud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35823" y="5233464"/>
            <a:ext cx="618977" cy="7820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5472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transmitted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29329" y="4267200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48529" y="4267200"/>
            <a:ext cx="313285" cy="715793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35934" y="5582175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6929" y="5029200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AD15A2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AD15A2"/>
                </a:solidFill>
              </a:rPr>
              <a:t>  surface</a:t>
            </a:r>
            <a:endParaRPr lang="en-US" sz="2300" dirty="0">
              <a:solidFill>
                <a:srgbClr val="AD15A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107" y="2057400"/>
            <a:ext cx="38334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</a:rPr>
              <a:t>1: SW water vapor feedback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2133600"/>
            <a:ext cx="3601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AD15A2"/>
                </a:solidFill>
              </a:rPr>
              <a:t>2: Surface albedo feedback</a:t>
            </a:r>
            <a:endParaRPr lang="en-US" sz="2300" dirty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958668" cy="342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Timescale of OLR recovery from greenhouse forcing (4XCO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in GCMs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Introduce Linear Feedback model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Physics of Ensemble Average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Cause of Inter-model spread</a:t>
            </a: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68" y="1986746"/>
            <a:ext cx="4032932" cy="260189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724400"/>
            <a:ext cx="449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2. Observational constraints on OLR recovery timescale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7360</TotalTime>
  <Words>3258</Words>
  <Application>Microsoft Office PowerPoint</Application>
  <PresentationFormat>On-screen Show (4:3)</PresentationFormat>
  <Paragraphs>442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Shortwave and longwave radiative contributions to global warming under increasing CO2</vt:lpstr>
      <vt:lpstr>Solar versus longwave forced global warming</vt:lpstr>
      <vt:lpstr>Solar versus longwave forced global warming</vt:lpstr>
      <vt:lpstr>Solar versus longwave forced global warming</vt:lpstr>
      <vt:lpstr>Top of Atmosphere Radiative response to greenhouse and shortwave forcing </vt:lpstr>
      <vt:lpstr>How to reconcile this – response to greenhouse forcing with a shortwave feedback</vt:lpstr>
      <vt:lpstr>Time evolution of OLR response to greenhouse forcing with SW feedback</vt:lpstr>
      <vt:lpstr>Why are SW feedbacks positive?</vt:lpstr>
      <vt:lpstr>Outline</vt:lpstr>
      <vt:lpstr>Inter-model spread in TOA response</vt:lpstr>
      <vt:lpstr>Linear Feedback model</vt:lpstr>
      <vt:lpstr>Backing out Forcing and feedbacks from instantaneous 4XCO2 increase runs</vt:lpstr>
      <vt:lpstr>Heat capacity: 4XCO2</vt:lpstr>
      <vt:lpstr>Linear Feedback model works</vt:lpstr>
      <vt:lpstr>Understanding the ensemble average response</vt:lpstr>
      <vt:lpstr>How fast does the system approach equilibrium?</vt:lpstr>
      <vt:lpstr>What parameter controls inter-GCM spread in TOA response?</vt:lpstr>
      <vt:lpstr>τcross dependence on feedback parameters</vt:lpstr>
      <vt:lpstr>Sensitivity of τCROSS to feedback parameters</vt:lpstr>
      <vt:lpstr>What parameter controls inter-GCM spread in TOA response?</vt:lpstr>
      <vt:lpstr>PowerPoint Presentation</vt:lpstr>
      <vt:lpstr>SW and LW Feedbacks and Forcing: 4XCO2</vt:lpstr>
      <vt:lpstr>PowerPoint Presentation</vt:lpstr>
      <vt:lpstr>Cause of SW positive feedbacks: </vt:lpstr>
      <vt:lpstr>Conclusions – so far</vt:lpstr>
      <vt:lpstr>Feedback parameters from observations</vt:lpstr>
      <vt:lpstr>LW Feedback parameter from observations</vt:lpstr>
      <vt:lpstr>SW Feedback parameter from observations</vt:lpstr>
      <vt:lpstr>PowerPoint Presentation</vt:lpstr>
      <vt:lpstr>Implications for OLR recovery timescale</vt:lpstr>
      <vt:lpstr>Observational constraints on heat capacity</vt:lpstr>
      <vt:lpstr>Diagnosing the physics of SW feedbacks in observations</vt:lpstr>
      <vt:lpstr>Observed (CERES) surface and atmospheric  contribution to planetary albedo</vt:lpstr>
      <vt:lpstr>Attribution of observational SW feedbacks</vt:lpstr>
      <vt:lpstr>Are the radiative feedbacks that operate on inter-annual timescales equivalent to equilibrium feedbacks?</vt:lpstr>
      <vt:lpstr>Conclusions</vt:lpstr>
      <vt:lpstr>Sensitivity of τCROSS to feedback parameters</vt:lpstr>
      <vt:lpstr>Conclusions</vt:lpstr>
      <vt:lpstr>Sensitivity of ΤCROSS to SW forcing and gain</vt:lpstr>
      <vt:lpstr>Why SW forcing and gain have the same impact on ΤCROSS</vt:lpstr>
      <vt:lpstr>Cause of SW positive feedbacks: </vt:lpstr>
      <vt:lpstr>SWABS Feedback</vt:lpstr>
      <vt:lpstr> 1% per year CO2 ramp simulations</vt:lpstr>
      <vt:lpstr> 1% per year CO2 ramp simulations: predicting SWEAR with linear feedback model</vt:lpstr>
      <vt:lpstr>Relating TCROSS and SWEAR </vt:lpstr>
      <vt:lpstr>Analytic solutions in 1% run</vt:lpstr>
      <vt:lpstr>Analytic solutions in 1% run</vt:lpstr>
      <vt:lpstr>Time evolution of OLR response to greenhouse forcing with SW feedback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VISS: Shortwave and longwave radiative contributions to global warming under increasing CO2</dc:title>
  <dc:creator>thedhoe</dc:creator>
  <cp:lastModifiedBy>thedhoe</cp:lastModifiedBy>
  <cp:revision>131</cp:revision>
  <dcterms:created xsi:type="dcterms:W3CDTF">2013-11-18T19:21:41Z</dcterms:created>
  <dcterms:modified xsi:type="dcterms:W3CDTF">2014-12-05T15:27:26Z</dcterms:modified>
</cp:coreProperties>
</file>