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1" r:id="rId15"/>
    <p:sldId id="272" r:id="rId16"/>
    <p:sldId id="277" r:id="rId17"/>
    <p:sldId id="274" r:id="rId18"/>
    <p:sldId id="273" r:id="rId19"/>
    <p:sldId id="275" r:id="rId20"/>
    <p:sldId id="278" r:id="rId21"/>
    <p:sldId id="276" r:id="rId22"/>
    <p:sldId id="279" r:id="rId23"/>
    <p:sldId id="280" r:id="rId24"/>
    <p:sldId id="281" r:id="rId25"/>
    <p:sldId id="282" r:id="rId26"/>
    <p:sldId id="283" r:id="rId27"/>
    <p:sldId id="287" r:id="rId28"/>
    <p:sldId id="288" r:id="rId29"/>
    <p:sldId id="289" r:id="rId30"/>
    <p:sldId id="284" r:id="rId31"/>
    <p:sldId id="285" r:id="rId32"/>
    <p:sldId id="286" r:id="rId33"/>
    <p:sldId id="270" r:id="rId34"/>
    <p:sldId id="26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BA16A6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B33A3-C5DC-4765-933D-BE5D700AACAA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B277C-DABE-48FA-9326-81A6E1AB9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5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Amplitudes NET</a:t>
            </a:r>
            <a:r>
              <a:rPr lang="en-US" baseline="0" dirty="0" smtClean="0"/>
              <a:t> SW TOA = 23 PW, SWABS = 7.1 , SHF = 3.2, OLR =1.1 , </a:t>
            </a:r>
            <a:r>
              <a:rPr lang="en-US" baseline="0" dirty="0" err="1" smtClean="0"/>
              <a:t>stor</a:t>
            </a:r>
            <a:r>
              <a:rPr lang="en-US" baseline="0" dirty="0" smtClean="0"/>
              <a:t> 2.3 , AHT 2.2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277C-DABE-48FA-9326-81A6E1AB99A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44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11E-C319-4B3C-B2A1-8929A50165DB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C3E-59B0-44BC-8C1D-D63CC3071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50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11E-C319-4B3C-B2A1-8929A50165DB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C3E-59B0-44BC-8C1D-D63CC3071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90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11E-C319-4B3C-B2A1-8929A50165DB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C3E-59B0-44BC-8C1D-D63CC3071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68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11E-C319-4B3C-B2A1-8929A50165DB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C3E-59B0-44BC-8C1D-D63CC3071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18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11E-C319-4B3C-B2A1-8929A50165DB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C3E-59B0-44BC-8C1D-D63CC3071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3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11E-C319-4B3C-B2A1-8929A50165DB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C3E-59B0-44BC-8C1D-D63CC3071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0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11E-C319-4B3C-B2A1-8929A50165DB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C3E-59B0-44BC-8C1D-D63CC3071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24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11E-C319-4B3C-B2A1-8929A50165DB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C3E-59B0-44BC-8C1D-D63CC3071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11E-C319-4B3C-B2A1-8929A50165DB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C3E-59B0-44BC-8C1D-D63CC3071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4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11E-C319-4B3C-B2A1-8929A50165DB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C3E-59B0-44BC-8C1D-D63CC3071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60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11E-C319-4B3C-B2A1-8929A50165DB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C3E-59B0-44BC-8C1D-D63CC3071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4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7711E-C319-4B3C-B2A1-8929A50165DB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47C3E-59B0-44BC-8C1D-D63CC3071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6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130175"/>
            <a:ext cx="9372600" cy="1470025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The relationship between the location of the </a:t>
            </a:r>
            <a:r>
              <a:rPr lang="en-US" sz="3200" dirty="0" err="1" smtClean="0">
                <a:solidFill>
                  <a:schemeClr val="bg1"/>
                </a:solidFill>
              </a:rPr>
              <a:t>intertropical</a:t>
            </a:r>
            <a:r>
              <a:rPr lang="en-US" sz="3200" dirty="0" smtClean="0">
                <a:solidFill>
                  <a:schemeClr val="bg1"/>
                </a:solidFill>
              </a:rPr>
              <a:t> convergence zone (ITCZ) and atmospheric heat transport across the equator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181600"/>
            <a:ext cx="8763000" cy="1752600"/>
          </a:xfrm>
        </p:spPr>
        <p:txBody>
          <a:bodyPr/>
          <a:lstStyle/>
          <a:p>
            <a:r>
              <a:rPr lang="en-US" dirty="0" smtClean="0"/>
              <a:t>Aaron </a:t>
            </a:r>
            <a:r>
              <a:rPr lang="en-US" dirty="0" err="1" smtClean="0"/>
              <a:t>Donohoe</a:t>
            </a:r>
            <a:r>
              <a:rPr lang="en-US" dirty="0" smtClean="0"/>
              <a:t>, John Marshall, David Ferreira, and David McGee</a:t>
            </a:r>
            <a:endParaRPr lang="en-US" dirty="0" smtClean="0"/>
          </a:p>
          <a:p>
            <a:r>
              <a:rPr lang="en-US" dirty="0" smtClean="0"/>
              <a:t>Thanks to: </a:t>
            </a:r>
            <a:r>
              <a:rPr lang="en-US" dirty="0" err="1" smtClean="0"/>
              <a:t>Dargan</a:t>
            </a:r>
            <a:r>
              <a:rPr lang="en-US" dirty="0" smtClean="0"/>
              <a:t> </a:t>
            </a:r>
            <a:r>
              <a:rPr lang="en-US" dirty="0" err="1" smtClean="0"/>
              <a:t>Frierson</a:t>
            </a:r>
            <a:r>
              <a:rPr lang="en-US" dirty="0" smtClean="0"/>
              <a:t> and Yen-Ting Hwang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10385"/>
            <a:ext cx="8991600" cy="337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8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Conclusions– so far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133600"/>
            <a:ext cx="3693795" cy="3078163"/>
          </a:xfrm>
        </p:spPr>
      </p:pic>
      <p:sp>
        <p:nvSpPr>
          <p:cNvPr id="5" name="TextBox 4"/>
          <p:cNvSpPr txBox="1"/>
          <p:nvPr/>
        </p:nvSpPr>
        <p:spPr>
          <a:xfrm>
            <a:off x="152400" y="1600200"/>
            <a:ext cx="388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 annual mean ITCZ is located North of the Equator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 Atmospheric heat transport across the equator is Southward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 above both reflect a mutual connection to a Hadley cell with a rising branch in the NH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 Southward AHT at the equator could not be energetically balanced without Northward ocean heat transport across the equator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1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096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2. The seasonal cycle of ITCZ location and AHT at the equator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371600"/>
            <a:ext cx="4198497" cy="5398068"/>
          </a:xfrm>
        </p:spPr>
      </p:pic>
    </p:spTree>
    <p:extLst>
      <p:ext uri="{BB962C8B-B14F-4D97-AF65-F5344CB8AC3E}">
        <p14:creationId xmlns:p14="http://schemas.microsoft.com/office/powerpoint/2010/main" val="63472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Data and methods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AHT</a:t>
            </a:r>
            <a:r>
              <a:rPr lang="en-US" baseline="-25000" dirty="0" smtClean="0">
                <a:solidFill>
                  <a:schemeClr val="bg1"/>
                </a:solidFill>
              </a:rPr>
              <a:t>EQ</a:t>
            </a:r>
            <a:r>
              <a:rPr lang="en-US" dirty="0" smtClean="0">
                <a:solidFill>
                  <a:schemeClr val="bg1"/>
                </a:solidFill>
              </a:rPr>
              <a:t> is calculated from NCEP reanalysis T62 L17 6 hourly data (winds, temperature, humidity, and </a:t>
            </a:r>
            <a:r>
              <a:rPr lang="en-US" dirty="0" err="1" smtClean="0">
                <a:solidFill>
                  <a:schemeClr val="bg1"/>
                </a:solidFill>
              </a:rPr>
              <a:t>geopotential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moist static energy flux is calculated in flux form of the equations after mass is balanced via a </a:t>
            </a:r>
            <a:r>
              <a:rPr lang="en-US" dirty="0" err="1" smtClean="0">
                <a:solidFill>
                  <a:schemeClr val="bg1"/>
                </a:solidFill>
              </a:rPr>
              <a:t>barotropic</a:t>
            </a:r>
            <a:r>
              <a:rPr lang="en-US" dirty="0" smtClean="0">
                <a:solidFill>
                  <a:schemeClr val="bg1"/>
                </a:solidFill>
              </a:rPr>
              <a:t> wind correction (</a:t>
            </a:r>
            <a:r>
              <a:rPr lang="en-US" dirty="0" err="1" smtClean="0">
                <a:solidFill>
                  <a:schemeClr val="bg1"/>
                </a:solidFill>
              </a:rPr>
              <a:t>Trenberth</a:t>
            </a:r>
            <a:r>
              <a:rPr lang="en-US" dirty="0" smtClean="0">
                <a:solidFill>
                  <a:schemeClr val="bg1"/>
                </a:solidFill>
              </a:rPr>
              <a:t>, 97)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Similar results are found using ERA-interim reanalysis fluxes in </a:t>
            </a:r>
            <a:r>
              <a:rPr lang="en-US" dirty="0" err="1" smtClean="0">
                <a:solidFill>
                  <a:schemeClr val="bg1"/>
                </a:solidFill>
              </a:rPr>
              <a:t>advective</a:t>
            </a:r>
            <a:r>
              <a:rPr lang="en-US" dirty="0" smtClean="0">
                <a:solidFill>
                  <a:schemeClr val="bg1"/>
                </a:solidFill>
              </a:rPr>
              <a:t> form (</a:t>
            </a:r>
            <a:r>
              <a:rPr lang="en-US" dirty="0" err="1" smtClean="0">
                <a:solidFill>
                  <a:schemeClr val="bg1"/>
                </a:solidFill>
              </a:rPr>
              <a:t>Donohoe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dirty="0" err="1" smtClean="0">
                <a:solidFill>
                  <a:schemeClr val="bg1"/>
                </a:solidFill>
              </a:rPr>
              <a:t>Battisti</a:t>
            </a:r>
            <a:r>
              <a:rPr lang="en-US" dirty="0" smtClean="0">
                <a:solidFill>
                  <a:schemeClr val="bg1"/>
                </a:solidFill>
              </a:rPr>
              <a:t>, 2012) and JRA reanalysis (</a:t>
            </a:r>
            <a:r>
              <a:rPr lang="en-US" dirty="0" err="1" smtClean="0">
                <a:solidFill>
                  <a:schemeClr val="bg1"/>
                </a:solidFill>
              </a:rPr>
              <a:t>Fasullo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dirty="0" err="1" smtClean="0">
                <a:solidFill>
                  <a:schemeClr val="bg1"/>
                </a:solidFill>
              </a:rPr>
              <a:t>Trenberth</a:t>
            </a:r>
            <a:r>
              <a:rPr lang="en-US" dirty="0" smtClean="0">
                <a:solidFill>
                  <a:schemeClr val="bg1"/>
                </a:solidFill>
              </a:rPr>
              <a:t> 2010)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ITCZ location is measured as the Precipitation Centroid (P</a:t>
            </a:r>
            <a:r>
              <a:rPr lang="en-US" baseline="-25000" dirty="0" smtClean="0">
                <a:solidFill>
                  <a:schemeClr val="bg1"/>
                </a:solidFill>
              </a:rPr>
              <a:t>CENT</a:t>
            </a:r>
            <a:r>
              <a:rPr lang="en-US" dirty="0" smtClean="0">
                <a:solidFill>
                  <a:schemeClr val="bg1"/>
                </a:solidFill>
              </a:rPr>
              <a:t>) = the median of zonal mean precipitation </a:t>
            </a:r>
            <a:r>
              <a:rPr lang="en-US" dirty="0" err="1" smtClean="0">
                <a:solidFill>
                  <a:schemeClr val="bg1"/>
                </a:solidFill>
              </a:rPr>
              <a:t>equatorward</a:t>
            </a:r>
            <a:r>
              <a:rPr lang="en-US" dirty="0" smtClean="0">
                <a:solidFill>
                  <a:schemeClr val="bg1"/>
                </a:solidFill>
              </a:rPr>
              <a:t> of 20</a:t>
            </a:r>
            <a:r>
              <a:rPr lang="en-US" baseline="30000" dirty="0" smtClean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Frierson</a:t>
            </a:r>
            <a:r>
              <a:rPr lang="en-US" dirty="0" smtClean="0">
                <a:solidFill>
                  <a:schemeClr val="bg1"/>
                </a:solidFill>
              </a:rPr>
              <a:t> and Hwang, 2010)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21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228599"/>
            <a:ext cx="4610099" cy="6585857"/>
          </a:xfrm>
        </p:spPr>
      </p:pic>
      <p:sp>
        <p:nvSpPr>
          <p:cNvPr id="6" name="TextBox 5"/>
          <p:cNvSpPr txBox="1"/>
          <p:nvPr/>
        </p:nvSpPr>
        <p:spPr>
          <a:xfrm>
            <a:off x="228600" y="228600"/>
            <a:ext cx="3810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Solstice Seasons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Annual average is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the small residual of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Nearly canceling seasonal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extremes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14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915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Seasonal cycle of ITCZ location and AHT</a:t>
            </a:r>
            <a:r>
              <a:rPr lang="en-US" baseline="-25000" dirty="0" smtClean="0">
                <a:solidFill>
                  <a:schemeClr val="bg1"/>
                </a:solidFill>
              </a:rPr>
              <a:t>EQ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8305800" cy="5191125"/>
          </a:xfrm>
        </p:spPr>
      </p:pic>
      <p:sp>
        <p:nvSpPr>
          <p:cNvPr id="8" name="TextBox 7"/>
          <p:cNvSpPr txBox="1"/>
          <p:nvPr/>
        </p:nvSpPr>
        <p:spPr>
          <a:xfrm>
            <a:off x="838200" y="60960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Slope is -2.7 +/-0.6 degree latitude per PW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05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Seasonal cycle in coupled models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28" y="762000"/>
            <a:ext cx="7737872" cy="5158582"/>
          </a:xfrm>
        </p:spPr>
      </p:pic>
      <p:sp>
        <p:nvSpPr>
          <p:cNvPr id="5" name="TextBox 4"/>
          <p:cNvSpPr txBox="1"/>
          <p:nvPr/>
        </p:nvSpPr>
        <p:spPr>
          <a:xfrm>
            <a:off x="914400" y="6172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Ensemble mean slope -2.5+/-0.4 degree latitude per PW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8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516" y="228600"/>
            <a:ext cx="5199844" cy="6477000"/>
          </a:xfrm>
        </p:spPr>
      </p:pic>
      <p:sp>
        <p:nvSpPr>
          <p:cNvPr id="5" name="TextBox 4"/>
          <p:cNvSpPr txBox="1"/>
          <p:nvPr/>
        </p:nvSpPr>
        <p:spPr>
          <a:xfrm>
            <a:off x="76200" y="1905000"/>
            <a:ext cx="342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The annual average is seldom realized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Seasonal extremes set the annual average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35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58762"/>
            <a:ext cx="8686800" cy="1020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Atmospheric energy budget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2286000"/>
            <a:ext cx="2362200" cy="228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4572000"/>
            <a:ext cx="2362200" cy="75479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34143" y="48768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Surface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3124200"/>
            <a:ext cx="2299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SW transparent</a:t>
            </a:r>
          </a:p>
          <a:p>
            <a:pPr algn="ctr"/>
            <a:r>
              <a:rPr lang="en-US" sz="2400" dirty="0" smtClean="0"/>
              <a:t>atmosphere</a:t>
            </a:r>
            <a:endParaRPr lang="en-US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38200" y="1066800"/>
            <a:ext cx="533400" cy="1245305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095500" y="3771899"/>
            <a:ext cx="571500" cy="800101"/>
          </a:xfrm>
          <a:prstGeom prst="straightConnector1">
            <a:avLst/>
          </a:prstGeom>
          <a:ln w="34925">
            <a:solidFill>
              <a:schemeClr val="tx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419600" y="457200"/>
            <a:ext cx="76200" cy="662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extBox 2053"/>
          <p:cNvSpPr txBox="1"/>
          <p:nvPr/>
        </p:nvSpPr>
        <p:spPr>
          <a:xfrm>
            <a:off x="990600" y="9906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Net SW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 TOA 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28600" y="3352800"/>
            <a:ext cx="1143000" cy="0"/>
          </a:xfrm>
          <a:prstGeom prst="straightConnector1">
            <a:avLst/>
          </a:prstGeom>
          <a:ln w="34925">
            <a:solidFill>
              <a:srgbClr val="BA16A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286000" y="1524000"/>
            <a:ext cx="381000" cy="812096"/>
          </a:xfrm>
          <a:prstGeom prst="straightConnector1">
            <a:avLst/>
          </a:prstGeom>
          <a:ln w="3492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/>
          <p:cNvSpPr txBox="1">
            <a:spLocks/>
          </p:cNvSpPr>
          <p:nvPr/>
        </p:nvSpPr>
        <p:spPr>
          <a:xfrm>
            <a:off x="-457200" y="304800"/>
            <a:ext cx="4038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Conventional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5867400" y="304800"/>
            <a:ext cx="4038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This study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19400" y="1066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2D050"/>
                </a:solidFill>
              </a:rPr>
              <a:t>OLR</a:t>
            </a:r>
            <a:endParaRPr lang="en-US" sz="2400" dirty="0">
              <a:solidFill>
                <a:srgbClr val="92D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76200" y="2895600"/>
            <a:ext cx="270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A16A6"/>
                </a:solidFill>
              </a:rPr>
              <a:t>Heat Transport</a:t>
            </a:r>
          </a:p>
          <a:p>
            <a:r>
              <a:rPr lang="en-US" sz="2400" dirty="0" smtClean="0">
                <a:solidFill>
                  <a:srgbClr val="BA16A6"/>
                </a:solidFill>
              </a:rPr>
              <a:t>Divergence</a:t>
            </a:r>
            <a:endParaRPr lang="en-US" sz="2400" dirty="0">
              <a:solidFill>
                <a:srgbClr val="BA16A6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33600" y="3048000"/>
            <a:ext cx="2705100" cy="830997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Net energy flux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Through surface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66800" y="3886200"/>
            <a:ext cx="470807" cy="381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1179291" y="3886200"/>
            <a:ext cx="268509" cy="3048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1154799" y="3886200"/>
            <a:ext cx="293001" cy="32520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6200" y="4110335"/>
            <a:ext cx="2705100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Storage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6200" y="5634335"/>
            <a:ext cx="4343400" cy="830997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Net energy flux through surface </a:t>
            </a:r>
            <a:r>
              <a:rPr lang="en-US" sz="2400" dirty="0" smtClean="0">
                <a:solidFill>
                  <a:schemeClr val="bg1"/>
                </a:solidFill>
              </a:rPr>
              <a:t>=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Solar + turbulent + LW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562600" y="2438400"/>
            <a:ext cx="2362200" cy="228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562600" y="4724400"/>
            <a:ext cx="2362200" cy="75479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758543" y="5029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Surface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6019800" y="2209800"/>
            <a:ext cx="381000" cy="5334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6819900" y="4171949"/>
            <a:ext cx="419100" cy="647703"/>
          </a:xfrm>
          <a:prstGeom prst="straightConnector1">
            <a:avLst/>
          </a:prstGeom>
          <a:ln w="34925">
            <a:solidFill>
              <a:schemeClr val="tx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800600" y="12954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Atmospheric SW absorption (SWABS)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4953000" y="3505200"/>
            <a:ext cx="1143000" cy="0"/>
          </a:xfrm>
          <a:prstGeom prst="straightConnector1">
            <a:avLst/>
          </a:prstGeom>
          <a:ln w="34925">
            <a:solidFill>
              <a:srgbClr val="BA16A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7010400" y="1676400"/>
            <a:ext cx="381000" cy="812096"/>
          </a:xfrm>
          <a:prstGeom prst="straightConnector1">
            <a:avLst/>
          </a:prstGeom>
          <a:ln w="3492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495800" y="3048000"/>
            <a:ext cx="270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A16A6"/>
                </a:solidFill>
              </a:rPr>
              <a:t>Heat Transport</a:t>
            </a:r>
          </a:p>
          <a:p>
            <a:r>
              <a:rPr lang="en-US" sz="2400" dirty="0" smtClean="0">
                <a:solidFill>
                  <a:srgbClr val="BA16A6"/>
                </a:solidFill>
              </a:rPr>
              <a:t>Divergence</a:t>
            </a:r>
            <a:endParaRPr lang="en-US" sz="2400" dirty="0">
              <a:solidFill>
                <a:srgbClr val="BA16A6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5791200" y="4038600"/>
            <a:ext cx="470807" cy="381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5903691" y="4038600"/>
            <a:ext cx="268509" cy="3048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5879199" y="4038600"/>
            <a:ext cx="293001" cy="32520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800600" y="4262735"/>
            <a:ext cx="2705100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Storage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543800" y="12909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2D050"/>
                </a:solidFill>
              </a:rPr>
              <a:t>OLR</a:t>
            </a:r>
            <a:endParaRPr lang="en-US" sz="2400" dirty="0">
              <a:solidFill>
                <a:srgbClr val="92D05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553200" y="3283803"/>
            <a:ext cx="2705100" cy="830997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Surface heat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Flux (SHF)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724400" y="5638800"/>
            <a:ext cx="4343400" cy="120032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SHF </a:t>
            </a:r>
            <a:r>
              <a:rPr lang="en-US" sz="2400" dirty="0" smtClean="0">
                <a:solidFill>
                  <a:schemeClr val="bg1"/>
                </a:solidFill>
              </a:rPr>
              <a:t>=  turbulent + LW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=&gt; Energy exchange between surface and atmosphere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050" name="Rectangle 2049"/>
          <p:cNvSpPr/>
          <p:nvPr/>
        </p:nvSpPr>
        <p:spPr>
          <a:xfrm>
            <a:off x="4495800" y="533400"/>
            <a:ext cx="4648200" cy="63057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7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381000"/>
            <a:ext cx="8991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Energy flux into the SH atmosphere by month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87513"/>
            <a:ext cx="6324600" cy="474345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2133600" cy="2118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45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sets the relationship between ITCZ location and AHT</a:t>
            </a:r>
            <a:r>
              <a:rPr lang="en-US" baseline="-25000" dirty="0" smtClean="0">
                <a:solidFill>
                  <a:schemeClr val="bg1"/>
                </a:solidFill>
              </a:rPr>
              <a:t>EQ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67" y="2286000"/>
            <a:ext cx="8016465" cy="452596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55838"/>
            <a:ext cx="8016465" cy="45259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176278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Annual Mean Atmospheric Heat Transport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55838"/>
            <a:ext cx="8016464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2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Annual mean precipitation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17" y="1501588"/>
            <a:ext cx="8910083" cy="37562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19800" y="633626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Noaa</a:t>
            </a:r>
            <a:r>
              <a:rPr lang="en-US" dirty="0" smtClean="0">
                <a:solidFill>
                  <a:schemeClr val="bg1"/>
                </a:solidFill>
              </a:rPr>
              <a:t> CPC merged analysis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97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95400"/>
            <a:ext cx="4198497" cy="5398068"/>
          </a:xfrm>
        </p:spPr>
      </p:pic>
      <p:sp>
        <p:nvSpPr>
          <p:cNvPr id="5" name="TextBox 4"/>
          <p:cNvSpPr txBox="1"/>
          <p:nvPr/>
        </p:nvSpPr>
        <p:spPr>
          <a:xfrm>
            <a:off x="152400" y="152400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Idealized seasonal cycle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P</a:t>
            </a:r>
            <a:r>
              <a:rPr lang="en-US" sz="2800" dirty="0" smtClean="0">
                <a:solidFill>
                  <a:schemeClr val="bg1"/>
                </a:solidFill>
              </a:rPr>
              <a:t>ure translation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295401"/>
            <a:ext cx="3809998" cy="54428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1600" y="228600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Reality: Intensification of winter cell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8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667" y="228600"/>
            <a:ext cx="5046133" cy="6487886"/>
          </a:xfrm>
        </p:spPr>
      </p:pic>
      <p:sp>
        <p:nvSpPr>
          <p:cNvPr id="5" name="TextBox 4"/>
          <p:cNvSpPr txBox="1"/>
          <p:nvPr/>
        </p:nvSpPr>
        <p:spPr>
          <a:xfrm>
            <a:off x="152400" y="381000"/>
            <a:ext cx="3352800" cy="5611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The strength of the overturning cell dictates AHT</a:t>
            </a:r>
            <a:r>
              <a:rPr lang="en-US" sz="2000" baseline="-25000" dirty="0" smtClean="0">
                <a:solidFill>
                  <a:schemeClr val="bg1"/>
                </a:solidFill>
              </a:rPr>
              <a:t>EQ</a:t>
            </a:r>
            <a:r>
              <a:rPr lang="en-US" sz="2000" dirty="0" smtClean="0">
                <a:solidFill>
                  <a:schemeClr val="bg1"/>
                </a:solidFill>
              </a:rPr>
              <a:t>  - the energy contrast between Northward and Southward flowing air is 14K</a:t>
            </a:r>
            <a:r>
              <a:rPr lang="en-US" sz="2000" baseline="-25000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baseline="-250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baseline="-25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baseline="-250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The location of zero </a:t>
            </a:r>
            <a:r>
              <a:rPr lang="en-US" sz="2000" dirty="0" err="1" smtClean="0">
                <a:solidFill>
                  <a:schemeClr val="bg1"/>
                </a:solidFill>
              </a:rPr>
              <a:t>streamfunction</a:t>
            </a:r>
            <a:r>
              <a:rPr lang="en-US" sz="2000" dirty="0" smtClean="0">
                <a:solidFill>
                  <a:schemeClr val="bg1"/>
                </a:solidFill>
              </a:rPr>
              <a:t> (upwelling branch of Hadley cell) moves 9 degrees latitude per PW of AHT</a:t>
            </a:r>
            <a:r>
              <a:rPr lang="en-US" sz="2000" baseline="-25000" dirty="0" smtClean="0">
                <a:solidFill>
                  <a:schemeClr val="bg1"/>
                </a:solidFill>
              </a:rPr>
              <a:t>EQ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baseline="-250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baseline="-25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In contrast, P</a:t>
            </a:r>
            <a:r>
              <a:rPr lang="en-US" sz="2000" baseline="-25000" dirty="0" smtClean="0">
                <a:solidFill>
                  <a:schemeClr val="bg1"/>
                </a:solidFill>
              </a:rPr>
              <a:t>CENT</a:t>
            </a:r>
            <a:r>
              <a:rPr lang="en-US" sz="2000" dirty="0" smtClean="0">
                <a:solidFill>
                  <a:schemeClr val="bg1"/>
                </a:solidFill>
              </a:rPr>
              <a:t> only moves 3 </a:t>
            </a:r>
            <a:r>
              <a:rPr lang="en-US" sz="2000" dirty="0">
                <a:solidFill>
                  <a:schemeClr val="bg1"/>
                </a:solidFill>
              </a:rPr>
              <a:t>degrees latitude per PW of AHT</a:t>
            </a:r>
            <a:r>
              <a:rPr lang="en-US" sz="2000" baseline="-25000" dirty="0">
                <a:solidFill>
                  <a:schemeClr val="bg1"/>
                </a:solidFill>
              </a:rPr>
              <a:t>EQ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endParaRPr lang="en-US" baseline="-25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1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Solstitial</a:t>
            </a:r>
            <a:r>
              <a:rPr lang="en-US" dirty="0" smtClean="0">
                <a:solidFill>
                  <a:schemeClr val="bg1"/>
                </a:solidFill>
              </a:rPr>
              <a:t> ITCZ in slab ocean </a:t>
            </a:r>
            <a:r>
              <a:rPr lang="en-US" dirty="0" err="1" smtClean="0">
                <a:solidFill>
                  <a:schemeClr val="bg1"/>
                </a:solidFill>
              </a:rPr>
              <a:t>aquaplanet</a:t>
            </a:r>
            <a:r>
              <a:rPr lang="en-US" dirty="0" smtClean="0">
                <a:solidFill>
                  <a:schemeClr val="bg1"/>
                </a:solidFill>
              </a:rPr>
              <a:t> with varying mixed layer depth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074" y="1219200"/>
            <a:ext cx="4218325" cy="5507256"/>
          </a:xfrm>
        </p:spPr>
      </p:pic>
      <p:sp>
        <p:nvSpPr>
          <p:cNvPr id="5" name="TextBox 4"/>
          <p:cNvSpPr txBox="1"/>
          <p:nvPr/>
        </p:nvSpPr>
        <p:spPr>
          <a:xfrm>
            <a:off x="76200" y="1447800"/>
            <a:ext cx="3810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Deep ocean </a:t>
            </a:r>
            <a:r>
              <a:rPr lang="en-US" sz="2000" dirty="0">
                <a:solidFill>
                  <a:schemeClr val="bg1"/>
                </a:solidFill>
              </a:rPr>
              <a:t>r</a:t>
            </a:r>
            <a:r>
              <a:rPr lang="en-US" sz="2000" dirty="0" smtClean="0">
                <a:solidFill>
                  <a:schemeClr val="bg1"/>
                </a:solidFill>
              </a:rPr>
              <a:t>un:</a:t>
            </a: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 ITCZ stays close to the equator and the winter and summer cells are nearly symmetric -&gt; precipitation maximum is co-located with location of zero </a:t>
            </a:r>
            <a:r>
              <a:rPr lang="en-US" sz="2000" dirty="0" err="1" smtClean="0">
                <a:solidFill>
                  <a:schemeClr val="bg1"/>
                </a:solidFill>
              </a:rPr>
              <a:t>streamfunction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Shallow ocean run:</a:t>
            </a: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 ITCZ moves far off the equator and winter cell intensifies -&gt; precipitation moves to location of maximum </a:t>
            </a:r>
            <a:r>
              <a:rPr lang="en-US" sz="2000" dirty="0" err="1" smtClean="0">
                <a:solidFill>
                  <a:schemeClr val="bg1"/>
                </a:solidFill>
              </a:rPr>
              <a:t>streamfunction</a:t>
            </a:r>
            <a:r>
              <a:rPr lang="en-US" sz="2000" dirty="0" smtClean="0">
                <a:solidFill>
                  <a:schemeClr val="bg1"/>
                </a:solidFill>
              </a:rPr>
              <a:t> gradient which is </a:t>
            </a:r>
            <a:r>
              <a:rPr lang="en-US" sz="2000" dirty="0" err="1" smtClean="0">
                <a:solidFill>
                  <a:schemeClr val="bg1"/>
                </a:solidFill>
              </a:rPr>
              <a:t>equatorward</a:t>
            </a:r>
            <a:r>
              <a:rPr lang="en-US" sz="2000" dirty="0" smtClean="0">
                <a:solidFill>
                  <a:schemeClr val="bg1"/>
                </a:solidFill>
              </a:rPr>
              <a:t> of location of zero </a:t>
            </a:r>
            <a:r>
              <a:rPr lang="en-US" sz="2000" dirty="0" err="1" smtClean="0">
                <a:solidFill>
                  <a:schemeClr val="bg1"/>
                </a:solidFill>
              </a:rPr>
              <a:t>streamfunction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82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Seasonal relationship between ITCZ and AHT</a:t>
            </a:r>
            <a:r>
              <a:rPr lang="en-US" baseline="-25000" dirty="0" smtClean="0">
                <a:solidFill>
                  <a:schemeClr val="bg1"/>
                </a:solidFill>
              </a:rPr>
              <a:t>EQ</a:t>
            </a:r>
            <a:r>
              <a:rPr lang="en-US" dirty="0" smtClean="0">
                <a:solidFill>
                  <a:schemeClr val="bg1"/>
                </a:solidFill>
              </a:rPr>
              <a:t> in slab </a:t>
            </a:r>
            <a:r>
              <a:rPr lang="en-US" dirty="0" err="1" smtClean="0">
                <a:solidFill>
                  <a:schemeClr val="bg1"/>
                </a:solidFill>
              </a:rPr>
              <a:t>aquaplanet</a:t>
            </a:r>
            <a:r>
              <a:rPr lang="en-US" dirty="0" smtClean="0">
                <a:solidFill>
                  <a:schemeClr val="bg1"/>
                </a:solidFill>
              </a:rPr>
              <a:t> runs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526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82170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Conclusions this section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524000"/>
            <a:ext cx="2937273" cy="1958182"/>
          </a:xfrm>
        </p:spPr>
      </p:pic>
      <p:sp>
        <p:nvSpPr>
          <p:cNvPr id="5" name="TextBox 4"/>
          <p:cNvSpPr txBox="1"/>
          <p:nvPr/>
        </p:nvSpPr>
        <p:spPr>
          <a:xfrm>
            <a:off x="304800" y="1630740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ITCZ location and AHT</a:t>
            </a:r>
            <a:r>
              <a:rPr lang="en-US" sz="2400" baseline="-25000" dirty="0" smtClean="0">
                <a:solidFill>
                  <a:schemeClr val="bg1"/>
                </a:solidFill>
              </a:rPr>
              <a:t>EQ</a:t>
            </a:r>
            <a:r>
              <a:rPr lang="en-US" sz="2400" dirty="0" smtClean="0">
                <a:solidFill>
                  <a:schemeClr val="bg1"/>
                </a:solidFill>
              </a:rPr>
              <a:t> are highly correlated over the seasonal cycle with a relationship of order 3 degrees latitude per PW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29000"/>
            <a:ext cx="2354580" cy="33636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4419600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 intensification of the winter cell causes the ITCZ to migrate less than the Hadley cell  -&gt; more AHT</a:t>
            </a:r>
            <a:r>
              <a:rPr lang="en-US" sz="2400" baseline="-25000" dirty="0" smtClean="0">
                <a:solidFill>
                  <a:schemeClr val="bg1"/>
                </a:solidFill>
              </a:rPr>
              <a:t>EQ</a:t>
            </a:r>
            <a:r>
              <a:rPr lang="en-US" sz="2400" dirty="0" smtClean="0">
                <a:solidFill>
                  <a:schemeClr val="bg1"/>
                </a:solidFill>
              </a:rPr>
              <a:t> required per unit ITCZ migration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71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3. Climate Perturbation experiments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www.johnstonsarchive.net/spaceart/earthice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3505199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41910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Credit: Robert Johnson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9005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Last Glacial Maximum (LGM)</a:t>
            </a:r>
            <a:endParaRPr lang="en-US" sz="2400" dirty="0">
              <a:solidFill>
                <a:srgbClr val="00B0F0"/>
              </a:solidFill>
            </a:endParaRPr>
          </a:p>
        </p:txBody>
      </p:sp>
      <p:pic>
        <p:nvPicPr>
          <p:cNvPr id="4100" name="Picture 4" descr="http://www.afrol.com/images/maps/africa_holoce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43000"/>
            <a:ext cx="264795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39000" y="35814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Martini and </a:t>
            </a:r>
            <a:r>
              <a:rPr lang="en-US" sz="1400" dirty="0" err="1" smtClean="0">
                <a:solidFill>
                  <a:schemeClr val="bg1"/>
                </a:solidFill>
              </a:rPr>
              <a:t>Chesworth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688032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Mid Holocene (6Kyear BP)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4102" name="Picture 6" descr="https://encrypted-tbn2.gstatic.com/images?q=tbn:ANd9GcS38RR1PtS5ifdaP0eD0Q0b1vaoixz56TcBrXGAUX8qe1SEN-S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648200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562600" y="4034135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 Doubling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18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57200"/>
            <a:ext cx="6568535" cy="4976163"/>
          </a:xfrm>
        </p:spPr>
      </p:pic>
      <p:sp>
        <p:nvSpPr>
          <p:cNvPr id="5" name="TextBox 4"/>
          <p:cNvSpPr txBox="1"/>
          <p:nvPr/>
        </p:nvSpPr>
        <p:spPr>
          <a:xfrm>
            <a:off x="685800" y="6197025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Slope of -3.2 degrees latitude per PW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5791200"/>
            <a:ext cx="304800" cy="2286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0600" y="5791200"/>
            <a:ext cx="304800" cy="2286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7800" y="5791200"/>
            <a:ext cx="304800" cy="228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00" y="5587425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Ensemble mean of each experiment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55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LGM Energetics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856" y="1524000"/>
            <a:ext cx="6331744" cy="4221162"/>
          </a:xfrm>
        </p:spPr>
      </p:pic>
      <p:sp>
        <p:nvSpPr>
          <p:cNvPr id="5" name="TextBox 4"/>
          <p:cNvSpPr txBox="1"/>
          <p:nvPr/>
        </p:nvSpPr>
        <p:spPr>
          <a:xfrm>
            <a:off x="76200" y="9906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AHT</a:t>
            </a:r>
            <a:r>
              <a:rPr lang="en-US" sz="2400" baseline="-25000" dirty="0" smtClean="0">
                <a:solidFill>
                  <a:schemeClr val="bg1"/>
                </a:solidFill>
              </a:rPr>
              <a:t>EQ</a:t>
            </a:r>
            <a:r>
              <a:rPr lang="en-US" sz="2400" dirty="0" smtClean="0">
                <a:solidFill>
                  <a:schemeClr val="bg1"/>
                </a:solidFill>
              </a:rPr>
              <a:t> change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By processes included :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209800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Surface albedo only: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1.3 PW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971800"/>
            <a:ext cx="266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Atmospheric SW opacity: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   0.6 PW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0"/>
            <a:ext cx="6331743" cy="4221162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0"/>
            <a:ext cx="6331743" cy="42211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152400" y="3604736"/>
            <a:ext cx="266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  SW cloud feedback :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   0.43 PW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0"/>
            <a:ext cx="6331743" cy="42211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152400" y="4267200"/>
            <a:ext cx="266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Planck (OLR) Feedback :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   0.11 PW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1524529"/>
            <a:ext cx="6327775" cy="4218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-152400" y="4976336"/>
            <a:ext cx="266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         OHT change: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   0.12 PW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7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57200"/>
            <a:ext cx="6568535" cy="4976163"/>
          </a:xfrm>
        </p:spPr>
      </p:pic>
      <p:sp>
        <p:nvSpPr>
          <p:cNvPr id="5" name="TextBox 4"/>
          <p:cNvSpPr txBox="1"/>
          <p:nvPr/>
        </p:nvSpPr>
        <p:spPr>
          <a:xfrm>
            <a:off x="685800" y="6197025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Slope of -3.2 degrees latitude per PW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5791200"/>
            <a:ext cx="304800" cy="2286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0600" y="5791200"/>
            <a:ext cx="304800" cy="2286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7800" y="5791200"/>
            <a:ext cx="304800" cy="228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00" y="5587425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Ensemble mean of each experiment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124200" y="1905000"/>
            <a:ext cx="762000" cy="762000"/>
          </a:xfrm>
          <a:prstGeom prst="ellipse">
            <a:avLst/>
          </a:prstGeom>
          <a:solidFill>
            <a:srgbClr val="FFFF00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38600" y="1828800"/>
            <a:ext cx="762000" cy="762000"/>
          </a:xfrm>
          <a:prstGeom prst="ellipse">
            <a:avLst/>
          </a:prstGeom>
          <a:solidFill>
            <a:srgbClr val="FFFF00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0" y="99060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These are weird!!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0341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LGM Energetics – Northward ITCZ Shift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981200"/>
            <a:ext cx="388620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990600"/>
            <a:ext cx="3886200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114800"/>
            <a:ext cx="3886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7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Annual mean Hadley Cell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and it’s relationship to precipitation and heat transport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52600"/>
            <a:ext cx="6100211" cy="4525963"/>
          </a:xfrm>
        </p:spPr>
      </p:pic>
      <p:sp>
        <p:nvSpPr>
          <p:cNvPr id="5" name="TextBox 4"/>
          <p:cNvSpPr txBox="1"/>
          <p:nvPr/>
        </p:nvSpPr>
        <p:spPr>
          <a:xfrm>
            <a:off x="4648200" y="6412468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NCEP reanalysis, </a:t>
            </a:r>
            <a:r>
              <a:rPr lang="en-US" dirty="0" err="1" smtClean="0">
                <a:solidFill>
                  <a:schemeClr val="bg1"/>
                </a:solidFill>
              </a:rPr>
              <a:t>Noaa</a:t>
            </a:r>
            <a:r>
              <a:rPr lang="en-US" dirty="0" smtClean="0">
                <a:solidFill>
                  <a:schemeClr val="bg1"/>
                </a:solidFill>
              </a:rPr>
              <a:t> CPC merged analysis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77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0"/>
            <a:ext cx="3276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Why is the seasonal relationship between ITCZ location and AHT</a:t>
            </a:r>
            <a:r>
              <a:rPr lang="en-US" sz="3200" baseline="-25000" dirty="0" smtClean="0">
                <a:solidFill>
                  <a:schemeClr val="bg1"/>
                </a:solidFill>
              </a:rPr>
              <a:t>EQ</a:t>
            </a:r>
            <a:r>
              <a:rPr lang="en-US" sz="3200" dirty="0" smtClean="0">
                <a:solidFill>
                  <a:schemeClr val="bg1"/>
                </a:solidFill>
              </a:rPr>
              <a:t> realized in the (annual mean) perturbation experiments?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Smoothed histograms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443" y="0"/>
            <a:ext cx="5068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7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8389256" cy="5181600"/>
          </a:xfrm>
        </p:spPr>
      </p:pic>
      <p:sp>
        <p:nvSpPr>
          <p:cNvPr id="5" name="TextBox 4"/>
          <p:cNvSpPr txBox="1"/>
          <p:nvPr/>
        </p:nvSpPr>
        <p:spPr>
          <a:xfrm>
            <a:off x="381000" y="5555159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The annual mean lies on the seasonal slope between the </a:t>
            </a:r>
            <a:r>
              <a:rPr lang="en-US" sz="2200" dirty="0" err="1" smtClean="0">
                <a:solidFill>
                  <a:schemeClr val="bg1"/>
                </a:solidFill>
              </a:rPr>
              <a:t>solstitial</a:t>
            </a:r>
            <a:r>
              <a:rPr lang="en-US" sz="2200" dirty="0" smtClean="0">
                <a:solidFill>
                  <a:schemeClr val="bg1"/>
                </a:solidFill>
              </a:rPr>
              <a:t> modes 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=&gt; The annual mean must shift (is slave to) the seasonal relationship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1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Conclusions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914400"/>
            <a:ext cx="4953000" cy="15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 ITCZ location and AHT</a:t>
            </a:r>
            <a:r>
              <a:rPr lang="en-US" baseline="-25000" dirty="0" smtClean="0">
                <a:solidFill>
                  <a:schemeClr val="bg1"/>
                </a:solidFill>
              </a:rPr>
              <a:t>EQ</a:t>
            </a:r>
            <a:r>
              <a:rPr lang="en-US" dirty="0" smtClean="0">
                <a:solidFill>
                  <a:schemeClr val="bg1"/>
                </a:solidFill>
              </a:rPr>
              <a:t> have a mutual dependence on the Hadley cell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=&gt; The ITCZ lives in the hemisphere with more energy input into the   atmosphere which is a consequence of Ocean heat transport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2895600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ITCZ location and AHT</a:t>
            </a:r>
            <a:r>
              <a:rPr lang="en-US" sz="2400" baseline="-25000" dirty="0" smtClean="0">
                <a:solidFill>
                  <a:schemeClr val="bg1"/>
                </a:solidFill>
              </a:rPr>
              <a:t>EQ</a:t>
            </a:r>
            <a:r>
              <a:rPr lang="en-US" sz="2400" dirty="0" smtClean="0">
                <a:solidFill>
                  <a:schemeClr val="bg1"/>
                </a:solidFill>
              </a:rPr>
              <a:t> are highly correlated over the seasonal cycle with a relationship of order 3 degrees latitude per PW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13818"/>
            <a:ext cx="2937273" cy="1958182"/>
          </a:xfr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764414"/>
            <a:ext cx="2557423" cy="21311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688541"/>
            <a:ext cx="3048000" cy="20170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4876800"/>
            <a:ext cx="388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same relationship (3 </a:t>
            </a:r>
            <a:r>
              <a:rPr lang="en-US" dirty="0">
                <a:solidFill>
                  <a:schemeClr val="bg1"/>
                </a:solidFill>
              </a:rPr>
              <a:t>degrees latitude per PW</a:t>
            </a:r>
            <a:r>
              <a:rPr lang="en-US" dirty="0" smtClean="0">
                <a:solidFill>
                  <a:schemeClr val="bg1"/>
                </a:solidFill>
              </a:rPr>
              <a:t> ) applies to the annual mean shift in perturbation experiments because the annual mean shift reflects modest changes in the </a:t>
            </a:r>
            <a:r>
              <a:rPr lang="en-US" dirty="0" err="1" smtClean="0">
                <a:solidFill>
                  <a:schemeClr val="bg1"/>
                </a:solidFill>
              </a:rPr>
              <a:t>solstitial</a:t>
            </a:r>
            <a:r>
              <a:rPr lang="en-US" dirty="0" smtClean="0">
                <a:solidFill>
                  <a:schemeClr val="bg1"/>
                </a:solidFill>
              </a:rPr>
              <a:t> modes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86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214823"/>
            <a:ext cx="4190999" cy="3486912"/>
          </a:xfrm>
        </p:spPr>
      </p:pic>
    </p:spTree>
    <p:extLst>
      <p:ext uri="{BB962C8B-B14F-4D97-AF65-F5344CB8AC3E}">
        <p14:creationId xmlns:p14="http://schemas.microsoft.com/office/powerpoint/2010/main" val="317168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螢幕快照 2012-05-17 下午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69342"/>
            <a:ext cx="5708650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66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Hemispheric energy budget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27" y="838200"/>
            <a:ext cx="5603573" cy="4525963"/>
          </a:xfrm>
        </p:spPr>
      </p:pic>
      <p:sp>
        <p:nvSpPr>
          <p:cNvPr id="5" name="TextBox 4"/>
          <p:cNvSpPr txBox="1"/>
          <p:nvPr/>
        </p:nvSpPr>
        <p:spPr>
          <a:xfrm>
            <a:off x="1066800" y="5334000"/>
            <a:ext cx="7162800" cy="50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AHT</a:t>
            </a:r>
            <a:r>
              <a:rPr lang="en-US" sz="2400" baseline="-25000" dirty="0" smtClean="0">
                <a:solidFill>
                  <a:srgbClr val="FF0000"/>
                </a:solidFill>
              </a:rPr>
              <a:t>EQ</a:t>
            </a:r>
            <a:r>
              <a:rPr lang="en-US" sz="2400" dirty="0" smtClean="0">
                <a:solidFill>
                  <a:srgbClr val="FF0000"/>
                </a:solidFill>
              </a:rPr>
              <a:t> = Atmospheric heat transport across the equator</a:t>
            </a: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66800" y="57150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HT</a:t>
            </a:r>
            <a:r>
              <a:rPr lang="en-US" sz="24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EQ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= Ocean heat transport across the equator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60960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A16A6"/>
                </a:solidFill>
              </a:rPr>
              <a:t>&lt;NET</a:t>
            </a:r>
            <a:r>
              <a:rPr lang="en-US" sz="2400" baseline="-25000" dirty="0" smtClean="0">
                <a:solidFill>
                  <a:srgbClr val="BA16A6"/>
                </a:solidFill>
              </a:rPr>
              <a:t>TOA</a:t>
            </a:r>
            <a:r>
              <a:rPr lang="en-US" sz="2400" dirty="0" smtClean="0">
                <a:solidFill>
                  <a:srgbClr val="BA16A6"/>
                </a:solidFill>
              </a:rPr>
              <a:t>&gt; = Net </a:t>
            </a:r>
            <a:r>
              <a:rPr lang="en-US" sz="2400" dirty="0" err="1" smtClean="0">
                <a:solidFill>
                  <a:srgbClr val="BA16A6"/>
                </a:solidFill>
              </a:rPr>
              <a:t>radiative</a:t>
            </a:r>
            <a:r>
              <a:rPr lang="en-US" sz="2400" dirty="0" smtClean="0">
                <a:solidFill>
                  <a:srgbClr val="BA16A6"/>
                </a:solidFill>
              </a:rPr>
              <a:t> input into the SH at TOA </a:t>
            </a:r>
          </a:p>
          <a:p>
            <a:r>
              <a:rPr lang="en-US" sz="2400" dirty="0">
                <a:solidFill>
                  <a:srgbClr val="BA16A6"/>
                </a:solidFill>
              </a:rPr>
              <a:t> </a:t>
            </a:r>
            <a:r>
              <a:rPr lang="en-US" sz="2400" dirty="0" smtClean="0">
                <a:solidFill>
                  <a:srgbClr val="BA16A6"/>
                </a:solidFill>
              </a:rPr>
              <a:t>                 = Net </a:t>
            </a:r>
            <a:r>
              <a:rPr lang="en-US" sz="2400" dirty="0" err="1" smtClean="0">
                <a:solidFill>
                  <a:srgbClr val="BA16A6"/>
                </a:solidFill>
              </a:rPr>
              <a:t>radiative</a:t>
            </a:r>
            <a:r>
              <a:rPr lang="en-US" sz="2400" dirty="0" smtClean="0">
                <a:solidFill>
                  <a:srgbClr val="BA16A6"/>
                </a:solidFill>
              </a:rPr>
              <a:t> export from NH at TOA</a:t>
            </a:r>
          </a:p>
        </p:txBody>
      </p:sp>
    </p:spTree>
    <p:extLst>
      <p:ext uri="{BB962C8B-B14F-4D97-AF65-F5344CB8AC3E}">
        <p14:creationId xmlns:p14="http://schemas.microsoft.com/office/powerpoint/2010/main" val="26292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Outline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Annual mean ITCZ Location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Seasonal cycle of ITCZ location and AHT</a:t>
            </a:r>
            <a:r>
              <a:rPr lang="en-US" baseline="-25000" dirty="0" smtClean="0">
                <a:solidFill>
                  <a:schemeClr val="bg1"/>
                </a:solidFill>
              </a:rPr>
              <a:t>EQ</a:t>
            </a:r>
          </a:p>
          <a:p>
            <a:pPr marL="0" indent="0">
              <a:buNone/>
            </a:pPr>
            <a:r>
              <a:rPr lang="en-US" baseline="-25000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- Observations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- Coupled models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- Idealized models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Annual mean ITCZ shifts in climate perturbation experiments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- 2XCO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, Last Glacial Maximum, mid Holocene</a:t>
            </a:r>
          </a:p>
        </p:txBody>
      </p:sp>
    </p:spTree>
    <p:extLst>
      <p:ext uri="{BB962C8B-B14F-4D97-AF65-F5344CB8AC3E}">
        <p14:creationId xmlns:p14="http://schemas.microsoft.com/office/powerpoint/2010/main" val="1453738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Observed Hemispheric Energy Budget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66800"/>
            <a:ext cx="5431155" cy="4525963"/>
          </a:xfrm>
        </p:spPr>
      </p:pic>
      <p:sp>
        <p:nvSpPr>
          <p:cNvPr id="5" name="TextBox 4"/>
          <p:cNvSpPr txBox="1"/>
          <p:nvPr/>
        </p:nvSpPr>
        <p:spPr>
          <a:xfrm>
            <a:off x="4419600" y="5867400"/>
            <a:ext cx="441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Marshall, </a:t>
            </a:r>
            <a:r>
              <a:rPr lang="en-US" dirty="0" err="1" smtClean="0">
                <a:solidFill>
                  <a:schemeClr val="bg1"/>
                </a:solidFill>
              </a:rPr>
              <a:t>Donohoe</a:t>
            </a:r>
            <a:r>
              <a:rPr lang="en-US" dirty="0" smtClean="0">
                <a:solidFill>
                  <a:schemeClr val="bg1"/>
                </a:solidFill>
              </a:rPr>
              <a:t>, Ferreira, In Prep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90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Hemispheric Contrast of TOA radiation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22" y="838200"/>
            <a:ext cx="5431155" cy="4525962"/>
          </a:xfrm>
        </p:spPr>
      </p:pic>
      <p:sp>
        <p:nvSpPr>
          <p:cNvPr id="5" name="TextBox 4"/>
          <p:cNvSpPr txBox="1"/>
          <p:nvPr/>
        </p:nvSpPr>
        <p:spPr>
          <a:xfrm>
            <a:off x="457200" y="5715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&lt; &gt; s are the anomaly from the global mean integrated over the SH (or negative the integral over the NH)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863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915400" cy="1096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Hemispheric Contrast Of TOA Radiation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200"/>
            <a:ext cx="4923467" cy="5494304"/>
          </a:xfrm>
        </p:spPr>
      </p:pic>
      <p:sp>
        <p:nvSpPr>
          <p:cNvPr id="5" name="TextBox 4"/>
          <p:cNvSpPr txBox="1"/>
          <p:nvPr/>
        </p:nvSpPr>
        <p:spPr>
          <a:xfrm>
            <a:off x="5715000" y="914400"/>
            <a:ext cx="304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NH reflects more SW radiation in the subtropical deserts. SH reflects more SW in the </a:t>
            </a:r>
            <a:r>
              <a:rPr lang="en-US" dirty="0" err="1" smtClean="0">
                <a:solidFill>
                  <a:schemeClr val="bg1"/>
                </a:solidFill>
              </a:rPr>
              <a:t>extratropics</a:t>
            </a:r>
            <a:r>
              <a:rPr lang="en-US" dirty="0" smtClean="0">
                <a:solidFill>
                  <a:schemeClr val="bg1"/>
                </a:solidFill>
              </a:rPr>
              <a:t> due to clouds in the Southern Ocean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NH is warmer (more OLR), especially in the polar latitudes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Planetary albedo is partitioned into cloud and surface contributions via the method of </a:t>
            </a:r>
            <a:r>
              <a:rPr lang="en-US" dirty="0" err="1" smtClean="0">
                <a:solidFill>
                  <a:schemeClr val="bg1"/>
                </a:solidFill>
              </a:rPr>
              <a:t>Donohoe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dirty="0" err="1" smtClean="0">
                <a:solidFill>
                  <a:schemeClr val="bg1"/>
                </a:solidFill>
              </a:rPr>
              <a:t>Battisti</a:t>
            </a:r>
            <a:r>
              <a:rPr lang="en-US" dirty="0" smtClean="0">
                <a:solidFill>
                  <a:schemeClr val="bg1"/>
                </a:solidFill>
              </a:rPr>
              <a:t> (2011)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4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Ocean heat transport across the equator 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4020967" cy="309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螢幕快照 2012-05-17 下午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39878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0" y="5105400"/>
            <a:ext cx="441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Frierson</a:t>
            </a:r>
            <a:r>
              <a:rPr lang="en-US" dirty="0" smtClean="0">
                <a:solidFill>
                  <a:schemeClr val="bg1"/>
                </a:solidFill>
              </a:rPr>
              <a:t> et al. , Submitted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029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Ganachaud</a:t>
            </a:r>
            <a:r>
              <a:rPr lang="en-US" b="1" dirty="0" smtClean="0">
                <a:solidFill>
                  <a:schemeClr val="bg1"/>
                </a:solidFill>
              </a:rPr>
              <a:t> and </a:t>
            </a:r>
            <a:r>
              <a:rPr lang="en-US" b="1" dirty="0" err="1" smtClean="0">
                <a:solidFill>
                  <a:schemeClr val="bg1"/>
                </a:solidFill>
              </a:rPr>
              <a:t>Wunsch</a:t>
            </a:r>
            <a:r>
              <a:rPr lang="en-US" b="1" dirty="0" smtClean="0">
                <a:solidFill>
                  <a:schemeClr val="bg1"/>
                </a:solidFill>
              </a:rPr>
              <a:t> ,2003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3080266" y="3015734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Northward Energy Transport (PW)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1066799"/>
            <a:ext cx="441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All basins – indirect (residual)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1143001"/>
            <a:ext cx="129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Atlantic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666750" y="2266950"/>
            <a:ext cx="18669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Transport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34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7180</TotalTime>
  <Words>1064</Words>
  <Application>Microsoft Office PowerPoint</Application>
  <PresentationFormat>On-screen Show (4:3)</PresentationFormat>
  <Paragraphs>154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The relationship between the location of the intertropical convergence zone (ITCZ) and atmospheric heat transport across the equator</vt:lpstr>
      <vt:lpstr>Annual mean precipitation</vt:lpstr>
      <vt:lpstr>Annual mean Hadley Cell and it’s relationship to precipitation and heat transport</vt:lpstr>
      <vt:lpstr>Hemispheric energy budget</vt:lpstr>
      <vt:lpstr>Outline</vt:lpstr>
      <vt:lpstr>Observed Hemispheric Energy Budget</vt:lpstr>
      <vt:lpstr>Hemispheric Contrast of TOA radiation</vt:lpstr>
      <vt:lpstr>Hemispheric Contrast Of TOA Radiation</vt:lpstr>
      <vt:lpstr>Ocean heat transport across the equator </vt:lpstr>
      <vt:lpstr>Conclusions– so far</vt:lpstr>
      <vt:lpstr>2. The seasonal cycle of ITCZ location and AHT at the equator</vt:lpstr>
      <vt:lpstr>Data and methods</vt:lpstr>
      <vt:lpstr>PowerPoint Presentation</vt:lpstr>
      <vt:lpstr>Seasonal cycle of ITCZ location and AHTEQ</vt:lpstr>
      <vt:lpstr>Seasonal cycle in coupled models</vt:lpstr>
      <vt:lpstr>PowerPoint Presentation</vt:lpstr>
      <vt:lpstr>Atmospheric energy budget</vt:lpstr>
      <vt:lpstr>Energy flux into the SH atmosphere by month</vt:lpstr>
      <vt:lpstr>What sets the relationship between ITCZ location and AHTEQ?</vt:lpstr>
      <vt:lpstr>PowerPoint Presentation</vt:lpstr>
      <vt:lpstr>PowerPoint Presentation</vt:lpstr>
      <vt:lpstr>Solstitial ITCZ in slab ocean aquaplanet with varying mixed layer depth</vt:lpstr>
      <vt:lpstr>Seasonal relationship between ITCZ and AHTEQ in slab aquaplanet runs</vt:lpstr>
      <vt:lpstr>Conclusions this section</vt:lpstr>
      <vt:lpstr>3. Climate Perturbation experiments</vt:lpstr>
      <vt:lpstr>PowerPoint Presentation</vt:lpstr>
      <vt:lpstr>LGM Energetics</vt:lpstr>
      <vt:lpstr>PowerPoint Presentation</vt:lpstr>
      <vt:lpstr>LGM Energetics – Northward ITCZ Shift</vt:lpstr>
      <vt:lpstr>Why is the seasonal relationship between ITCZ location and AHTEQ realized in the (annual mean) perturbation experiments?  Smoothed histograms   </vt:lpstr>
      <vt:lpstr>PowerPoint Presentation</vt:lpstr>
      <vt:lpstr>Conclusions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seasonal cycle of atmospheric heating and temperature</dc:title>
  <dc:creator>thedhoe</dc:creator>
  <cp:lastModifiedBy>thedhoe</cp:lastModifiedBy>
  <cp:revision>119</cp:revision>
  <dcterms:created xsi:type="dcterms:W3CDTF">2012-04-06T19:27:39Z</dcterms:created>
  <dcterms:modified xsi:type="dcterms:W3CDTF">2012-11-16T22:02:09Z</dcterms:modified>
</cp:coreProperties>
</file>