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828" r:id="rId4"/>
    <p:sldMasterId id="2147483852" r:id="rId5"/>
    <p:sldMasterId id="2147483864" r:id="rId6"/>
    <p:sldMasterId id="2147483876" r:id="rId7"/>
    <p:sldMasterId id="2147483888" r:id="rId8"/>
    <p:sldMasterId id="2147483900" r:id="rId9"/>
  </p:sldMasterIdLst>
  <p:notesMasterIdLst>
    <p:notesMasterId r:id="rId44"/>
  </p:notesMasterIdLst>
  <p:sldIdLst>
    <p:sldId id="256" r:id="rId10"/>
    <p:sldId id="328" r:id="rId11"/>
    <p:sldId id="336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52" r:id="rId20"/>
    <p:sldId id="348" r:id="rId21"/>
    <p:sldId id="349" r:id="rId22"/>
    <p:sldId id="350" r:id="rId23"/>
    <p:sldId id="351" r:id="rId24"/>
    <p:sldId id="382" r:id="rId25"/>
    <p:sldId id="383" r:id="rId26"/>
    <p:sldId id="381" r:id="rId27"/>
    <p:sldId id="378" r:id="rId28"/>
    <p:sldId id="320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79" r:id="rId42"/>
    <p:sldId id="38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DB8"/>
    <a:srgbClr val="E82ADF"/>
    <a:srgbClr val="00FF00"/>
    <a:srgbClr val="00DA00"/>
    <a:srgbClr val="00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>
      <p:cViewPr varScale="1">
        <p:scale>
          <a:sx n="125" d="100"/>
          <a:sy n="125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F01F-1E51-4343-9537-B65E323FD65E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FD6-4C57-483C-B598-5C8DC3A2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5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7.5 meters per W m^-2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6BEF-417E-4363-BA09-9114756D60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024D5-F645-4DE8-96F9-8B21B935661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1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6BEF-417E-4363-BA09-9114756D60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5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1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6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4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9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5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7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30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13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92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5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1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1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14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2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4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8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2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70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47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9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1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7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3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97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36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4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3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5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887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44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47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8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0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94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23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3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5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25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5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7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6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89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0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21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38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9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8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37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50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31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34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5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18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2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3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511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44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18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4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198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1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6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593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6706-8181-4AF3-8A94-C514CBD4105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5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A7F5-B7D7-48D2-B325-CC7FBDC1F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AF48-7CA7-4032-81D2-4A1458B80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10" Type="http://schemas.openxmlformats.org/officeDocument/2006/relationships/image" Target="../media/image36.jpe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10" Type="http://schemas.openxmlformats.org/officeDocument/2006/relationships/image" Target="../media/image36.jpe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absorption of solar radiation in the climate system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708660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Aaron Donohoe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Applied Physics Lab – University of Washington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CERES Fall Science Team Meeting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September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2015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Ensemble average OLR recovery timescale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prstClr val="white"/>
                </a:solidFill>
              </a:rPr>
              <a:t>λ</a:t>
            </a:r>
            <a:r>
              <a:rPr lang="en-US" sz="1760" baseline="-25000" dirty="0" smtClean="0">
                <a:solidFill>
                  <a:prstClr val="white"/>
                </a:solidFill>
              </a:rPr>
              <a:t>LW</a:t>
            </a:r>
            <a:r>
              <a:rPr lang="en-US" sz="1760" dirty="0" smtClean="0">
                <a:solidFill>
                  <a:prstClr val="white"/>
                </a:solidFill>
              </a:rPr>
              <a:t> = -1.7 W m</a:t>
            </a:r>
            <a:r>
              <a:rPr lang="en-US" sz="1760" baseline="30000" dirty="0" smtClean="0">
                <a:solidFill>
                  <a:prstClr val="white"/>
                </a:solidFill>
              </a:rPr>
              <a:t>-2 </a:t>
            </a:r>
            <a:r>
              <a:rPr lang="en-US" sz="1760" dirty="0" smtClean="0">
                <a:solidFill>
                  <a:prstClr val="white"/>
                </a:solidFill>
              </a:rPr>
              <a:t>K</a:t>
            </a:r>
            <a:r>
              <a:rPr lang="en-US" sz="1760" baseline="30000" dirty="0" smtClean="0">
                <a:solidFill>
                  <a:prstClr val="white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prstClr val="white"/>
                </a:solidFill>
              </a:rPr>
              <a:t>λ</a:t>
            </a:r>
            <a:r>
              <a:rPr lang="en-US" sz="1760" baseline="-25000" dirty="0" smtClean="0">
                <a:solidFill>
                  <a:prstClr val="white"/>
                </a:solidFill>
              </a:rPr>
              <a:t>SW</a:t>
            </a:r>
            <a:r>
              <a:rPr lang="en-US" sz="1760" dirty="0" smtClean="0">
                <a:solidFill>
                  <a:prstClr val="white"/>
                </a:solidFill>
              </a:rPr>
              <a:t> = +0.6 W m</a:t>
            </a:r>
            <a:r>
              <a:rPr lang="en-US" sz="1760" baseline="30000" dirty="0" smtClean="0">
                <a:solidFill>
                  <a:prstClr val="white"/>
                </a:solidFill>
              </a:rPr>
              <a:t>-2 </a:t>
            </a:r>
            <a:r>
              <a:rPr lang="en-US" sz="1760" dirty="0" smtClean="0">
                <a:solidFill>
                  <a:prstClr val="white"/>
                </a:solidFill>
              </a:rPr>
              <a:t>K</a:t>
            </a:r>
            <a:r>
              <a:rPr lang="en-US" sz="1760" baseline="30000" dirty="0" smtClean="0">
                <a:solidFill>
                  <a:prstClr val="white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F</a:t>
            </a:r>
            <a:r>
              <a:rPr lang="en-US" sz="1600" baseline="-25000" dirty="0" smtClean="0">
                <a:solidFill>
                  <a:prstClr val="white"/>
                </a:solidFill>
              </a:rPr>
              <a:t>LW</a:t>
            </a:r>
            <a:r>
              <a:rPr lang="en-US" sz="1600" dirty="0" smtClean="0">
                <a:solidFill>
                  <a:prstClr val="white"/>
                </a:solidFill>
              </a:rPr>
              <a:t> = + 6.1</a:t>
            </a:r>
            <a:r>
              <a:rPr lang="en-US" sz="1760" dirty="0" smtClean="0">
                <a:solidFill>
                  <a:prstClr val="white"/>
                </a:solidFill>
              </a:rPr>
              <a:t> W m</a:t>
            </a:r>
            <a:r>
              <a:rPr lang="en-US" sz="1760" baseline="30000" dirty="0" smtClean="0">
                <a:solidFill>
                  <a:prstClr val="white"/>
                </a:solidFill>
              </a:rPr>
              <a:t>-2</a:t>
            </a:r>
          </a:p>
          <a:p>
            <a:endParaRPr lang="en-US" sz="1760" baseline="3000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91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ASR in new equilibrium = T</a:t>
            </a:r>
            <a:r>
              <a:rPr lang="en-US" sz="2400" baseline="-25000" dirty="0" smtClean="0">
                <a:solidFill>
                  <a:prstClr val="white"/>
                </a:solidFill>
              </a:rPr>
              <a:t>EQ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>
                <a:solidFill>
                  <a:prstClr val="white"/>
                </a:solidFill>
              </a:rPr>
              <a:t>S</a:t>
            </a:r>
            <a:r>
              <a:rPr lang="en-US" sz="2400" baseline="-25000" dirty="0" smtClean="0">
                <a:solidFill>
                  <a:prstClr val="white"/>
                </a:solidFill>
              </a:rPr>
              <a:t>W</a:t>
            </a:r>
            <a:r>
              <a:rPr lang="en-US" sz="2400" dirty="0" smtClean="0">
                <a:solidFill>
                  <a:prstClr val="white"/>
                </a:solidFill>
              </a:rPr>
              <a:t> = 4 W m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136" y="5081469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To come to equilibrium, OLR must go from - F</a:t>
            </a:r>
            <a:r>
              <a:rPr lang="en-US" sz="2400" baseline="-25000" dirty="0" smtClean="0">
                <a:solidFill>
                  <a:prstClr val="white"/>
                </a:solidFill>
              </a:rPr>
              <a:t>LW</a:t>
            </a:r>
            <a:r>
              <a:rPr lang="en-US" sz="2400" dirty="0" smtClean="0">
                <a:solidFill>
                  <a:prstClr val="white"/>
                </a:solidFill>
              </a:rPr>
              <a:t> = - 6.1</a:t>
            </a:r>
            <a:r>
              <a:rPr lang="en-US" sz="2800" dirty="0" smtClean="0">
                <a:solidFill>
                  <a:prstClr val="white"/>
                </a:solidFill>
              </a:rPr>
              <a:t> W m</a:t>
            </a:r>
            <a:r>
              <a:rPr lang="en-US" sz="2800" baseline="30000" dirty="0" smtClean="0">
                <a:solidFill>
                  <a:prstClr val="white"/>
                </a:solidFill>
              </a:rPr>
              <a:t>-2</a:t>
            </a:r>
            <a:r>
              <a:rPr lang="en-US" sz="2400" dirty="0" smtClean="0">
                <a:solidFill>
                  <a:prstClr val="white"/>
                </a:solidFill>
              </a:rPr>
              <a:t> to T</a:t>
            </a:r>
            <a:r>
              <a:rPr lang="en-US" sz="2400" baseline="-25000" dirty="0" smtClean="0">
                <a:solidFill>
                  <a:prstClr val="white"/>
                </a:solidFill>
              </a:rPr>
              <a:t>EQ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</a:t>
            </a:r>
            <a:r>
              <a:rPr lang="en-US" sz="2400" dirty="0" smtClean="0">
                <a:solidFill>
                  <a:prstClr val="white"/>
                </a:solidFill>
              </a:rPr>
              <a:t> = +4 W m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OLR must change by 10 W m</a:t>
            </a:r>
            <a:r>
              <a:rPr lang="en-US" sz="2400" baseline="30000" dirty="0" smtClean="0">
                <a:solidFill>
                  <a:prstClr val="white"/>
                </a:solidFill>
              </a:rPr>
              <a:t>-2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to come to equilibrium </a:t>
            </a:r>
          </a:p>
          <a:p>
            <a:r>
              <a:rPr lang="en-US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    OLR </a:t>
            </a:r>
            <a:r>
              <a:rPr lang="en-US" sz="2400" dirty="0" smtClean="0">
                <a:solidFill>
                  <a:prstClr val="white"/>
                </a:solidFill>
              </a:rPr>
              <a:t>crosses zero about 60% of the way the equilibrium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Ensemble average forcing and feedbacks </a:t>
            </a:r>
            <a:endParaRPr lang="en-US" sz="2000" baseline="30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3857113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prstClr val="white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white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prstClr val="white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olidFill>
                              <a:prstClr val="white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prstClr val="white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white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olidFill>
                              <a:prstClr val="white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prstClr val="white"/>
                            </a:solidFill>
                          </a:rPr>
                          <m:t>W</m:t>
                        </m:r>
                      </m:den>
                    </m:f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 =6</m:t>
                    </m:r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57113"/>
                <a:ext cx="2716340" cy="486287"/>
              </a:xfrm>
              <a:prstGeom prst="rect">
                <a:avLst/>
              </a:prstGeom>
              <a:blipFill rotWithShape="1">
                <a:blip r:embed="rId4"/>
                <a:stretch>
                  <a:fillRect l="-1794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46266" y="3491125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equilibrium temperature change</a:t>
            </a:r>
            <a:endParaRPr lang="en-US" sz="2000" baseline="300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2819400"/>
            <a:ext cx="5181600" cy="0"/>
          </a:xfrm>
          <a:prstGeom prst="line">
            <a:avLst/>
          </a:prstGeom>
          <a:ln w="412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1295400"/>
            <a:ext cx="51816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96914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OLR at time = 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29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OLR at equilibrium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9220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Climate model differences in OLR response time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383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CNRM model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0652"/>
            <a:ext cx="2973789" cy="2143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77559"/>
            <a:ext cx="295951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1" idx="2"/>
          </p:cNvCxnSpPr>
          <p:nvPr/>
        </p:nvCxnSpPr>
        <p:spPr>
          <a:xfrm flipH="1">
            <a:off x="1447800" y="2824547"/>
            <a:ext cx="496295" cy="1366453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44696" y="2743200"/>
            <a:ext cx="722904" cy="1361306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9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If F</a:t>
            </a:r>
            <a:r>
              <a:rPr lang="en-US" sz="2400" baseline="-25000" dirty="0" smtClean="0">
                <a:solidFill>
                  <a:prstClr val="white"/>
                </a:solidFill>
              </a:rPr>
              <a:t>SW</a:t>
            </a:r>
            <a:r>
              <a:rPr lang="en-US" sz="2400" dirty="0" smtClean="0">
                <a:solidFill>
                  <a:prstClr val="white"/>
                </a:solidFill>
              </a:rPr>
              <a:t> = 0 (simplification):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04800" y="18288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>
                <a:solidFill>
                  <a:prstClr val="white"/>
                </a:solidFill>
              </a:rPr>
              <a:t>τ</a:t>
            </a:r>
            <a:r>
              <a:rPr lang="en-US" sz="2800" baseline="-25000" dirty="0" smtClean="0">
                <a:solidFill>
                  <a:prstClr val="white"/>
                </a:solidFill>
              </a:rPr>
              <a:t>CROSS </a:t>
            </a:r>
            <a:r>
              <a:rPr lang="en-US" sz="2800" dirty="0" smtClean="0">
                <a:solidFill>
                  <a:prstClr val="white"/>
                </a:solidFill>
              </a:rPr>
              <a:t>= </a:t>
            </a:r>
            <a:r>
              <a:rPr lang="el-GR" sz="2800" dirty="0" smtClean="0">
                <a:solidFill>
                  <a:prstClr val="white"/>
                </a:solidFill>
              </a:rPr>
              <a:t>τ</a:t>
            </a:r>
            <a:r>
              <a:rPr lang="en-US" sz="2800" dirty="0" smtClean="0">
                <a:solidFill>
                  <a:prstClr val="white"/>
                </a:solidFill>
              </a:rPr>
              <a:t> ln(-</a:t>
            </a:r>
            <a:r>
              <a:rPr lang="el-GR" sz="2800" dirty="0" smtClean="0">
                <a:solidFill>
                  <a:prstClr val="white"/>
                </a:solidFill>
              </a:rPr>
              <a:t>λ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baseline="-25000" dirty="0" smtClean="0">
                <a:solidFill>
                  <a:prstClr val="white"/>
                </a:solidFill>
              </a:rPr>
              <a:t>LW</a:t>
            </a:r>
            <a:r>
              <a:rPr lang="en-US" sz="2800" dirty="0" smtClean="0">
                <a:solidFill>
                  <a:prstClr val="white"/>
                </a:solidFill>
              </a:rPr>
              <a:t> / </a:t>
            </a:r>
            <a:r>
              <a:rPr lang="el-GR" sz="2800" dirty="0" smtClean="0">
                <a:solidFill>
                  <a:prstClr val="white"/>
                </a:solidFill>
              </a:rPr>
              <a:t>λ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baseline="-25000" dirty="0" smtClean="0">
                <a:solidFill>
                  <a:prstClr val="white"/>
                </a:solidFill>
              </a:rPr>
              <a:t>SW 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477000" y="2362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733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5065"/>
            <a:ext cx="5257800" cy="567842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858000" y="2743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Ensemble Average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65760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τ</a:t>
            </a:r>
            <a:r>
              <a:rPr lang="en-US" sz="2200" baseline="-25000" dirty="0" smtClean="0">
                <a:solidFill>
                  <a:srgbClr val="FF0000"/>
                </a:solidFill>
              </a:rPr>
              <a:t>cross</a:t>
            </a:r>
            <a:r>
              <a:rPr lang="en-US" sz="2200" dirty="0" smtClean="0">
                <a:solidFill>
                  <a:srgbClr val="FF0000"/>
                </a:solidFill>
              </a:rPr>
              <a:t> is determined by the OLR value demanded in the new equilibrium 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Set by relative magnitudes of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LW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 and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SW </a:t>
            </a:r>
            <a:endParaRPr lang="en-US" sz="2200" baseline="-25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</a:rPr>
              <a:t>HAS STEEP GRADIENTS IN VICINITY OF </a:t>
            </a:r>
            <a:r>
              <a:rPr lang="el-GR" sz="2200" dirty="0" smtClean="0">
                <a:solidFill>
                  <a:srgbClr val="FF0000"/>
                </a:solidFill>
              </a:rPr>
              <a:t>λ</a:t>
            </a:r>
            <a:r>
              <a:rPr lang="en-US" sz="2200" baseline="-25000" dirty="0" smtClean="0">
                <a:solidFill>
                  <a:srgbClr val="FF0000"/>
                </a:solidFill>
              </a:rPr>
              <a:t>SW</a:t>
            </a:r>
            <a:r>
              <a:rPr lang="en-US" sz="2200" dirty="0" smtClean="0">
                <a:solidFill>
                  <a:srgbClr val="FF0000"/>
                </a:solidFill>
              </a:rPr>
              <a:t>=0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Cause of SW positive feedbacks: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7" y="4960620"/>
            <a:ext cx="3303233" cy="1897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1561" y="4191000"/>
            <a:ext cx="551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SW Water vapor feedback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=   +0.3±0.1 W </a:t>
            </a:r>
            <a:r>
              <a:rPr lang="en-US" sz="2400" dirty="0" smtClean="0">
                <a:solidFill>
                  <a:schemeClr val="accent1"/>
                </a:solidFill>
              </a:rPr>
              <a:t>m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-2</a:t>
            </a:r>
            <a:r>
              <a:rPr lang="en-US" sz="2400" dirty="0" smtClean="0">
                <a:solidFill>
                  <a:schemeClr val="accent1"/>
                </a:solidFill>
              </a:rPr>
              <a:t>K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-1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3524"/>
            <a:ext cx="2252062" cy="16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219200" y="5486400"/>
            <a:ext cx="457200" cy="762000"/>
          </a:xfrm>
          <a:prstGeom prst="ellipse">
            <a:avLst/>
          </a:prstGeom>
          <a:noFill/>
          <a:ln w="47625">
            <a:solidFill>
              <a:srgbClr val="AD1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4073604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D15A2"/>
                </a:solidFill>
              </a:rPr>
              <a:t>Surface albedo feedback  =</a:t>
            </a:r>
          </a:p>
          <a:p>
            <a:r>
              <a:rPr lang="en-US" sz="2400" dirty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          +0.26 </a:t>
            </a:r>
            <a:r>
              <a:rPr lang="en-US" sz="2400" dirty="0">
                <a:solidFill>
                  <a:srgbClr val="AD15A2"/>
                </a:solidFill>
              </a:rPr>
              <a:t>±</a:t>
            </a:r>
            <a:r>
              <a:rPr lang="en-US" sz="2400" dirty="0" smtClean="0">
                <a:solidFill>
                  <a:srgbClr val="AD15A2"/>
                </a:solidFill>
              </a:rPr>
              <a:t>0.08 W m</a:t>
            </a:r>
            <a:r>
              <a:rPr lang="en-US" sz="2400" baseline="30000" dirty="0" smtClean="0">
                <a:solidFill>
                  <a:srgbClr val="AD15A2"/>
                </a:solidFill>
              </a:rPr>
              <a:t>-2</a:t>
            </a:r>
            <a:r>
              <a:rPr lang="en-US" sz="2400" dirty="0" smtClean="0">
                <a:solidFill>
                  <a:srgbClr val="AD15A2"/>
                </a:solidFill>
              </a:rPr>
              <a:t>K</a:t>
            </a:r>
            <a:r>
              <a:rPr lang="en-US" sz="2400" baseline="30000" dirty="0" smtClean="0">
                <a:solidFill>
                  <a:srgbClr val="AD15A2"/>
                </a:solidFill>
              </a:rPr>
              <a:t>-1</a:t>
            </a:r>
          </a:p>
          <a:p>
            <a:r>
              <a:rPr lang="en-US" dirty="0" smtClean="0">
                <a:solidFill>
                  <a:srgbClr val="AD15A2"/>
                </a:solidFill>
              </a:rPr>
              <a:t>		        Bony et al. (2006)</a:t>
            </a:r>
            <a:endParaRPr lang="en-US" sz="2400" dirty="0" smtClean="0">
              <a:solidFill>
                <a:srgbClr val="AD15A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5452" y="1543084"/>
            <a:ext cx="3922948" cy="17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25452" y="3256389"/>
            <a:ext cx="3922948" cy="565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7151" y="33629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ocean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7894" y="3189663"/>
            <a:ext cx="1913206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57800" y="2384150"/>
            <a:ext cx="436673" cy="791914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6110" y="3191649"/>
            <a:ext cx="1292290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73294" y="204264"/>
            <a:ext cx="1600200" cy="195940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62600" y="2780107"/>
            <a:ext cx="225669" cy="395799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396366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34455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87133" y="191900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6494" y="3134380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8" name="Picture 8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6" y="2133600"/>
            <a:ext cx="1019174" cy="7815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635517" y="2147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13818" y="2147444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2119" y="2090333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19400" y="1594954"/>
            <a:ext cx="515982" cy="480811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8202"/>
          <p:cNvSpPr txBox="1"/>
          <p:nvPr/>
        </p:nvSpPr>
        <p:spPr>
          <a:xfrm>
            <a:off x="2766671" y="1153924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F0"/>
                </a:solidFill>
              </a:rPr>
              <a:t>absorbed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365" y="519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incident</a:t>
            </a:r>
            <a:endParaRPr lang="en-US" sz="2300" dirty="0">
              <a:solidFill>
                <a:srgbClr val="00B0F0"/>
              </a:solidFill>
            </a:endParaRPr>
          </a:p>
        </p:txBody>
      </p:sp>
      <p:sp>
        <p:nvSpPr>
          <p:cNvPr id="8204" name="TextBox 8203"/>
          <p:cNvSpPr txBox="1"/>
          <p:nvPr/>
        </p:nvSpPr>
        <p:spPr>
          <a:xfrm>
            <a:off x="1337662" y="1752600"/>
            <a:ext cx="11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(vapor)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053586" y="1183965"/>
            <a:ext cx="507947" cy="1132027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19271" y="737664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  cloud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025894" y="2566464"/>
            <a:ext cx="618977" cy="782037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2671" y="2805988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transmitted</a:t>
            </a:r>
            <a:endParaRPr lang="en-US" sz="2300" dirty="0">
              <a:solidFill>
                <a:srgbClr val="00B0F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819400" y="1600200"/>
            <a:ext cx="668382" cy="627965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38600" y="1600200"/>
            <a:ext cx="313285" cy="715793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326005" y="2915175"/>
            <a:ext cx="331595" cy="457662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Rectangle 8212"/>
          <p:cNvSpPr/>
          <p:nvPr/>
        </p:nvSpPr>
        <p:spPr>
          <a:xfrm>
            <a:off x="0" y="4073604"/>
            <a:ext cx="9144000" cy="2784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477000" y="2362200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AD15A2"/>
                </a:solidFill>
              </a:rPr>
              <a:t>Reflected</a:t>
            </a:r>
          </a:p>
          <a:p>
            <a:r>
              <a:rPr lang="en-US" sz="2300" dirty="0" smtClean="0">
                <a:solidFill>
                  <a:srgbClr val="AD15A2"/>
                </a:solidFill>
              </a:rPr>
              <a:t>  surface</a:t>
            </a:r>
            <a:endParaRPr lang="en-US" sz="2300" dirty="0">
              <a:solidFill>
                <a:srgbClr val="AD1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30" grpId="0" animBg="1"/>
      <p:bldP spid="82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5172529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30400"/>
            <a:ext cx="5610225" cy="17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670679"/>
            <a:ext cx="3276601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Observations of the co-variability of global mean surface temperature and ASR/OLR give statistically significant estimates of 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 smtClean="0">
                <a:solidFill>
                  <a:schemeClr val="bg1"/>
                </a:solidFill>
              </a:rPr>
              <a:t>SW</a:t>
            </a:r>
            <a:r>
              <a:rPr lang="en-US" sz="2200" dirty="0" smtClean="0">
                <a:solidFill>
                  <a:schemeClr val="bg1"/>
                </a:solidFill>
              </a:rPr>
              <a:t> and </a:t>
            </a: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 smtClean="0">
                <a:solidFill>
                  <a:schemeClr val="bg1"/>
                </a:solidFill>
              </a:rPr>
              <a:t>LW</a:t>
            </a:r>
          </a:p>
          <a:p>
            <a:r>
              <a:rPr lang="en-US" sz="2200" baseline="-25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/>
                </a:solidFill>
              </a:rPr>
              <a:t>λ</a:t>
            </a:r>
            <a:r>
              <a:rPr lang="en-US" sz="2200" baseline="-25000" dirty="0">
                <a:solidFill>
                  <a:schemeClr val="bg1"/>
                </a:solidFill>
              </a:rPr>
              <a:t>SW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= 0.8 ± 0.4 W m</a:t>
            </a:r>
            <a:r>
              <a:rPr lang="en-US" sz="2200" baseline="30000" dirty="0" smtClean="0">
                <a:solidFill>
                  <a:schemeClr val="bg1"/>
                </a:solidFill>
              </a:rPr>
              <a:t>-2</a:t>
            </a:r>
            <a:r>
              <a:rPr lang="en-US" sz="2200" dirty="0" smtClean="0">
                <a:solidFill>
                  <a:schemeClr val="bg1"/>
                </a:solidFill>
              </a:rPr>
              <a:t> K</a:t>
            </a:r>
            <a:r>
              <a:rPr lang="en-US" sz="2200" baseline="30000" dirty="0" smtClean="0">
                <a:solidFill>
                  <a:schemeClr val="bg1"/>
                </a:solidFill>
              </a:rPr>
              <a:t>-1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schemeClr val="bg1"/>
                </a:solidFill>
              </a:rPr>
              <a:t>λ</a:t>
            </a:r>
            <a:r>
              <a:rPr lang="en-US" sz="2200" baseline="-25000" dirty="0">
                <a:solidFill>
                  <a:schemeClr val="bg1"/>
                </a:solidFill>
              </a:rPr>
              <a:t>LW</a:t>
            </a:r>
            <a:r>
              <a:rPr lang="en-US" sz="2200" dirty="0">
                <a:solidFill>
                  <a:schemeClr val="bg1"/>
                </a:solidFill>
              </a:rPr>
              <a:t> = </a:t>
            </a:r>
            <a:r>
              <a:rPr lang="en-US" sz="2200" dirty="0" smtClean="0">
                <a:solidFill>
                  <a:schemeClr val="bg1"/>
                </a:solidFill>
              </a:rPr>
              <a:t>-2.0 </a:t>
            </a:r>
            <a:r>
              <a:rPr lang="en-US" sz="2200" dirty="0">
                <a:solidFill>
                  <a:schemeClr val="bg1"/>
                </a:solidFill>
              </a:rPr>
              <a:t>± </a:t>
            </a:r>
            <a:r>
              <a:rPr lang="en-US" sz="2200" dirty="0" smtClean="0">
                <a:solidFill>
                  <a:schemeClr val="bg1"/>
                </a:solidFill>
              </a:rPr>
              <a:t>0.3 </a:t>
            </a:r>
            <a:r>
              <a:rPr lang="en-US" sz="2200" dirty="0">
                <a:solidFill>
                  <a:schemeClr val="bg1"/>
                </a:solidFill>
              </a:rPr>
              <a:t>W m</a:t>
            </a:r>
            <a:r>
              <a:rPr lang="en-US" sz="2200" baseline="30000" dirty="0">
                <a:solidFill>
                  <a:schemeClr val="bg1"/>
                </a:solidFill>
              </a:rPr>
              <a:t>-2</a:t>
            </a:r>
            <a:r>
              <a:rPr lang="en-US" sz="2200" dirty="0">
                <a:solidFill>
                  <a:schemeClr val="bg1"/>
                </a:solidFill>
              </a:rPr>
              <a:t> K</a:t>
            </a:r>
            <a:r>
              <a:rPr lang="en-US" sz="2200" baseline="30000" dirty="0">
                <a:solidFill>
                  <a:schemeClr val="bg1"/>
                </a:solidFill>
              </a:rPr>
              <a:t>-1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2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Implications for OLR recovery timescale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495800" cy="4855465"/>
          </a:xfr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3124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Observational constraints suggest that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 </a:t>
            </a:r>
            <a:r>
              <a:rPr lang="en-US" dirty="0" smtClean="0">
                <a:solidFill>
                  <a:schemeClr val="bg1"/>
                </a:solidFill>
              </a:rPr>
              <a:t>is of order decades IN RESPONSE TO LW FORCING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Assumes an (CMIP5 ensemble average) radiative relaxation timescale (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dirty="0" smtClean="0">
                <a:solidFill>
                  <a:schemeClr val="bg1"/>
                </a:solidFill>
              </a:rPr>
              <a:t>) of 27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4343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τ</a:t>
            </a:r>
            <a:r>
              <a:rPr lang="en-US" sz="24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l-GR" sz="2400" dirty="0" smtClean="0">
                <a:solidFill>
                  <a:schemeClr val="bg1"/>
                </a:solidFill>
              </a:rPr>
              <a:t>τ</a:t>
            </a:r>
            <a:r>
              <a:rPr lang="en-US" sz="2400" dirty="0" smtClean="0">
                <a:solidFill>
                  <a:schemeClr val="bg1"/>
                </a:solidFill>
              </a:rPr>
              <a:t> ln(-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aseline="-25000" dirty="0" smtClean="0">
                <a:solidFill>
                  <a:schemeClr val="bg1"/>
                </a:solidFill>
              </a:rPr>
              <a:t>LW</a:t>
            </a:r>
            <a:r>
              <a:rPr lang="en-US" sz="2400" dirty="0" smtClean="0">
                <a:solidFill>
                  <a:schemeClr val="bg1"/>
                </a:solidFill>
              </a:rPr>
              <a:t> / </a:t>
            </a:r>
            <a:r>
              <a:rPr lang="el-GR" sz="2400" dirty="0" smtClean="0">
                <a:solidFill>
                  <a:schemeClr val="bg1"/>
                </a:solidFill>
              </a:rPr>
              <a:t>λ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aseline="-25000" dirty="0" smtClean="0">
                <a:solidFill>
                  <a:schemeClr val="bg1"/>
                </a:solidFill>
              </a:rPr>
              <a:t>SW 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1066800"/>
            <a:ext cx="3268980" cy="518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we get climate feedbacks from </a:t>
            </a:r>
            <a:r>
              <a:rPr lang="en-US" dirty="0" err="1" smtClean="0">
                <a:solidFill>
                  <a:schemeClr val="bg1"/>
                </a:solidFill>
              </a:rPr>
              <a:t>interannual</a:t>
            </a:r>
            <a:r>
              <a:rPr lang="en-US" dirty="0" smtClean="0">
                <a:solidFill>
                  <a:schemeClr val="bg1"/>
                </a:solidFill>
              </a:rPr>
              <a:t> variability of CERES (and surface temperature)?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5" y="152400"/>
            <a:ext cx="5472545" cy="6019799"/>
          </a:xfrm>
        </p:spPr>
      </p:pic>
    </p:spTree>
    <p:extLst>
      <p:ext uri="{BB962C8B-B14F-4D97-AF65-F5344CB8AC3E}">
        <p14:creationId xmlns:p14="http://schemas.microsoft.com/office/powerpoint/2010/main" val="285775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3124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Radiation causes surface temperature anomalies as well as responds to it– potential to confuse the non-feedback forcing with the feedback.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5638800" cy="6202681"/>
          </a:xfrm>
        </p:spPr>
      </p:pic>
    </p:spTree>
    <p:extLst>
      <p:ext uri="{BB962C8B-B14F-4D97-AF65-F5344CB8AC3E}">
        <p14:creationId xmlns:p14="http://schemas.microsoft.com/office/powerpoint/2010/main" val="173428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2" y="205582"/>
            <a:ext cx="6423818" cy="6423818"/>
          </a:xfrm>
        </p:spPr>
      </p:pic>
    </p:spTree>
    <p:extLst>
      <p:ext uri="{BB962C8B-B14F-4D97-AF65-F5344CB8AC3E}">
        <p14:creationId xmlns:p14="http://schemas.microsoft.com/office/powerpoint/2010/main" val="35774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Are the radiative feedbacks that operate on inter-annual timescales equivalent to equilibrium feedbacks?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16465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3600" y="4572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SW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LW </a:t>
            </a:r>
          </a:p>
          <a:p>
            <a:r>
              <a:rPr lang="en-US" sz="2800" dirty="0" smtClean="0"/>
              <a:t>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2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59448"/>
            <a:ext cx="1970881" cy="25505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Energy imbalance and temperature change</a:t>
            </a:r>
            <a:endParaRPr lang="en-US" altLang="en-US" sz="3600" baseline="-25000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019800" y="935182"/>
            <a:ext cx="304800" cy="43641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6705600" y="909362"/>
            <a:ext cx="152400" cy="46223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ASR </a:t>
            </a:r>
            <a:r>
              <a:rPr lang="en-US" altLang="en-US" sz="2400" dirty="0" smtClean="0">
                <a:solidFill>
                  <a:schemeClr val="bg1"/>
                </a:solidFill>
              </a:rPr>
              <a:t>=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OLR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7106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Unperturbed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0" y="1981200"/>
            <a:ext cx="9144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E82AD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676400" y="1676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Atmospheric Emission Level</a:t>
            </a:r>
            <a:endParaRPr lang="en-US" dirty="0">
              <a:solidFill>
                <a:srgbClr val="E82AD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4114800" cy="121023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 flipV="1">
            <a:off x="304800" y="3505200"/>
            <a:ext cx="8305800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85800" y="3439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Solar Perturbation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12249"/>
            <a:ext cx="1970881" cy="2550551"/>
          </a:xfrm>
          <a:prstGeom prst="rect">
            <a:avLst/>
          </a:prstGeom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 flipV="1">
            <a:off x="1295400" y="4262163"/>
            <a:ext cx="152400" cy="46223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752600" y="39624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</a:rPr>
              <a:t>ASR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&gt;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OLR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48200"/>
            <a:ext cx="1970880" cy="255055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1752600" y="3962400"/>
            <a:ext cx="2514600" cy="762001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371600" y="3962400"/>
            <a:ext cx="327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</a:rPr>
              <a:t>ASR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</a:rPr>
              <a:t>=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rgbClr val="00FF00"/>
                </a:solidFill>
              </a:rPr>
              <a:t>OLR</a:t>
            </a:r>
            <a:endParaRPr lang="en-US" altLang="en-US" sz="3600" dirty="0">
              <a:solidFill>
                <a:srgbClr val="00FF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43000" y="4114800"/>
            <a:ext cx="381000" cy="609600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1295400" y="3886200"/>
            <a:ext cx="304800" cy="843238"/>
          </a:xfrm>
          <a:prstGeom prst="line">
            <a:avLst/>
          </a:prstGeom>
          <a:noFill/>
          <a:ln w="603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342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Greenhouse Perturbation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20" y="4612249"/>
            <a:ext cx="1970880" cy="2550550"/>
          </a:xfrm>
          <a:prstGeom prst="rect">
            <a:avLst/>
          </a:prstGeom>
        </p:spPr>
      </p:pic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648200" y="6167735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ASR </a:t>
            </a:r>
            <a:r>
              <a:rPr lang="en-US" altLang="en-US" sz="2400" dirty="0">
                <a:solidFill>
                  <a:schemeClr val="bg1"/>
                </a:solidFill>
              </a:rPr>
              <a:t>&gt;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1400" dirty="0" smtClean="0">
                <a:solidFill>
                  <a:srgbClr val="00FF00"/>
                </a:solidFill>
              </a:rPr>
              <a:t>OLR</a:t>
            </a:r>
            <a:endParaRPr lang="en-US" altLang="en-US" sz="1400" dirty="0">
              <a:solidFill>
                <a:srgbClr val="00FF00"/>
              </a:solidFill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8153400" y="4572000"/>
            <a:ext cx="76200" cy="1524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12250"/>
            <a:ext cx="1970879" cy="2550550"/>
          </a:xfrm>
          <a:prstGeom prst="rect">
            <a:avLst/>
          </a:prstGeom>
        </p:spPr>
      </p:pic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381000" y="3886200"/>
            <a:ext cx="533400" cy="8382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7467600" y="4287982"/>
            <a:ext cx="304800" cy="43641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53000" y="6248400"/>
            <a:ext cx="1905000" cy="381000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4572000" y="5939135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ASR </a:t>
            </a:r>
            <a:r>
              <a:rPr lang="en-US" altLang="en-US" sz="2400" dirty="0" smtClean="0">
                <a:solidFill>
                  <a:schemeClr val="bg1"/>
                </a:solidFill>
              </a:rPr>
              <a:t>=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</a:rPr>
              <a:t>OLR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153400" y="4495800"/>
            <a:ext cx="152400" cy="218209"/>
          </a:xfrm>
          <a:prstGeom prst="rect">
            <a:avLst/>
          </a:prstGeom>
          <a:solidFill>
            <a:schemeClr val="tx1"/>
          </a:solidFill>
          <a:ln w="317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8153400" y="4262162"/>
            <a:ext cx="152400" cy="462238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9000" y="51778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4800" y="5177879"/>
            <a:ext cx="647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</a:t>
            </a:r>
            <a:r>
              <a:rPr lang="en-US" sz="1900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900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7" grpId="0"/>
      <p:bldP spid="20" grpId="0" animBg="1"/>
      <p:bldP spid="41" grpId="0"/>
      <p:bldP spid="21" grpId="0" animBg="1"/>
      <p:bldP spid="43" grpId="0" animBg="1"/>
      <p:bldP spid="44" grpId="0"/>
      <p:bldP spid="46" grpId="0"/>
      <p:bldP spid="48" grpId="0" animBg="1"/>
      <p:bldP spid="35" grpId="0" animBg="1"/>
      <p:bldP spid="47" grpId="0" animBg="1"/>
      <p:bldP spid="22" grpId="0" animBg="1"/>
      <p:bldP spid="52" grpId="0"/>
      <p:bldP spid="23" grpId="0" animBg="1"/>
      <p:bldP spid="50" grpId="0" animBg="1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35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371600" y="2209800"/>
            <a:ext cx="762000" cy="2362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1708150" y="76200"/>
            <a:ext cx="598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504D"/>
                </a:solidFill>
              </a:rPr>
              <a:t>Water Vapor as a SW Absorber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65125" y="6210300"/>
            <a:ext cx="287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(Figure: Robert Rhode</a:t>
            </a:r>
          </a:p>
          <a:p>
            <a:r>
              <a:rPr lang="en-US">
                <a:solidFill>
                  <a:srgbClr val="000000"/>
                </a:solidFill>
              </a:rPr>
              <a:t>Global Warming Art Project)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66800"/>
            <a:ext cx="3291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Heat capacity: 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Heat capacity increases with time as energy penetrates into the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 first couple decades, energy is within the first couple 100 m of ocean and system e-folds to radiative equilibrium in about a decade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91440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429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How fast does the system approach equilibrium?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0532" y="1524000"/>
            <a:ext cx="5556932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dirty="0" smtClean="0">
                <a:solidFill>
                  <a:schemeClr val="bg1"/>
                </a:solidFill>
              </a:rPr>
              <a:t>C = 250 m (30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  <a:r>
              <a:rPr lang="en-US" sz="1760" dirty="0" smtClean="0">
                <a:solidFill>
                  <a:schemeClr val="bg1"/>
                </a:solidFill>
              </a:rPr>
              <a:t>year 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  <a:r>
              <a:rPr lang="en-US" sz="176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the ensemble average for first 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century after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endParaRPr lang="en-US" sz="1760" baseline="30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1"/>
            <a:ext cx="5178994" cy="30210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6200" y="3276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energy imbalance equation: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the solution: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𝑦𝑒𝑎𝑟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1.1 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27 years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blipFill rotWithShape="1">
                <a:blip r:embed="rId5"/>
                <a:stretch>
                  <a:fillRect l="-876" t="-200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7400" y="4473476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Key point: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OLR returns to unperturbed value in of order the radiative relaxation timescale of the system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decades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Using all GCM specific parameters gets the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819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and 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between GCMS captures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 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F</a:t>
            </a:r>
            <a:r>
              <a:rPr lang="en-US" baseline="-25000" dirty="0" smtClean="0">
                <a:solidFill>
                  <a:schemeClr val="bg1"/>
                </a:solidFill>
              </a:rPr>
              <a:t>LW  </a:t>
            </a:r>
            <a:r>
              <a:rPr lang="en-US" dirty="0" smtClean="0">
                <a:solidFill>
                  <a:schemeClr val="bg1"/>
                </a:solidFill>
              </a:rPr>
              <a:t>and heat capacity differences between GCMs less important for determining the radiative response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gives bi-modal distribution of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r>
              <a:rPr lang="en-US" dirty="0" smtClean="0">
                <a:solidFill>
                  <a:schemeClr val="bg1"/>
                </a:solidFill>
              </a:rPr>
              <a:t> with exception of two </a:t>
            </a:r>
            <a:r>
              <a:rPr lang="en-US" dirty="0">
                <a:solidFill>
                  <a:schemeClr val="bg1"/>
                </a:solidFill>
              </a:rPr>
              <a:t>models (F</a:t>
            </a:r>
            <a:r>
              <a:rPr lang="en-US" baseline="-25000" dirty="0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plays a role here)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l-GR" sz="3300" dirty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</a:t>
            </a:r>
            <a:r>
              <a:rPr lang="en-US" sz="3300" dirty="0" smtClean="0">
                <a:solidFill>
                  <a:schemeClr val="bg1"/>
                </a:solidFill>
              </a:rPr>
              <a:t> dependence on feedback parameters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8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4724400" y="945062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</a:rPr>
              <a:t>LW</a:t>
            </a:r>
            <a:r>
              <a:rPr lang="en-US" sz="1600" dirty="0" smtClean="0">
                <a:solidFill>
                  <a:schemeClr val="bg1"/>
                </a:solidFill>
              </a:rPr>
              <a:t> = + 6.1</a:t>
            </a:r>
            <a:r>
              <a:rPr lang="en-US" sz="1760" dirty="0" smtClean="0">
                <a:solidFill>
                  <a:schemeClr val="bg1"/>
                </a:solidFill>
              </a:rPr>
              <a:t>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blipFill rotWithShape="1">
                <a:blip r:embed="rId3"/>
                <a:stretch>
                  <a:fillRect l="-1794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79866" y="1905000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equilibrium temperature change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60960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 ∗3.7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blipFill rotWithShape="1">
                <a:blip r:embed="rId4"/>
                <a:stretch>
                  <a:fillRect l="-12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blipFill rotWithShape="1">
                <a:blip r:embed="rId5"/>
                <a:stretch>
                  <a:fillRect l="-202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Feedback gain: Amplification of response due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chemeClr val="bg1"/>
                        </a:solidFill>
                      </a:rPr>
                      <m:t>SW</m:t>
                    </m:r>
                  </m:oMath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(1−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blipFill rotWithShape="1">
                <a:blip r:embed="rId7"/>
                <a:stretch>
                  <a:fillRect l="-108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OLR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(−1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i="1" baseline="-2500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blipFill rotWithShape="1">
                <a:blip r:embed="rId8"/>
                <a:stretch>
                  <a:fillRect l="-108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" y="5486400"/>
            <a:ext cx="192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OLR =0 at 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baseline="-25000" dirty="0" smtClean="0">
                <a:solidFill>
                  <a:schemeClr val="bg1"/>
                </a:solidFill>
              </a:rPr>
              <a:t>cross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initial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181600"/>
            <a:ext cx="1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15A2"/>
                </a:solidFill>
              </a:rPr>
              <a:t>transition</a:t>
            </a:r>
            <a:endParaRPr lang="en-US" dirty="0">
              <a:solidFill>
                <a:srgbClr val="AD15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" y="5955268"/>
            <a:ext cx="37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far from equilibrium OLR 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0" y="4328731"/>
            <a:ext cx="4495800" cy="2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8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How fast does the system approach equilibrium?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0532" y="1524000"/>
            <a:ext cx="5556932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60" dirty="0" smtClean="0">
                <a:solidFill>
                  <a:schemeClr val="bg1"/>
                </a:solidFill>
              </a:rPr>
              <a:t>C = 250 m (30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  <a:r>
              <a:rPr lang="en-US" sz="1760" dirty="0" smtClean="0">
                <a:solidFill>
                  <a:schemeClr val="bg1"/>
                </a:solidFill>
              </a:rPr>
              <a:t>year 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  <a:r>
              <a:rPr lang="en-US" sz="176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the ensemble average for first </a:t>
            </a:r>
          </a:p>
          <a:p>
            <a:r>
              <a:rPr lang="en-US" sz="1760" dirty="0">
                <a:solidFill>
                  <a:schemeClr val="bg1"/>
                </a:solidFill>
              </a:rPr>
              <a:t> </a:t>
            </a:r>
            <a:r>
              <a:rPr lang="en-US" sz="1760" dirty="0" smtClean="0">
                <a:solidFill>
                  <a:schemeClr val="bg1"/>
                </a:solidFill>
              </a:rPr>
              <a:t>      century after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  <a:p>
            <a:endParaRPr lang="en-US" sz="1760" baseline="30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1" y="914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1"/>
            <a:ext cx="5178994" cy="30210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6200" y="3276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energy imbalance equation: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the solution: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08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30 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𝑦𝑒𝑎𝑟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1.1 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27 years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5562600" cy="1518173"/>
              </a:xfrm>
              <a:prstGeom prst="rect">
                <a:avLst/>
              </a:prstGeom>
              <a:blipFill rotWithShape="1">
                <a:blip r:embed="rId5"/>
                <a:stretch>
                  <a:fillRect l="-876" t="-200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7400" y="41148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Key point: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OLR returns to unperturbed value in of order the radiative relaxation timescale of the system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decades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Using all GCM specific parameters gets the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819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and 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between GCMS captures inter-model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 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F</a:t>
            </a:r>
            <a:r>
              <a:rPr lang="en-US" baseline="-25000" dirty="0" smtClean="0">
                <a:solidFill>
                  <a:schemeClr val="bg1"/>
                </a:solidFill>
              </a:rPr>
              <a:t>LW  </a:t>
            </a:r>
            <a:r>
              <a:rPr lang="en-US" dirty="0" smtClean="0">
                <a:solidFill>
                  <a:schemeClr val="bg1"/>
                </a:solidFill>
              </a:rPr>
              <a:t>and heat capacity differences between GCMs less important for determining the radiative response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Varying just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gives bi-modal distribution of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</a:t>
            </a:r>
            <a:r>
              <a:rPr lang="en-US" dirty="0" smtClean="0">
                <a:solidFill>
                  <a:schemeClr val="bg1"/>
                </a:solidFill>
              </a:rPr>
              <a:t> with exception of two </a:t>
            </a:r>
            <a:r>
              <a:rPr lang="en-US" dirty="0">
                <a:solidFill>
                  <a:schemeClr val="bg1"/>
                </a:solidFill>
              </a:rPr>
              <a:t>models (F</a:t>
            </a:r>
            <a:r>
              <a:rPr lang="en-US" baseline="-25000" dirty="0">
                <a:solidFill>
                  <a:schemeClr val="bg1"/>
                </a:solidFill>
              </a:rPr>
              <a:t>SW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plays a role here)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143000"/>
          </a:xfrm>
        </p:spPr>
        <p:txBody>
          <a:bodyPr>
            <a:noAutofit/>
          </a:bodyPr>
          <a:lstStyle/>
          <a:p>
            <a:r>
              <a:rPr lang="el-GR" sz="3300" dirty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</a:t>
            </a:r>
            <a:r>
              <a:rPr lang="en-US" sz="3300" dirty="0" smtClean="0">
                <a:solidFill>
                  <a:schemeClr val="bg1"/>
                </a:solidFill>
              </a:rPr>
              <a:t> dependence on feedback parameters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8" y="685801"/>
            <a:ext cx="4032932" cy="2601892"/>
          </a:xfrm>
        </p:spPr>
      </p:pic>
      <p:sp>
        <p:nvSpPr>
          <p:cNvPr id="7" name="TextBox 6"/>
          <p:cNvSpPr txBox="1"/>
          <p:nvPr/>
        </p:nvSpPr>
        <p:spPr>
          <a:xfrm>
            <a:off x="4724400" y="945062"/>
            <a:ext cx="5556932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LW</a:t>
            </a:r>
            <a:r>
              <a:rPr lang="en-US" sz="1760" dirty="0" smtClean="0">
                <a:solidFill>
                  <a:schemeClr val="bg1"/>
                </a:solidFill>
              </a:rPr>
              <a:t> = -1.7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60" dirty="0" smtClean="0">
                <a:solidFill>
                  <a:schemeClr val="bg1"/>
                </a:solidFill>
              </a:rPr>
              <a:t>λ</a:t>
            </a:r>
            <a:r>
              <a:rPr lang="en-US" sz="1760" baseline="-25000" dirty="0" smtClean="0">
                <a:solidFill>
                  <a:schemeClr val="bg1"/>
                </a:solidFill>
              </a:rPr>
              <a:t>SW</a:t>
            </a:r>
            <a:r>
              <a:rPr lang="en-US" sz="1760" dirty="0" smtClean="0">
                <a:solidFill>
                  <a:schemeClr val="bg1"/>
                </a:solidFill>
              </a:rPr>
              <a:t> = +0.6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 </a:t>
            </a:r>
            <a:r>
              <a:rPr lang="en-US" sz="1760" dirty="0" smtClean="0">
                <a:solidFill>
                  <a:schemeClr val="bg1"/>
                </a:solidFill>
              </a:rPr>
              <a:t>K</a:t>
            </a:r>
            <a:r>
              <a:rPr lang="en-US" sz="1760" baseline="30000" dirty="0" smtClean="0">
                <a:solidFill>
                  <a:schemeClr val="bg1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</a:t>
            </a:r>
            <a:r>
              <a:rPr lang="en-US" sz="1600" baseline="-25000" dirty="0" smtClean="0">
                <a:solidFill>
                  <a:schemeClr val="bg1"/>
                </a:solidFill>
              </a:rPr>
              <a:t>LW</a:t>
            </a:r>
            <a:r>
              <a:rPr lang="en-US" sz="1600" dirty="0" smtClean="0">
                <a:solidFill>
                  <a:schemeClr val="bg1"/>
                </a:solidFill>
              </a:rPr>
              <a:t> = + 6.1</a:t>
            </a:r>
            <a:r>
              <a:rPr lang="en-US" sz="1760" dirty="0" smtClean="0">
                <a:solidFill>
                  <a:schemeClr val="bg1"/>
                </a:solidFill>
              </a:rPr>
              <a:t> W m</a:t>
            </a:r>
            <a:r>
              <a:rPr lang="en-US" sz="1760" baseline="30000" dirty="0" smtClean="0">
                <a:solidFill>
                  <a:schemeClr val="bg1"/>
                </a:solidFill>
              </a:rPr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60" baseline="30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270988"/>
                <a:ext cx="2716340" cy="486287"/>
              </a:xfrm>
              <a:prstGeom prst="rect">
                <a:avLst/>
              </a:prstGeom>
              <a:blipFill rotWithShape="1">
                <a:blip r:embed="rId3"/>
                <a:stretch>
                  <a:fillRect l="-1794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79866" y="1905000"/>
            <a:ext cx="356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equilibrium temperature change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60960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Ensemble average forcing and feedbacks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EQ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 ∗3.7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4495800" cy="486095"/>
              </a:xfrm>
              <a:prstGeom prst="rect">
                <a:avLst/>
              </a:prstGeom>
              <a:blipFill rotWithShape="1">
                <a:blip r:embed="rId4"/>
                <a:stretch>
                  <a:fillRect l="-12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=1.6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45903"/>
                <a:ext cx="2716340" cy="521297"/>
              </a:xfrm>
              <a:prstGeom prst="rect">
                <a:avLst/>
              </a:prstGeom>
              <a:blipFill rotWithShape="1">
                <a:blip r:embed="rId5"/>
                <a:stretch>
                  <a:fillRect l="-202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Feedback gain: Amplification of response due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chemeClr val="bg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chemeClr val="bg1"/>
                        </a:solidFill>
                      </a:rPr>
                      <m:t>SW</m:t>
                    </m:r>
                  </m:oMath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40668"/>
                <a:ext cx="514066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(1−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57823"/>
                <a:ext cx="4495800" cy="542777"/>
              </a:xfrm>
              <a:prstGeom prst="rect">
                <a:avLst/>
              </a:prstGeom>
              <a:blipFill rotWithShape="1">
                <a:blip r:embed="rId7"/>
                <a:stretch>
                  <a:fillRect l="-108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OLR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𝐿𝑊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(−1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i="1" baseline="-2500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𝐹𝐸𝐸𝐷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1223"/>
                <a:ext cx="4495800" cy="476028"/>
              </a:xfrm>
              <a:prstGeom prst="rect">
                <a:avLst/>
              </a:prstGeom>
              <a:blipFill rotWithShape="1">
                <a:blip r:embed="rId8"/>
                <a:stretch>
                  <a:fillRect l="-108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" y="5486400"/>
            <a:ext cx="192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OLR =0 at 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el-GR" sz="2000" dirty="0" smtClean="0">
                <a:solidFill>
                  <a:schemeClr val="bg1"/>
                </a:solidFill>
              </a:rPr>
              <a:t>τ</a:t>
            </a:r>
            <a:r>
              <a:rPr lang="en-US" sz="2000" baseline="-25000" dirty="0" smtClean="0">
                <a:solidFill>
                  <a:schemeClr val="bg1"/>
                </a:solidFill>
              </a:rPr>
              <a:t>cross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initial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181600"/>
            <a:ext cx="1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15A2"/>
                </a:solidFill>
              </a:rPr>
              <a:t>transition</a:t>
            </a:r>
            <a:endParaRPr lang="en-US" dirty="0">
              <a:solidFill>
                <a:srgbClr val="AD15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6172200"/>
                <a:ext cx="4006833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" y="5955268"/>
            <a:ext cx="37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far from equilibrium OLR 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0" y="4328731"/>
            <a:ext cx="4495800" cy="2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8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9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F</a:t>
            </a:r>
            <a:r>
              <a:rPr lang="en-US" sz="2400" baseline="-25000" dirty="0" smtClean="0">
                <a:solidFill>
                  <a:schemeClr val="bg1"/>
                </a:solidFill>
              </a:rPr>
              <a:t>SW</a:t>
            </a:r>
            <a:r>
              <a:rPr lang="en-US" sz="2400" dirty="0" smtClean="0">
                <a:solidFill>
                  <a:schemeClr val="bg1"/>
                </a:solidFill>
              </a:rPr>
              <a:t> = 0 (simplification):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-533400" y="1828800"/>
                <a:ext cx="4191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CROSS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bg1"/>
                        </a:solidFill>
                        <a:latin typeface="Cambria Math"/>
                      </a:rPr>
                      <m:t>τ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2400" i="1" baseline="-250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𝐹𝐸𝐸𝐷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 baseline="-250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ln(-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LW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/ </a:t>
                </a:r>
                <a:r>
                  <a:rPr lang="el-GR" sz="2400" dirty="0" smtClean="0">
                    <a:solidFill>
                      <a:schemeClr val="bg1"/>
                    </a:solidFill>
                  </a:rPr>
                  <a:t>λ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SW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1828800"/>
                <a:ext cx="41910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5-Point Star 9"/>
          <p:cNvSpPr/>
          <p:nvPr/>
        </p:nvSpPr>
        <p:spPr>
          <a:xfrm>
            <a:off x="6477000" y="2362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733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5065"/>
            <a:ext cx="5257800" cy="567842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858000" y="2743200"/>
            <a:ext cx="304800" cy="342900"/>
          </a:xfrm>
          <a:prstGeom prst="star5">
            <a:avLst/>
          </a:prstGeom>
          <a:solidFill>
            <a:srgbClr val="FFCC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Ensemble Average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65760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τ</a:t>
            </a:r>
            <a:r>
              <a:rPr lang="en-US" sz="2200" baseline="-25000" dirty="0" smtClean="0">
                <a:solidFill>
                  <a:srgbClr val="FF0000"/>
                </a:solidFill>
              </a:rPr>
              <a:t>cross</a:t>
            </a:r>
            <a:r>
              <a:rPr lang="en-US" sz="2200" dirty="0" smtClean="0">
                <a:solidFill>
                  <a:srgbClr val="FF0000"/>
                </a:solidFill>
              </a:rPr>
              <a:t> is determined by the OLR value demanded in the new equilibrium </a:t>
            </a: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Set by relative magnitudes of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LW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 and </a:t>
            </a:r>
            <a:r>
              <a:rPr lang="el-GR" sz="2200" dirty="0">
                <a:solidFill>
                  <a:srgbClr val="FF0000"/>
                </a:solidFill>
              </a:rPr>
              <a:t>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aseline="-25000" dirty="0">
                <a:solidFill>
                  <a:srgbClr val="FF0000"/>
                </a:solidFill>
              </a:rPr>
              <a:t>SW </a:t>
            </a:r>
            <a:endParaRPr lang="en-US" sz="2200" baseline="-25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200" dirty="0" smtClean="0">
                <a:solidFill>
                  <a:srgbClr val="FF0000"/>
                </a:solidFill>
              </a:rPr>
              <a:t>HAS STEEP GRADIENTS IN VICINITY OF </a:t>
            </a:r>
            <a:r>
              <a:rPr lang="el-GR" sz="2200" dirty="0" smtClean="0">
                <a:solidFill>
                  <a:srgbClr val="FF0000"/>
                </a:solidFill>
              </a:rPr>
              <a:t>λ</a:t>
            </a:r>
            <a:r>
              <a:rPr lang="en-US" sz="2200" baseline="-25000" dirty="0" smtClean="0">
                <a:solidFill>
                  <a:srgbClr val="FF0000"/>
                </a:solidFill>
              </a:rPr>
              <a:t>SW</a:t>
            </a:r>
            <a:r>
              <a:rPr lang="en-US" sz="2200" dirty="0" smtClean="0">
                <a:solidFill>
                  <a:srgbClr val="FF0000"/>
                </a:solidFill>
              </a:rPr>
              <a:t>=0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What parameter controls inter-GCM spread in TOA response?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61288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While the relative magnitudes of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explain the vast majority of the spread in </a:t>
            </a:r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cross </a:t>
            </a:r>
            <a:r>
              <a:rPr lang="en-US" dirty="0" smtClean="0">
                <a:solidFill>
                  <a:schemeClr val="bg1"/>
                </a:solidFill>
              </a:rPr>
              <a:t>there are several model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more </a:t>
            </a:r>
            <a:r>
              <a:rPr lang="en-US" smtClean="0">
                <a:solidFill>
                  <a:schemeClr val="bg1"/>
                </a:solidFill>
              </a:rPr>
              <a:t>complete analysis </a:t>
            </a:r>
            <a:r>
              <a:rPr lang="en-US" dirty="0" smtClean="0">
                <a:solidFill>
                  <a:schemeClr val="bg1"/>
                </a:solidFill>
              </a:rPr>
              <a:t>includes inter-model differences in F</a:t>
            </a:r>
            <a:r>
              <a:rPr lang="en-US" baseline="-25000" dirty="0" smtClean="0">
                <a:solidFill>
                  <a:schemeClr val="bg1"/>
                </a:solidFill>
              </a:rPr>
              <a:t>SW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	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SW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ncludes both direct 	radiative forcing  by CO2 (small) 	and the rapid response of clouds 	to the forcing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5257800"/>
            <a:ext cx="457200" cy="6096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747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Top of Atmosphere Radiative response to greenhouse and shortwave forcing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1422"/>
            <a:ext cx="7288009" cy="5075578"/>
          </a:xfrm>
        </p:spPr>
      </p:pic>
      <p:sp>
        <p:nvSpPr>
          <p:cNvPr id="3" name="TextBox 2"/>
          <p:cNvSpPr txBox="1"/>
          <p:nvPr/>
        </p:nvSpPr>
        <p:spPr>
          <a:xfrm>
            <a:off x="533400" y="647703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OLR returns to unperturbed value in 20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84582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6300" y="3962400"/>
            <a:ext cx="4229100" cy="25146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04800" y="3810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381000"/>
                <a:ext cx="4006833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76200"/>
            <a:ext cx="28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before,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f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=0 then: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5060" y="1143000"/>
                <a:ext cx="271634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EED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1"/>
                            </a:solidFill>
                          </a:rPr>
                          <m:t>SW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60" y="1143000"/>
                <a:ext cx="2716340" cy="521297"/>
              </a:xfrm>
              <a:prstGeom prst="rect">
                <a:avLst/>
              </a:prstGeom>
              <a:blipFill rotWithShape="1">
                <a:blip r:embed="rId3"/>
                <a:stretch>
                  <a:fillRect l="-2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1367" y="381000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𝑂𝑅𝐶𝐸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67" y="381000"/>
                <a:ext cx="4006833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67400" y="76200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f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≠ 0 then: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37167" y="1143000"/>
                <a:ext cx="2716340" cy="490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FO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RCE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1"/>
                            </a:solidFill>
                          </a:rPr>
                          <m:t>LW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67" y="1143000"/>
                <a:ext cx="2716340" cy="490584"/>
              </a:xfrm>
              <a:prstGeom prst="rect">
                <a:avLst/>
              </a:prstGeom>
              <a:blipFill rotWithShape="1">
                <a:blip r:embed="rId5"/>
                <a:stretch>
                  <a:fillRect l="-2022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267200" y="0"/>
            <a:ext cx="0" cy="685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44520"/>
            <a:ext cx="4038600" cy="20798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53126" y="1915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Forcing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230" y="4800600"/>
            <a:ext cx="41133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| = ½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</a:t>
            </a:r>
          </a:p>
          <a:p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 OLR change to get to  equilibrium is: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(2*F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|) * |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| = 2F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" y="2644520"/>
            <a:ext cx="3999806" cy="2059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53000" y="5021969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F</a:t>
            </a:r>
            <a:r>
              <a:rPr lang="en-US" baseline="-25000" dirty="0" smtClean="0">
                <a:solidFill>
                  <a:schemeClr val="bg1"/>
                </a:solidFill>
              </a:rPr>
              <a:t>LW</a:t>
            </a:r>
            <a:r>
              <a:rPr lang="en-US" dirty="0" smtClean="0">
                <a:solidFill>
                  <a:schemeClr val="bg1"/>
                </a:solidFill>
              </a:rPr>
              <a:t> = F</a:t>
            </a:r>
            <a:r>
              <a:rPr lang="en-US" baseline="-25000" dirty="0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EQ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is doubled and OLR asymptotes to +F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LW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OLR = 0 occurs half way to equilibrium 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CROSS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= T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057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Feedback Gain = 2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 and LW Feedbacks and Forcing: 4XCO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4156"/>
            <a:ext cx="4495800" cy="2315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943600" y="1295400"/>
            <a:ext cx="304800" cy="30480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1143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828800"/>
            <a:ext cx="304800" cy="3048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1701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91200" y="2438400"/>
            <a:ext cx="304800" cy="3048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72200" y="2438400"/>
            <a:ext cx="304800" cy="304800"/>
          </a:xfrm>
          <a:prstGeom prst="line">
            <a:avLst/>
          </a:prstGeom>
          <a:ln w="444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2310825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Ensemble Average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63" y="4267200"/>
            <a:ext cx="4662996" cy="24014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76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Feedbacks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544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Forcing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LW feedback is negative (stabilizing) and has small inter-GCM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SW feedback is mostly positive and has large inter-GCM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Forcing is mostly in LW (greenhouse)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SW forcing has a significant inter-GCM spread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1"/>
            <a:ext cx="4981574" cy="546996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04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chemeClr val="bg1"/>
                </a:solidFill>
              </a:rPr>
              <a:t>Sensitivity of </a:t>
            </a:r>
            <a:r>
              <a:rPr lang="el-GR" sz="3300" dirty="0" smtClean="0">
                <a:solidFill>
                  <a:schemeClr val="bg1"/>
                </a:solidFill>
              </a:rPr>
              <a:t>τ</a:t>
            </a:r>
            <a:r>
              <a:rPr lang="en-US" sz="3300" baseline="-25000" dirty="0" smtClean="0">
                <a:solidFill>
                  <a:schemeClr val="bg1"/>
                </a:solidFill>
              </a:rPr>
              <a:t>CROSS </a:t>
            </a:r>
            <a:r>
              <a:rPr lang="en-US" sz="3300" dirty="0" smtClean="0">
                <a:solidFill>
                  <a:schemeClr val="bg1"/>
                </a:solidFill>
              </a:rPr>
              <a:t>to feedback parameters</a:t>
            </a:r>
            <a:endParaRPr lang="en-US" sz="33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4282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Positive SW forcing and feedbacks favor a short OLR recovery timescale with a </a:t>
            </a:r>
            <a:r>
              <a:rPr lang="en-US" dirty="0" err="1" smtClean="0">
                <a:solidFill>
                  <a:schemeClr val="bg1"/>
                </a:solidFill>
              </a:rPr>
              <a:t>symetric</a:t>
            </a:r>
            <a:r>
              <a:rPr lang="en-US" dirty="0" smtClean="0">
                <a:solidFill>
                  <a:schemeClr val="bg1"/>
                </a:solidFill>
              </a:rPr>
              <a:t> dependence on the “gain”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Explains the majority (R= 0.88) of inter- model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Assumes a time and model invariant heat capacity (250m ocean depth equivalent)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342717"/>
                <a:ext cx="4006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bg1"/>
                          </a:solidFill>
                        </a:rPr>
                        <m:t>τ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m:t>cross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𝑂𝑅𝐶𝐸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i="1" baseline="-250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𝐹𝐸𝐸𝐷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42717"/>
                <a:ext cx="4006833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67200" cy="3200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LW Feedback parameter from 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18" y="914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Surface temperature explains a small fraction of OLR’ variance (R=0.52)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rror bars on regression coefficient (1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) are small,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Weak 1 month auto-correlation in OLR’ –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OLR</a:t>
            </a:r>
            <a:r>
              <a:rPr lang="en-US" dirty="0" smtClean="0">
                <a:solidFill>
                  <a:schemeClr val="bg1"/>
                </a:solidFill>
              </a:rPr>
              <a:t> (1month) = 0.3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lots of DOF (N*= 113)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810000"/>
                <a:ext cx="2902782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𝐿𝑊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𝑂𝐿𝑅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𝑂𝐿𝑅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𝑇𝑆</m:t>
                                      </m:r>
                                    </m:sub>
                                    <m:sup/>
                                  </m:sSubSup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  <m:sup/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2902782" cy="1030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5257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 if none of the OLR’ variance was explained, the regression slope is still significant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Given the number of realizations, you would seldom realize such a large regression coefficient in a random sample – in the absence of a genuine relationship between T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and OLR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Unexplained amplitude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700" y="461146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Independent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realizations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267200" cy="3200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W Feedback parameter from observations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895600"/>
                <a:ext cx="2876621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𝑆𝑊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𝐴𝑆𝑅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𝐴𝑆𝑅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𝑇𝑆</m:t>
                                      </m:r>
                                    </m:sub>
                                    <m:sup/>
                                  </m:sSubSup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  <m:sup/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2876621" cy="1030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618" y="914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Very weak correlation (r=0.16)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Almost no memory in ASR’ –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OLR</a:t>
            </a:r>
            <a:r>
              <a:rPr lang="en-US" dirty="0" smtClean="0">
                <a:solidFill>
                  <a:schemeClr val="bg1"/>
                </a:solidFill>
              </a:rPr>
              <a:t> (1month) = 0.1 – mean we have lots of DOF (N*= 143)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significance of the regression slope is not a consequence of the variance explained but, rather, the non-zero of the slope despite the number of realizations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The feedback has emerged from the non-feedback radiative processes in the record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How to reconcile this – response to greenhouse forcing with a shortwave feedback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51207" y="3061855"/>
            <a:ext cx="2514600" cy="1614054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98807" y="2438400"/>
            <a:ext cx="304800" cy="623455"/>
          </a:xfrm>
          <a:prstGeom prst="line">
            <a:avLst/>
          </a:prstGeom>
          <a:noFill/>
          <a:ln w="34925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228600" y="1607403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Greenhouse forcing F</a:t>
            </a:r>
            <a:r>
              <a:rPr lang="en-US" altLang="en-US" sz="2400" baseline="-25000" dirty="0" smtClean="0">
                <a:solidFill>
                  <a:srgbClr val="00FF00"/>
                </a:solidFill>
              </a:rPr>
              <a:t>LW</a:t>
            </a:r>
            <a:r>
              <a:rPr lang="en-US" altLang="en-US" sz="2400" dirty="0" smtClean="0">
                <a:solidFill>
                  <a:srgbClr val="00FF00"/>
                </a:solidFill>
              </a:rPr>
              <a:t>= 4 W m</a:t>
            </a:r>
            <a:r>
              <a:rPr lang="en-US" altLang="en-US" sz="2400" baseline="30000" dirty="0" smtClean="0">
                <a:solidFill>
                  <a:srgbClr val="00FF00"/>
                </a:solidFill>
              </a:rPr>
              <a:t>-2</a:t>
            </a:r>
            <a:endParaRPr lang="en-US" altLang="en-US" sz="2400" baseline="30000" dirty="0">
              <a:solidFill>
                <a:srgbClr val="00FF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 bwMode="auto">
          <a:xfrm>
            <a:off x="1051207" y="4197672"/>
            <a:ext cx="2514600" cy="478238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9538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LW feedback only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0" y="1237565"/>
            <a:ext cx="0" cy="5303222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480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Forcing    =   response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=  -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607" y="3581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D15A2"/>
                </a:solidFill>
              </a:rPr>
              <a:t>Δ</a:t>
            </a:r>
            <a:r>
              <a:rPr lang="en-US" sz="3200" dirty="0" smtClean="0">
                <a:solidFill>
                  <a:srgbClr val="AD15A2"/>
                </a:solidFill>
              </a:rPr>
              <a:t>T= 2K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6015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=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baseline="-25000" dirty="0">
                <a:solidFill>
                  <a:srgbClr val="00B050"/>
                </a:solidFill>
              </a:rPr>
              <a:t>LW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/-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prstClr val="white"/>
                </a:solidFill>
              </a:rPr>
              <a:t>= </a:t>
            </a:r>
            <a:r>
              <a:rPr lang="en-US" sz="2400" dirty="0" smtClean="0">
                <a:solidFill>
                  <a:srgbClr val="AD15A2"/>
                </a:solidFill>
              </a:rPr>
              <a:t>2 K </a:t>
            </a:r>
            <a:r>
              <a:rPr lang="en-US" sz="2400" baseline="-250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634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 if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= -2 W m 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  <a:r>
              <a:rPr lang="en-US" sz="2400" dirty="0" smtClean="0">
                <a:solidFill>
                  <a:prstClr val="white"/>
                </a:solidFill>
              </a:rPr>
              <a:t>K </a:t>
            </a:r>
            <a:r>
              <a:rPr lang="en-US" sz="2400" baseline="30000" dirty="0" smtClean="0">
                <a:solidFill>
                  <a:prstClr val="white"/>
                </a:solidFill>
              </a:rPr>
              <a:t>-1</a:t>
            </a:r>
            <a:endParaRPr lang="en-US" sz="2400" baseline="30000" dirty="0">
              <a:solidFill>
                <a:prstClr val="white"/>
              </a:solidFill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2171789" y="2507673"/>
            <a:ext cx="251018" cy="540327"/>
          </a:xfrm>
          <a:prstGeom prst="line">
            <a:avLst/>
          </a:prstGeom>
          <a:noFill/>
          <a:ln w="34925">
            <a:solidFill>
              <a:srgbClr val="00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462" y="2211630"/>
            <a:ext cx="129073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  -</a:t>
            </a:r>
            <a:r>
              <a:rPr lang="el-GR" sz="2200" dirty="0" smtClean="0">
                <a:solidFill>
                  <a:prstClr val="white"/>
                </a:solidFill>
              </a:rPr>
              <a:t>λ</a:t>
            </a:r>
            <a:r>
              <a:rPr lang="en-US" sz="2200" baseline="-25000" dirty="0">
                <a:solidFill>
                  <a:prstClr val="white"/>
                </a:solidFill>
              </a:rPr>
              <a:t>LW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00FF00"/>
                </a:solidFill>
              </a:rPr>
              <a:t>= </a:t>
            </a:r>
            <a:r>
              <a:rPr lang="en-US" altLang="en-US" sz="2200" dirty="0">
                <a:solidFill>
                  <a:srgbClr val="00FF00"/>
                </a:solidFill>
              </a:rPr>
              <a:t>4 W m</a:t>
            </a:r>
            <a:r>
              <a:rPr lang="en-US" altLang="en-US" sz="2200" baseline="30000" dirty="0">
                <a:solidFill>
                  <a:srgbClr val="00FF00"/>
                </a:solidFill>
              </a:rPr>
              <a:t>-2</a:t>
            </a:r>
          </a:p>
          <a:p>
            <a:endParaRPr lang="en-US" dirty="0" smtClean="0">
              <a:solidFill>
                <a:srgbClr val="AD15A2"/>
              </a:solidFill>
            </a:endParaRPr>
          </a:p>
          <a:p>
            <a:endParaRPr lang="en-US" dirty="0" smtClean="0">
              <a:solidFill>
                <a:srgbClr val="AD15A2"/>
              </a:solidFill>
            </a:endParaRPr>
          </a:p>
          <a:p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419600" y="2957945"/>
            <a:ext cx="3048000" cy="1614054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 bwMode="auto">
          <a:xfrm>
            <a:off x="4419600" y="4093762"/>
            <a:ext cx="3048000" cy="478238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733799" y="1524000"/>
            <a:ext cx="1412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 F</a:t>
            </a:r>
            <a:r>
              <a:rPr lang="en-US" altLang="en-US" sz="2400" baseline="-25000" dirty="0" smtClean="0">
                <a:solidFill>
                  <a:srgbClr val="00FF00"/>
                </a:solidFill>
              </a:rPr>
              <a:t>LW</a:t>
            </a:r>
            <a:r>
              <a:rPr lang="en-US" altLang="en-US" sz="2400" dirty="0">
                <a:solidFill>
                  <a:srgbClr val="00FF00"/>
                </a:solidFill>
              </a:rPr>
              <a:t>=  </a:t>
            </a:r>
            <a:r>
              <a:rPr lang="en-US" altLang="en-US" sz="2400" dirty="0" smtClean="0">
                <a:solidFill>
                  <a:srgbClr val="00FF00"/>
                </a:solidFill>
              </a:rPr>
              <a:t>     4 </a:t>
            </a:r>
            <a:r>
              <a:rPr lang="en-US" altLang="en-US" sz="2400" dirty="0">
                <a:solidFill>
                  <a:srgbClr val="00FF00"/>
                </a:solidFill>
              </a:rPr>
              <a:t>W m</a:t>
            </a:r>
            <a:r>
              <a:rPr lang="en-US" altLang="en-US" sz="2400" baseline="30000" dirty="0">
                <a:solidFill>
                  <a:srgbClr val="00FF00"/>
                </a:solidFill>
              </a:rPr>
              <a:t>-2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aseline="30000" dirty="0">
              <a:solidFill>
                <a:srgbClr val="00FF00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419600" y="2286000"/>
            <a:ext cx="304800" cy="611833"/>
          </a:xfrm>
          <a:prstGeom prst="line">
            <a:avLst/>
          </a:prstGeom>
          <a:noFill/>
          <a:ln w="34925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1030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LW and SW feedback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464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Forcing    =   response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50247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=  -(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prstClr val="white"/>
                </a:solidFill>
              </a:rPr>
              <a:t>+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SW </a:t>
            </a:r>
            <a:r>
              <a:rPr lang="en-US" sz="2400" dirty="0" smtClean="0">
                <a:solidFill>
                  <a:prstClr val="white"/>
                </a:solidFill>
              </a:rPr>
              <a:t>) </a:t>
            </a:r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6091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D15A2"/>
                </a:solidFill>
              </a:rPr>
              <a:t>Δ</a:t>
            </a:r>
            <a:r>
              <a:rPr lang="en-US" sz="2400" dirty="0" smtClean="0">
                <a:solidFill>
                  <a:srgbClr val="AD15A2"/>
                </a:solidFill>
              </a:rPr>
              <a:t>T = </a:t>
            </a:r>
            <a:r>
              <a:rPr lang="en-US" sz="2400" dirty="0">
                <a:solidFill>
                  <a:srgbClr val="00B050"/>
                </a:solidFill>
              </a:rPr>
              <a:t>F</a:t>
            </a:r>
            <a:r>
              <a:rPr lang="en-US" sz="2400" baseline="-25000" dirty="0">
                <a:solidFill>
                  <a:srgbClr val="00B050"/>
                </a:solidFill>
              </a:rPr>
              <a:t>LW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/-(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 smtClean="0">
                <a:solidFill>
                  <a:prstClr val="white"/>
                </a:solidFill>
              </a:rPr>
              <a:t>LW </a:t>
            </a:r>
            <a:r>
              <a:rPr lang="en-US" sz="2400" dirty="0" smtClean="0">
                <a:solidFill>
                  <a:prstClr val="white"/>
                </a:solidFill>
              </a:rPr>
              <a:t>+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>
                <a:solidFill>
                  <a:prstClr val="white"/>
                </a:solidFill>
              </a:rPr>
              <a:t>SW </a:t>
            </a:r>
            <a:r>
              <a:rPr lang="en-US" sz="2400" dirty="0">
                <a:solidFill>
                  <a:prstClr val="white"/>
                </a:solidFill>
              </a:rPr>
              <a:t>) </a:t>
            </a:r>
            <a:r>
              <a:rPr lang="en-US" sz="2400" dirty="0" smtClean="0">
                <a:solidFill>
                  <a:prstClr val="white"/>
                </a:solidFill>
              </a:rPr>
              <a:t>= </a:t>
            </a:r>
            <a:r>
              <a:rPr lang="en-US" sz="2400" dirty="0">
                <a:solidFill>
                  <a:srgbClr val="AD15A2"/>
                </a:solidFill>
              </a:rPr>
              <a:t>4</a:t>
            </a:r>
            <a:r>
              <a:rPr lang="en-US" sz="2400" dirty="0" smtClean="0">
                <a:solidFill>
                  <a:srgbClr val="AD15A2"/>
                </a:solidFill>
              </a:rPr>
              <a:t> K </a:t>
            </a:r>
            <a:r>
              <a:rPr lang="en-US" sz="2400" baseline="-250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548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 if </a:t>
            </a:r>
            <a:r>
              <a:rPr lang="el-GR" sz="2400" dirty="0" smtClean="0">
                <a:solidFill>
                  <a:prstClr val="white"/>
                </a:solidFill>
              </a:rPr>
              <a:t>λ</a:t>
            </a:r>
            <a:r>
              <a:rPr lang="en-US" sz="2400" baseline="-25000" dirty="0">
                <a:solidFill>
                  <a:prstClr val="white"/>
                </a:solidFill>
              </a:rPr>
              <a:t>S</a:t>
            </a:r>
            <a:r>
              <a:rPr lang="en-US" sz="2400" baseline="-25000" dirty="0" smtClean="0">
                <a:solidFill>
                  <a:prstClr val="white"/>
                </a:solidFill>
              </a:rPr>
              <a:t>W </a:t>
            </a:r>
            <a:r>
              <a:rPr lang="en-US" sz="2400" dirty="0" smtClean="0">
                <a:solidFill>
                  <a:srgbClr val="AD15A2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= +1 W m </a:t>
            </a:r>
            <a:r>
              <a:rPr lang="en-US" sz="2400" baseline="30000" dirty="0" smtClean="0">
                <a:solidFill>
                  <a:prstClr val="white"/>
                </a:solidFill>
              </a:rPr>
              <a:t>-2 </a:t>
            </a:r>
            <a:r>
              <a:rPr lang="en-US" sz="2400" dirty="0" smtClean="0">
                <a:solidFill>
                  <a:prstClr val="white"/>
                </a:solidFill>
              </a:rPr>
              <a:t>K </a:t>
            </a:r>
            <a:r>
              <a:rPr lang="en-US" sz="2400" baseline="30000" dirty="0" smtClean="0">
                <a:solidFill>
                  <a:prstClr val="white"/>
                </a:solidFill>
              </a:rPr>
              <a:t>-1</a:t>
            </a:r>
            <a:endParaRPr lang="en-US" sz="2400" baseline="30000" dirty="0">
              <a:solidFill>
                <a:prstClr val="white"/>
              </a:solidFill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7386738" y="1447800"/>
            <a:ext cx="690462" cy="1510144"/>
          </a:xfrm>
          <a:prstGeom prst="line">
            <a:avLst/>
          </a:prstGeom>
          <a:noFill/>
          <a:ln w="34925">
            <a:solidFill>
              <a:srgbClr val="00FF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7062" y="1900297"/>
            <a:ext cx="129073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  </a:t>
            </a:r>
            <a:r>
              <a:rPr lang="el-GR" sz="2200" dirty="0" smtClean="0">
                <a:solidFill>
                  <a:prstClr val="white"/>
                </a:solidFill>
              </a:rPr>
              <a:t>λ</a:t>
            </a:r>
            <a:r>
              <a:rPr lang="en-US" sz="2200" baseline="-25000" dirty="0">
                <a:solidFill>
                  <a:prstClr val="white"/>
                </a:solidFill>
              </a:rPr>
              <a:t>LW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00FF00"/>
                </a:solidFill>
              </a:rPr>
              <a:t>= 8 </a:t>
            </a:r>
            <a:r>
              <a:rPr lang="en-US" altLang="en-US" sz="2200" dirty="0">
                <a:solidFill>
                  <a:srgbClr val="00FF00"/>
                </a:solidFill>
              </a:rPr>
              <a:t>W m</a:t>
            </a:r>
            <a:r>
              <a:rPr lang="en-US" altLang="en-US" sz="2200" baseline="30000" dirty="0">
                <a:solidFill>
                  <a:srgbClr val="00FF00"/>
                </a:solidFill>
              </a:rPr>
              <a:t>-2</a:t>
            </a:r>
          </a:p>
          <a:p>
            <a:endParaRPr lang="en-US" dirty="0" smtClean="0">
              <a:solidFill>
                <a:srgbClr val="AD15A2"/>
              </a:solidFill>
            </a:endParaRPr>
          </a:p>
          <a:p>
            <a:endParaRPr lang="en-US" dirty="0" smtClean="0">
              <a:solidFill>
                <a:srgbClr val="AD15A2"/>
              </a:solidFill>
            </a:endParaRPr>
          </a:p>
          <a:p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57800" y="3581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AD15A2"/>
                </a:solidFill>
              </a:rPr>
              <a:t>Δ</a:t>
            </a:r>
            <a:r>
              <a:rPr lang="en-US" sz="3200" dirty="0" smtClean="0">
                <a:solidFill>
                  <a:srgbClr val="AD15A2"/>
                </a:solidFill>
              </a:rPr>
              <a:t>T= 4K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795862" y="2278796"/>
            <a:ext cx="376338" cy="616803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91062" y="1600200"/>
            <a:ext cx="1443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  </a:t>
            </a:r>
            <a:r>
              <a:rPr lang="el-GR" sz="2200" dirty="0" smtClean="0">
                <a:solidFill>
                  <a:prstClr val="white"/>
                </a:solidFill>
              </a:rPr>
              <a:t>λ</a:t>
            </a:r>
            <a:r>
              <a:rPr lang="en-US" sz="2200" baseline="-25000" dirty="0" smtClean="0">
                <a:solidFill>
                  <a:prstClr val="white"/>
                </a:solidFill>
              </a:rPr>
              <a:t>SW </a:t>
            </a:r>
            <a:r>
              <a:rPr lang="el-GR" sz="2200" dirty="0">
                <a:solidFill>
                  <a:srgbClr val="AD15A2"/>
                </a:solidFill>
              </a:rPr>
              <a:t>Δ</a:t>
            </a:r>
            <a:r>
              <a:rPr lang="en-US" sz="2200" dirty="0" smtClean="0">
                <a:solidFill>
                  <a:srgbClr val="AD15A2"/>
                </a:solidFill>
              </a:rPr>
              <a:t>T </a:t>
            </a:r>
          </a:p>
          <a:p>
            <a:r>
              <a:rPr lang="en-US" altLang="en-US" sz="2200" dirty="0" smtClean="0">
                <a:solidFill>
                  <a:srgbClr val="FF0000"/>
                </a:solidFill>
              </a:rPr>
              <a:t>= 4 </a:t>
            </a:r>
            <a:r>
              <a:rPr lang="en-US" altLang="en-US" sz="2200" dirty="0">
                <a:solidFill>
                  <a:srgbClr val="FF0000"/>
                </a:solidFill>
              </a:rPr>
              <a:t>W </a:t>
            </a:r>
            <a:r>
              <a:rPr lang="en-US" altLang="en-US" sz="2200" dirty="0" smtClean="0">
                <a:solidFill>
                  <a:srgbClr val="FF0000"/>
                </a:solidFill>
              </a:rPr>
              <a:t>m</a:t>
            </a:r>
            <a:r>
              <a:rPr lang="en-US" altLang="en-US" sz="2200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AD15A2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93" y="3236893"/>
            <a:ext cx="158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>
                <a:solidFill>
                  <a:srgbClr val="00B050"/>
                </a:solidFill>
              </a:rPr>
              <a:t>OLR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= 0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1693" y="2895600"/>
            <a:ext cx="2308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>
                <a:solidFill>
                  <a:srgbClr val="00B050"/>
                </a:solidFill>
              </a:rPr>
              <a:t>OLR=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-F</a:t>
            </a:r>
            <a:r>
              <a:rPr lang="en-US" sz="2800" baseline="-25000" dirty="0" smtClean="0">
                <a:solidFill>
                  <a:srgbClr val="00B050"/>
                </a:solidFill>
              </a:rPr>
              <a:t>LW</a:t>
            </a:r>
            <a:r>
              <a:rPr lang="en-US" sz="2800" dirty="0" smtClean="0">
                <a:solidFill>
                  <a:srgbClr val="00B050"/>
                </a:solidFill>
              </a:rPr>
              <a:t> + </a:t>
            </a:r>
            <a:r>
              <a:rPr lang="en-US" sz="2800" dirty="0">
                <a:solidFill>
                  <a:prstClr val="white"/>
                </a:solidFill>
              </a:rPr>
              <a:t>-</a:t>
            </a:r>
            <a:r>
              <a:rPr lang="el-GR" sz="2800" dirty="0">
                <a:solidFill>
                  <a:prstClr val="white"/>
                </a:solidFill>
              </a:rPr>
              <a:t>λ</a:t>
            </a:r>
            <a:r>
              <a:rPr lang="en-US" sz="2800" baseline="-25000" dirty="0">
                <a:solidFill>
                  <a:prstClr val="white"/>
                </a:solidFill>
              </a:rPr>
              <a:t>LW </a:t>
            </a:r>
            <a:r>
              <a:rPr lang="el-GR" sz="2800" dirty="0">
                <a:solidFill>
                  <a:srgbClr val="AD15A2"/>
                </a:solidFill>
              </a:rPr>
              <a:t>Δ</a:t>
            </a:r>
            <a:r>
              <a:rPr lang="en-US" sz="2800" dirty="0">
                <a:solidFill>
                  <a:srgbClr val="AD15A2"/>
                </a:solidFill>
              </a:rPr>
              <a:t>T</a:t>
            </a:r>
            <a:r>
              <a:rPr lang="en-US" sz="2800" dirty="0" smtClean="0">
                <a:solidFill>
                  <a:srgbClr val="00B050"/>
                </a:solidFill>
              </a:rPr>
              <a:t>                 </a:t>
            </a:r>
            <a:r>
              <a:rPr lang="en-US" sz="2800" dirty="0" smtClean="0">
                <a:solidFill>
                  <a:prstClr val="white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en-US" sz="2800" dirty="0" smtClean="0">
                <a:solidFill>
                  <a:srgbClr val="FF0000"/>
                </a:solidFill>
              </a:rPr>
              <a:t>ASR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030069"/>
            <a:ext cx="5105400" cy="5751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6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12" grpId="0"/>
      <p:bldP spid="39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evolution of OLR response to greenhouse forcing with SW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76400"/>
            <a:ext cx="6252839" cy="322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814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OLR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05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86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</a:t>
            </a:r>
            <a:r>
              <a:rPr lang="en-US" sz="2400" baseline="-25000" dirty="0" smtClean="0">
                <a:solidFill>
                  <a:srgbClr val="00B050"/>
                </a:solidFill>
              </a:rPr>
              <a:t>LW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524000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OLR must go from –FLW at time 0 to FLW in the equilibrium response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US" sz="2000" dirty="0" smtClean="0">
                <a:solidFill>
                  <a:prstClr val="white"/>
                </a:solidFill>
              </a:rPr>
              <a:t>OLR returns to unperturbed value </a:t>
            </a:r>
            <a:r>
              <a:rPr lang="en-US" sz="2400" i="1" dirty="0" smtClean="0">
                <a:solidFill>
                  <a:prstClr val="white"/>
                </a:solidFill>
              </a:rPr>
              <a:t>when half of the equilibrium temperature change occurs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pPr marL="457200" indent="-457200">
              <a:buFont typeface="Wingdings"/>
              <a:buChar char="à"/>
            </a:pPr>
            <a:endParaRPr lang="en-US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4908561"/>
                <a:ext cx="187968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white"/>
                          </a:solidFill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08561"/>
                <a:ext cx="1879682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24783" y="5027184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The energy imbalance equation: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5415223"/>
                <a:ext cx="4495800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prstClr val="white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US" i="1" baseline="-25000" smtClean="0">
                        <a:solidFill>
                          <a:prstClr val="white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white"/>
                            </a:solidFill>
                          </a:rPr>
                          <m:t>λ</m:t>
                        </m:r>
                      </m:den>
                    </m:f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baseline="-250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den>
                            </m:f>
                          </m:sup>
                        </m:sSup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 smtClean="0">
                        <a:solidFill>
                          <a:prstClr val="white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l-GR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15223"/>
                <a:ext cx="4495800" cy="833177"/>
              </a:xfrm>
              <a:prstGeom prst="rect">
                <a:avLst/>
              </a:prstGeom>
              <a:blipFill rotWithShape="1">
                <a:blip r:embed="rId4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578" y="5915883"/>
                <a:ext cx="8610600" cy="94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With the characteristic timescale (</a:t>
                </a:r>
                <a:r>
                  <a:rPr lang="el-GR" dirty="0" smtClean="0">
                    <a:solidFill>
                      <a:prstClr val="white"/>
                    </a:solidFill>
                  </a:rPr>
                  <a:t>τ</a:t>
                </a:r>
                <a:r>
                  <a:rPr lang="en-US" dirty="0" smtClean="0">
                    <a:solidFill>
                      <a:prstClr val="white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l-GR" sz="2400" dirty="0" smtClean="0">
                    <a:solidFill>
                      <a:prstClr val="white"/>
                    </a:solidFill>
                  </a:rPr>
                  <a:t>τ</a:t>
                </a:r>
                <a:r>
                  <a:rPr lang="en-US" sz="2400" dirty="0" smtClean="0">
                    <a:solidFill>
                      <a:prstClr val="white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</a:rPr>
                  <a:t> =</a:t>
                </a:r>
                <a:r>
                  <a:rPr lang="en-US" sz="24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𝑆𝑊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𝐿𝑊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</a:rPr>
                  <a:t>  = 30 years (for 150 meter deep ocean)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8" y="5915883"/>
                <a:ext cx="8610600" cy="942117"/>
              </a:xfrm>
              <a:prstGeom prst="rect">
                <a:avLst/>
              </a:prstGeom>
              <a:blipFill rotWithShape="1">
                <a:blip r:embed="rId5"/>
                <a:stretch>
                  <a:fillRect l="-566" t="-3226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72383" y="5562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Has the solution: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Inter-model spread in TOA response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96142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The TOA response to greenhouse forcing differs a lot between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OLR returns to unperturbed values (</a:t>
            </a:r>
            <a:r>
              <a:rPr lang="el-GR" sz="2200" dirty="0" smtClean="0">
                <a:solidFill>
                  <a:prstClr val="white"/>
                </a:solidFill>
              </a:rPr>
              <a:t>Τ</a:t>
            </a:r>
            <a:r>
              <a:rPr lang="en-US" sz="2200" baseline="-25000" dirty="0" smtClean="0">
                <a:solidFill>
                  <a:prstClr val="white"/>
                </a:solidFill>
              </a:rPr>
              <a:t>CROSS</a:t>
            </a:r>
            <a:r>
              <a:rPr lang="en-US" sz="2200" dirty="0" smtClean="0">
                <a:solidFill>
                  <a:prstClr val="white"/>
                </a:solidFill>
              </a:rPr>
              <a:t>)  within 5 years for some GCMs and not at all for others (bi-modal)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On average, </a:t>
            </a:r>
            <a:r>
              <a:rPr lang="el-GR" sz="2200" dirty="0" smtClean="0">
                <a:solidFill>
                  <a:prstClr val="white"/>
                </a:solidFill>
              </a:rPr>
              <a:t>Τ</a:t>
            </a:r>
            <a:r>
              <a:rPr lang="en-US" sz="2200" baseline="-25000" dirty="0" smtClean="0">
                <a:solidFill>
                  <a:prstClr val="white"/>
                </a:solidFill>
              </a:rPr>
              <a:t>CROSS</a:t>
            </a:r>
            <a:r>
              <a:rPr lang="en-US" sz="2200" dirty="0" smtClean="0">
                <a:solidFill>
                  <a:prstClr val="white"/>
                </a:solidFill>
              </a:rPr>
              <a:t> = 19 years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001000" cy="25399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608888" cy="27397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705600" y="4419600"/>
            <a:ext cx="152400" cy="2286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4191000"/>
            <a:ext cx="124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Ensemble mean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Linear Feedback model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828800"/>
            <a:ext cx="61298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1103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C = heat capacity of climate system. Time dependent – meters of ocean</a:t>
            </a:r>
            <a:r>
              <a:rPr lang="en-US" sz="2100" baseline="30000" dirty="0" smtClean="0">
                <a:solidFill>
                  <a:prstClr val="white"/>
                </a:solidFill>
              </a:rPr>
              <a:t> </a:t>
            </a:r>
            <a:endParaRPr lang="en-US" sz="21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T</a:t>
            </a:r>
            <a:r>
              <a:rPr lang="en-US" sz="2100" baseline="-25000" dirty="0" smtClean="0">
                <a:solidFill>
                  <a:prstClr val="white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 = Global mean surface temperature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F</a:t>
            </a:r>
            <a:r>
              <a:rPr lang="en-US" sz="2100" baseline="-25000" dirty="0" smtClean="0">
                <a:solidFill>
                  <a:prstClr val="white"/>
                </a:solidFill>
              </a:rPr>
              <a:t>SW 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  <a:r>
              <a:rPr lang="en-US" sz="2100" dirty="0" smtClean="0">
                <a:solidFill>
                  <a:prstClr val="white"/>
                </a:solidFill>
              </a:rPr>
              <a:t>and F</a:t>
            </a:r>
            <a:r>
              <a:rPr lang="en-US" sz="2100" baseline="-25000" dirty="0" smtClean="0">
                <a:solidFill>
                  <a:prstClr val="white"/>
                </a:solidFill>
              </a:rPr>
              <a:t>LW</a:t>
            </a:r>
            <a:r>
              <a:rPr lang="en-US" sz="2100" dirty="0" smtClean="0">
                <a:solidFill>
                  <a:prstClr val="white"/>
                </a:solidFill>
              </a:rPr>
              <a:t> are the SW and LW radiative forcing (including fast cloud response to radiative forcing – W m</a:t>
            </a:r>
            <a:r>
              <a:rPr lang="en-US" sz="2100" baseline="30000" dirty="0" smtClean="0">
                <a:solidFill>
                  <a:prstClr val="white"/>
                </a:solidFill>
              </a:rPr>
              <a:t>-2</a:t>
            </a:r>
            <a:r>
              <a:rPr lang="en-US" sz="2100" dirty="0" smtClean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white"/>
                </a:solidFill>
              </a:rPr>
              <a:t>λ</a:t>
            </a:r>
            <a:r>
              <a:rPr lang="en-US" sz="2100" baseline="-25000" dirty="0" smtClean="0">
                <a:solidFill>
                  <a:prstClr val="white"/>
                </a:solidFill>
              </a:rPr>
              <a:t>LW</a:t>
            </a:r>
            <a:r>
              <a:rPr lang="en-US" sz="2100" dirty="0" smtClean="0">
                <a:solidFill>
                  <a:prstClr val="white"/>
                </a:solidFill>
              </a:rPr>
              <a:t> and </a:t>
            </a:r>
            <a:r>
              <a:rPr lang="el-GR" sz="2100" dirty="0" smtClean="0">
                <a:solidFill>
                  <a:prstClr val="white"/>
                </a:solidFill>
              </a:rPr>
              <a:t>λ</a:t>
            </a:r>
            <a:r>
              <a:rPr lang="en-US" sz="2100" baseline="-25000" dirty="0" smtClean="0">
                <a:solidFill>
                  <a:prstClr val="white"/>
                </a:solidFill>
              </a:rPr>
              <a:t>SW</a:t>
            </a:r>
            <a:r>
              <a:rPr lang="en-US" sz="2100" dirty="0" smtClean="0">
                <a:solidFill>
                  <a:prstClr val="white"/>
                </a:solidFill>
              </a:rPr>
              <a:t> are the LW and SW feedback parameters. W m</a:t>
            </a:r>
            <a:r>
              <a:rPr lang="en-US" sz="2100" baseline="30000" dirty="0" smtClean="0">
                <a:solidFill>
                  <a:prstClr val="white"/>
                </a:solidFill>
              </a:rPr>
              <a:t>-2 </a:t>
            </a:r>
            <a:r>
              <a:rPr lang="en-US" sz="2100" dirty="0" smtClean="0">
                <a:solidFill>
                  <a:prstClr val="white"/>
                </a:solidFill>
              </a:rPr>
              <a:t>K</a:t>
            </a:r>
            <a:r>
              <a:rPr lang="en-US" sz="2100" baseline="30000" dirty="0" smtClean="0">
                <a:solidFill>
                  <a:prstClr val="white"/>
                </a:solidFill>
              </a:rPr>
              <a:t>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aseline="300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prstClr val="white"/>
                </a:solidFill>
              </a:rPr>
              <a:t>Given above parameters and T</a:t>
            </a:r>
            <a:r>
              <a:rPr lang="en-US" sz="2100" baseline="-25000" dirty="0" smtClean="0">
                <a:solidFill>
                  <a:prstClr val="white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 , we can predict the TOA response</a:t>
            </a: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00675"/>
            <a:ext cx="500591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295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Energy Change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9978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AD15A2"/>
                </a:solidFill>
              </a:rPr>
              <a:t>Forcing</a:t>
            </a:r>
            <a:endParaRPr lang="en-US" sz="2400" dirty="0">
              <a:solidFill>
                <a:srgbClr val="AD15A2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5400000" flipV="1">
            <a:off x="1676400" y="1393383"/>
            <a:ext cx="381000" cy="1143000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 flipV="1">
            <a:off x="3344333" y="1227667"/>
            <a:ext cx="381000" cy="1430866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AD15A2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5571067" y="1227667"/>
            <a:ext cx="381000" cy="1430866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0000D8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9978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0000D8"/>
                </a:solidFill>
              </a:rPr>
              <a:t>Feedbacks</a:t>
            </a:r>
            <a:endParaRPr lang="en-US" sz="2400" dirty="0">
              <a:solidFill>
                <a:srgbClr val="0000D8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4306456" y="38100"/>
            <a:ext cx="381000" cy="2438400"/>
          </a:xfrm>
          <a:prstGeom prst="leftBrace">
            <a:avLst>
              <a:gd name="adj1" fmla="val 8333"/>
              <a:gd name="adj2" fmla="val 47403"/>
            </a:avLst>
          </a:prstGeom>
          <a:ln w="31750">
            <a:solidFill>
              <a:srgbClr val="00B05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12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AD15A2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Top of atmosphere (TOA) radiation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Backing out Forcing and feedbacks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instantaneous 4XCO2 increase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45095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white"/>
                </a:solidFill>
              </a:rPr>
              <a:t>Feedbacks parameters (</a:t>
            </a:r>
            <a:r>
              <a:rPr lang="el-GR" sz="2300" dirty="0" smtClean="0">
                <a:solidFill>
                  <a:prstClr val="white"/>
                </a:solidFill>
              </a:rPr>
              <a:t>λ</a:t>
            </a:r>
            <a:r>
              <a:rPr lang="en-US" sz="2300" baseline="-25000" dirty="0" smtClean="0">
                <a:solidFill>
                  <a:prstClr val="white"/>
                </a:solidFill>
              </a:rPr>
              <a:t>LW</a:t>
            </a:r>
            <a:r>
              <a:rPr lang="en-US" sz="2300" dirty="0" smtClean="0">
                <a:solidFill>
                  <a:prstClr val="white"/>
                </a:solidFill>
              </a:rPr>
              <a:t> and </a:t>
            </a:r>
            <a:r>
              <a:rPr lang="el-GR" sz="2300" dirty="0" smtClean="0">
                <a:solidFill>
                  <a:prstClr val="white"/>
                </a:solidFill>
              </a:rPr>
              <a:t>λ</a:t>
            </a:r>
            <a:r>
              <a:rPr lang="en-US" sz="2300" baseline="-25000" dirty="0" smtClean="0">
                <a:solidFill>
                  <a:prstClr val="white"/>
                </a:solidFill>
              </a:rPr>
              <a:t>SW</a:t>
            </a:r>
            <a:r>
              <a:rPr lang="en-US" sz="2300" dirty="0" smtClean="0">
                <a:solidFill>
                  <a:prstClr val="white"/>
                </a:solidFill>
              </a:rPr>
              <a:t>) are the slope of –OLR and ASR vs. T</a:t>
            </a:r>
            <a:r>
              <a:rPr lang="en-US" sz="2300" baseline="-25000" dirty="0" smtClean="0">
                <a:solidFill>
                  <a:prstClr val="white"/>
                </a:solidFill>
              </a:rPr>
              <a:t>S </a:t>
            </a:r>
            <a:r>
              <a:rPr lang="en-US" sz="2300" dirty="0" smtClean="0">
                <a:solidFill>
                  <a:prstClr val="white"/>
                </a:solidFill>
              </a:rPr>
              <a:t>(W m</a:t>
            </a:r>
            <a:r>
              <a:rPr lang="en-US" sz="2300" baseline="30000" dirty="0" smtClean="0">
                <a:solidFill>
                  <a:prstClr val="white"/>
                </a:solidFill>
              </a:rPr>
              <a:t>-2 </a:t>
            </a:r>
            <a:r>
              <a:rPr lang="en-US" sz="2300" dirty="0" smtClean="0">
                <a:solidFill>
                  <a:prstClr val="white"/>
                </a:solidFill>
              </a:rPr>
              <a:t>K</a:t>
            </a:r>
            <a:r>
              <a:rPr lang="en-US" sz="2300" baseline="30000" dirty="0" smtClean="0">
                <a:solidFill>
                  <a:prstClr val="white"/>
                </a:solidFill>
              </a:rPr>
              <a:t>-1</a:t>
            </a:r>
            <a:r>
              <a:rPr lang="en-US" sz="2300" dirty="0" smtClean="0">
                <a:solidFill>
                  <a:prstClr val="white"/>
                </a:solidFill>
              </a:rPr>
              <a:t>)</a:t>
            </a:r>
            <a:r>
              <a:rPr lang="en-US" sz="2300" baseline="30000" dirty="0" smtClean="0">
                <a:solidFill>
                  <a:prstClr val="white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white"/>
                </a:solidFill>
              </a:rPr>
              <a:t>Forcing (F</a:t>
            </a:r>
            <a:r>
              <a:rPr lang="en-US" sz="2300" baseline="-25000" dirty="0" smtClean="0">
                <a:solidFill>
                  <a:prstClr val="white"/>
                </a:solidFill>
              </a:rPr>
              <a:t>SW </a:t>
            </a:r>
            <a:r>
              <a:rPr lang="en-US" sz="2300" dirty="0" smtClean="0">
                <a:solidFill>
                  <a:prstClr val="white"/>
                </a:solidFill>
              </a:rPr>
              <a:t> and F</a:t>
            </a:r>
            <a:r>
              <a:rPr lang="en-US" sz="2300" baseline="-25000" dirty="0" smtClean="0">
                <a:solidFill>
                  <a:prstClr val="white"/>
                </a:solidFill>
              </a:rPr>
              <a:t>LW</a:t>
            </a:r>
            <a:r>
              <a:rPr lang="en-US" sz="2300" dirty="0" smtClean="0">
                <a:solidFill>
                  <a:prstClr val="white"/>
                </a:solidFill>
              </a:rPr>
              <a:t>) is the intercept (W m</a:t>
            </a:r>
            <a:r>
              <a:rPr lang="en-US" sz="2300" baseline="30000" dirty="0" smtClean="0">
                <a:solidFill>
                  <a:prstClr val="white"/>
                </a:solidFill>
              </a:rPr>
              <a:t>-2 </a:t>
            </a:r>
            <a:r>
              <a:rPr lang="en-US" sz="2300" dirty="0" smtClean="0">
                <a:solidFill>
                  <a:prstClr val="white"/>
                </a:solidFill>
              </a:rPr>
              <a:t>) . Includes rapid cloud response to CO</a:t>
            </a:r>
            <a:r>
              <a:rPr lang="en-US" sz="2300" baseline="-25000" dirty="0" smtClean="0">
                <a:solidFill>
                  <a:prstClr val="white"/>
                </a:solidFill>
              </a:rPr>
              <a:t>2</a:t>
            </a:r>
            <a:r>
              <a:rPr lang="en-US" sz="2300" dirty="0" smtClean="0">
                <a:solidFill>
                  <a:prstClr val="white"/>
                </a:solidFill>
              </a:rPr>
              <a:t> (Gregory and Webb)</a:t>
            </a:r>
            <a:endParaRPr lang="en-US" sz="2300" baseline="-250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383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CNRM model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295401"/>
            <a:ext cx="4333567" cy="312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33" y="1295400"/>
            <a:ext cx="43335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Linear Feedback model 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96" y="3886200"/>
            <a:ext cx="4917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The TOA response in each model (and ensemble average) – solid lines– is well replicated by the linear feedback model</a:t>
            </a:r>
          </a:p>
          <a:p>
            <a:endParaRPr lang="en-US" sz="22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What parameters (forcing, feedbacks, heat capacity) set the mean radiative response and its variations across models?</a:t>
            </a:r>
          </a:p>
          <a:p>
            <a:endParaRPr lang="en-US" sz="22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3291840" cy="68580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91211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</TotalTime>
  <Words>1998</Words>
  <Application>Microsoft Office PowerPoint</Application>
  <PresentationFormat>On-screen Show (4:3)</PresentationFormat>
  <Paragraphs>308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Office Theme</vt:lpstr>
      <vt:lpstr>Default Design</vt:lpstr>
      <vt:lpstr>7_Default Design</vt:lpstr>
      <vt:lpstr>14_Default Design</vt:lpstr>
      <vt:lpstr>2_Office Theme</vt:lpstr>
      <vt:lpstr>3_Office Theme</vt:lpstr>
      <vt:lpstr>4_Office Theme</vt:lpstr>
      <vt:lpstr>5_Office Theme</vt:lpstr>
      <vt:lpstr>6_Office Theme</vt:lpstr>
      <vt:lpstr>The absorption of solar radiation in the climate system</vt:lpstr>
      <vt:lpstr>Energy imbalance and temperature change</vt:lpstr>
      <vt:lpstr>Top of Atmosphere Radiative response to greenhouse and shortwave forcing </vt:lpstr>
      <vt:lpstr>How to reconcile this – response to greenhouse forcing with a shortwave feedback</vt:lpstr>
      <vt:lpstr>Time evolution of OLR response to greenhouse forcing with SW feedback</vt:lpstr>
      <vt:lpstr>Inter-model spread in TOA response</vt:lpstr>
      <vt:lpstr>Linear Feedback model</vt:lpstr>
      <vt:lpstr>Backing out Forcing and feedbacks from instantaneous 4XCO2 increase runs</vt:lpstr>
      <vt:lpstr>Linear Feedback model works</vt:lpstr>
      <vt:lpstr>Ensemble average OLR recovery timescale</vt:lpstr>
      <vt:lpstr>Climate model differences in OLR response time</vt:lpstr>
      <vt:lpstr>Sensitivity of τCROSS to feedback parameters</vt:lpstr>
      <vt:lpstr>Cause of SW positive feedbacks: </vt:lpstr>
      <vt:lpstr>PowerPoint Presentation</vt:lpstr>
      <vt:lpstr>Implications for OLR recovery timescale</vt:lpstr>
      <vt:lpstr>Can we get climate feedbacks from interannual variability of CERES (and surface temperature)?  </vt:lpstr>
      <vt:lpstr>Radiation causes surface temperature anomalies as well as responds to it– potential to confuse the non-feedback forcing with the feedback.</vt:lpstr>
      <vt:lpstr>PowerPoint Presentation</vt:lpstr>
      <vt:lpstr>Are the radiative feedbacks that operate on inter-annual timescales equivalent to equilibrium feedbacks?</vt:lpstr>
      <vt:lpstr>PowerPoint Presentation</vt:lpstr>
      <vt:lpstr>Heat capacity: 4XCO2</vt:lpstr>
      <vt:lpstr>How fast does the system approach equilibrium?</vt:lpstr>
      <vt:lpstr>What parameter controls inter-GCM spread in TOA response?</vt:lpstr>
      <vt:lpstr>τcross dependence on feedback parameters</vt:lpstr>
      <vt:lpstr>How fast does the system approach equilibrium?</vt:lpstr>
      <vt:lpstr>What parameter controls inter-GCM spread in TOA response?</vt:lpstr>
      <vt:lpstr>τcross dependence on feedback parameters</vt:lpstr>
      <vt:lpstr>Sensitivity of τCROSS to feedback parameters</vt:lpstr>
      <vt:lpstr>What parameter controls inter-GCM spread in TOA response?</vt:lpstr>
      <vt:lpstr>PowerPoint Presentation</vt:lpstr>
      <vt:lpstr>SW and LW Feedbacks and Forcing: 4XCO2</vt:lpstr>
      <vt:lpstr>PowerPoint Presentation</vt:lpstr>
      <vt:lpstr>LW Feedback parameter from observations</vt:lpstr>
      <vt:lpstr>SW Feedback parameter from observations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Scale Energy Fluxes: Comparison of Observational Estimates and Model Simulations</dc:title>
  <dc:creator>thedhoe</dc:creator>
  <cp:lastModifiedBy>Aaron Donohoe</cp:lastModifiedBy>
  <cp:revision>98</cp:revision>
  <dcterms:created xsi:type="dcterms:W3CDTF">2014-04-07T14:52:22Z</dcterms:created>
  <dcterms:modified xsi:type="dcterms:W3CDTF">2015-08-29T01:59:29Z</dcterms:modified>
</cp:coreProperties>
</file>