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76" r:id="rId3"/>
    <p:sldId id="454" r:id="rId4"/>
    <p:sldId id="490" r:id="rId5"/>
    <p:sldId id="277" r:id="rId6"/>
    <p:sldId id="279" r:id="rId7"/>
    <p:sldId id="453" r:id="rId8"/>
    <p:sldId id="489" r:id="rId9"/>
    <p:sldId id="464" r:id="rId10"/>
    <p:sldId id="452" r:id="rId11"/>
    <p:sldId id="476" r:id="rId12"/>
    <p:sldId id="477" r:id="rId13"/>
    <p:sldId id="478" r:id="rId14"/>
    <p:sldId id="479" r:id="rId15"/>
    <p:sldId id="496" r:id="rId16"/>
    <p:sldId id="497" r:id="rId17"/>
    <p:sldId id="498" r:id="rId18"/>
    <p:sldId id="451" r:id="rId19"/>
    <p:sldId id="469" r:id="rId20"/>
    <p:sldId id="435" r:id="rId21"/>
    <p:sldId id="500" r:id="rId22"/>
    <p:sldId id="502" r:id="rId23"/>
    <p:sldId id="503" r:id="rId24"/>
    <p:sldId id="504" r:id="rId25"/>
    <p:sldId id="457" r:id="rId26"/>
    <p:sldId id="493" r:id="rId27"/>
    <p:sldId id="521" r:id="rId28"/>
    <p:sldId id="495" r:id="rId29"/>
    <p:sldId id="462" r:id="rId30"/>
    <p:sldId id="480" r:id="rId31"/>
    <p:sldId id="483" r:id="rId32"/>
    <p:sldId id="484" r:id="rId33"/>
    <p:sldId id="485" r:id="rId34"/>
    <p:sldId id="486" r:id="rId35"/>
    <p:sldId id="514" r:id="rId36"/>
    <p:sldId id="488" r:id="rId37"/>
    <p:sldId id="487" r:id="rId38"/>
    <p:sldId id="515" r:id="rId39"/>
    <p:sldId id="516" r:id="rId40"/>
    <p:sldId id="508" r:id="rId41"/>
    <p:sldId id="501" r:id="rId42"/>
    <p:sldId id="522" r:id="rId43"/>
    <p:sldId id="524" r:id="rId44"/>
    <p:sldId id="258" r:id="rId45"/>
    <p:sldId id="525" r:id="rId46"/>
    <p:sldId id="526" r:id="rId47"/>
    <p:sldId id="527" r:id="rId48"/>
    <p:sldId id="528" r:id="rId49"/>
    <p:sldId id="529" r:id="rId50"/>
    <p:sldId id="518" r:id="rId51"/>
    <p:sldId id="519" r:id="rId52"/>
    <p:sldId id="335" r:id="rId53"/>
    <p:sldId id="531" r:id="rId54"/>
    <p:sldId id="530" r:id="rId55"/>
    <p:sldId id="505" r:id="rId56"/>
    <p:sldId id="506" r:id="rId57"/>
    <p:sldId id="532" r:id="rId58"/>
    <p:sldId id="533" r:id="rId59"/>
    <p:sldId id="534" r:id="rId60"/>
    <p:sldId id="535" r:id="rId61"/>
    <p:sldId id="449" r:id="rId62"/>
    <p:sldId id="499" r:id="rId63"/>
    <p:sldId id="433" r:id="rId64"/>
    <p:sldId id="456" r:id="rId65"/>
    <p:sldId id="459" r:id="rId66"/>
    <p:sldId id="465" r:id="rId67"/>
    <p:sldId id="536" r:id="rId68"/>
    <p:sldId id="470" r:id="rId69"/>
    <p:sldId id="471" r:id="rId70"/>
    <p:sldId id="473" r:id="rId71"/>
    <p:sldId id="474" r:id="rId72"/>
    <p:sldId id="475" r:id="rId73"/>
    <p:sldId id="285" r:id="rId74"/>
    <p:sldId id="425" r:id="rId75"/>
    <p:sldId id="427" r:id="rId76"/>
    <p:sldId id="262" r:id="rId77"/>
    <p:sldId id="263" r:id="rId78"/>
    <p:sldId id="322"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0066"/>
    <a:srgbClr val="003DB8"/>
    <a:srgbClr val="FF9900"/>
    <a:srgbClr val="E82ADF"/>
    <a:srgbClr val="FF6600"/>
    <a:srgbClr val="00D050"/>
    <a:srgbClr val="00DA00"/>
    <a:srgbClr val="160597"/>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p:cViewPr varScale="1">
        <p:scale>
          <a:sx n="162" d="100"/>
          <a:sy n="162" d="100"/>
        </p:scale>
        <p:origin x="91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63F01F-1E51-4343-9537-B65E323FD65E}" type="datetimeFigureOut">
              <a:rPr lang="en-US" smtClean="0"/>
              <a:t>10/17/2022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F3AFD6-4C57-483C-B598-5C8DC3A22A16}" type="slidenum">
              <a:rPr lang="en-US" smtClean="0"/>
              <a:t>‹#›</a:t>
            </a:fld>
            <a:endParaRPr lang="en-US"/>
          </a:p>
        </p:txBody>
      </p:sp>
    </p:spTree>
    <p:extLst>
      <p:ext uri="{BB962C8B-B14F-4D97-AF65-F5344CB8AC3E}">
        <p14:creationId xmlns:p14="http://schemas.microsoft.com/office/powerpoint/2010/main" val="328038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8AD926-01C5-4110-ACD8-4262DBB9D1F4}" type="slidenum">
              <a:rPr lang="en-US" altLang="en-US">
                <a:solidFill>
                  <a:prstClr val="white"/>
                </a:solidFill>
              </a:rPr>
              <a:pPr/>
              <a:t>2</a:t>
            </a:fld>
            <a:endParaRPr lang="en-US" altLang="en-US">
              <a:solidFill>
                <a:prstClr val="white"/>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NH = 8.2 - 2.4 = 5.8</a:t>
            </a:r>
          </a:p>
          <a:p>
            <a:r>
              <a:rPr lang="en-US" altLang="en-US" dirty="0"/>
              <a:t>SH = 9.0 – 3.2 = 5.8</a:t>
            </a:r>
          </a:p>
          <a:p>
            <a:r>
              <a:rPr lang="en-US" altLang="en-US" dirty="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27</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3378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28</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cs typeface="Arial" panose="020B0604020202020204" pitchFamily="34" charset="0"/>
              </a:rPr>
              <a:t>NH = 8.2 - 2.4 = 5.8</a:t>
            </a:r>
          </a:p>
          <a:p>
            <a:pPr eaLnBrk="1" hangingPunct="1"/>
            <a:r>
              <a:rPr lang="en-US" altLang="en-US">
                <a:latin typeface="Arial" panose="020B0604020202020204" pitchFamily="34" charset="0"/>
                <a:cs typeface="Arial" panose="020B0604020202020204" pitchFamily="34" charset="0"/>
              </a:rPr>
              <a:t>SH = 9.0 – 3.2 = 5.8</a:t>
            </a:r>
          </a:p>
          <a:p>
            <a:pPr eaLnBrk="1" hangingPunct="1"/>
            <a:r>
              <a:rPr lang="en-US" altLang="en-US">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265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8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97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036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figure shows the sources of energy input to the atmosphere in observations (ERA reanalysis) with the global mean removed. </a:t>
            </a:r>
            <a:r>
              <a:rPr lang="en-US" dirty="0">
                <a:solidFill>
                  <a:schemeClr val="bg1"/>
                </a:solidFill>
              </a:rPr>
              <a:t>Energy enters the atmosphere in the low latitudes and leaves the atmosphere in the high latitudes (black line). The energy input to the atmosphere is decomposed into three terms; the sensible hear flux from the surface to the atmosphere (orange), the evaporation (green), and the radiative heating of the atmosphere (note this differs from the top of atmosphere radiation and the surface radiation). The evaporation has more spatial structure than the other terms contributing energy into the atmosphere.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right panel shows the atmospheric heat transport  due to each process. This shows that nearly all the poleward heat transport in the atmosphere is derived from evaporation. This result has been confirmed with idealized model studying in which we (Robert </a:t>
            </a:r>
            <a:r>
              <a:rPr lang="en-US" dirty="0" err="1">
                <a:solidFill>
                  <a:schemeClr val="bg1"/>
                </a:solidFill>
              </a:rPr>
              <a:t>Fajber</a:t>
            </a:r>
            <a:r>
              <a:rPr lang="en-US" dirty="0">
                <a:solidFill>
                  <a:schemeClr val="bg1"/>
                </a:solidFill>
              </a:rPr>
              <a:t>) traces the heating and transport that results from each process by tagging and tracing air parcels (much like one would do with passive tracer transport).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There is one subtlety here. The evaporations drives both the flux of temperature and humidity (dry and moist energy transports in the atmosphere. The evaporation in the tropics can either be balanced by a moisture transport in the atmosphere, or be precipitated out which </a:t>
            </a:r>
            <a:r>
              <a:rPr lang="en-US" dirty="0" err="1">
                <a:solidFill>
                  <a:schemeClr val="bg1"/>
                </a:solidFill>
              </a:rPr>
              <a:t>condesationally</a:t>
            </a:r>
            <a:r>
              <a:rPr lang="en-US" dirty="0">
                <a:solidFill>
                  <a:schemeClr val="bg1"/>
                </a:solidFill>
              </a:rPr>
              <a:t> heats the atmospheric column to drive the dry atmospheric heat transport.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64877-2771-4D93-9336-12FB0E010C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8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008BA-5ADD-4A94-B09F-7F6B24804C29}" type="slidenum">
              <a:rPr lang="en-US" altLang="en-US"/>
              <a:pPr/>
              <a:t>73</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r>
              <a:rPr lang="en-US" altLang="en-US" dirty="0"/>
              <a:t>R^2   NH \\\ 0.63            SH \\\\ 0.84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64297C-BF52-403D-A87B-6A5D68EB2A1E}" type="slidenum">
              <a:rPr lang="en-US" altLang="en-US"/>
              <a:pPr/>
              <a:t>76</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7FFD2-8B6B-4061-96A8-6D652A6C1F74}" type="slidenum">
              <a:rPr lang="en-US" altLang="en-US">
                <a:solidFill>
                  <a:prstClr val="white"/>
                </a:solidFill>
              </a:rPr>
              <a:pPr/>
              <a:t>77</a:t>
            </a:fld>
            <a:endParaRPr lang="en-US" altLang="en-US">
              <a:solidFill>
                <a:prstClr val="white"/>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93CDD9-8C40-464F-8E89-07B8F334F284}" type="slidenum">
              <a:rPr lang="en-US" altLang="en-US">
                <a:solidFill>
                  <a:prstClr val="white"/>
                </a:solidFill>
              </a:rPr>
              <a:pPr/>
              <a:t>78</a:t>
            </a:fld>
            <a:endParaRPr lang="en-US" altLang="en-US">
              <a:solidFill>
                <a:prstClr val="white"/>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3</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6091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4</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183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C9D45-CFAB-49D8-90BB-BF57F4D977FB}" type="slidenum">
              <a:rPr lang="en-US" altLang="en-US">
                <a:solidFill>
                  <a:prstClr val="white"/>
                </a:solidFill>
              </a:rPr>
              <a:pPr/>
              <a:t>5</a:t>
            </a:fld>
            <a:endParaRPr lang="en-US" altLang="en-US">
              <a:solidFill>
                <a:prstClr val="white"/>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C9D45-CFAB-49D8-90BB-BF57F4D977FB}" type="slidenum">
              <a:rPr lang="en-US" altLang="en-US">
                <a:solidFill>
                  <a:prstClr val="white"/>
                </a:solidFill>
              </a:rPr>
              <a:pPr/>
              <a:t>6</a:t>
            </a:fld>
            <a:endParaRPr lang="en-US" altLang="en-US">
              <a:solidFill>
                <a:prstClr val="white"/>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C9D45-CFAB-49D8-90BB-BF57F4D977FB}" type="slidenum">
              <a:rPr lang="en-US" altLang="en-US">
                <a:solidFill>
                  <a:prstClr val="white"/>
                </a:solidFill>
              </a:rPr>
              <a:pPr/>
              <a:t>7</a:t>
            </a:fld>
            <a:endParaRPr lang="en-US" altLang="en-US">
              <a:solidFill>
                <a:prstClr val="white"/>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C9D45-CFAB-49D8-90BB-BF57F4D977FB}" type="slidenum">
              <a:rPr lang="en-US" altLang="en-US">
                <a:solidFill>
                  <a:prstClr val="white"/>
                </a:solidFill>
              </a:rPr>
              <a:pPr/>
              <a:t>9</a:t>
            </a:fld>
            <a:endParaRPr lang="en-US" altLang="en-US">
              <a:solidFill>
                <a:prstClr val="white"/>
              </a:solidFill>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1205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25</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6797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AF721A8D-8FFB-4DEB-A137-359BBEB48F39}"/>
              </a:ext>
            </a:extLst>
          </p:cNvPr>
          <p:cNvSpPr>
            <a:spLocks noGrp="1" noChangeArrowheads="1"/>
          </p:cNvSpPr>
          <p:nvPr>
            <p:ph type="sldNum" sz="quarter" idx="5"/>
          </p:nvPr>
        </p:nvSpPr>
        <p:spPr>
          <a:noFill/>
        </p:spPr>
        <p:txBody>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fld id="{43C6CC4C-00D5-46E7-A354-91E318052382}" type="slidenum">
              <a:rPr lang="en-US" altLang="en-US" sz="1200">
                <a:solidFill>
                  <a:schemeClr val="tx1"/>
                </a:solidFill>
              </a:rPr>
              <a:pPr eaLnBrk="1" hangingPunct="1"/>
              <a:t>26</a:t>
            </a:fld>
            <a:endParaRPr lang="en-US" altLang="en-US" sz="1200">
              <a:solidFill>
                <a:schemeClr val="tx1"/>
              </a:solidFill>
            </a:endParaRPr>
          </a:p>
        </p:txBody>
      </p:sp>
      <p:sp>
        <p:nvSpPr>
          <p:cNvPr id="87043" name="Rectangle 2">
            <a:extLst>
              <a:ext uri="{FF2B5EF4-FFF2-40B4-BE49-F238E27FC236}">
                <a16:creationId xmlns:a16="http://schemas.microsoft.com/office/drawing/2014/main" id="{E2FA40BA-B64A-416F-8E42-1E35B5E3B495}"/>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A8070A9-561F-4CDC-9DD5-26381443155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cs typeface="Arial" panose="020B0604020202020204" pitchFamily="34" charset="0"/>
              </a:rPr>
              <a:t>NH = 8.2 - 2.4 = 5.8</a:t>
            </a:r>
          </a:p>
          <a:p>
            <a:pPr eaLnBrk="1" hangingPunct="1"/>
            <a:r>
              <a:rPr lang="en-US" altLang="en-US" dirty="0">
                <a:latin typeface="Arial" panose="020B0604020202020204" pitchFamily="34" charset="0"/>
                <a:cs typeface="Arial" panose="020B0604020202020204" pitchFamily="34" charset="0"/>
              </a:rPr>
              <a:t>SH = 9.0 – 3.2 = 5.8</a:t>
            </a:r>
          </a:p>
          <a:p>
            <a:pPr eaLnBrk="1" hangingPunct="1"/>
            <a:r>
              <a:rPr lang="en-US" alt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877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B46706-8181-4AF3-8A94-C514CBD4105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8979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60171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14518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930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46706-8181-4AF3-8A94-C514CBD4105F}"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0041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B46706-8181-4AF3-8A94-C514CBD4105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21992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B46706-8181-4AF3-8A94-C514CBD4105F}"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9955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B46706-8181-4AF3-8A94-C514CBD4105F}"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91329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46706-8181-4AF3-8A94-C514CBD4105F}"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58276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3595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464560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6706-8181-4AF3-8A94-C514CBD4105F}" type="datetimeFigureOut">
              <a:rPr lang="en-US" smtClean="0"/>
              <a:t>10/17/2022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B503-E046-4CB3-9809-FA2971B6EBDD}" type="slidenum">
              <a:rPr lang="en-US" smtClean="0"/>
              <a:t>‹#›</a:t>
            </a:fld>
            <a:endParaRPr lang="en-US"/>
          </a:p>
        </p:txBody>
      </p:sp>
    </p:spTree>
    <p:extLst>
      <p:ext uri="{BB962C8B-B14F-4D97-AF65-F5344CB8AC3E}">
        <p14:creationId xmlns:p14="http://schemas.microsoft.com/office/powerpoint/2010/main" val="1489034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4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gif"/><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6.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emf"/><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2366" y="-480620"/>
            <a:ext cx="7145234" cy="2640013"/>
          </a:xfrm>
        </p:spPr>
        <p:txBody>
          <a:bodyPr>
            <a:normAutofit/>
          </a:bodyPr>
          <a:lstStyle/>
          <a:p>
            <a:r>
              <a:rPr lang="en-US" sz="2400" b="1" dirty="0">
                <a:solidFill>
                  <a:schemeClr val="bg1"/>
                </a:solidFill>
                <a:effectLst/>
                <a:latin typeface="Calibri" panose="020F0502020204030204" pitchFamily="34" charset="0"/>
                <a:cs typeface="Calibri" panose="020F0502020204030204" pitchFamily="34" charset="0"/>
              </a:rPr>
              <a:t>The partitioning of poleward energy transport in the climate system; model biases and the near invariance of total energy transport under climate forcing</a:t>
            </a:r>
            <a:endParaRPr lang="en-US" sz="2400" dirty="0">
              <a:solidFill>
                <a:schemeClr val="bg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52400" y="5029200"/>
            <a:ext cx="9067800" cy="1981200"/>
          </a:xfrm>
        </p:spPr>
        <p:txBody>
          <a:bodyPr>
            <a:normAutofit fontScale="62500" lnSpcReduction="20000"/>
          </a:bodyPr>
          <a:lstStyle/>
          <a:p>
            <a:r>
              <a:rPr lang="en-US" sz="2400" dirty="0">
                <a:solidFill>
                  <a:schemeClr val="bg1"/>
                </a:solidFill>
              </a:rPr>
              <a:t>Aaron Donohoe – Polar Science Center, APL, UW</a:t>
            </a:r>
          </a:p>
          <a:p>
            <a:r>
              <a:rPr lang="en-US" sz="2400" dirty="0">
                <a:solidFill>
                  <a:schemeClr val="bg1"/>
                </a:solidFill>
              </a:rPr>
              <a:t>Tyler Cox -- UW atmospheric sciences </a:t>
            </a:r>
          </a:p>
          <a:p>
            <a:r>
              <a:rPr lang="en-US" sz="2400" dirty="0">
                <a:solidFill>
                  <a:schemeClr val="bg1"/>
                </a:solidFill>
              </a:rPr>
              <a:t>Robert </a:t>
            </a:r>
            <a:r>
              <a:rPr lang="en-US" sz="2400" dirty="0" err="1">
                <a:solidFill>
                  <a:schemeClr val="bg1"/>
                </a:solidFill>
              </a:rPr>
              <a:t>Fajber</a:t>
            </a:r>
            <a:r>
              <a:rPr lang="en-US" sz="2400" dirty="0">
                <a:solidFill>
                  <a:schemeClr val="bg1"/>
                </a:solidFill>
              </a:rPr>
              <a:t> – UW atmospheric science</a:t>
            </a:r>
          </a:p>
          <a:p>
            <a:r>
              <a:rPr lang="en-US" sz="2400" dirty="0">
                <a:solidFill>
                  <a:schemeClr val="bg1"/>
                </a:solidFill>
              </a:rPr>
              <a:t>Kyle </a:t>
            </a:r>
            <a:r>
              <a:rPr lang="en-US" sz="2400" dirty="0" err="1">
                <a:solidFill>
                  <a:schemeClr val="bg1"/>
                </a:solidFill>
              </a:rPr>
              <a:t>Armour</a:t>
            </a:r>
            <a:r>
              <a:rPr lang="en-US" sz="2400" dirty="0">
                <a:solidFill>
                  <a:schemeClr val="bg1"/>
                </a:solidFill>
              </a:rPr>
              <a:t> – UW Oceanography</a:t>
            </a:r>
          </a:p>
          <a:p>
            <a:r>
              <a:rPr lang="en-US" sz="2400" dirty="0">
                <a:solidFill>
                  <a:schemeClr val="bg1"/>
                </a:solidFill>
              </a:rPr>
              <a:t>David Battisti–  UW atmospheric sciences</a:t>
            </a:r>
          </a:p>
          <a:p>
            <a:r>
              <a:rPr lang="en-US" sz="2400" dirty="0">
                <a:solidFill>
                  <a:schemeClr val="bg1"/>
                </a:solidFill>
              </a:rPr>
              <a:t>Gerard Roe – UW Earth and Space Sciences  </a:t>
            </a:r>
          </a:p>
          <a:p>
            <a:r>
              <a:rPr lang="en-US" sz="2400" dirty="0">
                <a:solidFill>
                  <a:schemeClr val="bg1"/>
                </a:solidFill>
              </a:rPr>
              <a:t>Lily Hahn– UW atmospheric sciences   </a:t>
            </a:r>
          </a:p>
          <a:p>
            <a:r>
              <a:rPr lang="en-US" sz="2400" dirty="0">
                <a:solidFill>
                  <a:schemeClr val="bg1"/>
                </a:solidFill>
              </a:rPr>
              <a:t>Dargan Frierson- UW atmospheric sciences </a:t>
            </a:r>
          </a:p>
        </p:txBody>
      </p:sp>
      <p:pic>
        <p:nvPicPr>
          <p:cNvPr id="8" name="Picture 7">
            <a:extLst>
              <a:ext uri="{FF2B5EF4-FFF2-40B4-BE49-F238E27FC236}">
                <a16:creationId xmlns:a16="http://schemas.microsoft.com/office/drawing/2014/main" id="{8D186C38-9073-416D-808E-93D7CD871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541" y="5181600"/>
            <a:ext cx="858059" cy="796031"/>
          </a:xfrm>
          <a:prstGeom prst="rect">
            <a:avLst/>
          </a:prstGeom>
        </p:spPr>
      </p:pic>
      <p:pic>
        <p:nvPicPr>
          <p:cNvPr id="10" name="Picture 9">
            <a:extLst>
              <a:ext uri="{FF2B5EF4-FFF2-40B4-BE49-F238E27FC236}">
                <a16:creationId xmlns:a16="http://schemas.microsoft.com/office/drawing/2014/main" id="{06384413-C8EA-4D1C-8D7D-84F3F8EEE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234" y="5997222"/>
            <a:ext cx="1428749" cy="700087"/>
          </a:xfrm>
          <a:prstGeom prst="rect">
            <a:avLst/>
          </a:prstGeom>
        </p:spPr>
      </p:pic>
      <p:pic>
        <p:nvPicPr>
          <p:cNvPr id="12" name="Picture 11">
            <a:extLst>
              <a:ext uri="{FF2B5EF4-FFF2-40B4-BE49-F238E27FC236}">
                <a16:creationId xmlns:a16="http://schemas.microsoft.com/office/drawing/2014/main" id="{FA9DEB52-84F8-4E0B-A614-4CBDBC70A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153" y="4823711"/>
            <a:ext cx="699346" cy="533400"/>
          </a:xfrm>
          <a:prstGeom prst="rect">
            <a:avLst/>
          </a:prstGeom>
        </p:spPr>
      </p:pic>
      <p:pic>
        <p:nvPicPr>
          <p:cNvPr id="6" name="Picture 5">
            <a:extLst>
              <a:ext uri="{FF2B5EF4-FFF2-40B4-BE49-F238E27FC236}">
                <a16:creationId xmlns:a16="http://schemas.microsoft.com/office/drawing/2014/main" id="{AC33CEBB-5B5C-4E64-A253-45788651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891" y="76059"/>
            <a:ext cx="1423335" cy="894668"/>
          </a:xfrm>
          <a:prstGeom prst="rect">
            <a:avLst/>
          </a:prstGeom>
        </p:spPr>
      </p:pic>
      <p:pic>
        <p:nvPicPr>
          <p:cNvPr id="9" name="Picture 8">
            <a:extLst>
              <a:ext uri="{FF2B5EF4-FFF2-40B4-BE49-F238E27FC236}">
                <a16:creationId xmlns:a16="http://schemas.microsoft.com/office/drawing/2014/main" id="{9201F21E-161E-4567-86E1-2D1AB6803D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6200" y="2362043"/>
            <a:ext cx="1447800" cy="479511"/>
          </a:xfrm>
          <a:prstGeom prst="rect">
            <a:avLst/>
          </a:prstGeom>
        </p:spPr>
      </p:pic>
      <p:pic>
        <p:nvPicPr>
          <p:cNvPr id="7" name="Picture 6">
            <a:extLst>
              <a:ext uri="{FF2B5EF4-FFF2-40B4-BE49-F238E27FC236}">
                <a16:creationId xmlns:a16="http://schemas.microsoft.com/office/drawing/2014/main" id="{A859B345-5B1A-4DE6-9005-4D25A6E7D3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9437" y="1024821"/>
            <a:ext cx="1295400" cy="1295400"/>
          </a:xfrm>
          <a:prstGeom prst="rect">
            <a:avLst/>
          </a:prstGeom>
        </p:spPr>
      </p:pic>
      <p:pic>
        <p:nvPicPr>
          <p:cNvPr id="14" name="Picture 13">
            <a:extLst>
              <a:ext uri="{FF2B5EF4-FFF2-40B4-BE49-F238E27FC236}">
                <a16:creationId xmlns:a16="http://schemas.microsoft.com/office/drawing/2014/main" id="{6CB8F051-3A39-49F5-887C-11EB39AA26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98" y="5535133"/>
            <a:ext cx="1889602" cy="483480"/>
          </a:xfrm>
          <a:prstGeom prst="rect">
            <a:avLst/>
          </a:prstGeom>
        </p:spPr>
      </p:pic>
      <p:pic>
        <p:nvPicPr>
          <p:cNvPr id="17" name="Picture 16">
            <a:extLst>
              <a:ext uri="{FF2B5EF4-FFF2-40B4-BE49-F238E27FC236}">
                <a16:creationId xmlns:a16="http://schemas.microsoft.com/office/drawing/2014/main" id="{0A8DBA5E-6EFD-4BDD-A0D6-C5C1E0822B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962" y="6042434"/>
            <a:ext cx="1051075" cy="842962"/>
          </a:xfrm>
          <a:prstGeom prst="rect">
            <a:avLst/>
          </a:prstGeom>
        </p:spPr>
      </p:pic>
      <p:pic>
        <p:nvPicPr>
          <p:cNvPr id="19" name="Picture 18">
            <a:extLst>
              <a:ext uri="{FF2B5EF4-FFF2-40B4-BE49-F238E27FC236}">
                <a16:creationId xmlns:a16="http://schemas.microsoft.com/office/drawing/2014/main" id="{044A53B1-9F76-44F7-AC33-746E67D4B4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0800" y="1742378"/>
            <a:ext cx="3792488" cy="3286822"/>
          </a:xfrm>
          <a:prstGeom prst="rect">
            <a:avLst/>
          </a:prstGeom>
        </p:spPr>
      </p:pic>
    </p:spTree>
    <p:extLst>
      <p:ext uri="{BB962C8B-B14F-4D97-AF65-F5344CB8AC3E}">
        <p14:creationId xmlns:p14="http://schemas.microsoft.com/office/powerpoint/2010/main" val="313228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39B3C6-0DF3-4F58-8AF1-1D6D8F278D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322215"/>
            <a:ext cx="3793066" cy="2438400"/>
          </a:xfrm>
        </p:spPr>
      </p:pic>
      <p:pic>
        <p:nvPicPr>
          <p:cNvPr id="10" name="Picture 9">
            <a:extLst>
              <a:ext uri="{FF2B5EF4-FFF2-40B4-BE49-F238E27FC236}">
                <a16:creationId xmlns:a16="http://schemas.microsoft.com/office/drawing/2014/main" id="{EF88DB31-3376-49C4-A852-5BA362416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211476"/>
            <a:ext cx="3069089" cy="2659877"/>
          </a:xfrm>
          <a:prstGeom prst="rect">
            <a:avLst/>
          </a:prstGeom>
        </p:spPr>
      </p:pic>
      <p:sp>
        <p:nvSpPr>
          <p:cNvPr id="13" name="TextBox 12">
            <a:extLst>
              <a:ext uri="{FF2B5EF4-FFF2-40B4-BE49-F238E27FC236}">
                <a16:creationId xmlns:a16="http://schemas.microsoft.com/office/drawing/2014/main" id="{97C421A5-E30D-493A-A9E7-F4B262C90705}"/>
              </a:ext>
            </a:extLst>
          </p:cNvPr>
          <p:cNvSpPr txBox="1"/>
          <p:nvPr/>
        </p:nvSpPr>
        <p:spPr>
          <a:xfrm>
            <a:off x="5562600" y="464627"/>
            <a:ext cx="3297689" cy="1446550"/>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r>
              <a:rPr lang="en-US" sz="2000" dirty="0">
                <a:solidFill>
                  <a:schemeClr val="bg1"/>
                </a:solidFill>
              </a:rPr>
              <a:t>2. Is nearly invariant under past/future forcing</a:t>
            </a:r>
          </a:p>
        </p:txBody>
      </p:sp>
      <p:sp>
        <p:nvSpPr>
          <p:cNvPr id="14" name="TextBox 13">
            <a:extLst>
              <a:ext uri="{FF2B5EF4-FFF2-40B4-BE49-F238E27FC236}">
                <a16:creationId xmlns:a16="http://schemas.microsoft.com/office/drawing/2014/main" id="{DA5EC344-64D9-4C33-9DD6-27D43766783D}"/>
              </a:ext>
            </a:extLst>
          </p:cNvPr>
          <p:cNvSpPr txBox="1"/>
          <p:nvPr/>
        </p:nvSpPr>
        <p:spPr>
          <a:xfrm>
            <a:off x="381654" y="990600"/>
            <a:ext cx="4724400" cy="1323439"/>
          </a:xfrm>
          <a:prstGeom prst="rect">
            <a:avLst/>
          </a:prstGeom>
          <a:noFill/>
        </p:spPr>
        <p:txBody>
          <a:bodyPr wrap="square" rtlCol="0">
            <a:spAutoFit/>
          </a:bodyPr>
          <a:lstStyle/>
          <a:p>
            <a:endParaRPr lang="en-US" sz="2000" dirty="0">
              <a:solidFill>
                <a:schemeClr val="bg1"/>
              </a:solidFill>
            </a:endParaRPr>
          </a:p>
          <a:p>
            <a:r>
              <a:rPr lang="en-US" sz="2000" dirty="0">
                <a:solidFill>
                  <a:schemeClr val="bg1"/>
                </a:solidFill>
              </a:rPr>
              <a:t>1. Varies (20%) between different climate models and is biased relative to observations</a:t>
            </a:r>
          </a:p>
        </p:txBody>
      </p:sp>
      <p:sp>
        <p:nvSpPr>
          <p:cNvPr id="2" name="TextBox 1">
            <a:extLst>
              <a:ext uri="{FF2B5EF4-FFF2-40B4-BE49-F238E27FC236}">
                <a16:creationId xmlns:a16="http://schemas.microsoft.com/office/drawing/2014/main" id="{7599E751-0341-4D98-99E1-0AC33A2C2BF1}"/>
              </a:ext>
            </a:extLst>
          </p:cNvPr>
          <p:cNvSpPr txBox="1"/>
          <p:nvPr/>
        </p:nvSpPr>
        <p:spPr>
          <a:xfrm>
            <a:off x="1255501" y="-12427"/>
            <a:ext cx="7543800" cy="1200329"/>
          </a:xfrm>
          <a:prstGeom prst="rect">
            <a:avLst/>
          </a:prstGeom>
          <a:noFill/>
        </p:spPr>
        <p:txBody>
          <a:bodyPr wrap="square" rtlCol="0">
            <a:spAutoFit/>
          </a:bodyPr>
          <a:lstStyle/>
          <a:p>
            <a:r>
              <a:rPr lang="en-US" sz="3600" dirty="0">
                <a:solidFill>
                  <a:schemeClr val="bg1"/>
                </a:solidFill>
              </a:rPr>
              <a:t>Two main results to understand</a:t>
            </a:r>
          </a:p>
          <a:p>
            <a:r>
              <a:rPr lang="en-US" sz="3600" dirty="0">
                <a:solidFill>
                  <a:schemeClr val="bg1"/>
                </a:solidFill>
              </a:rPr>
              <a:t> Poleward heat transport:</a:t>
            </a:r>
          </a:p>
        </p:txBody>
      </p:sp>
      <p:sp>
        <p:nvSpPr>
          <p:cNvPr id="3" name="TextBox 2">
            <a:extLst>
              <a:ext uri="{FF2B5EF4-FFF2-40B4-BE49-F238E27FC236}">
                <a16:creationId xmlns:a16="http://schemas.microsoft.com/office/drawing/2014/main" id="{0EF58819-B7E7-BE77-5298-B77D8AFCF7BE}"/>
              </a:ext>
            </a:extLst>
          </p:cNvPr>
          <p:cNvSpPr txBox="1"/>
          <p:nvPr/>
        </p:nvSpPr>
        <p:spPr>
          <a:xfrm>
            <a:off x="580494" y="5029200"/>
            <a:ext cx="8686801" cy="1200329"/>
          </a:xfrm>
          <a:prstGeom prst="rect">
            <a:avLst/>
          </a:prstGeom>
          <a:noFill/>
        </p:spPr>
        <p:txBody>
          <a:bodyPr wrap="square" rtlCol="0">
            <a:spAutoFit/>
          </a:bodyPr>
          <a:lstStyle/>
          <a:p>
            <a:r>
              <a:rPr lang="en-US" dirty="0">
                <a:solidFill>
                  <a:schemeClr val="bg1"/>
                </a:solidFill>
              </a:rPr>
              <a:t>Overview of talk:</a:t>
            </a:r>
          </a:p>
          <a:p>
            <a:r>
              <a:rPr lang="en-US" dirty="0">
                <a:solidFill>
                  <a:schemeClr val="bg1"/>
                </a:solidFill>
              </a:rPr>
              <a:t>	1. Radiative constraints on poleward heat transport</a:t>
            </a:r>
          </a:p>
          <a:p>
            <a:r>
              <a:rPr lang="en-US" dirty="0">
                <a:solidFill>
                  <a:schemeClr val="bg1"/>
                </a:solidFill>
              </a:rPr>
              <a:t>	2. Atmosphere/ocean partitioning of heat transport</a:t>
            </a:r>
          </a:p>
          <a:p>
            <a:r>
              <a:rPr lang="en-US" dirty="0">
                <a:solidFill>
                  <a:schemeClr val="bg1"/>
                </a:solidFill>
              </a:rPr>
              <a:t>	3. Partitioning of atmospheric heat transport (eddies, overturning circulation)</a:t>
            </a:r>
          </a:p>
        </p:txBody>
      </p:sp>
    </p:spTree>
    <p:extLst>
      <p:ext uri="{BB962C8B-B14F-4D97-AF65-F5344CB8AC3E}">
        <p14:creationId xmlns:p14="http://schemas.microsoft.com/office/powerpoint/2010/main" val="18402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533400"/>
            <a:ext cx="8230059" cy="4267200"/>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B05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38400" y="1600200"/>
            <a:ext cx="1981200" cy="369332"/>
          </a:xfrm>
          <a:prstGeom prst="rect">
            <a:avLst/>
          </a:prstGeom>
          <a:noFill/>
        </p:spPr>
        <p:txBody>
          <a:bodyPr wrap="square" rtlCol="0">
            <a:spAutoFit/>
          </a:bodyPr>
          <a:lstStyle/>
          <a:p>
            <a:r>
              <a:rPr lang="en-US" dirty="0">
                <a:solidFill>
                  <a:srgbClr val="00B05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3B8BED1-9B66-42ED-9213-362B718C8456}"/>
              </a:ext>
            </a:extLst>
          </p:cNvPr>
          <p:cNvSpPr txBox="1"/>
          <p:nvPr/>
        </p:nvSpPr>
        <p:spPr>
          <a:xfrm>
            <a:off x="609600" y="5257800"/>
            <a:ext cx="7848600" cy="923330"/>
          </a:xfrm>
          <a:prstGeom prst="rect">
            <a:avLst/>
          </a:prstGeom>
          <a:noFill/>
        </p:spPr>
        <p:txBody>
          <a:bodyPr wrap="square" rtlCol="0">
            <a:spAutoFit/>
          </a:bodyPr>
          <a:lstStyle/>
          <a:p>
            <a:r>
              <a:rPr lang="en-US" dirty="0">
                <a:solidFill>
                  <a:schemeClr val="bg1"/>
                </a:solidFill>
              </a:rPr>
              <a:t>Total (atmosphere plus ocean) meridional heat transport  varies by about 20% between models. </a:t>
            </a:r>
          </a:p>
          <a:p>
            <a:r>
              <a:rPr lang="en-US" dirty="0">
                <a:solidFill>
                  <a:schemeClr val="bg1"/>
                </a:solidFill>
                <a:sym typeface="Wingdings" panose="05000000000000000000" pitchFamily="2" charset="2"/>
              </a:rPr>
              <a:t> Also biased low relative to observations especially in the SH</a:t>
            </a:r>
            <a:endParaRPr lang="en-US" dirty="0">
              <a:solidFill>
                <a:schemeClr val="bg1"/>
              </a:solidFill>
            </a:endParaRPr>
          </a:p>
        </p:txBody>
      </p:sp>
      <p:sp>
        <p:nvSpPr>
          <p:cNvPr id="16" name="TextBox 15">
            <a:extLst>
              <a:ext uri="{FF2B5EF4-FFF2-40B4-BE49-F238E27FC236}">
                <a16:creationId xmlns:a16="http://schemas.microsoft.com/office/drawing/2014/main" id="{8F8E22F5-34CC-40B4-9C07-6FE816CCF14F}"/>
              </a:ext>
            </a:extLst>
          </p:cNvPr>
          <p:cNvSpPr txBox="1"/>
          <p:nvPr/>
        </p:nvSpPr>
        <p:spPr>
          <a:xfrm>
            <a:off x="2590800" y="6558108"/>
            <a:ext cx="8153400" cy="276999"/>
          </a:xfrm>
          <a:prstGeom prst="rect">
            <a:avLst/>
          </a:prstGeom>
          <a:noFill/>
        </p:spPr>
        <p:txBody>
          <a:bodyPr wrap="square" rtlCol="0">
            <a:spAutoFit/>
          </a:bodyPr>
          <a:lstStyle/>
          <a:p>
            <a:r>
              <a:rPr lang="en-US" sz="1200" dirty="0">
                <a:solidFill>
                  <a:schemeClr val="bg1">
                    <a:lumMod val="75000"/>
                  </a:schemeClr>
                </a:solidFill>
              </a:rPr>
              <a:t>Donohoe and Battisti (2012). What determined meridional heat transport in climate models. J. Climate.</a:t>
            </a:r>
          </a:p>
        </p:txBody>
      </p:sp>
    </p:spTree>
    <p:extLst>
      <p:ext uri="{BB962C8B-B14F-4D97-AF65-F5344CB8AC3E}">
        <p14:creationId xmlns:p14="http://schemas.microsoft.com/office/powerpoint/2010/main" val="68103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0" y="381000"/>
            <a:ext cx="8230059"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FF000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FF000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1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1" y="381000"/>
            <a:ext cx="8230057" cy="4267199"/>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2438400" y="1295400"/>
            <a:ext cx="1981200" cy="369332"/>
          </a:xfrm>
          <a:prstGeom prst="rect">
            <a:avLst/>
          </a:prstGeom>
          <a:noFill/>
        </p:spPr>
        <p:txBody>
          <a:bodyPr wrap="square" rtlCol="0">
            <a:spAutoFit/>
          </a:bodyPr>
          <a:lstStyle/>
          <a:p>
            <a:r>
              <a:rPr lang="en-US" dirty="0">
                <a:solidFill>
                  <a:srgbClr val="003DB8"/>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003DB8"/>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21336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62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81001" y="381000"/>
            <a:ext cx="8230057" cy="4267198"/>
          </a:xfrm>
        </p:spPr>
      </p:pic>
      <p:sp>
        <p:nvSpPr>
          <p:cNvPr id="6" name="TextBox 5">
            <a:extLst>
              <a:ext uri="{FF2B5EF4-FFF2-40B4-BE49-F238E27FC236}">
                <a16:creationId xmlns:a16="http://schemas.microsoft.com/office/drawing/2014/main" id="{D1056724-61A8-4F0C-84C1-629D77042BB3}"/>
              </a:ext>
            </a:extLst>
          </p:cNvPr>
          <p:cNvSpPr txBox="1"/>
          <p:nvPr/>
        </p:nvSpPr>
        <p:spPr>
          <a:xfrm>
            <a:off x="2438400" y="990600"/>
            <a:ext cx="1524000" cy="369332"/>
          </a:xfrm>
          <a:prstGeom prst="rect">
            <a:avLst/>
          </a:prstGeom>
          <a:noFill/>
        </p:spPr>
        <p:txBody>
          <a:bodyPr wrap="square" rtlCol="0">
            <a:spAutoFit/>
          </a:bodyPr>
          <a:lstStyle/>
          <a:p>
            <a:r>
              <a:rPr lang="en-US" dirty="0"/>
              <a:t>Observations</a:t>
            </a:r>
          </a:p>
        </p:txBody>
      </p:sp>
      <p:sp>
        <p:nvSpPr>
          <p:cNvPr id="8" name="TextBox 7">
            <a:extLst>
              <a:ext uri="{FF2B5EF4-FFF2-40B4-BE49-F238E27FC236}">
                <a16:creationId xmlns:a16="http://schemas.microsoft.com/office/drawing/2014/main" id="{99BA2278-B79F-4864-B44E-85AC5040DBF1}"/>
              </a:ext>
            </a:extLst>
          </p:cNvPr>
          <p:cNvSpPr txBox="1"/>
          <p:nvPr/>
        </p:nvSpPr>
        <p:spPr>
          <a:xfrm>
            <a:off x="2474440" y="1586428"/>
            <a:ext cx="1981200" cy="369332"/>
          </a:xfrm>
          <a:prstGeom prst="rect">
            <a:avLst/>
          </a:prstGeom>
          <a:noFill/>
        </p:spPr>
        <p:txBody>
          <a:bodyPr wrap="square" rtlCol="0">
            <a:spAutoFit/>
          </a:bodyPr>
          <a:lstStyle/>
          <a:p>
            <a:r>
              <a:rPr lang="en-US" dirty="0">
                <a:solidFill>
                  <a:srgbClr val="FF0000"/>
                </a:solidFill>
              </a:rPr>
              <a:t>CMIP5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21336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21336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D412B8-82FE-4936-AB09-9D1487348F46}"/>
              </a:ext>
            </a:extLst>
          </p:cNvPr>
          <p:cNvSpPr txBox="1"/>
          <p:nvPr/>
        </p:nvSpPr>
        <p:spPr>
          <a:xfrm>
            <a:off x="2474440" y="1307068"/>
            <a:ext cx="1981200" cy="369332"/>
          </a:xfrm>
          <a:prstGeom prst="rect">
            <a:avLst/>
          </a:prstGeom>
          <a:noFill/>
        </p:spPr>
        <p:txBody>
          <a:bodyPr wrap="square" rtlCol="0">
            <a:spAutoFit/>
          </a:bodyPr>
          <a:lstStyle/>
          <a:p>
            <a:r>
              <a:rPr lang="en-US" dirty="0">
                <a:solidFill>
                  <a:srgbClr val="009900"/>
                </a:solidFill>
              </a:rPr>
              <a:t>CMIP3 Mean</a:t>
            </a:r>
          </a:p>
        </p:txBody>
      </p:sp>
      <p:cxnSp>
        <p:nvCxnSpPr>
          <p:cNvPr id="14" name="Straight Connector 13">
            <a:extLst>
              <a:ext uri="{FF2B5EF4-FFF2-40B4-BE49-F238E27FC236}">
                <a16:creationId xmlns:a16="http://schemas.microsoft.com/office/drawing/2014/main" id="{DDC970D2-1334-4BE6-BD5B-B29D2366F5DB}"/>
              </a:ext>
            </a:extLst>
          </p:cNvPr>
          <p:cNvCxnSpPr/>
          <p:nvPr/>
        </p:nvCxnSpPr>
        <p:spPr>
          <a:xfrm flipV="1">
            <a:off x="2133600" y="139704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366755-0838-486F-81D4-29554B0DB21C}"/>
              </a:ext>
            </a:extLst>
          </p:cNvPr>
          <p:cNvSpPr txBox="1"/>
          <p:nvPr/>
        </p:nvSpPr>
        <p:spPr>
          <a:xfrm>
            <a:off x="2474440" y="1916668"/>
            <a:ext cx="1981200" cy="369332"/>
          </a:xfrm>
          <a:prstGeom prst="rect">
            <a:avLst/>
          </a:prstGeom>
          <a:noFill/>
        </p:spPr>
        <p:txBody>
          <a:bodyPr wrap="square" rtlCol="0">
            <a:spAutoFit/>
          </a:bodyPr>
          <a:lstStyle/>
          <a:p>
            <a:r>
              <a:rPr lang="en-US" dirty="0">
                <a:solidFill>
                  <a:srgbClr val="003DB8"/>
                </a:solidFill>
              </a:rPr>
              <a:t>CMIP6 Mean</a:t>
            </a:r>
          </a:p>
        </p:txBody>
      </p:sp>
      <p:cxnSp>
        <p:nvCxnSpPr>
          <p:cNvPr id="16" name="Straight Connector 15">
            <a:extLst>
              <a:ext uri="{FF2B5EF4-FFF2-40B4-BE49-F238E27FC236}">
                <a16:creationId xmlns:a16="http://schemas.microsoft.com/office/drawing/2014/main" id="{C5B53687-BA54-497C-845A-07728834E4E7}"/>
              </a:ext>
            </a:extLst>
          </p:cNvPr>
          <p:cNvCxnSpPr/>
          <p:nvPr/>
        </p:nvCxnSpPr>
        <p:spPr>
          <a:xfrm flipV="1">
            <a:off x="2133600" y="200664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5D6DDB6-B752-420B-98BA-4C75E092A75B}"/>
              </a:ext>
            </a:extLst>
          </p:cNvPr>
          <p:cNvSpPr txBox="1"/>
          <p:nvPr/>
        </p:nvSpPr>
        <p:spPr>
          <a:xfrm>
            <a:off x="609600" y="5257800"/>
            <a:ext cx="7848600" cy="646331"/>
          </a:xfrm>
          <a:prstGeom prst="rect">
            <a:avLst/>
          </a:prstGeom>
          <a:noFill/>
        </p:spPr>
        <p:txBody>
          <a:bodyPr wrap="square" rtlCol="0">
            <a:spAutoFit/>
          </a:bodyPr>
          <a:lstStyle/>
          <a:p>
            <a:r>
              <a:rPr lang="en-US" dirty="0">
                <a:solidFill>
                  <a:schemeClr val="bg1"/>
                </a:solidFill>
              </a:rPr>
              <a:t>Inter-model spread and bias in MHT is persistent across generations of CMIP models</a:t>
            </a:r>
          </a:p>
        </p:txBody>
      </p:sp>
    </p:spTree>
    <p:extLst>
      <p:ext uri="{BB962C8B-B14F-4D97-AF65-F5344CB8AC3E}">
        <p14:creationId xmlns:p14="http://schemas.microsoft.com/office/powerpoint/2010/main" val="2115411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sp>
        <p:nvSpPr>
          <p:cNvPr id="2" name="TextBox 1">
            <a:extLst>
              <a:ext uri="{FF2B5EF4-FFF2-40B4-BE49-F238E27FC236}">
                <a16:creationId xmlns:a16="http://schemas.microsoft.com/office/drawing/2014/main" id="{2CB1D25B-A099-4C42-9E97-077EBE9A01F2}"/>
              </a:ext>
            </a:extLst>
          </p:cNvPr>
          <p:cNvSpPr txBox="1"/>
          <p:nvPr/>
        </p:nvSpPr>
        <p:spPr>
          <a:xfrm>
            <a:off x="2407190" y="2992376"/>
            <a:ext cx="6355810" cy="492443"/>
          </a:xfrm>
          <a:prstGeom prst="rect">
            <a:avLst/>
          </a:prstGeom>
          <a:noFill/>
        </p:spPr>
        <p:txBody>
          <a:bodyPr wrap="square" rtlCol="0">
            <a:spAutoFit/>
          </a:bodyPr>
          <a:lstStyle/>
          <a:p>
            <a:r>
              <a:rPr lang="en-US" sz="2600" b="1" dirty="0">
                <a:solidFill>
                  <a:schemeClr val="bg1"/>
                </a:solidFill>
              </a:rPr>
              <a:t>MHT             =            ASR*      -        OLR*</a:t>
            </a:r>
          </a:p>
        </p:txBody>
      </p:sp>
      <p:pic>
        <p:nvPicPr>
          <p:cNvPr id="9" name="Picture 5" descr="4_rad_shaded">
            <a:extLst>
              <a:ext uri="{FF2B5EF4-FFF2-40B4-BE49-F238E27FC236}">
                <a16:creationId xmlns:a16="http://schemas.microsoft.com/office/drawing/2014/main" id="{14C9AD62-1776-42E8-9DF3-8E9DA45E4E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88" y="457200"/>
            <a:ext cx="3276600" cy="2382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4_ASR">
            <a:extLst>
              <a:ext uri="{FF2B5EF4-FFF2-40B4-BE49-F238E27FC236}">
                <a16:creationId xmlns:a16="http://schemas.microsoft.com/office/drawing/2014/main" id="{F7FAFC30-6916-4DD0-8723-CC1B548F2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762000"/>
            <a:ext cx="2333374" cy="16968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4_OLR">
            <a:extLst>
              <a:ext uri="{FF2B5EF4-FFF2-40B4-BE49-F238E27FC236}">
                <a16:creationId xmlns:a16="http://schemas.microsoft.com/office/drawing/2014/main" id="{E9D8EE14-FD01-45C0-8C3E-896F3746B2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6686" y="825342"/>
            <a:ext cx="2264161" cy="1646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A778012-CF6C-1886-DE2A-89BA58FE95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3962400"/>
            <a:ext cx="4267200" cy="2743200"/>
          </a:xfrm>
          <a:prstGeom prst="rect">
            <a:avLst/>
          </a:prstGeom>
        </p:spPr>
      </p:pic>
    </p:spTree>
    <p:extLst>
      <p:ext uri="{BB962C8B-B14F-4D97-AF65-F5344CB8AC3E}">
        <p14:creationId xmlns:p14="http://schemas.microsoft.com/office/powerpoint/2010/main" val="1432736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14508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76200" y="762000"/>
            <a:ext cx="3886200" cy="1846659"/>
          </a:xfrm>
          <a:prstGeom prst="rect">
            <a:avLst/>
          </a:prstGeom>
          <a:noFill/>
        </p:spPr>
        <p:txBody>
          <a:bodyPr wrap="square" rtlCol="0">
            <a:spAutoFit/>
          </a:bodyPr>
          <a:lstStyle/>
          <a:p>
            <a:r>
              <a:rPr lang="en-US" sz="2400" dirty="0">
                <a:solidFill>
                  <a:schemeClr val="bg1"/>
                </a:solidFill>
              </a:rPr>
              <a:t>Compare model with:</a:t>
            </a:r>
          </a:p>
          <a:p>
            <a:r>
              <a:rPr lang="en-US" sz="2400" dirty="0">
                <a:solidFill>
                  <a:schemeClr val="bg1"/>
                </a:solidFill>
              </a:rPr>
              <a:t>   </a:t>
            </a:r>
            <a:r>
              <a:rPr lang="en-US" sz="2400" dirty="0">
                <a:solidFill>
                  <a:srgbClr val="003DB8"/>
                </a:solidFill>
              </a:rPr>
              <a:t>The least MHT in the SH</a:t>
            </a:r>
          </a:p>
          <a:p>
            <a:r>
              <a:rPr lang="en-US" sz="2400" dirty="0">
                <a:solidFill>
                  <a:srgbClr val="003DB8"/>
                </a:solidFill>
              </a:rPr>
              <a:t>                     </a:t>
            </a:r>
            <a:r>
              <a:rPr lang="en-US" sz="2400" dirty="0">
                <a:solidFill>
                  <a:schemeClr val="bg1"/>
                </a:solidFill>
              </a:rPr>
              <a:t>and</a:t>
            </a:r>
            <a:endParaRPr lang="en-US" sz="2400" dirty="0">
              <a:solidFill>
                <a:srgbClr val="FF0000"/>
              </a:solidFill>
            </a:endParaRPr>
          </a:p>
          <a:p>
            <a:r>
              <a:rPr lang="en-US" sz="2400" dirty="0">
                <a:solidFill>
                  <a:srgbClr val="FF0000"/>
                </a:solidFill>
              </a:rPr>
              <a:t>    The most MHT in the SH</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3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5">
            <a:extLst>
              <a:ext uri="{FF2B5EF4-FFF2-40B4-BE49-F238E27FC236}">
                <a16:creationId xmlns:a16="http://schemas.microsoft.com/office/drawing/2014/main" id="{A79C2209-E8C4-EB4B-4165-409E383554CC}"/>
              </a:ext>
            </a:extLst>
          </p:cNvPr>
          <p:cNvSpPr>
            <a:spLocks noChangeArrowheads="1"/>
          </p:cNvSpPr>
          <p:nvPr/>
        </p:nvSpPr>
        <p:spPr bwMode="auto">
          <a:xfrm>
            <a:off x="609600" y="2178724"/>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pic>
        <p:nvPicPr>
          <p:cNvPr id="5" name="Content Placeholder 4" descr="Chart, line chart, histogram&#10;&#10;Description automatically generated">
            <a:extLst>
              <a:ext uri="{FF2B5EF4-FFF2-40B4-BE49-F238E27FC236}">
                <a16:creationId xmlns:a16="http://schemas.microsoft.com/office/drawing/2014/main" id="{398CE741-E657-00FB-2B83-17EEC5141F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3491" y="1066800"/>
            <a:ext cx="4791268" cy="2484222"/>
          </a:xfrm>
        </p:spPr>
      </p:pic>
      <p:pic>
        <p:nvPicPr>
          <p:cNvPr id="6" name="Content Placeholder 4">
            <a:extLst>
              <a:ext uri="{FF2B5EF4-FFF2-40B4-BE49-F238E27FC236}">
                <a16:creationId xmlns:a16="http://schemas.microsoft.com/office/drawing/2014/main" id="{6C67D3B0-AA74-5B91-2E91-E1F4B2CADB0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01868" y="4038600"/>
            <a:ext cx="4702891" cy="2438400"/>
          </a:xfrm>
          <a:prstGeom prst="rect">
            <a:avLst/>
          </a:prstGeom>
        </p:spPr>
      </p:pic>
      <p:sp>
        <p:nvSpPr>
          <p:cNvPr id="7" name="TextBox 6">
            <a:extLst>
              <a:ext uri="{FF2B5EF4-FFF2-40B4-BE49-F238E27FC236}">
                <a16:creationId xmlns:a16="http://schemas.microsoft.com/office/drawing/2014/main" id="{D2677401-1263-987D-BE96-3E2D9F7ECBB4}"/>
              </a:ext>
            </a:extLst>
          </p:cNvPr>
          <p:cNvSpPr txBox="1"/>
          <p:nvPr/>
        </p:nvSpPr>
        <p:spPr>
          <a:xfrm>
            <a:off x="76200" y="-76200"/>
            <a:ext cx="8991600" cy="461665"/>
          </a:xfrm>
          <a:prstGeom prst="rect">
            <a:avLst/>
          </a:prstGeom>
          <a:noFill/>
        </p:spPr>
        <p:txBody>
          <a:bodyPr wrap="square" rtlCol="0">
            <a:spAutoFit/>
          </a:bodyPr>
          <a:lstStyle/>
          <a:p>
            <a:r>
              <a:rPr lang="en-US" sz="2400" dirty="0">
                <a:solidFill>
                  <a:schemeClr val="bg1"/>
                </a:solidFill>
              </a:rPr>
              <a:t>Radiative constraints on inter-model spread in poleward heat transport </a:t>
            </a:r>
          </a:p>
        </p:txBody>
      </p:sp>
      <p:sp>
        <p:nvSpPr>
          <p:cNvPr id="8" name="TextBox 7">
            <a:extLst>
              <a:ext uri="{FF2B5EF4-FFF2-40B4-BE49-F238E27FC236}">
                <a16:creationId xmlns:a16="http://schemas.microsoft.com/office/drawing/2014/main" id="{8206BC04-2E04-291D-3AF8-A9E2D6F1C11A}"/>
              </a:ext>
            </a:extLst>
          </p:cNvPr>
          <p:cNvSpPr txBox="1"/>
          <p:nvPr/>
        </p:nvSpPr>
        <p:spPr>
          <a:xfrm>
            <a:off x="343013" y="228600"/>
            <a:ext cx="4205191" cy="1200329"/>
          </a:xfrm>
          <a:prstGeom prst="rect">
            <a:avLst/>
          </a:prstGeom>
          <a:noFill/>
        </p:spPr>
        <p:txBody>
          <a:bodyPr wrap="square" rtlCol="0">
            <a:spAutoFit/>
          </a:bodyPr>
          <a:lstStyle/>
          <a:p>
            <a:r>
              <a:rPr lang="en-US" dirty="0">
                <a:solidFill>
                  <a:schemeClr val="bg1"/>
                </a:solidFill>
              </a:rPr>
              <a:t>Compare model with:</a:t>
            </a:r>
          </a:p>
          <a:p>
            <a:r>
              <a:rPr lang="en-US" dirty="0">
                <a:solidFill>
                  <a:schemeClr val="bg1"/>
                </a:solidFill>
              </a:rPr>
              <a:t>   </a:t>
            </a:r>
            <a:r>
              <a:rPr lang="en-US" sz="3600" dirty="0">
                <a:solidFill>
                  <a:srgbClr val="003DB8"/>
                </a:solidFill>
              </a:rPr>
              <a:t>Least MHT  </a:t>
            </a:r>
          </a:p>
          <a:p>
            <a:endParaRPr lang="en-US" dirty="0">
              <a:solidFill>
                <a:schemeClr val="bg1"/>
              </a:solidFill>
            </a:endParaRPr>
          </a:p>
        </p:txBody>
      </p:sp>
      <p:sp>
        <p:nvSpPr>
          <p:cNvPr id="9" name="TextBox 8">
            <a:extLst>
              <a:ext uri="{FF2B5EF4-FFF2-40B4-BE49-F238E27FC236}">
                <a16:creationId xmlns:a16="http://schemas.microsoft.com/office/drawing/2014/main" id="{CFC7DE24-C4A6-8C1D-8F15-FADAABA36E8C}"/>
              </a:ext>
            </a:extLst>
          </p:cNvPr>
          <p:cNvSpPr txBox="1"/>
          <p:nvPr/>
        </p:nvSpPr>
        <p:spPr>
          <a:xfrm>
            <a:off x="4876800" y="1295400"/>
            <a:ext cx="1981200" cy="276999"/>
          </a:xfrm>
          <a:prstGeom prst="rect">
            <a:avLst/>
          </a:prstGeom>
          <a:noFill/>
        </p:spPr>
        <p:txBody>
          <a:bodyPr wrap="square" rtlCol="0">
            <a:spAutoFit/>
          </a:bodyPr>
          <a:lstStyle/>
          <a:p>
            <a:r>
              <a:rPr lang="en-US" sz="1200" dirty="0">
                <a:solidFill>
                  <a:srgbClr val="FF0000"/>
                </a:solidFill>
              </a:rPr>
              <a:t>Model with most MHT</a:t>
            </a:r>
          </a:p>
        </p:txBody>
      </p:sp>
      <p:sp>
        <p:nvSpPr>
          <p:cNvPr id="10" name="TextBox 9">
            <a:extLst>
              <a:ext uri="{FF2B5EF4-FFF2-40B4-BE49-F238E27FC236}">
                <a16:creationId xmlns:a16="http://schemas.microsoft.com/office/drawing/2014/main" id="{8DCC4990-1B69-2718-B81D-CDE1E22F11F8}"/>
              </a:ext>
            </a:extLst>
          </p:cNvPr>
          <p:cNvSpPr txBox="1"/>
          <p:nvPr/>
        </p:nvSpPr>
        <p:spPr>
          <a:xfrm>
            <a:off x="4909579" y="1485900"/>
            <a:ext cx="1981200" cy="276999"/>
          </a:xfrm>
          <a:prstGeom prst="rect">
            <a:avLst/>
          </a:prstGeom>
          <a:noFill/>
        </p:spPr>
        <p:txBody>
          <a:bodyPr wrap="square" rtlCol="0">
            <a:spAutoFit/>
          </a:bodyPr>
          <a:lstStyle/>
          <a:p>
            <a:r>
              <a:rPr lang="en-US" sz="1200" dirty="0">
                <a:solidFill>
                  <a:srgbClr val="003DB8"/>
                </a:solidFill>
              </a:rPr>
              <a:t>Model with least MHT</a:t>
            </a:r>
          </a:p>
        </p:txBody>
      </p:sp>
      <p:sp>
        <p:nvSpPr>
          <p:cNvPr id="11" name="TextBox 10">
            <a:extLst>
              <a:ext uri="{FF2B5EF4-FFF2-40B4-BE49-F238E27FC236}">
                <a16:creationId xmlns:a16="http://schemas.microsoft.com/office/drawing/2014/main" id="{394E77A6-4BDD-54CB-BCCA-C2A8259DACF3}"/>
              </a:ext>
            </a:extLst>
          </p:cNvPr>
          <p:cNvSpPr txBox="1"/>
          <p:nvPr/>
        </p:nvSpPr>
        <p:spPr>
          <a:xfrm>
            <a:off x="5105400" y="1676400"/>
            <a:ext cx="1219200" cy="276999"/>
          </a:xfrm>
          <a:prstGeom prst="rect">
            <a:avLst/>
          </a:prstGeom>
          <a:noFill/>
        </p:spPr>
        <p:txBody>
          <a:bodyPr wrap="square" rtlCol="0">
            <a:spAutoFit/>
          </a:bodyPr>
          <a:lstStyle/>
          <a:p>
            <a:r>
              <a:rPr lang="en-US" sz="1200" dirty="0"/>
              <a:t>Observations</a:t>
            </a:r>
          </a:p>
        </p:txBody>
      </p:sp>
      <p:cxnSp>
        <p:nvCxnSpPr>
          <p:cNvPr id="16" name="Straight Connector 15">
            <a:extLst>
              <a:ext uri="{FF2B5EF4-FFF2-40B4-BE49-F238E27FC236}">
                <a16:creationId xmlns:a16="http://schemas.microsoft.com/office/drawing/2014/main" id="{542319F7-C2D8-4DA4-12F5-77E0EDD16F26}"/>
              </a:ext>
            </a:extLst>
          </p:cNvPr>
          <p:cNvCxnSpPr>
            <a:cxnSpLocks/>
          </p:cNvCxnSpPr>
          <p:nvPr/>
        </p:nvCxnSpPr>
        <p:spPr>
          <a:xfrm flipV="1">
            <a:off x="5334000" y="5905500"/>
            <a:ext cx="228600" cy="1905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32803-3ED7-F4FD-6687-8BFA56367E36}"/>
              </a:ext>
            </a:extLst>
          </p:cNvPr>
          <p:cNvCxnSpPr>
            <a:cxnSpLocks/>
          </p:cNvCxnSpPr>
          <p:nvPr/>
        </p:nvCxnSpPr>
        <p:spPr>
          <a:xfrm flipV="1">
            <a:off x="5410200" y="5372100"/>
            <a:ext cx="228600" cy="1905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0075C5-F0D1-8D3A-EC93-CBF55B8EC197}"/>
              </a:ext>
            </a:extLst>
          </p:cNvPr>
          <p:cNvSpPr txBox="1"/>
          <p:nvPr/>
        </p:nvSpPr>
        <p:spPr>
          <a:xfrm>
            <a:off x="5638800" y="5257800"/>
            <a:ext cx="1219200" cy="461665"/>
          </a:xfrm>
          <a:prstGeom prst="rect">
            <a:avLst/>
          </a:prstGeom>
          <a:noFill/>
        </p:spPr>
        <p:txBody>
          <a:bodyPr wrap="square" rtlCol="0">
            <a:spAutoFit/>
          </a:bodyPr>
          <a:lstStyle/>
          <a:p>
            <a:r>
              <a:rPr lang="en-US" sz="1200" dirty="0"/>
              <a:t>Absorbed</a:t>
            </a:r>
          </a:p>
          <a:p>
            <a:r>
              <a:rPr lang="en-US" sz="1200" dirty="0"/>
              <a:t>    Solar</a:t>
            </a:r>
          </a:p>
        </p:txBody>
      </p:sp>
      <p:sp>
        <p:nvSpPr>
          <p:cNvPr id="19" name="TextBox 18">
            <a:extLst>
              <a:ext uri="{FF2B5EF4-FFF2-40B4-BE49-F238E27FC236}">
                <a16:creationId xmlns:a16="http://schemas.microsoft.com/office/drawing/2014/main" id="{A639E10D-E570-C8CF-EFAD-1B01F5F07ECE}"/>
              </a:ext>
            </a:extLst>
          </p:cNvPr>
          <p:cNvSpPr txBox="1"/>
          <p:nvPr/>
        </p:nvSpPr>
        <p:spPr>
          <a:xfrm>
            <a:off x="5638800" y="5786735"/>
            <a:ext cx="1219200" cy="461665"/>
          </a:xfrm>
          <a:prstGeom prst="rect">
            <a:avLst/>
          </a:prstGeom>
          <a:noFill/>
        </p:spPr>
        <p:txBody>
          <a:bodyPr wrap="square" rtlCol="0">
            <a:spAutoFit/>
          </a:bodyPr>
          <a:lstStyle/>
          <a:p>
            <a:r>
              <a:rPr lang="en-US" sz="1200" dirty="0"/>
              <a:t>Outgoing</a:t>
            </a:r>
          </a:p>
          <a:p>
            <a:r>
              <a:rPr lang="en-US" sz="1200" dirty="0"/>
              <a:t>Longwave</a:t>
            </a:r>
          </a:p>
        </p:txBody>
      </p:sp>
      <p:sp>
        <p:nvSpPr>
          <p:cNvPr id="20" name="Rectangle 19">
            <a:extLst>
              <a:ext uri="{FF2B5EF4-FFF2-40B4-BE49-F238E27FC236}">
                <a16:creationId xmlns:a16="http://schemas.microsoft.com/office/drawing/2014/main" id="{6C2E2F07-2F67-ADCE-BA3A-6FCFD899AD50}"/>
              </a:ext>
            </a:extLst>
          </p:cNvPr>
          <p:cNvSpPr/>
          <p:nvPr/>
        </p:nvSpPr>
        <p:spPr>
          <a:xfrm>
            <a:off x="6629399" y="1066800"/>
            <a:ext cx="2275359" cy="5410200"/>
          </a:xfrm>
          <a:prstGeom prst="rect">
            <a:avLst/>
          </a:prstGeom>
          <a:solidFill>
            <a:schemeClr val="bg1">
              <a:lumMod val="50000"/>
              <a:alpha val="88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6">
            <a:extLst>
              <a:ext uri="{FF2B5EF4-FFF2-40B4-BE49-F238E27FC236}">
                <a16:creationId xmlns:a16="http://schemas.microsoft.com/office/drawing/2014/main" id="{24379C66-DE59-9FC9-B926-B645F56FC114}"/>
              </a:ext>
            </a:extLst>
          </p:cNvPr>
          <p:cNvSpPr>
            <a:spLocks noChangeShapeType="1"/>
          </p:cNvSpPr>
          <p:nvPr/>
        </p:nvSpPr>
        <p:spPr bwMode="auto">
          <a:xfrm flipH="1" flipV="1">
            <a:off x="685799" y="1405056"/>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2" name="Line 7">
            <a:extLst>
              <a:ext uri="{FF2B5EF4-FFF2-40B4-BE49-F238E27FC236}">
                <a16:creationId xmlns:a16="http://schemas.microsoft.com/office/drawing/2014/main" id="{85968D88-4844-815A-3C8F-3359D40C147F}"/>
              </a:ext>
            </a:extLst>
          </p:cNvPr>
          <p:cNvSpPr>
            <a:spLocks noChangeShapeType="1"/>
          </p:cNvSpPr>
          <p:nvPr/>
        </p:nvSpPr>
        <p:spPr bwMode="auto">
          <a:xfrm flipH="1">
            <a:off x="2128241" y="1667326"/>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3" name="Text Box 8">
            <a:extLst>
              <a:ext uri="{FF2B5EF4-FFF2-40B4-BE49-F238E27FC236}">
                <a16:creationId xmlns:a16="http://schemas.microsoft.com/office/drawing/2014/main" id="{BE9F5293-C7AB-75A2-DA2D-289D1495A68B}"/>
              </a:ext>
            </a:extLst>
          </p:cNvPr>
          <p:cNvSpPr txBox="1">
            <a:spLocks noChangeArrowheads="1"/>
          </p:cNvSpPr>
          <p:nvPr/>
        </p:nvSpPr>
        <p:spPr bwMode="auto">
          <a:xfrm>
            <a:off x="611891" y="3200400"/>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24" name="Text Box 9">
            <a:extLst>
              <a:ext uri="{FF2B5EF4-FFF2-40B4-BE49-F238E27FC236}">
                <a16:creationId xmlns:a16="http://schemas.microsoft.com/office/drawing/2014/main" id="{71291BDC-64BD-6A3D-1ECB-870CF04590FA}"/>
              </a:ext>
            </a:extLst>
          </p:cNvPr>
          <p:cNvSpPr txBox="1">
            <a:spLocks noChangeArrowheads="1"/>
          </p:cNvSpPr>
          <p:nvPr/>
        </p:nvSpPr>
        <p:spPr bwMode="auto">
          <a:xfrm>
            <a:off x="195158" y="1571335"/>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25" name="Text Box 10">
            <a:extLst>
              <a:ext uri="{FF2B5EF4-FFF2-40B4-BE49-F238E27FC236}">
                <a16:creationId xmlns:a16="http://schemas.microsoft.com/office/drawing/2014/main" id="{C51891BA-39B9-1BC0-0A57-85C8BD256737}"/>
              </a:ext>
            </a:extLst>
          </p:cNvPr>
          <p:cNvSpPr txBox="1">
            <a:spLocks noChangeArrowheads="1"/>
          </p:cNvSpPr>
          <p:nvPr/>
        </p:nvSpPr>
        <p:spPr bwMode="auto">
          <a:xfrm>
            <a:off x="2592472" y="1447800"/>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26" name="Line 11">
            <a:extLst>
              <a:ext uri="{FF2B5EF4-FFF2-40B4-BE49-F238E27FC236}">
                <a16:creationId xmlns:a16="http://schemas.microsoft.com/office/drawing/2014/main" id="{62E94236-E455-11F5-E773-AC2DDE092051}"/>
              </a:ext>
            </a:extLst>
          </p:cNvPr>
          <p:cNvSpPr>
            <a:spLocks noChangeShapeType="1"/>
          </p:cNvSpPr>
          <p:nvPr/>
        </p:nvSpPr>
        <p:spPr bwMode="auto">
          <a:xfrm>
            <a:off x="2819400" y="2807732"/>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8" name="Text Box 13">
            <a:extLst>
              <a:ext uri="{FF2B5EF4-FFF2-40B4-BE49-F238E27FC236}">
                <a16:creationId xmlns:a16="http://schemas.microsoft.com/office/drawing/2014/main" id="{E18B3778-204B-548C-F7A1-49147A4CDFF5}"/>
              </a:ext>
            </a:extLst>
          </p:cNvPr>
          <p:cNvSpPr txBox="1">
            <a:spLocks noChangeArrowheads="1"/>
          </p:cNvSpPr>
          <p:nvPr/>
        </p:nvSpPr>
        <p:spPr bwMode="auto">
          <a:xfrm>
            <a:off x="2057400" y="2883932"/>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29" name="TextBox 28">
            <a:extLst>
              <a:ext uri="{FF2B5EF4-FFF2-40B4-BE49-F238E27FC236}">
                <a16:creationId xmlns:a16="http://schemas.microsoft.com/office/drawing/2014/main" id="{B3CDA311-9C32-4346-9D00-2EF6567CC774}"/>
              </a:ext>
            </a:extLst>
          </p:cNvPr>
          <p:cNvSpPr txBox="1"/>
          <p:nvPr/>
        </p:nvSpPr>
        <p:spPr>
          <a:xfrm>
            <a:off x="127660" y="1801602"/>
            <a:ext cx="1905000" cy="369332"/>
          </a:xfrm>
          <a:prstGeom prst="rect">
            <a:avLst/>
          </a:prstGeom>
          <a:noFill/>
        </p:spPr>
        <p:txBody>
          <a:bodyPr wrap="square" rtlCol="0">
            <a:spAutoFit/>
          </a:bodyPr>
          <a:lstStyle/>
          <a:p>
            <a:r>
              <a:rPr lang="en-US" dirty="0">
                <a:solidFill>
                  <a:srgbClr val="FF0000"/>
                </a:solidFill>
              </a:rPr>
              <a:t>6.7 PW</a:t>
            </a:r>
          </a:p>
        </p:txBody>
      </p:sp>
      <p:sp>
        <p:nvSpPr>
          <p:cNvPr id="30" name="TextBox 29">
            <a:extLst>
              <a:ext uri="{FF2B5EF4-FFF2-40B4-BE49-F238E27FC236}">
                <a16:creationId xmlns:a16="http://schemas.microsoft.com/office/drawing/2014/main" id="{6D7A454F-87A6-F25F-E69A-758EAB998630}"/>
              </a:ext>
            </a:extLst>
          </p:cNvPr>
          <p:cNvSpPr txBox="1"/>
          <p:nvPr/>
        </p:nvSpPr>
        <p:spPr>
          <a:xfrm>
            <a:off x="2476501" y="1764268"/>
            <a:ext cx="1447800" cy="369332"/>
          </a:xfrm>
          <a:prstGeom prst="rect">
            <a:avLst/>
          </a:prstGeom>
          <a:noFill/>
        </p:spPr>
        <p:txBody>
          <a:bodyPr wrap="square" rtlCol="0">
            <a:spAutoFit/>
          </a:bodyPr>
          <a:lstStyle/>
          <a:p>
            <a:r>
              <a:rPr lang="en-US" dirty="0">
                <a:solidFill>
                  <a:srgbClr val="00FF00"/>
                </a:solidFill>
              </a:rPr>
              <a:t>2.7 PW</a:t>
            </a:r>
          </a:p>
        </p:txBody>
      </p:sp>
      <p:sp>
        <p:nvSpPr>
          <p:cNvPr id="2" name="TextBox 1">
            <a:extLst>
              <a:ext uri="{FF2B5EF4-FFF2-40B4-BE49-F238E27FC236}">
                <a16:creationId xmlns:a16="http://schemas.microsoft.com/office/drawing/2014/main" id="{AF305951-BBE4-8907-D7A0-F11322EC7828}"/>
              </a:ext>
            </a:extLst>
          </p:cNvPr>
          <p:cNvSpPr txBox="1"/>
          <p:nvPr/>
        </p:nvSpPr>
        <p:spPr>
          <a:xfrm>
            <a:off x="2514600" y="2438400"/>
            <a:ext cx="1066800" cy="369332"/>
          </a:xfrm>
          <a:prstGeom prst="rect">
            <a:avLst/>
          </a:prstGeom>
          <a:noFill/>
        </p:spPr>
        <p:txBody>
          <a:bodyPr wrap="square" rtlCol="0">
            <a:spAutoFit/>
          </a:bodyPr>
          <a:lstStyle/>
          <a:p>
            <a:r>
              <a:rPr lang="en-US" dirty="0">
                <a:solidFill>
                  <a:srgbClr val="E82ADF"/>
                </a:solidFill>
              </a:rPr>
              <a:t>4.0 PW</a:t>
            </a:r>
          </a:p>
        </p:txBody>
      </p:sp>
      <p:sp>
        <p:nvSpPr>
          <p:cNvPr id="3" name="Rectangle 5">
            <a:extLst>
              <a:ext uri="{FF2B5EF4-FFF2-40B4-BE49-F238E27FC236}">
                <a16:creationId xmlns:a16="http://schemas.microsoft.com/office/drawing/2014/main" id="{4097953A-1A3F-14BE-1D54-6A51702ACE3B}"/>
              </a:ext>
            </a:extLst>
          </p:cNvPr>
          <p:cNvSpPr>
            <a:spLocks noChangeArrowheads="1"/>
          </p:cNvSpPr>
          <p:nvPr/>
        </p:nvSpPr>
        <p:spPr bwMode="auto">
          <a:xfrm>
            <a:off x="558140" y="5420093"/>
            <a:ext cx="2362200" cy="1285507"/>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4" name="Line 6">
            <a:extLst>
              <a:ext uri="{FF2B5EF4-FFF2-40B4-BE49-F238E27FC236}">
                <a16:creationId xmlns:a16="http://schemas.microsoft.com/office/drawing/2014/main" id="{23C29877-BCF5-D916-F3C2-849A38D7EB5C}"/>
              </a:ext>
            </a:extLst>
          </p:cNvPr>
          <p:cNvSpPr>
            <a:spLocks noChangeShapeType="1"/>
          </p:cNvSpPr>
          <p:nvPr/>
        </p:nvSpPr>
        <p:spPr bwMode="auto">
          <a:xfrm flipH="1" flipV="1">
            <a:off x="396089" y="4267200"/>
            <a:ext cx="695449" cy="1072827"/>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2" name="Line 7">
            <a:extLst>
              <a:ext uri="{FF2B5EF4-FFF2-40B4-BE49-F238E27FC236}">
                <a16:creationId xmlns:a16="http://schemas.microsoft.com/office/drawing/2014/main" id="{6517B90C-A4E3-F440-9BF4-A39DE06543CE}"/>
              </a:ext>
            </a:extLst>
          </p:cNvPr>
          <p:cNvSpPr>
            <a:spLocks noChangeShapeType="1"/>
          </p:cNvSpPr>
          <p:nvPr/>
        </p:nvSpPr>
        <p:spPr bwMode="auto">
          <a:xfrm flipH="1">
            <a:off x="2076781" y="4922053"/>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3" name="Text Box 8">
            <a:extLst>
              <a:ext uri="{FF2B5EF4-FFF2-40B4-BE49-F238E27FC236}">
                <a16:creationId xmlns:a16="http://schemas.microsoft.com/office/drawing/2014/main" id="{1ADD04EC-B0DD-96C0-F66A-528C1434CAB3}"/>
              </a:ext>
            </a:extLst>
          </p:cNvPr>
          <p:cNvSpPr txBox="1">
            <a:spLocks noChangeArrowheads="1"/>
          </p:cNvSpPr>
          <p:nvPr/>
        </p:nvSpPr>
        <p:spPr bwMode="auto">
          <a:xfrm>
            <a:off x="560431" y="6003711"/>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14" name="Text Box 9">
            <a:extLst>
              <a:ext uri="{FF2B5EF4-FFF2-40B4-BE49-F238E27FC236}">
                <a16:creationId xmlns:a16="http://schemas.microsoft.com/office/drawing/2014/main" id="{31D39902-917B-9A12-A4BF-3FC512BA5FFD}"/>
              </a:ext>
            </a:extLst>
          </p:cNvPr>
          <p:cNvSpPr txBox="1">
            <a:spLocks noChangeArrowheads="1"/>
          </p:cNvSpPr>
          <p:nvPr/>
        </p:nvSpPr>
        <p:spPr bwMode="auto">
          <a:xfrm>
            <a:off x="143698" y="4826062"/>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15" name="Text Box 10">
            <a:extLst>
              <a:ext uri="{FF2B5EF4-FFF2-40B4-BE49-F238E27FC236}">
                <a16:creationId xmlns:a16="http://schemas.microsoft.com/office/drawing/2014/main" id="{6B7A98AE-1911-C4C4-43CD-239DADAE8283}"/>
              </a:ext>
            </a:extLst>
          </p:cNvPr>
          <p:cNvSpPr txBox="1">
            <a:spLocks noChangeArrowheads="1"/>
          </p:cNvSpPr>
          <p:nvPr/>
        </p:nvSpPr>
        <p:spPr bwMode="auto">
          <a:xfrm>
            <a:off x="2541012" y="4702527"/>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33" name="Line 11">
            <a:extLst>
              <a:ext uri="{FF2B5EF4-FFF2-40B4-BE49-F238E27FC236}">
                <a16:creationId xmlns:a16="http://schemas.microsoft.com/office/drawing/2014/main" id="{49355F3B-75F8-9E74-1671-B8283F26C0DB}"/>
              </a:ext>
            </a:extLst>
          </p:cNvPr>
          <p:cNvSpPr>
            <a:spLocks noChangeShapeType="1"/>
          </p:cNvSpPr>
          <p:nvPr/>
        </p:nvSpPr>
        <p:spPr bwMode="auto">
          <a:xfrm>
            <a:off x="2318426" y="6201416"/>
            <a:ext cx="1339174" cy="21873"/>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4" name="Text Box 13">
            <a:extLst>
              <a:ext uri="{FF2B5EF4-FFF2-40B4-BE49-F238E27FC236}">
                <a16:creationId xmlns:a16="http://schemas.microsoft.com/office/drawing/2014/main" id="{C1650E86-BB11-66CB-2F80-1C4D5B0DB9A2}"/>
              </a:ext>
            </a:extLst>
          </p:cNvPr>
          <p:cNvSpPr txBox="1">
            <a:spLocks noChangeArrowheads="1"/>
          </p:cNvSpPr>
          <p:nvPr/>
        </p:nvSpPr>
        <p:spPr bwMode="auto">
          <a:xfrm>
            <a:off x="2082140" y="6223289"/>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35" name="TextBox 34">
            <a:extLst>
              <a:ext uri="{FF2B5EF4-FFF2-40B4-BE49-F238E27FC236}">
                <a16:creationId xmlns:a16="http://schemas.microsoft.com/office/drawing/2014/main" id="{F9219DBA-9871-5572-1014-32C634C49E74}"/>
              </a:ext>
            </a:extLst>
          </p:cNvPr>
          <p:cNvSpPr txBox="1"/>
          <p:nvPr/>
        </p:nvSpPr>
        <p:spPr>
          <a:xfrm>
            <a:off x="76200" y="5056329"/>
            <a:ext cx="1905000" cy="369332"/>
          </a:xfrm>
          <a:prstGeom prst="rect">
            <a:avLst/>
          </a:prstGeom>
          <a:noFill/>
        </p:spPr>
        <p:txBody>
          <a:bodyPr wrap="square" rtlCol="0">
            <a:spAutoFit/>
          </a:bodyPr>
          <a:lstStyle/>
          <a:p>
            <a:r>
              <a:rPr lang="en-US" dirty="0">
                <a:solidFill>
                  <a:srgbClr val="FF0000"/>
                </a:solidFill>
              </a:rPr>
              <a:t>9.3 PW</a:t>
            </a:r>
          </a:p>
        </p:txBody>
      </p:sp>
      <p:sp>
        <p:nvSpPr>
          <p:cNvPr id="36" name="TextBox 35">
            <a:extLst>
              <a:ext uri="{FF2B5EF4-FFF2-40B4-BE49-F238E27FC236}">
                <a16:creationId xmlns:a16="http://schemas.microsoft.com/office/drawing/2014/main" id="{99968A9A-6E33-5B1E-7417-0616FB3305C3}"/>
              </a:ext>
            </a:extLst>
          </p:cNvPr>
          <p:cNvSpPr txBox="1"/>
          <p:nvPr/>
        </p:nvSpPr>
        <p:spPr>
          <a:xfrm>
            <a:off x="2438400" y="4876800"/>
            <a:ext cx="1447800" cy="369332"/>
          </a:xfrm>
          <a:prstGeom prst="rect">
            <a:avLst/>
          </a:prstGeom>
          <a:noFill/>
        </p:spPr>
        <p:txBody>
          <a:bodyPr wrap="square" rtlCol="0">
            <a:spAutoFit/>
          </a:bodyPr>
          <a:lstStyle/>
          <a:p>
            <a:r>
              <a:rPr lang="en-US" dirty="0">
                <a:solidFill>
                  <a:srgbClr val="00FF00"/>
                </a:solidFill>
              </a:rPr>
              <a:t>3.0 PW</a:t>
            </a:r>
          </a:p>
        </p:txBody>
      </p:sp>
      <p:sp>
        <p:nvSpPr>
          <p:cNvPr id="37" name="TextBox 36">
            <a:extLst>
              <a:ext uri="{FF2B5EF4-FFF2-40B4-BE49-F238E27FC236}">
                <a16:creationId xmlns:a16="http://schemas.microsoft.com/office/drawing/2014/main" id="{E1E5FCC3-EAA1-EF3E-2E03-54DD9B3EB724}"/>
              </a:ext>
            </a:extLst>
          </p:cNvPr>
          <p:cNvSpPr txBox="1"/>
          <p:nvPr/>
        </p:nvSpPr>
        <p:spPr>
          <a:xfrm>
            <a:off x="2539340" y="5842289"/>
            <a:ext cx="1066800" cy="369332"/>
          </a:xfrm>
          <a:prstGeom prst="rect">
            <a:avLst/>
          </a:prstGeom>
          <a:noFill/>
        </p:spPr>
        <p:txBody>
          <a:bodyPr wrap="square" rtlCol="0">
            <a:spAutoFit/>
          </a:bodyPr>
          <a:lstStyle/>
          <a:p>
            <a:r>
              <a:rPr lang="en-US" dirty="0">
                <a:solidFill>
                  <a:srgbClr val="E82ADF"/>
                </a:solidFill>
              </a:rPr>
              <a:t>6.3 PW</a:t>
            </a:r>
          </a:p>
        </p:txBody>
      </p:sp>
      <p:sp>
        <p:nvSpPr>
          <p:cNvPr id="38" name="TextBox 37">
            <a:extLst>
              <a:ext uri="{FF2B5EF4-FFF2-40B4-BE49-F238E27FC236}">
                <a16:creationId xmlns:a16="http://schemas.microsoft.com/office/drawing/2014/main" id="{61ADA031-3BEE-77E4-1B8A-074B4E650827}"/>
              </a:ext>
            </a:extLst>
          </p:cNvPr>
          <p:cNvSpPr txBox="1"/>
          <p:nvPr/>
        </p:nvSpPr>
        <p:spPr>
          <a:xfrm>
            <a:off x="329540" y="3809303"/>
            <a:ext cx="2819400" cy="646331"/>
          </a:xfrm>
          <a:prstGeom prst="rect">
            <a:avLst/>
          </a:prstGeom>
          <a:noFill/>
        </p:spPr>
        <p:txBody>
          <a:bodyPr wrap="square" rtlCol="0">
            <a:spAutoFit/>
          </a:bodyPr>
          <a:lstStyle/>
          <a:p>
            <a:r>
              <a:rPr lang="en-US" sz="3600" dirty="0">
                <a:solidFill>
                  <a:srgbClr val="FF0000"/>
                </a:solidFill>
              </a:rPr>
              <a:t>MOST MHT</a:t>
            </a:r>
          </a:p>
        </p:txBody>
      </p:sp>
      <p:sp>
        <p:nvSpPr>
          <p:cNvPr id="27" name="Rectangle 26">
            <a:extLst>
              <a:ext uri="{FF2B5EF4-FFF2-40B4-BE49-F238E27FC236}">
                <a16:creationId xmlns:a16="http://schemas.microsoft.com/office/drawing/2014/main" id="{5B47FAE0-BAB5-2E64-8056-A105558E80B2}"/>
              </a:ext>
            </a:extLst>
          </p:cNvPr>
          <p:cNvSpPr/>
          <p:nvPr/>
        </p:nvSpPr>
        <p:spPr>
          <a:xfrm>
            <a:off x="4495800" y="4495800"/>
            <a:ext cx="100939" cy="1507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9FA44566-5C88-204F-BC11-9426E8A0BB37}"/>
              </a:ext>
            </a:extLst>
          </p:cNvPr>
          <p:cNvSpPr txBox="1"/>
          <p:nvPr/>
        </p:nvSpPr>
        <p:spPr>
          <a:xfrm rot="16200000">
            <a:off x="3198167" y="5026967"/>
            <a:ext cx="2438400" cy="461665"/>
          </a:xfrm>
          <a:prstGeom prst="rect">
            <a:avLst/>
          </a:prstGeom>
          <a:noFill/>
        </p:spPr>
        <p:txBody>
          <a:bodyPr wrap="square" rtlCol="0">
            <a:spAutoFit/>
          </a:bodyPr>
          <a:lstStyle/>
          <a:p>
            <a:pPr algn="ctr"/>
            <a:r>
              <a:rPr lang="en-US" sz="1200" dirty="0"/>
              <a:t>TOA radiation (w m-2)</a:t>
            </a:r>
          </a:p>
          <a:p>
            <a:pPr algn="ctr"/>
            <a:r>
              <a:rPr lang="en-US" sz="1200" dirty="0"/>
              <a:t>Global mean removed</a:t>
            </a:r>
          </a:p>
        </p:txBody>
      </p:sp>
    </p:spTree>
    <p:extLst>
      <p:ext uri="{BB962C8B-B14F-4D97-AF65-F5344CB8AC3E}">
        <p14:creationId xmlns:p14="http://schemas.microsoft.com/office/powerpoint/2010/main" val="3533325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73A8-8800-406C-94D3-3446D7AB6A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1F7AC3D-EF90-446E-BCF6-3C3643EF3EE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85782" y="175420"/>
            <a:ext cx="9058218" cy="6453980"/>
          </a:xfrm>
        </p:spPr>
      </p:pic>
      <p:sp>
        <p:nvSpPr>
          <p:cNvPr id="6" name="Rectangle 5">
            <a:extLst>
              <a:ext uri="{FF2B5EF4-FFF2-40B4-BE49-F238E27FC236}">
                <a16:creationId xmlns:a16="http://schemas.microsoft.com/office/drawing/2014/main" id="{E961EBCB-9BB6-478F-8CBF-E5714EAB9BDC}"/>
              </a:ext>
            </a:extLst>
          </p:cNvPr>
          <p:cNvSpPr/>
          <p:nvPr/>
        </p:nvSpPr>
        <p:spPr>
          <a:xfrm>
            <a:off x="4876800" y="76200"/>
            <a:ext cx="4419600" cy="350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B7F9A4-46F2-48C3-9AC4-324D19578C03}"/>
              </a:ext>
            </a:extLst>
          </p:cNvPr>
          <p:cNvSpPr txBox="1"/>
          <p:nvPr/>
        </p:nvSpPr>
        <p:spPr>
          <a:xfrm>
            <a:off x="5105400" y="457200"/>
            <a:ext cx="3352800" cy="2308324"/>
          </a:xfrm>
          <a:prstGeom prst="rect">
            <a:avLst/>
          </a:prstGeom>
          <a:noFill/>
        </p:spPr>
        <p:txBody>
          <a:bodyPr wrap="square" rtlCol="0">
            <a:spAutoFit/>
          </a:bodyPr>
          <a:lstStyle/>
          <a:p>
            <a:r>
              <a:rPr lang="en-US" dirty="0">
                <a:solidFill>
                  <a:schemeClr val="bg1"/>
                </a:solidFill>
              </a:rPr>
              <a:t>Fraction of solar radiation reflected at TOA (planetary albedo) differs between climate models and is responsible for MHT differences</a:t>
            </a:r>
          </a:p>
          <a:p>
            <a:pPr marL="285750" indent="-285750">
              <a:buFont typeface="Wingdings" panose="05000000000000000000" pitchFamily="2" charset="2"/>
              <a:buChar char="à"/>
            </a:pPr>
            <a:r>
              <a:rPr lang="en-US" dirty="0">
                <a:solidFill>
                  <a:schemeClr val="bg1"/>
                </a:solidFill>
                <a:sym typeface="Wingdings" panose="05000000000000000000" pitchFamily="2" charset="2"/>
              </a:rPr>
              <a:t>Due to cloud differences Surface albedo contributes very little to planetary albedo</a:t>
            </a:r>
            <a:endParaRPr lang="en-US" dirty="0">
              <a:solidFill>
                <a:schemeClr val="bg1"/>
              </a:solidFill>
            </a:endParaRPr>
          </a:p>
        </p:txBody>
      </p:sp>
      <p:sp>
        <p:nvSpPr>
          <p:cNvPr id="8" name="TextBox 7">
            <a:extLst>
              <a:ext uri="{FF2B5EF4-FFF2-40B4-BE49-F238E27FC236}">
                <a16:creationId xmlns:a16="http://schemas.microsoft.com/office/drawing/2014/main" id="{186D3029-A441-4975-9D3A-08281737630F}"/>
              </a:ext>
            </a:extLst>
          </p:cNvPr>
          <p:cNvSpPr txBox="1"/>
          <p:nvPr/>
        </p:nvSpPr>
        <p:spPr>
          <a:xfrm>
            <a:off x="4981518" y="3119735"/>
            <a:ext cx="8153400" cy="461665"/>
          </a:xfrm>
          <a:prstGeom prst="rect">
            <a:avLst/>
          </a:prstGeom>
          <a:noFill/>
        </p:spPr>
        <p:txBody>
          <a:bodyPr wrap="square" rtlCol="0">
            <a:spAutoFit/>
          </a:bodyPr>
          <a:lstStyle/>
          <a:p>
            <a:r>
              <a:rPr lang="en-US" sz="1200" dirty="0">
                <a:solidFill>
                  <a:schemeClr val="bg1">
                    <a:lumMod val="75000"/>
                  </a:schemeClr>
                </a:solidFill>
              </a:rPr>
              <a:t>Donohoe and Battisti (2012). Atmospheric and surface contributions </a:t>
            </a:r>
          </a:p>
          <a:p>
            <a:r>
              <a:rPr lang="en-US" sz="1200" dirty="0">
                <a:solidFill>
                  <a:schemeClr val="bg1">
                    <a:lumMod val="75000"/>
                  </a:schemeClr>
                </a:solidFill>
              </a:rPr>
              <a:t>to planetary albedo J. Climate.</a:t>
            </a:r>
          </a:p>
        </p:txBody>
      </p:sp>
    </p:spTree>
    <p:extLst>
      <p:ext uri="{BB962C8B-B14F-4D97-AF65-F5344CB8AC3E}">
        <p14:creationId xmlns:p14="http://schemas.microsoft.com/office/powerpoint/2010/main" val="2222171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9A4A10-0E58-4694-BBFA-CB8B6FFA9488}"/>
              </a:ext>
            </a:extLst>
          </p:cNvPr>
          <p:cNvSpPr txBox="1">
            <a:spLocks/>
          </p:cNvSpPr>
          <p:nvPr/>
        </p:nvSpPr>
        <p:spPr>
          <a:xfrm>
            <a:off x="-152400" y="152401"/>
            <a:ext cx="94488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The near invariance of meridional heat transport from the last glacial maximum to CO</a:t>
            </a:r>
            <a:r>
              <a:rPr lang="en-US" sz="3200" baseline="-25000" dirty="0">
                <a:solidFill>
                  <a:schemeClr val="bg1"/>
                </a:solidFill>
              </a:rPr>
              <a:t>2</a:t>
            </a:r>
            <a:r>
              <a:rPr lang="en-US" sz="3200" dirty="0">
                <a:solidFill>
                  <a:schemeClr val="bg1"/>
                </a:solidFill>
              </a:rPr>
              <a:t> quadrupling</a:t>
            </a:r>
          </a:p>
        </p:txBody>
      </p:sp>
      <p:pic>
        <p:nvPicPr>
          <p:cNvPr id="5" name="Picture 4">
            <a:extLst>
              <a:ext uri="{FF2B5EF4-FFF2-40B4-BE49-F238E27FC236}">
                <a16:creationId xmlns:a16="http://schemas.microsoft.com/office/drawing/2014/main" id="{844E27BD-F5A2-4FD5-9BF7-55A2AC038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478280"/>
            <a:ext cx="5410200" cy="4688839"/>
          </a:xfrm>
          <a:prstGeom prst="rect">
            <a:avLst/>
          </a:prstGeom>
        </p:spPr>
      </p:pic>
    </p:spTree>
    <p:extLst>
      <p:ext uri="{BB962C8B-B14F-4D97-AF65-F5344CB8AC3E}">
        <p14:creationId xmlns:p14="http://schemas.microsoft.com/office/powerpoint/2010/main" val="350919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4_r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53340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ChangeArrowheads="1"/>
          </p:cNvSpPr>
          <p:nvPr/>
        </p:nvSpPr>
        <p:spPr bwMode="auto">
          <a:xfrm>
            <a:off x="0" y="-476250"/>
            <a:ext cx="9144000" cy="9525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6324" name="Rectangle 4"/>
          <p:cNvSpPr>
            <a:spLocks noGrp="1" noChangeArrowheads="1"/>
          </p:cNvSpPr>
          <p:nvPr>
            <p:ph type="title"/>
          </p:nvPr>
        </p:nvSpPr>
        <p:spPr>
          <a:xfrm>
            <a:off x="57944" y="-369093"/>
            <a:ext cx="8839200" cy="914400"/>
          </a:xfrm>
        </p:spPr>
        <p:txBody>
          <a:bodyPr>
            <a:normAutofit fontScale="90000"/>
          </a:bodyPr>
          <a:lstStyle/>
          <a:p>
            <a:r>
              <a:rPr lang="en-US" altLang="en-US" dirty="0">
                <a:solidFill>
                  <a:schemeClr val="bg1"/>
                </a:solidFill>
              </a:rPr>
              <a:t>Radiative perspective of energy transport</a:t>
            </a:r>
          </a:p>
        </p:txBody>
      </p:sp>
      <p:pic>
        <p:nvPicPr>
          <p:cNvPr id="56325" name="Picture 5" descr="4_rad_shad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533400"/>
            <a:ext cx="4724400" cy="3435350"/>
          </a:xfrm>
          <a:prstGeom prst="rect">
            <a:avLst/>
          </a:prstGeom>
          <a:noFill/>
          <a:extLst>
            <a:ext uri="{909E8E84-426E-40DD-AFC4-6F175D3DCCD1}">
              <a14:hiddenFill xmlns:a14="http://schemas.microsoft.com/office/drawing/2010/main">
                <a:solidFill>
                  <a:srgbClr val="FFFFFF"/>
                </a:solidFill>
              </a14:hiddenFill>
            </a:ext>
          </a:extLst>
        </p:spPr>
      </p:pic>
      <p:sp>
        <p:nvSpPr>
          <p:cNvPr id="56326" name="Line 6"/>
          <p:cNvSpPr>
            <a:spLocks noChangeShapeType="1"/>
          </p:cNvSpPr>
          <p:nvPr/>
        </p:nvSpPr>
        <p:spPr bwMode="auto">
          <a:xfrm>
            <a:off x="5029200" y="1981200"/>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7" name="Line 7"/>
          <p:cNvSpPr>
            <a:spLocks noChangeShapeType="1"/>
          </p:cNvSpPr>
          <p:nvPr/>
        </p:nvSpPr>
        <p:spPr bwMode="auto">
          <a:xfrm flipH="1">
            <a:off x="2971800" y="1981200"/>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56328" name="Text Box 8"/>
          <p:cNvSpPr txBox="1">
            <a:spLocks noChangeArrowheads="1"/>
          </p:cNvSpPr>
          <p:nvPr/>
        </p:nvSpPr>
        <p:spPr bwMode="auto">
          <a:xfrm>
            <a:off x="5410200" y="1447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33CC"/>
                </a:solidFill>
              </a:rPr>
              <a:t>5.8 PW</a:t>
            </a:r>
          </a:p>
        </p:txBody>
      </p:sp>
      <p:sp>
        <p:nvSpPr>
          <p:cNvPr id="56329" name="Line 9"/>
          <p:cNvSpPr>
            <a:spLocks noChangeShapeType="1"/>
          </p:cNvSpPr>
          <p:nvPr/>
        </p:nvSpPr>
        <p:spPr bwMode="auto">
          <a:xfrm>
            <a:off x="0" y="403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pic>
        <p:nvPicPr>
          <p:cNvPr id="56330" name="Picture 10" descr="4_AS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4149725"/>
            <a:ext cx="3724275" cy="2708275"/>
          </a:xfrm>
          <a:prstGeom prst="rect">
            <a:avLst/>
          </a:prstGeom>
          <a:noFill/>
          <a:extLst>
            <a:ext uri="{909E8E84-426E-40DD-AFC4-6F175D3DCCD1}">
              <a14:hiddenFill xmlns:a14="http://schemas.microsoft.com/office/drawing/2010/main">
                <a:solidFill>
                  <a:srgbClr val="FFFFFF"/>
                </a:solidFill>
              </a14:hiddenFill>
            </a:ext>
          </a:extLst>
        </p:spPr>
      </p:pic>
      <p:pic>
        <p:nvPicPr>
          <p:cNvPr id="56331" name="Picture 11" descr="4_OL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2125" y="4191000"/>
            <a:ext cx="3571875" cy="2597150"/>
          </a:xfrm>
          <a:prstGeom prst="rect">
            <a:avLst/>
          </a:prstGeom>
          <a:noFill/>
          <a:extLst>
            <a:ext uri="{909E8E84-426E-40DD-AFC4-6F175D3DCCD1}">
              <a14:hiddenFill xmlns:a14="http://schemas.microsoft.com/office/drawing/2010/main">
                <a:solidFill>
                  <a:srgbClr val="FFFFFF"/>
                </a:solidFill>
              </a14:hiddenFill>
            </a:ext>
          </a:extLst>
        </p:spPr>
      </p:pic>
      <p:sp>
        <p:nvSpPr>
          <p:cNvPr id="56332" name="Text Box 12"/>
          <p:cNvSpPr txBox="1">
            <a:spLocks noChangeArrowheads="1"/>
          </p:cNvSpPr>
          <p:nvPr/>
        </p:nvSpPr>
        <p:spPr bwMode="auto">
          <a:xfrm>
            <a:off x="-76200" y="4956175"/>
            <a:ext cx="14890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FF33CC"/>
                </a:solidFill>
              </a:rPr>
              <a:t>    Heat </a:t>
            </a:r>
          </a:p>
          <a:p>
            <a:pPr fontAlgn="base">
              <a:spcBef>
                <a:spcPct val="0"/>
              </a:spcBef>
              <a:spcAft>
                <a:spcPct val="0"/>
              </a:spcAft>
            </a:pPr>
            <a:r>
              <a:rPr lang="en-US" altLang="en-US" sz="2400">
                <a:solidFill>
                  <a:srgbClr val="FF33CC"/>
                </a:solidFill>
              </a:rPr>
              <a:t>Transport</a:t>
            </a:r>
          </a:p>
        </p:txBody>
      </p:sp>
      <p:sp>
        <p:nvSpPr>
          <p:cNvPr id="56333" name="Text Box 13"/>
          <p:cNvSpPr txBox="1">
            <a:spLocks noChangeArrowheads="1"/>
          </p:cNvSpPr>
          <p:nvPr/>
        </p:nvSpPr>
        <p:spPr bwMode="auto">
          <a:xfrm>
            <a:off x="1371600" y="51816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33CC"/>
                </a:solidFill>
              </a:rPr>
              <a:t>=</a:t>
            </a:r>
          </a:p>
        </p:txBody>
      </p:sp>
      <p:sp>
        <p:nvSpPr>
          <p:cNvPr id="56334" name="Text Box 14"/>
          <p:cNvSpPr txBox="1">
            <a:spLocks noChangeArrowheads="1"/>
          </p:cNvSpPr>
          <p:nvPr/>
        </p:nvSpPr>
        <p:spPr bwMode="auto">
          <a:xfrm>
            <a:off x="5181600" y="4814888"/>
            <a:ext cx="4572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4800">
                <a:solidFill>
                  <a:srgbClr val="FF33CC"/>
                </a:solidFill>
              </a:rPr>
              <a:t>-</a:t>
            </a:r>
          </a:p>
        </p:txBody>
      </p:sp>
      <p:sp>
        <p:nvSpPr>
          <p:cNvPr id="56335" name="Text Box 15"/>
          <p:cNvSpPr txBox="1">
            <a:spLocks noChangeArrowheads="1"/>
          </p:cNvSpPr>
          <p:nvPr/>
        </p:nvSpPr>
        <p:spPr bwMode="auto">
          <a:xfrm>
            <a:off x="3886200" y="4535488"/>
            <a:ext cx="1182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333399"/>
                </a:solidFill>
              </a:rPr>
              <a:t>8.2 PW</a:t>
            </a:r>
          </a:p>
        </p:txBody>
      </p:sp>
      <p:sp>
        <p:nvSpPr>
          <p:cNvPr id="56336" name="Text Box 16"/>
          <p:cNvSpPr txBox="1">
            <a:spLocks noChangeArrowheads="1"/>
          </p:cNvSpPr>
          <p:nvPr/>
        </p:nvSpPr>
        <p:spPr bwMode="auto">
          <a:xfrm>
            <a:off x="7620000" y="4572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FFFF"/>
                </a:solidFill>
              </a:rPr>
              <a:t>2.4 PW</a:t>
            </a:r>
          </a:p>
        </p:txBody>
      </p:sp>
      <p:sp>
        <p:nvSpPr>
          <p:cNvPr id="56337" name="Rectangle 17"/>
          <p:cNvSpPr>
            <a:spLocks noChangeArrowheads="1"/>
          </p:cNvSpPr>
          <p:nvPr/>
        </p:nvSpPr>
        <p:spPr bwMode="auto">
          <a:xfrm>
            <a:off x="3352800" y="4114800"/>
            <a:ext cx="609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6338" name="Rectangle 18"/>
          <p:cNvSpPr>
            <a:spLocks noChangeArrowheads="1"/>
          </p:cNvSpPr>
          <p:nvPr/>
        </p:nvSpPr>
        <p:spPr bwMode="auto">
          <a:xfrm>
            <a:off x="7162800" y="4191000"/>
            <a:ext cx="609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56339" name="Text Box 19"/>
          <p:cNvSpPr txBox="1">
            <a:spLocks noChangeArrowheads="1"/>
          </p:cNvSpPr>
          <p:nvPr/>
        </p:nvSpPr>
        <p:spPr bwMode="auto">
          <a:xfrm>
            <a:off x="3124200" y="39624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333399"/>
                </a:solidFill>
              </a:rPr>
              <a:t>ASR*</a:t>
            </a:r>
          </a:p>
        </p:txBody>
      </p:sp>
      <p:sp>
        <p:nvSpPr>
          <p:cNvPr id="56340" name="Text Box 20"/>
          <p:cNvSpPr txBox="1">
            <a:spLocks noChangeArrowheads="1"/>
          </p:cNvSpPr>
          <p:nvPr/>
        </p:nvSpPr>
        <p:spPr bwMode="auto">
          <a:xfrm>
            <a:off x="6629400" y="3962400"/>
            <a:ext cx="228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a:solidFill>
                  <a:srgbClr val="00FFFF"/>
                </a:solidFill>
              </a:rPr>
              <a:t>OLR*</a:t>
            </a:r>
          </a:p>
        </p:txBody>
      </p:sp>
      <p:sp>
        <p:nvSpPr>
          <p:cNvPr id="56341" name="Rectangle 21"/>
          <p:cNvSpPr>
            <a:spLocks noChangeArrowheads="1"/>
          </p:cNvSpPr>
          <p:nvPr/>
        </p:nvSpPr>
        <p:spPr bwMode="auto">
          <a:xfrm>
            <a:off x="-346988" y="4019551"/>
            <a:ext cx="9296400" cy="2895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Tree>
    <p:extLst>
      <p:ext uri="{BB962C8B-B14F-4D97-AF65-F5344CB8AC3E}">
        <p14:creationId xmlns:p14="http://schemas.microsoft.com/office/powerpoint/2010/main" val="343877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blinds(horizontal)">
                                      <p:cBhvr>
                                        <p:cTn id="7" dur="500"/>
                                        <p:tgtEl>
                                          <p:spTgt spid="563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6326"/>
                                        </p:tgtEl>
                                        <p:attrNameLst>
                                          <p:attrName>style.visibility</p:attrName>
                                        </p:attrNameLst>
                                      </p:cBhvr>
                                      <p:to>
                                        <p:strVal val="visible"/>
                                      </p:to>
                                    </p:set>
                                    <p:animEffect transition="in" filter="blinds(horizontal)">
                                      <p:cBhvr>
                                        <p:cTn id="10" dur="500"/>
                                        <p:tgtEl>
                                          <p:spTgt spid="5632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6327"/>
                                        </p:tgtEl>
                                        <p:attrNameLst>
                                          <p:attrName>style.visibility</p:attrName>
                                        </p:attrNameLst>
                                      </p:cBhvr>
                                      <p:to>
                                        <p:strVal val="visible"/>
                                      </p:to>
                                    </p:set>
                                    <p:animEffect transition="in" filter="blinds(horizontal)">
                                      <p:cBhvr>
                                        <p:cTn id="13" dur="500"/>
                                        <p:tgtEl>
                                          <p:spTgt spid="56327"/>
                                        </p:tgtEl>
                                      </p:cBhvr>
                                    </p:animEffect>
                                  </p:childTnLst>
                                </p:cTn>
                              </p:par>
                              <p:par>
                                <p:cTn id="14" presetID="3" presetClass="entr" presetSubtype="10" fill="hold" nodeType="withEffect">
                                  <p:stCondLst>
                                    <p:cond delay="0"/>
                                  </p:stCondLst>
                                  <p:childTnLst>
                                    <p:set>
                                      <p:cBhvr>
                                        <p:cTn id="15" dur="1" fill="hold">
                                          <p:stCondLst>
                                            <p:cond delay="0"/>
                                          </p:stCondLst>
                                        </p:cTn>
                                        <p:tgtEl>
                                          <p:spTgt spid="56328">
                                            <p:txEl>
                                              <p:pRg st="0" end="0"/>
                                            </p:txEl>
                                          </p:spTgt>
                                        </p:tgtEl>
                                        <p:attrNameLst>
                                          <p:attrName>style.visibility</p:attrName>
                                        </p:attrNameLst>
                                      </p:cBhvr>
                                      <p:to>
                                        <p:strVal val="visible"/>
                                      </p:to>
                                    </p:set>
                                    <p:animEffect transition="in" filter="blinds(horizontal)">
                                      <p:cBhvr>
                                        <p:cTn id="16" dur="500"/>
                                        <p:tgtEl>
                                          <p:spTgt spid="5632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56341"/>
                                        </p:tgtEl>
                                      </p:cBhvr>
                                    </p:animEffect>
                                    <p:set>
                                      <p:cBhvr>
                                        <p:cTn id="21" dur="1" fill="hold">
                                          <p:stCondLst>
                                            <p:cond delay="499"/>
                                          </p:stCondLst>
                                        </p:cTn>
                                        <p:tgtEl>
                                          <p:spTgt spid="56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P spid="56327" grpId="0" animBg="1"/>
      <p:bldP spid="563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846162-6F3D-41A8-896C-A85063788F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838200"/>
            <a:ext cx="5780486" cy="3260554"/>
          </a:xfrm>
        </p:spPr>
      </p:pic>
      <p:sp>
        <p:nvSpPr>
          <p:cNvPr id="6" name="TextBox 5">
            <a:extLst>
              <a:ext uri="{FF2B5EF4-FFF2-40B4-BE49-F238E27FC236}">
                <a16:creationId xmlns:a16="http://schemas.microsoft.com/office/drawing/2014/main" id="{D8B1164A-B83E-4190-949E-B347A3700A50}"/>
              </a:ext>
            </a:extLst>
          </p:cNvPr>
          <p:cNvSpPr txBox="1"/>
          <p:nvPr/>
        </p:nvSpPr>
        <p:spPr>
          <a:xfrm>
            <a:off x="5715000" y="79519"/>
            <a:ext cx="3276600" cy="4508927"/>
          </a:xfrm>
          <a:prstGeom prst="rect">
            <a:avLst/>
          </a:prstGeom>
          <a:noFill/>
        </p:spPr>
        <p:txBody>
          <a:bodyPr wrap="square" rtlCol="0">
            <a:spAutoFit/>
          </a:bodyPr>
          <a:lstStyle/>
          <a:p>
            <a:pPr algn="ctr"/>
            <a:r>
              <a:rPr lang="en-US" sz="2500" dirty="0">
                <a:solidFill>
                  <a:srgbClr val="00B0F0"/>
                </a:solidFill>
              </a:rPr>
              <a:t>LGM </a:t>
            </a:r>
            <a:r>
              <a:rPr lang="en-US" sz="2500" dirty="0">
                <a:solidFill>
                  <a:schemeClr val="bg1"/>
                </a:solidFill>
              </a:rPr>
              <a:t>to </a:t>
            </a:r>
            <a:r>
              <a:rPr lang="en-US" sz="2500" dirty="0">
                <a:solidFill>
                  <a:srgbClr val="FF0000"/>
                </a:solidFill>
              </a:rPr>
              <a:t>4XCO</a:t>
            </a:r>
            <a:r>
              <a:rPr lang="en-US" sz="2500" baseline="-25000" dirty="0">
                <a:solidFill>
                  <a:srgbClr val="FF0000"/>
                </a:solidFill>
              </a:rPr>
              <a:t>2</a:t>
            </a:r>
            <a:r>
              <a:rPr lang="en-US" sz="2500" baseline="-25000" dirty="0">
                <a:solidFill>
                  <a:schemeClr val="bg1"/>
                </a:solidFill>
              </a:rPr>
              <a:t> </a:t>
            </a:r>
            <a:r>
              <a:rPr lang="en-US" sz="2500" dirty="0">
                <a:solidFill>
                  <a:schemeClr val="bg1"/>
                </a:solidFill>
              </a:rPr>
              <a:t>: very different climate states</a:t>
            </a:r>
          </a:p>
          <a:p>
            <a:pPr algn="ctr"/>
            <a:endParaRPr lang="en-US" sz="2500" dirty="0">
              <a:solidFill>
                <a:schemeClr val="bg1"/>
              </a:solidFill>
            </a:endParaRPr>
          </a:p>
          <a:p>
            <a:pPr marL="285750" indent="-285750">
              <a:buFont typeface="Arial" panose="020B0604020202020204" pitchFamily="34" charset="0"/>
              <a:buChar char="•"/>
            </a:pPr>
            <a:r>
              <a:rPr lang="en-US" sz="2500" dirty="0">
                <a:solidFill>
                  <a:schemeClr val="bg1"/>
                </a:solidFill>
              </a:rPr>
              <a:t>Global mean temperature ranges from</a:t>
            </a:r>
            <a:r>
              <a:rPr lang="en-US" sz="2500" dirty="0">
                <a:solidFill>
                  <a:srgbClr val="003DB8"/>
                </a:solidFill>
              </a:rPr>
              <a:t> </a:t>
            </a:r>
            <a:r>
              <a:rPr lang="en-US" sz="2500" dirty="0">
                <a:solidFill>
                  <a:schemeClr val="accent1"/>
                </a:solidFill>
              </a:rPr>
              <a:t>9⁰C </a:t>
            </a:r>
            <a:r>
              <a:rPr lang="en-US" sz="2500" dirty="0">
                <a:solidFill>
                  <a:schemeClr val="bg1"/>
                </a:solidFill>
              </a:rPr>
              <a:t>to </a:t>
            </a:r>
            <a:r>
              <a:rPr lang="en-US" sz="2500" dirty="0">
                <a:solidFill>
                  <a:srgbClr val="FF0000"/>
                </a:solidFill>
              </a:rPr>
              <a:t>19⁰C</a:t>
            </a:r>
          </a:p>
          <a:p>
            <a:endParaRPr lang="en-US" sz="2500" dirty="0">
              <a:solidFill>
                <a:srgbClr val="FF0000"/>
              </a:solidFill>
            </a:endParaRPr>
          </a:p>
          <a:p>
            <a:pPr marL="285750" indent="-285750">
              <a:buFont typeface="Arial" panose="020B0604020202020204" pitchFamily="34" charset="0"/>
              <a:buChar char="•"/>
            </a:pPr>
            <a:r>
              <a:rPr lang="en-US" sz="2500" dirty="0">
                <a:solidFill>
                  <a:schemeClr val="bg1"/>
                </a:solidFill>
              </a:rPr>
              <a:t>Equator to pole temperature gradient ranges from</a:t>
            </a:r>
            <a:r>
              <a:rPr lang="en-US" sz="2500" dirty="0">
                <a:solidFill>
                  <a:srgbClr val="003DB8"/>
                </a:solidFill>
              </a:rPr>
              <a:t> </a:t>
            </a:r>
            <a:r>
              <a:rPr lang="en-US" sz="2500" dirty="0">
                <a:solidFill>
                  <a:schemeClr val="accent1"/>
                </a:solidFill>
              </a:rPr>
              <a:t>55⁰C </a:t>
            </a:r>
            <a:r>
              <a:rPr lang="en-US" sz="2500" dirty="0">
                <a:solidFill>
                  <a:schemeClr val="bg1"/>
                </a:solidFill>
              </a:rPr>
              <a:t>to </a:t>
            </a:r>
            <a:r>
              <a:rPr lang="en-US" sz="2500" dirty="0">
                <a:solidFill>
                  <a:srgbClr val="FF0000"/>
                </a:solidFill>
              </a:rPr>
              <a:t>35⁰C</a:t>
            </a:r>
          </a:p>
          <a:p>
            <a:pPr marL="285750" indent="-285750" algn="ctr">
              <a:buFont typeface="Arial" panose="020B0604020202020204" pitchFamily="34" charset="0"/>
              <a:buChar char="•"/>
            </a:pPr>
            <a:endParaRPr lang="en-US" baseline="-25000" dirty="0">
              <a:solidFill>
                <a:srgbClr val="00B0F0"/>
              </a:solidFill>
            </a:endParaRPr>
          </a:p>
        </p:txBody>
      </p:sp>
      <p:sp>
        <p:nvSpPr>
          <p:cNvPr id="7" name="TextBox 6">
            <a:extLst>
              <a:ext uri="{FF2B5EF4-FFF2-40B4-BE49-F238E27FC236}">
                <a16:creationId xmlns:a16="http://schemas.microsoft.com/office/drawing/2014/main" id="{2EE8C5E4-3B23-4784-B540-8217D6EAAF49}"/>
              </a:ext>
            </a:extLst>
          </p:cNvPr>
          <p:cNvSpPr txBox="1"/>
          <p:nvPr/>
        </p:nvSpPr>
        <p:spPr>
          <a:xfrm>
            <a:off x="152400" y="152400"/>
            <a:ext cx="6172200" cy="461665"/>
          </a:xfrm>
          <a:prstGeom prst="rect">
            <a:avLst/>
          </a:prstGeom>
          <a:noFill/>
        </p:spPr>
        <p:txBody>
          <a:bodyPr wrap="square" rtlCol="0">
            <a:spAutoFit/>
          </a:bodyPr>
          <a:lstStyle/>
          <a:p>
            <a:r>
              <a:rPr lang="en-US" sz="2400" b="1" dirty="0">
                <a:solidFill>
                  <a:schemeClr val="bg1"/>
                </a:solidFill>
              </a:rPr>
              <a:t>Annual and Zonal mean temperature</a:t>
            </a:r>
          </a:p>
        </p:txBody>
      </p:sp>
      <p:pic>
        <p:nvPicPr>
          <p:cNvPr id="8" name="Picture 7">
            <a:extLst>
              <a:ext uri="{FF2B5EF4-FFF2-40B4-BE49-F238E27FC236}">
                <a16:creationId xmlns:a16="http://schemas.microsoft.com/office/drawing/2014/main" id="{A142841E-9B94-46DB-BDED-20427E5A0974}"/>
              </a:ext>
            </a:extLst>
          </p:cNvPr>
          <p:cNvPicPr>
            <a:picLocks noChangeAspect="1"/>
          </p:cNvPicPr>
          <p:nvPr/>
        </p:nvPicPr>
        <p:blipFill>
          <a:blip r:embed="rId3"/>
          <a:stretch>
            <a:fillRect/>
          </a:stretch>
        </p:blipFill>
        <p:spPr>
          <a:xfrm>
            <a:off x="3429001" y="4495800"/>
            <a:ext cx="5954595" cy="1968073"/>
          </a:xfrm>
          <a:prstGeom prst="rect">
            <a:avLst/>
          </a:prstGeom>
        </p:spPr>
      </p:pic>
      <p:sp>
        <p:nvSpPr>
          <p:cNvPr id="9" name="TextBox 8">
            <a:extLst>
              <a:ext uri="{FF2B5EF4-FFF2-40B4-BE49-F238E27FC236}">
                <a16:creationId xmlns:a16="http://schemas.microsoft.com/office/drawing/2014/main" id="{807D5FF4-D637-4082-ACD3-EF166F1FCC1D}"/>
              </a:ext>
            </a:extLst>
          </p:cNvPr>
          <p:cNvSpPr txBox="1"/>
          <p:nvPr/>
        </p:nvSpPr>
        <p:spPr>
          <a:xfrm>
            <a:off x="7009151" y="6514075"/>
            <a:ext cx="2133600" cy="381000"/>
          </a:xfrm>
          <a:prstGeom prst="rect">
            <a:avLst/>
          </a:prstGeom>
          <a:noFill/>
        </p:spPr>
        <p:txBody>
          <a:bodyPr wrap="square" rtlCol="0">
            <a:spAutoFit/>
          </a:bodyPr>
          <a:lstStyle/>
          <a:p>
            <a:r>
              <a:rPr lang="en-US" dirty="0">
                <a:solidFill>
                  <a:schemeClr val="bg1"/>
                </a:solidFill>
              </a:rPr>
              <a:t>Li and Battisti (2007)</a:t>
            </a:r>
          </a:p>
        </p:txBody>
      </p:sp>
      <p:sp>
        <p:nvSpPr>
          <p:cNvPr id="10" name="TextBox 9">
            <a:extLst>
              <a:ext uri="{FF2B5EF4-FFF2-40B4-BE49-F238E27FC236}">
                <a16:creationId xmlns:a16="http://schemas.microsoft.com/office/drawing/2014/main" id="{24FC30DE-7623-463D-90C0-ED13BC06A870}"/>
              </a:ext>
            </a:extLst>
          </p:cNvPr>
          <p:cNvSpPr txBox="1"/>
          <p:nvPr/>
        </p:nvSpPr>
        <p:spPr>
          <a:xfrm>
            <a:off x="-14990" y="4410856"/>
            <a:ext cx="3367790" cy="2031325"/>
          </a:xfrm>
          <a:prstGeom prst="rect">
            <a:avLst/>
          </a:prstGeom>
          <a:noFill/>
        </p:spPr>
        <p:txBody>
          <a:bodyPr wrap="square" rtlCol="0">
            <a:spAutoFit/>
          </a:bodyPr>
          <a:lstStyle/>
          <a:p>
            <a:r>
              <a:rPr lang="en-US" dirty="0">
                <a:solidFill>
                  <a:schemeClr val="bg1"/>
                </a:solidFill>
              </a:rPr>
              <a:t>Laurentide Ice Sheet</a:t>
            </a:r>
          </a:p>
          <a:p>
            <a:pPr marL="285750" indent="-285750">
              <a:buFont typeface="Arial" panose="020B0604020202020204" pitchFamily="34" charset="0"/>
              <a:buChar char="•"/>
            </a:pPr>
            <a:r>
              <a:rPr lang="en-US" dirty="0">
                <a:solidFill>
                  <a:schemeClr val="bg1"/>
                </a:solidFill>
              </a:rPr>
              <a:t>4 km of ice over North America</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Orbital Parameters</a:t>
            </a:r>
          </a:p>
          <a:p>
            <a:pPr marL="285750" indent="-285750">
              <a:buFont typeface="Arial" panose="020B0604020202020204" pitchFamily="34" charset="0"/>
              <a:buChar char="•"/>
            </a:pPr>
            <a:r>
              <a:rPr lang="en-US" dirty="0">
                <a:solidFill>
                  <a:schemeClr val="bg1"/>
                </a:solidFill>
              </a:rPr>
              <a:t>Impact of obliquity on MHT is small but non- trivial</a:t>
            </a:r>
          </a:p>
          <a:p>
            <a:r>
              <a:rPr lang="en-US" dirty="0">
                <a:solidFill>
                  <a:schemeClr val="bg1"/>
                </a:solidFill>
              </a:rPr>
              <a:t>(≈ 0.1 PW increase in LGM MHT )</a:t>
            </a:r>
          </a:p>
        </p:txBody>
      </p:sp>
    </p:spTree>
    <p:extLst>
      <p:ext uri="{BB962C8B-B14F-4D97-AF65-F5344CB8AC3E}">
        <p14:creationId xmlns:p14="http://schemas.microsoft.com/office/powerpoint/2010/main" val="403999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6104-E99B-60D3-76C2-CBF6E98D62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237C4B-5711-413F-2A9E-AFD27B75D68B}"/>
              </a:ext>
            </a:extLst>
          </p:cNvPr>
          <p:cNvSpPr>
            <a:spLocks noGrp="1"/>
          </p:cNvSpPr>
          <p:nvPr>
            <p:ph idx="1"/>
          </p:nvPr>
        </p:nvSpPr>
        <p:spPr/>
        <p:txBody>
          <a:bodyPr/>
          <a:lstStyle/>
          <a:p>
            <a:endParaRPr lang="en-US" dirty="0"/>
          </a:p>
        </p:txBody>
      </p:sp>
      <p:pic>
        <p:nvPicPr>
          <p:cNvPr id="4" name="Content Placeholder 4">
            <a:extLst>
              <a:ext uri="{FF2B5EF4-FFF2-40B4-BE49-F238E27FC236}">
                <a16:creationId xmlns:a16="http://schemas.microsoft.com/office/drawing/2014/main" id="{44047B9E-BAF4-EBA2-C608-FEBA31BD9F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8602" y="732710"/>
            <a:ext cx="4332387" cy="2443737"/>
          </a:xfrm>
          <a:prstGeom prst="rect">
            <a:avLst/>
          </a:prstGeom>
        </p:spPr>
      </p:pic>
      <p:sp>
        <p:nvSpPr>
          <p:cNvPr id="5" name="TextBox 4">
            <a:extLst>
              <a:ext uri="{FF2B5EF4-FFF2-40B4-BE49-F238E27FC236}">
                <a16:creationId xmlns:a16="http://schemas.microsoft.com/office/drawing/2014/main" id="{55DE6E40-F675-D699-FADC-F08FC6D0E903}"/>
              </a:ext>
            </a:extLst>
          </p:cNvPr>
          <p:cNvSpPr txBox="1"/>
          <p:nvPr/>
        </p:nvSpPr>
        <p:spPr>
          <a:xfrm>
            <a:off x="1295400" y="2338250"/>
            <a:ext cx="1219200" cy="584775"/>
          </a:xfrm>
          <a:prstGeom prst="rect">
            <a:avLst/>
          </a:prstGeom>
          <a:noFill/>
        </p:spPr>
        <p:txBody>
          <a:bodyPr wrap="square" rtlCol="0">
            <a:spAutoFit/>
          </a:bodyPr>
          <a:lstStyle/>
          <a:p>
            <a:r>
              <a:rPr lang="en-US" sz="3200" b="1" dirty="0">
                <a:solidFill>
                  <a:srgbClr val="FF0000"/>
                </a:solidFill>
              </a:rPr>
              <a:t>ASR</a:t>
            </a:r>
          </a:p>
        </p:txBody>
      </p:sp>
      <p:sp>
        <p:nvSpPr>
          <p:cNvPr id="6" name="TextBox 5">
            <a:extLst>
              <a:ext uri="{FF2B5EF4-FFF2-40B4-BE49-F238E27FC236}">
                <a16:creationId xmlns:a16="http://schemas.microsoft.com/office/drawing/2014/main" id="{36176528-2095-8779-4C54-C0C521BEDB5D}"/>
              </a:ext>
            </a:extLst>
          </p:cNvPr>
          <p:cNvSpPr txBox="1"/>
          <p:nvPr/>
        </p:nvSpPr>
        <p:spPr>
          <a:xfrm>
            <a:off x="2133600" y="2348856"/>
            <a:ext cx="1219200" cy="584775"/>
          </a:xfrm>
          <a:prstGeom prst="rect">
            <a:avLst/>
          </a:prstGeom>
          <a:noFill/>
        </p:spPr>
        <p:txBody>
          <a:bodyPr wrap="square" rtlCol="0">
            <a:spAutoFit/>
          </a:bodyPr>
          <a:lstStyle/>
          <a:p>
            <a:r>
              <a:rPr lang="en-US" sz="3200" b="1" dirty="0">
                <a:solidFill>
                  <a:srgbClr val="009900"/>
                </a:solidFill>
              </a:rPr>
              <a:t>OLR</a:t>
            </a:r>
          </a:p>
        </p:txBody>
      </p:sp>
      <p:sp>
        <p:nvSpPr>
          <p:cNvPr id="7" name="TextBox 6">
            <a:extLst>
              <a:ext uri="{FF2B5EF4-FFF2-40B4-BE49-F238E27FC236}">
                <a16:creationId xmlns:a16="http://schemas.microsoft.com/office/drawing/2014/main" id="{09EB6511-D6AE-4D6F-2A0E-4F2A17607AE3}"/>
              </a:ext>
            </a:extLst>
          </p:cNvPr>
          <p:cNvSpPr txBox="1"/>
          <p:nvPr/>
        </p:nvSpPr>
        <p:spPr>
          <a:xfrm>
            <a:off x="1678760" y="1850886"/>
            <a:ext cx="1219200" cy="584775"/>
          </a:xfrm>
          <a:prstGeom prst="rect">
            <a:avLst/>
          </a:prstGeom>
          <a:noFill/>
        </p:spPr>
        <p:txBody>
          <a:bodyPr wrap="square" rtlCol="0">
            <a:spAutoFit/>
          </a:bodyPr>
          <a:lstStyle/>
          <a:p>
            <a:r>
              <a:rPr lang="en-US" sz="3200" b="1" dirty="0"/>
              <a:t>NET</a:t>
            </a:r>
          </a:p>
        </p:txBody>
      </p:sp>
      <p:sp>
        <p:nvSpPr>
          <p:cNvPr id="8" name="TextBox 7">
            <a:extLst>
              <a:ext uri="{FF2B5EF4-FFF2-40B4-BE49-F238E27FC236}">
                <a16:creationId xmlns:a16="http://schemas.microsoft.com/office/drawing/2014/main" id="{C04C86E0-D7D7-A3FA-3D53-AE5D15A6BF33}"/>
              </a:ext>
            </a:extLst>
          </p:cNvPr>
          <p:cNvSpPr txBox="1"/>
          <p:nvPr/>
        </p:nvSpPr>
        <p:spPr>
          <a:xfrm>
            <a:off x="76200" y="-152400"/>
            <a:ext cx="9372600" cy="677108"/>
          </a:xfrm>
          <a:prstGeom prst="rect">
            <a:avLst/>
          </a:prstGeom>
          <a:noFill/>
        </p:spPr>
        <p:txBody>
          <a:bodyPr wrap="square" rtlCol="0">
            <a:spAutoFit/>
          </a:bodyPr>
          <a:lstStyle/>
          <a:p>
            <a:r>
              <a:rPr lang="en-US" sz="3800" dirty="0">
                <a:solidFill>
                  <a:srgbClr val="003DB8"/>
                </a:solidFill>
              </a:rPr>
              <a:t>Last Glacial Maximum Northern Hemisphere</a:t>
            </a:r>
          </a:p>
        </p:txBody>
      </p:sp>
      <p:sp>
        <p:nvSpPr>
          <p:cNvPr id="9" name="Rectangle 5">
            <a:extLst>
              <a:ext uri="{FF2B5EF4-FFF2-40B4-BE49-F238E27FC236}">
                <a16:creationId xmlns:a16="http://schemas.microsoft.com/office/drawing/2014/main" id="{13C602EE-8343-4061-4C1D-0E6EFCAAAB7A}"/>
              </a:ext>
            </a:extLst>
          </p:cNvPr>
          <p:cNvSpPr>
            <a:spLocks noChangeArrowheads="1"/>
          </p:cNvSpPr>
          <p:nvPr/>
        </p:nvSpPr>
        <p:spPr bwMode="auto">
          <a:xfrm>
            <a:off x="5753099" y="1667410"/>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0" name="Line 6">
            <a:extLst>
              <a:ext uri="{FF2B5EF4-FFF2-40B4-BE49-F238E27FC236}">
                <a16:creationId xmlns:a16="http://schemas.microsoft.com/office/drawing/2014/main" id="{E93722BB-A681-11AF-4BA5-2F52007C48EC}"/>
              </a:ext>
            </a:extLst>
          </p:cNvPr>
          <p:cNvSpPr>
            <a:spLocks noChangeShapeType="1"/>
          </p:cNvSpPr>
          <p:nvPr/>
        </p:nvSpPr>
        <p:spPr bwMode="auto">
          <a:xfrm flipH="1" flipV="1">
            <a:off x="5829298" y="893742"/>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1" name="Line 7">
            <a:extLst>
              <a:ext uri="{FF2B5EF4-FFF2-40B4-BE49-F238E27FC236}">
                <a16:creationId xmlns:a16="http://schemas.microsoft.com/office/drawing/2014/main" id="{8CC9C55E-4CDC-931B-9A69-8ACF1B499102}"/>
              </a:ext>
            </a:extLst>
          </p:cNvPr>
          <p:cNvSpPr>
            <a:spLocks noChangeShapeType="1"/>
          </p:cNvSpPr>
          <p:nvPr/>
        </p:nvSpPr>
        <p:spPr bwMode="auto">
          <a:xfrm flipH="1">
            <a:off x="7271740" y="1156012"/>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2" name="Text Box 8">
            <a:extLst>
              <a:ext uri="{FF2B5EF4-FFF2-40B4-BE49-F238E27FC236}">
                <a16:creationId xmlns:a16="http://schemas.microsoft.com/office/drawing/2014/main" id="{37CC9723-6784-4271-CBC4-6579E5D6AE8C}"/>
              </a:ext>
            </a:extLst>
          </p:cNvPr>
          <p:cNvSpPr txBox="1">
            <a:spLocks noChangeArrowheads="1"/>
          </p:cNvSpPr>
          <p:nvPr/>
        </p:nvSpPr>
        <p:spPr bwMode="auto">
          <a:xfrm>
            <a:off x="5755390" y="2689086"/>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13" name="Text Box 9">
            <a:extLst>
              <a:ext uri="{FF2B5EF4-FFF2-40B4-BE49-F238E27FC236}">
                <a16:creationId xmlns:a16="http://schemas.microsoft.com/office/drawing/2014/main" id="{909E3A26-6031-7295-5CE6-4D4796435F87}"/>
              </a:ext>
            </a:extLst>
          </p:cNvPr>
          <p:cNvSpPr txBox="1">
            <a:spLocks noChangeArrowheads="1"/>
          </p:cNvSpPr>
          <p:nvPr/>
        </p:nvSpPr>
        <p:spPr bwMode="auto">
          <a:xfrm>
            <a:off x="5338657" y="1060021"/>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14" name="Text Box 10">
            <a:extLst>
              <a:ext uri="{FF2B5EF4-FFF2-40B4-BE49-F238E27FC236}">
                <a16:creationId xmlns:a16="http://schemas.microsoft.com/office/drawing/2014/main" id="{D7460C4A-704E-DCFD-2F2F-CB3EFE107B57}"/>
              </a:ext>
            </a:extLst>
          </p:cNvPr>
          <p:cNvSpPr txBox="1">
            <a:spLocks noChangeArrowheads="1"/>
          </p:cNvSpPr>
          <p:nvPr/>
        </p:nvSpPr>
        <p:spPr bwMode="auto">
          <a:xfrm>
            <a:off x="7735971" y="936486"/>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15" name="Line 11">
            <a:extLst>
              <a:ext uri="{FF2B5EF4-FFF2-40B4-BE49-F238E27FC236}">
                <a16:creationId xmlns:a16="http://schemas.microsoft.com/office/drawing/2014/main" id="{0E75FA49-7A57-7256-A536-ADE9E9544C0C}"/>
              </a:ext>
            </a:extLst>
          </p:cNvPr>
          <p:cNvSpPr>
            <a:spLocks noChangeShapeType="1"/>
          </p:cNvSpPr>
          <p:nvPr/>
        </p:nvSpPr>
        <p:spPr bwMode="auto">
          <a:xfrm>
            <a:off x="7962899" y="2296418"/>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6" name="Text Box 13">
            <a:extLst>
              <a:ext uri="{FF2B5EF4-FFF2-40B4-BE49-F238E27FC236}">
                <a16:creationId xmlns:a16="http://schemas.microsoft.com/office/drawing/2014/main" id="{327F9A09-0210-34C6-B27D-82481DF7678B}"/>
              </a:ext>
            </a:extLst>
          </p:cNvPr>
          <p:cNvSpPr txBox="1">
            <a:spLocks noChangeArrowheads="1"/>
          </p:cNvSpPr>
          <p:nvPr/>
        </p:nvSpPr>
        <p:spPr bwMode="auto">
          <a:xfrm>
            <a:off x="7200899" y="2372618"/>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17" name="TextBox 16">
            <a:extLst>
              <a:ext uri="{FF2B5EF4-FFF2-40B4-BE49-F238E27FC236}">
                <a16:creationId xmlns:a16="http://schemas.microsoft.com/office/drawing/2014/main" id="{3049B3C0-8422-13E6-720A-9AFF6DFD184D}"/>
              </a:ext>
            </a:extLst>
          </p:cNvPr>
          <p:cNvSpPr txBox="1"/>
          <p:nvPr/>
        </p:nvSpPr>
        <p:spPr>
          <a:xfrm>
            <a:off x="5271159" y="1290288"/>
            <a:ext cx="1905000" cy="369332"/>
          </a:xfrm>
          <a:prstGeom prst="rect">
            <a:avLst/>
          </a:prstGeom>
          <a:noFill/>
        </p:spPr>
        <p:txBody>
          <a:bodyPr wrap="square" rtlCol="0">
            <a:spAutoFit/>
          </a:bodyPr>
          <a:lstStyle/>
          <a:p>
            <a:r>
              <a:rPr lang="en-US" dirty="0">
                <a:solidFill>
                  <a:srgbClr val="FF0000"/>
                </a:solidFill>
              </a:rPr>
              <a:t>1.1 PW</a:t>
            </a:r>
          </a:p>
        </p:txBody>
      </p:sp>
      <p:sp>
        <p:nvSpPr>
          <p:cNvPr id="18" name="TextBox 17">
            <a:extLst>
              <a:ext uri="{FF2B5EF4-FFF2-40B4-BE49-F238E27FC236}">
                <a16:creationId xmlns:a16="http://schemas.microsoft.com/office/drawing/2014/main" id="{B4621FF7-3310-B675-1F0F-11D8AEFAFC3A}"/>
              </a:ext>
            </a:extLst>
          </p:cNvPr>
          <p:cNvSpPr txBox="1"/>
          <p:nvPr/>
        </p:nvSpPr>
        <p:spPr>
          <a:xfrm>
            <a:off x="7620000" y="1252954"/>
            <a:ext cx="1447800" cy="369332"/>
          </a:xfrm>
          <a:prstGeom prst="rect">
            <a:avLst/>
          </a:prstGeom>
          <a:noFill/>
        </p:spPr>
        <p:txBody>
          <a:bodyPr wrap="square" rtlCol="0">
            <a:spAutoFit/>
          </a:bodyPr>
          <a:lstStyle/>
          <a:p>
            <a:r>
              <a:rPr lang="en-US" dirty="0">
                <a:solidFill>
                  <a:srgbClr val="00FF00"/>
                </a:solidFill>
              </a:rPr>
              <a:t>0.8 PW</a:t>
            </a:r>
          </a:p>
        </p:txBody>
      </p:sp>
      <p:sp>
        <p:nvSpPr>
          <p:cNvPr id="19" name="TextBox 18">
            <a:extLst>
              <a:ext uri="{FF2B5EF4-FFF2-40B4-BE49-F238E27FC236}">
                <a16:creationId xmlns:a16="http://schemas.microsoft.com/office/drawing/2014/main" id="{11078D54-6E8A-A930-497F-C093F495F150}"/>
              </a:ext>
            </a:extLst>
          </p:cNvPr>
          <p:cNvSpPr txBox="1"/>
          <p:nvPr/>
        </p:nvSpPr>
        <p:spPr>
          <a:xfrm>
            <a:off x="7658099" y="1927086"/>
            <a:ext cx="1066800" cy="369332"/>
          </a:xfrm>
          <a:prstGeom prst="rect">
            <a:avLst/>
          </a:prstGeom>
          <a:noFill/>
        </p:spPr>
        <p:txBody>
          <a:bodyPr wrap="square" rtlCol="0">
            <a:spAutoFit/>
          </a:bodyPr>
          <a:lstStyle/>
          <a:p>
            <a:r>
              <a:rPr lang="en-US" dirty="0">
                <a:solidFill>
                  <a:srgbClr val="E82ADF"/>
                </a:solidFill>
              </a:rPr>
              <a:t>0.3 PW</a:t>
            </a:r>
          </a:p>
        </p:txBody>
      </p:sp>
      <p:sp>
        <p:nvSpPr>
          <p:cNvPr id="20" name="TextBox 19">
            <a:extLst>
              <a:ext uri="{FF2B5EF4-FFF2-40B4-BE49-F238E27FC236}">
                <a16:creationId xmlns:a16="http://schemas.microsoft.com/office/drawing/2014/main" id="{10E7F321-46F7-669E-E923-B46237EA3B0E}"/>
              </a:ext>
            </a:extLst>
          </p:cNvPr>
          <p:cNvSpPr txBox="1"/>
          <p:nvPr/>
        </p:nvSpPr>
        <p:spPr>
          <a:xfrm>
            <a:off x="5486400" y="448209"/>
            <a:ext cx="2967143" cy="412077"/>
          </a:xfrm>
          <a:prstGeom prst="rect">
            <a:avLst/>
          </a:prstGeom>
          <a:noFill/>
        </p:spPr>
        <p:txBody>
          <a:bodyPr wrap="square" rtlCol="0">
            <a:spAutoFit/>
          </a:bodyPr>
          <a:lstStyle/>
          <a:p>
            <a:r>
              <a:rPr lang="en-US" sz="2000" dirty="0">
                <a:solidFill>
                  <a:schemeClr val="bg1"/>
                </a:solidFill>
              </a:rPr>
              <a:t>Change in energy budget</a:t>
            </a:r>
          </a:p>
        </p:txBody>
      </p:sp>
    </p:spTree>
    <p:extLst>
      <p:ext uri="{BB962C8B-B14F-4D97-AF65-F5344CB8AC3E}">
        <p14:creationId xmlns:p14="http://schemas.microsoft.com/office/powerpoint/2010/main" val="1828221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6104-E99B-60D3-76C2-CBF6E98D62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237C4B-5711-413F-2A9E-AFD27B75D68B}"/>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44047B9E-BAF4-EBA2-C608-FEBA31BD9F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8602" y="732710"/>
            <a:ext cx="4332387" cy="2443737"/>
          </a:xfrm>
          <a:prstGeom prst="rect">
            <a:avLst/>
          </a:prstGeom>
        </p:spPr>
      </p:pic>
      <p:sp>
        <p:nvSpPr>
          <p:cNvPr id="5" name="TextBox 4">
            <a:extLst>
              <a:ext uri="{FF2B5EF4-FFF2-40B4-BE49-F238E27FC236}">
                <a16:creationId xmlns:a16="http://schemas.microsoft.com/office/drawing/2014/main" id="{55DE6E40-F675-D699-FADC-F08FC6D0E903}"/>
              </a:ext>
            </a:extLst>
          </p:cNvPr>
          <p:cNvSpPr txBox="1"/>
          <p:nvPr/>
        </p:nvSpPr>
        <p:spPr>
          <a:xfrm>
            <a:off x="1295400" y="2338250"/>
            <a:ext cx="1219200" cy="584775"/>
          </a:xfrm>
          <a:prstGeom prst="rect">
            <a:avLst/>
          </a:prstGeom>
          <a:noFill/>
        </p:spPr>
        <p:txBody>
          <a:bodyPr wrap="square" rtlCol="0">
            <a:spAutoFit/>
          </a:bodyPr>
          <a:lstStyle/>
          <a:p>
            <a:r>
              <a:rPr lang="en-US" sz="3200" b="1" dirty="0">
                <a:solidFill>
                  <a:srgbClr val="FF0000"/>
                </a:solidFill>
              </a:rPr>
              <a:t>ASR</a:t>
            </a:r>
          </a:p>
        </p:txBody>
      </p:sp>
      <p:sp>
        <p:nvSpPr>
          <p:cNvPr id="6" name="TextBox 5">
            <a:extLst>
              <a:ext uri="{FF2B5EF4-FFF2-40B4-BE49-F238E27FC236}">
                <a16:creationId xmlns:a16="http://schemas.microsoft.com/office/drawing/2014/main" id="{36176528-2095-8779-4C54-C0C521BEDB5D}"/>
              </a:ext>
            </a:extLst>
          </p:cNvPr>
          <p:cNvSpPr txBox="1"/>
          <p:nvPr/>
        </p:nvSpPr>
        <p:spPr>
          <a:xfrm>
            <a:off x="2133600" y="2348856"/>
            <a:ext cx="1219200" cy="584775"/>
          </a:xfrm>
          <a:prstGeom prst="rect">
            <a:avLst/>
          </a:prstGeom>
          <a:noFill/>
        </p:spPr>
        <p:txBody>
          <a:bodyPr wrap="square" rtlCol="0">
            <a:spAutoFit/>
          </a:bodyPr>
          <a:lstStyle/>
          <a:p>
            <a:r>
              <a:rPr lang="en-US" sz="3200" b="1" dirty="0">
                <a:solidFill>
                  <a:srgbClr val="009900"/>
                </a:solidFill>
              </a:rPr>
              <a:t>OLR</a:t>
            </a:r>
          </a:p>
        </p:txBody>
      </p:sp>
      <p:sp>
        <p:nvSpPr>
          <p:cNvPr id="7" name="TextBox 6">
            <a:extLst>
              <a:ext uri="{FF2B5EF4-FFF2-40B4-BE49-F238E27FC236}">
                <a16:creationId xmlns:a16="http://schemas.microsoft.com/office/drawing/2014/main" id="{09EB6511-D6AE-4D6F-2A0E-4F2A17607AE3}"/>
              </a:ext>
            </a:extLst>
          </p:cNvPr>
          <p:cNvSpPr txBox="1"/>
          <p:nvPr/>
        </p:nvSpPr>
        <p:spPr>
          <a:xfrm>
            <a:off x="1678760" y="1850886"/>
            <a:ext cx="1219200" cy="584775"/>
          </a:xfrm>
          <a:prstGeom prst="rect">
            <a:avLst/>
          </a:prstGeom>
          <a:noFill/>
        </p:spPr>
        <p:txBody>
          <a:bodyPr wrap="square" rtlCol="0">
            <a:spAutoFit/>
          </a:bodyPr>
          <a:lstStyle/>
          <a:p>
            <a:r>
              <a:rPr lang="en-US" sz="3200" b="1" dirty="0"/>
              <a:t>NET</a:t>
            </a:r>
          </a:p>
        </p:txBody>
      </p:sp>
      <p:sp>
        <p:nvSpPr>
          <p:cNvPr id="8" name="TextBox 7">
            <a:extLst>
              <a:ext uri="{FF2B5EF4-FFF2-40B4-BE49-F238E27FC236}">
                <a16:creationId xmlns:a16="http://schemas.microsoft.com/office/drawing/2014/main" id="{C04C86E0-D7D7-A3FA-3D53-AE5D15A6BF33}"/>
              </a:ext>
            </a:extLst>
          </p:cNvPr>
          <p:cNvSpPr txBox="1"/>
          <p:nvPr/>
        </p:nvSpPr>
        <p:spPr>
          <a:xfrm>
            <a:off x="76200" y="-152400"/>
            <a:ext cx="9372600" cy="677108"/>
          </a:xfrm>
          <a:prstGeom prst="rect">
            <a:avLst/>
          </a:prstGeom>
          <a:noFill/>
        </p:spPr>
        <p:txBody>
          <a:bodyPr wrap="square" rtlCol="0">
            <a:spAutoFit/>
          </a:bodyPr>
          <a:lstStyle/>
          <a:p>
            <a:r>
              <a:rPr lang="en-US" sz="3800" dirty="0">
                <a:solidFill>
                  <a:srgbClr val="003DB8"/>
                </a:solidFill>
              </a:rPr>
              <a:t>Last Glacial Maximum Northern Hemisphere</a:t>
            </a:r>
          </a:p>
        </p:txBody>
      </p:sp>
      <p:sp>
        <p:nvSpPr>
          <p:cNvPr id="9" name="Rectangle 5">
            <a:extLst>
              <a:ext uri="{FF2B5EF4-FFF2-40B4-BE49-F238E27FC236}">
                <a16:creationId xmlns:a16="http://schemas.microsoft.com/office/drawing/2014/main" id="{13C602EE-8343-4061-4C1D-0E6EFCAAAB7A}"/>
              </a:ext>
            </a:extLst>
          </p:cNvPr>
          <p:cNvSpPr>
            <a:spLocks noChangeArrowheads="1"/>
          </p:cNvSpPr>
          <p:nvPr/>
        </p:nvSpPr>
        <p:spPr bwMode="auto">
          <a:xfrm>
            <a:off x="5753099" y="1667410"/>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0" name="Line 6">
            <a:extLst>
              <a:ext uri="{FF2B5EF4-FFF2-40B4-BE49-F238E27FC236}">
                <a16:creationId xmlns:a16="http://schemas.microsoft.com/office/drawing/2014/main" id="{E93722BB-A681-11AF-4BA5-2F52007C48EC}"/>
              </a:ext>
            </a:extLst>
          </p:cNvPr>
          <p:cNvSpPr>
            <a:spLocks noChangeShapeType="1"/>
          </p:cNvSpPr>
          <p:nvPr/>
        </p:nvSpPr>
        <p:spPr bwMode="auto">
          <a:xfrm flipH="1" flipV="1">
            <a:off x="5829298" y="893742"/>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1" name="Line 7">
            <a:extLst>
              <a:ext uri="{FF2B5EF4-FFF2-40B4-BE49-F238E27FC236}">
                <a16:creationId xmlns:a16="http://schemas.microsoft.com/office/drawing/2014/main" id="{8CC9C55E-4CDC-931B-9A69-8ACF1B499102}"/>
              </a:ext>
            </a:extLst>
          </p:cNvPr>
          <p:cNvSpPr>
            <a:spLocks noChangeShapeType="1"/>
          </p:cNvSpPr>
          <p:nvPr/>
        </p:nvSpPr>
        <p:spPr bwMode="auto">
          <a:xfrm flipH="1">
            <a:off x="7271740" y="1156012"/>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2" name="Text Box 8">
            <a:extLst>
              <a:ext uri="{FF2B5EF4-FFF2-40B4-BE49-F238E27FC236}">
                <a16:creationId xmlns:a16="http://schemas.microsoft.com/office/drawing/2014/main" id="{37CC9723-6784-4271-CBC4-6579E5D6AE8C}"/>
              </a:ext>
            </a:extLst>
          </p:cNvPr>
          <p:cNvSpPr txBox="1">
            <a:spLocks noChangeArrowheads="1"/>
          </p:cNvSpPr>
          <p:nvPr/>
        </p:nvSpPr>
        <p:spPr bwMode="auto">
          <a:xfrm>
            <a:off x="5755390" y="2689086"/>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13" name="Text Box 9">
            <a:extLst>
              <a:ext uri="{FF2B5EF4-FFF2-40B4-BE49-F238E27FC236}">
                <a16:creationId xmlns:a16="http://schemas.microsoft.com/office/drawing/2014/main" id="{909E3A26-6031-7295-5CE6-4D4796435F87}"/>
              </a:ext>
            </a:extLst>
          </p:cNvPr>
          <p:cNvSpPr txBox="1">
            <a:spLocks noChangeArrowheads="1"/>
          </p:cNvSpPr>
          <p:nvPr/>
        </p:nvSpPr>
        <p:spPr bwMode="auto">
          <a:xfrm>
            <a:off x="5338657" y="1060021"/>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14" name="Text Box 10">
            <a:extLst>
              <a:ext uri="{FF2B5EF4-FFF2-40B4-BE49-F238E27FC236}">
                <a16:creationId xmlns:a16="http://schemas.microsoft.com/office/drawing/2014/main" id="{D7460C4A-704E-DCFD-2F2F-CB3EFE107B57}"/>
              </a:ext>
            </a:extLst>
          </p:cNvPr>
          <p:cNvSpPr txBox="1">
            <a:spLocks noChangeArrowheads="1"/>
          </p:cNvSpPr>
          <p:nvPr/>
        </p:nvSpPr>
        <p:spPr bwMode="auto">
          <a:xfrm>
            <a:off x="7735971" y="936486"/>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15" name="Line 11">
            <a:extLst>
              <a:ext uri="{FF2B5EF4-FFF2-40B4-BE49-F238E27FC236}">
                <a16:creationId xmlns:a16="http://schemas.microsoft.com/office/drawing/2014/main" id="{0E75FA49-7A57-7256-A536-ADE9E9544C0C}"/>
              </a:ext>
            </a:extLst>
          </p:cNvPr>
          <p:cNvSpPr>
            <a:spLocks noChangeShapeType="1"/>
          </p:cNvSpPr>
          <p:nvPr/>
        </p:nvSpPr>
        <p:spPr bwMode="auto">
          <a:xfrm>
            <a:off x="7962899" y="2296418"/>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16" name="Text Box 13">
            <a:extLst>
              <a:ext uri="{FF2B5EF4-FFF2-40B4-BE49-F238E27FC236}">
                <a16:creationId xmlns:a16="http://schemas.microsoft.com/office/drawing/2014/main" id="{327F9A09-0210-34C6-B27D-82481DF7678B}"/>
              </a:ext>
            </a:extLst>
          </p:cNvPr>
          <p:cNvSpPr txBox="1">
            <a:spLocks noChangeArrowheads="1"/>
          </p:cNvSpPr>
          <p:nvPr/>
        </p:nvSpPr>
        <p:spPr bwMode="auto">
          <a:xfrm>
            <a:off x="7200899" y="2372618"/>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17" name="TextBox 16">
            <a:extLst>
              <a:ext uri="{FF2B5EF4-FFF2-40B4-BE49-F238E27FC236}">
                <a16:creationId xmlns:a16="http://schemas.microsoft.com/office/drawing/2014/main" id="{3049B3C0-8422-13E6-720A-9AFF6DFD184D}"/>
              </a:ext>
            </a:extLst>
          </p:cNvPr>
          <p:cNvSpPr txBox="1"/>
          <p:nvPr/>
        </p:nvSpPr>
        <p:spPr>
          <a:xfrm>
            <a:off x="5271159" y="1290288"/>
            <a:ext cx="1905000" cy="369332"/>
          </a:xfrm>
          <a:prstGeom prst="rect">
            <a:avLst/>
          </a:prstGeom>
          <a:noFill/>
        </p:spPr>
        <p:txBody>
          <a:bodyPr wrap="square" rtlCol="0">
            <a:spAutoFit/>
          </a:bodyPr>
          <a:lstStyle/>
          <a:p>
            <a:r>
              <a:rPr lang="en-US" dirty="0">
                <a:solidFill>
                  <a:srgbClr val="FF0000"/>
                </a:solidFill>
              </a:rPr>
              <a:t>1.1 PW</a:t>
            </a:r>
          </a:p>
        </p:txBody>
      </p:sp>
      <p:sp>
        <p:nvSpPr>
          <p:cNvPr id="18" name="TextBox 17">
            <a:extLst>
              <a:ext uri="{FF2B5EF4-FFF2-40B4-BE49-F238E27FC236}">
                <a16:creationId xmlns:a16="http://schemas.microsoft.com/office/drawing/2014/main" id="{B4621FF7-3310-B675-1F0F-11D8AEFAFC3A}"/>
              </a:ext>
            </a:extLst>
          </p:cNvPr>
          <p:cNvSpPr txBox="1"/>
          <p:nvPr/>
        </p:nvSpPr>
        <p:spPr>
          <a:xfrm>
            <a:off x="7620000" y="1252954"/>
            <a:ext cx="1447800" cy="369332"/>
          </a:xfrm>
          <a:prstGeom prst="rect">
            <a:avLst/>
          </a:prstGeom>
          <a:noFill/>
        </p:spPr>
        <p:txBody>
          <a:bodyPr wrap="square" rtlCol="0">
            <a:spAutoFit/>
          </a:bodyPr>
          <a:lstStyle/>
          <a:p>
            <a:r>
              <a:rPr lang="en-US" dirty="0">
                <a:solidFill>
                  <a:srgbClr val="00FF00"/>
                </a:solidFill>
              </a:rPr>
              <a:t>0.8 PW</a:t>
            </a:r>
          </a:p>
        </p:txBody>
      </p:sp>
      <p:sp>
        <p:nvSpPr>
          <p:cNvPr id="19" name="TextBox 18">
            <a:extLst>
              <a:ext uri="{FF2B5EF4-FFF2-40B4-BE49-F238E27FC236}">
                <a16:creationId xmlns:a16="http://schemas.microsoft.com/office/drawing/2014/main" id="{11078D54-6E8A-A930-497F-C093F495F150}"/>
              </a:ext>
            </a:extLst>
          </p:cNvPr>
          <p:cNvSpPr txBox="1"/>
          <p:nvPr/>
        </p:nvSpPr>
        <p:spPr>
          <a:xfrm>
            <a:off x="7658099" y="1927086"/>
            <a:ext cx="1066800" cy="369332"/>
          </a:xfrm>
          <a:prstGeom prst="rect">
            <a:avLst/>
          </a:prstGeom>
          <a:noFill/>
        </p:spPr>
        <p:txBody>
          <a:bodyPr wrap="square" rtlCol="0">
            <a:spAutoFit/>
          </a:bodyPr>
          <a:lstStyle/>
          <a:p>
            <a:r>
              <a:rPr lang="en-US" dirty="0">
                <a:solidFill>
                  <a:srgbClr val="E82ADF"/>
                </a:solidFill>
              </a:rPr>
              <a:t>0.3 PW</a:t>
            </a:r>
          </a:p>
        </p:txBody>
      </p:sp>
      <p:sp>
        <p:nvSpPr>
          <p:cNvPr id="20" name="TextBox 19">
            <a:extLst>
              <a:ext uri="{FF2B5EF4-FFF2-40B4-BE49-F238E27FC236}">
                <a16:creationId xmlns:a16="http://schemas.microsoft.com/office/drawing/2014/main" id="{10E7F321-46F7-669E-E923-B46237EA3B0E}"/>
              </a:ext>
            </a:extLst>
          </p:cNvPr>
          <p:cNvSpPr txBox="1"/>
          <p:nvPr/>
        </p:nvSpPr>
        <p:spPr>
          <a:xfrm>
            <a:off x="5486400" y="448209"/>
            <a:ext cx="2967143" cy="412077"/>
          </a:xfrm>
          <a:prstGeom prst="rect">
            <a:avLst/>
          </a:prstGeom>
          <a:noFill/>
        </p:spPr>
        <p:txBody>
          <a:bodyPr wrap="square" rtlCol="0">
            <a:spAutoFit/>
          </a:bodyPr>
          <a:lstStyle/>
          <a:p>
            <a:r>
              <a:rPr lang="en-US" sz="2000" dirty="0">
                <a:solidFill>
                  <a:schemeClr val="bg1"/>
                </a:solidFill>
              </a:rPr>
              <a:t>Change in energy budget</a:t>
            </a:r>
          </a:p>
        </p:txBody>
      </p:sp>
      <p:pic>
        <p:nvPicPr>
          <p:cNvPr id="21" name="Content Placeholder 4">
            <a:extLst>
              <a:ext uri="{FF2B5EF4-FFF2-40B4-BE49-F238E27FC236}">
                <a16:creationId xmlns:a16="http://schemas.microsoft.com/office/drawing/2014/main" id="{65CC4609-855A-766D-8B4A-6DB358CC1E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4109463"/>
            <a:ext cx="4332388" cy="2443737"/>
          </a:xfrm>
          <a:prstGeom prst="rect">
            <a:avLst/>
          </a:prstGeom>
        </p:spPr>
      </p:pic>
      <p:sp>
        <p:nvSpPr>
          <p:cNvPr id="22" name="TextBox 21">
            <a:extLst>
              <a:ext uri="{FF2B5EF4-FFF2-40B4-BE49-F238E27FC236}">
                <a16:creationId xmlns:a16="http://schemas.microsoft.com/office/drawing/2014/main" id="{B15BA538-CF99-CA52-B33A-FE185E9EB300}"/>
              </a:ext>
            </a:extLst>
          </p:cNvPr>
          <p:cNvSpPr txBox="1"/>
          <p:nvPr/>
        </p:nvSpPr>
        <p:spPr>
          <a:xfrm>
            <a:off x="1142999" y="5791201"/>
            <a:ext cx="1219200" cy="531614"/>
          </a:xfrm>
          <a:prstGeom prst="rect">
            <a:avLst/>
          </a:prstGeom>
          <a:noFill/>
        </p:spPr>
        <p:txBody>
          <a:bodyPr wrap="square" rtlCol="0">
            <a:spAutoFit/>
          </a:bodyPr>
          <a:lstStyle/>
          <a:p>
            <a:r>
              <a:rPr lang="en-US" sz="3200" b="1" dirty="0">
                <a:solidFill>
                  <a:srgbClr val="FF0000"/>
                </a:solidFill>
              </a:rPr>
              <a:t>ASR</a:t>
            </a:r>
          </a:p>
        </p:txBody>
      </p:sp>
      <p:sp>
        <p:nvSpPr>
          <p:cNvPr id="23" name="TextBox 22">
            <a:extLst>
              <a:ext uri="{FF2B5EF4-FFF2-40B4-BE49-F238E27FC236}">
                <a16:creationId xmlns:a16="http://schemas.microsoft.com/office/drawing/2014/main" id="{0CF6317B-A9BE-3348-D5C9-A3160FCC9DC8}"/>
              </a:ext>
            </a:extLst>
          </p:cNvPr>
          <p:cNvSpPr txBox="1"/>
          <p:nvPr/>
        </p:nvSpPr>
        <p:spPr>
          <a:xfrm>
            <a:off x="2468575" y="5791200"/>
            <a:ext cx="1219200" cy="531614"/>
          </a:xfrm>
          <a:prstGeom prst="rect">
            <a:avLst/>
          </a:prstGeom>
          <a:noFill/>
        </p:spPr>
        <p:txBody>
          <a:bodyPr wrap="square" rtlCol="0">
            <a:spAutoFit/>
          </a:bodyPr>
          <a:lstStyle/>
          <a:p>
            <a:r>
              <a:rPr lang="en-US" sz="3200" b="1" dirty="0">
                <a:solidFill>
                  <a:srgbClr val="009900"/>
                </a:solidFill>
              </a:rPr>
              <a:t>OLR</a:t>
            </a:r>
          </a:p>
        </p:txBody>
      </p:sp>
      <p:sp>
        <p:nvSpPr>
          <p:cNvPr id="24" name="TextBox 23">
            <a:extLst>
              <a:ext uri="{FF2B5EF4-FFF2-40B4-BE49-F238E27FC236}">
                <a16:creationId xmlns:a16="http://schemas.microsoft.com/office/drawing/2014/main" id="{8C998405-6A6C-CCD3-A0BB-8804189EE137}"/>
              </a:ext>
            </a:extLst>
          </p:cNvPr>
          <p:cNvSpPr txBox="1"/>
          <p:nvPr/>
        </p:nvSpPr>
        <p:spPr>
          <a:xfrm>
            <a:off x="3306775" y="5791200"/>
            <a:ext cx="1219200" cy="531614"/>
          </a:xfrm>
          <a:prstGeom prst="rect">
            <a:avLst/>
          </a:prstGeom>
          <a:noFill/>
        </p:spPr>
        <p:txBody>
          <a:bodyPr wrap="square" rtlCol="0">
            <a:spAutoFit/>
          </a:bodyPr>
          <a:lstStyle/>
          <a:p>
            <a:r>
              <a:rPr lang="en-US" sz="3200" b="1" dirty="0"/>
              <a:t>NET</a:t>
            </a:r>
          </a:p>
        </p:txBody>
      </p:sp>
      <p:sp>
        <p:nvSpPr>
          <p:cNvPr id="25" name="TextBox 24">
            <a:extLst>
              <a:ext uri="{FF2B5EF4-FFF2-40B4-BE49-F238E27FC236}">
                <a16:creationId xmlns:a16="http://schemas.microsoft.com/office/drawing/2014/main" id="{44B07482-F761-92E3-158B-6D55A3BCEC22}"/>
              </a:ext>
            </a:extLst>
          </p:cNvPr>
          <p:cNvSpPr txBox="1"/>
          <p:nvPr/>
        </p:nvSpPr>
        <p:spPr>
          <a:xfrm>
            <a:off x="609599" y="3364711"/>
            <a:ext cx="8720526" cy="707886"/>
          </a:xfrm>
          <a:prstGeom prst="rect">
            <a:avLst/>
          </a:prstGeom>
          <a:noFill/>
        </p:spPr>
        <p:txBody>
          <a:bodyPr wrap="square" rtlCol="0">
            <a:spAutoFit/>
          </a:bodyPr>
          <a:lstStyle/>
          <a:p>
            <a:r>
              <a:rPr lang="en-US" sz="4000" dirty="0">
                <a:solidFill>
                  <a:srgbClr val="FF0000"/>
                </a:solidFill>
              </a:rPr>
              <a:t>4XCO</a:t>
            </a:r>
            <a:r>
              <a:rPr lang="en-US" sz="4000" baseline="-25000" dirty="0">
                <a:solidFill>
                  <a:srgbClr val="FF0000"/>
                </a:solidFill>
              </a:rPr>
              <a:t>2</a:t>
            </a:r>
            <a:r>
              <a:rPr lang="en-US" sz="4000" dirty="0">
                <a:solidFill>
                  <a:srgbClr val="FF0000"/>
                </a:solidFill>
              </a:rPr>
              <a:t> MHT invariance from radiation</a:t>
            </a:r>
          </a:p>
        </p:txBody>
      </p:sp>
      <p:sp>
        <p:nvSpPr>
          <p:cNvPr id="26" name="Rectangle 5">
            <a:extLst>
              <a:ext uri="{FF2B5EF4-FFF2-40B4-BE49-F238E27FC236}">
                <a16:creationId xmlns:a16="http://schemas.microsoft.com/office/drawing/2014/main" id="{9A78D543-D70B-AFD0-92D9-6788512A9F37}"/>
              </a:ext>
            </a:extLst>
          </p:cNvPr>
          <p:cNvSpPr>
            <a:spLocks noChangeArrowheads="1"/>
          </p:cNvSpPr>
          <p:nvPr/>
        </p:nvSpPr>
        <p:spPr bwMode="auto">
          <a:xfrm>
            <a:off x="5676898" y="5302924"/>
            <a:ext cx="2362200" cy="1402676"/>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7" name="Line 6">
            <a:extLst>
              <a:ext uri="{FF2B5EF4-FFF2-40B4-BE49-F238E27FC236}">
                <a16:creationId xmlns:a16="http://schemas.microsoft.com/office/drawing/2014/main" id="{7EEB31FA-5141-DB74-CBE5-23B8A38ABD74}"/>
              </a:ext>
            </a:extLst>
          </p:cNvPr>
          <p:cNvSpPr>
            <a:spLocks noChangeShapeType="1"/>
          </p:cNvSpPr>
          <p:nvPr/>
        </p:nvSpPr>
        <p:spPr bwMode="auto">
          <a:xfrm flipH="1" flipV="1">
            <a:off x="5753097" y="4529256"/>
            <a:ext cx="457199" cy="680244"/>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8" name="Line 7">
            <a:extLst>
              <a:ext uri="{FF2B5EF4-FFF2-40B4-BE49-F238E27FC236}">
                <a16:creationId xmlns:a16="http://schemas.microsoft.com/office/drawing/2014/main" id="{44F08643-AEC1-C162-6C24-1F2CB40F0772}"/>
              </a:ext>
            </a:extLst>
          </p:cNvPr>
          <p:cNvSpPr>
            <a:spLocks noChangeShapeType="1"/>
          </p:cNvSpPr>
          <p:nvPr/>
        </p:nvSpPr>
        <p:spPr bwMode="auto">
          <a:xfrm flipH="1">
            <a:off x="7195539" y="4791526"/>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29" name="Text Box 8">
            <a:extLst>
              <a:ext uri="{FF2B5EF4-FFF2-40B4-BE49-F238E27FC236}">
                <a16:creationId xmlns:a16="http://schemas.microsoft.com/office/drawing/2014/main" id="{EB3B3EA8-B866-DDDA-C142-91AC794E1CE5}"/>
              </a:ext>
            </a:extLst>
          </p:cNvPr>
          <p:cNvSpPr txBox="1">
            <a:spLocks noChangeArrowheads="1"/>
          </p:cNvSpPr>
          <p:nvPr/>
        </p:nvSpPr>
        <p:spPr bwMode="auto">
          <a:xfrm>
            <a:off x="5679189" y="6324600"/>
            <a:ext cx="297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dirty="0">
                <a:solidFill>
                  <a:srgbClr val="FFFFFF"/>
                </a:solidFill>
              </a:rPr>
              <a:t>Tropics</a:t>
            </a:r>
          </a:p>
        </p:txBody>
      </p:sp>
      <p:sp>
        <p:nvSpPr>
          <p:cNvPr id="30" name="Text Box 9">
            <a:extLst>
              <a:ext uri="{FF2B5EF4-FFF2-40B4-BE49-F238E27FC236}">
                <a16:creationId xmlns:a16="http://schemas.microsoft.com/office/drawing/2014/main" id="{83E13E47-69B3-4746-CA57-F4935DDCF934}"/>
              </a:ext>
            </a:extLst>
          </p:cNvPr>
          <p:cNvSpPr txBox="1">
            <a:spLocks noChangeArrowheads="1"/>
          </p:cNvSpPr>
          <p:nvPr/>
        </p:nvSpPr>
        <p:spPr bwMode="auto">
          <a:xfrm>
            <a:off x="5262456" y="4695535"/>
            <a:ext cx="6954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0000"/>
                </a:solidFill>
              </a:rPr>
              <a:t>ASR*</a:t>
            </a:r>
          </a:p>
        </p:txBody>
      </p:sp>
      <p:sp>
        <p:nvSpPr>
          <p:cNvPr id="31" name="Text Box 10">
            <a:extLst>
              <a:ext uri="{FF2B5EF4-FFF2-40B4-BE49-F238E27FC236}">
                <a16:creationId xmlns:a16="http://schemas.microsoft.com/office/drawing/2014/main" id="{2D222C2E-2681-6D30-87B3-2073554849B7}"/>
              </a:ext>
            </a:extLst>
          </p:cNvPr>
          <p:cNvSpPr txBox="1">
            <a:spLocks noChangeArrowheads="1"/>
          </p:cNvSpPr>
          <p:nvPr/>
        </p:nvSpPr>
        <p:spPr bwMode="auto">
          <a:xfrm>
            <a:off x="7659770" y="4572000"/>
            <a:ext cx="76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00FF00"/>
                </a:solidFill>
              </a:rPr>
              <a:t>OLR*</a:t>
            </a:r>
          </a:p>
        </p:txBody>
      </p:sp>
      <p:sp>
        <p:nvSpPr>
          <p:cNvPr id="32" name="Line 11">
            <a:extLst>
              <a:ext uri="{FF2B5EF4-FFF2-40B4-BE49-F238E27FC236}">
                <a16:creationId xmlns:a16="http://schemas.microsoft.com/office/drawing/2014/main" id="{21F68D70-CEA7-AF2B-14AC-B02AA34DDFB6}"/>
              </a:ext>
            </a:extLst>
          </p:cNvPr>
          <p:cNvSpPr>
            <a:spLocks noChangeShapeType="1"/>
          </p:cNvSpPr>
          <p:nvPr/>
        </p:nvSpPr>
        <p:spPr bwMode="auto">
          <a:xfrm>
            <a:off x="7886698" y="5931932"/>
            <a:ext cx="672755"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FFFFFF"/>
              </a:solidFill>
            </a:endParaRPr>
          </a:p>
        </p:txBody>
      </p:sp>
      <p:sp>
        <p:nvSpPr>
          <p:cNvPr id="33" name="Text Box 13">
            <a:extLst>
              <a:ext uri="{FF2B5EF4-FFF2-40B4-BE49-F238E27FC236}">
                <a16:creationId xmlns:a16="http://schemas.microsoft.com/office/drawing/2014/main" id="{A24822AC-B268-F3AB-F27F-D5AD6030FE05}"/>
              </a:ext>
            </a:extLst>
          </p:cNvPr>
          <p:cNvSpPr txBox="1">
            <a:spLocks noChangeArrowheads="1"/>
          </p:cNvSpPr>
          <p:nvPr/>
        </p:nvSpPr>
        <p:spPr bwMode="auto">
          <a:xfrm>
            <a:off x="7124698" y="6008132"/>
            <a:ext cx="1553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dirty="0">
                <a:solidFill>
                  <a:srgbClr val="FFFFFF"/>
                </a:solidFill>
              </a:rPr>
              <a:t>To </a:t>
            </a:r>
            <a:r>
              <a:rPr lang="en-US" altLang="en-US" dirty="0" err="1">
                <a:solidFill>
                  <a:srgbClr val="FFFFFF"/>
                </a:solidFill>
              </a:rPr>
              <a:t>extratropics</a:t>
            </a:r>
            <a:endParaRPr lang="en-US" altLang="en-US" dirty="0">
              <a:solidFill>
                <a:srgbClr val="FFFFFF"/>
              </a:solidFill>
            </a:endParaRPr>
          </a:p>
        </p:txBody>
      </p:sp>
      <p:sp>
        <p:nvSpPr>
          <p:cNvPr id="34" name="TextBox 33">
            <a:extLst>
              <a:ext uri="{FF2B5EF4-FFF2-40B4-BE49-F238E27FC236}">
                <a16:creationId xmlns:a16="http://schemas.microsoft.com/office/drawing/2014/main" id="{AF636E0A-EBC7-5ED9-2FD9-542545386BC6}"/>
              </a:ext>
            </a:extLst>
          </p:cNvPr>
          <p:cNvSpPr txBox="1"/>
          <p:nvPr/>
        </p:nvSpPr>
        <p:spPr>
          <a:xfrm>
            <a:off x="5194958" y="4925802"/>
            <a:ext cx="1905000" cy="369332"/>
          </a:xfrm>
          <a:prstGeom prst="rect">
            <a:avLst/>
          </a:prstGeom>
          <a:noFill/>
        </p:spPr>
        <p:txBody>
          <a:bodyPr wrap="square" rtlCol="0">
            <a:spAutoFit/>
          </a:bodyPr>
          <a:lstStyle/>
          <a:p>
            <a:r>
              <a:rPr lang="en-US" dirty="0">
                <a:solidFill>
                  <a:srgbClr val="FF0000"/>
                </a:solidFill>
              </a:rPr>
              <a:t>0.4 PW</a:t>
            </a:r>
          </a:p>
        </p:txBody>
      </p:sp>
      <p:sp>
        <p:nvSpPr>
          <p:cNvPr id="35" name="TextBox 34">
            <a:extLst>
              <a:ext uri="{FF2B5EF4-FFF2-40B4-BE49-F238E27FC236}">
                <a16:creationId xmlns:a16="http://schemas.microsoft.com/office/drawing/2014/main" id="{CD6C1A74-9C17-F1D7-B447-083D1141E28D}"/>
              </a:ext>
            </a:extLst>
          </p:cNvPr>
          <p:cNvSpPr txBox="1"/>
          <p:nvPr/>
        </p:nvSpPr>
        <p:spPr>
          <a:xfrm>
            <a:off x="7543799" y="4888468"/>
            <a:ext cx="1447800" cy="369332"/>
          </a:xfrm>
          <a:prstGeom prst="rect">
            <a:avLst/>
          </a:prstGeom>
          <a:noFill/>
        </p:spPr>
        <p:txBody>
          <a:bodyPr wrap="square" rtlCol="0">
            <a:spAutoFit/>
          </a:bodyPr>
          <a:lstStyle/>
          <a:p>
            <a:r>
              <a:rPr lang="en-US" dirty="0">
                <a:solidFill>
                  <a:srgbClr val="00FF00"/>
                </a:solidFill>
              </a:rPr>
              <a:t>0.3 PW</a:t>
            </a:r>
          </a:p>
        </p:txBody>
      </p:sp>
      <p:sp>
        <p:nvSpPr>
          <p:cNvPr id="36" name="TextBox 35">
            <a:extLst>
              <a:ext uri="{FF2B5EF4-FFF2-40B4-BE49-F238E27FC236}">
                <a16:creationId xmlns:a16="http://schemas.microsoft.com/office/drawing/2014/main" id="{92D52085-B5A5-E864-EF36-7DCF24B2C3EC}"/>
              </a:ext>
            </a:extLst>
          </p:cNvPr>
          <p:cNvSpPr txBox="1"/>
          <p:nvPr/>
        </p:nvSpPr>
        <p:spPr>
          <a:xfrm>
            <a:off x="7581898" y="5562600"/>
            <a:ext cx="1066800" cy="369332"/>
          </a:xfrm>
          <a:prstGeom prst="rect">
            <a:avLst/>
          </a:prstGeom>
          <a:noFill/>
        </p:spPr>
        <p:txBody>
          <a:bodyPr wrap="square" rtlCol="0">
            <a:spAutoFit/>
          </a:bodyPr>
          <a:lstStyle/>
          <a:p>
            <a:r>
              <a:rPr lang="en-US" dirty="0">
                <a:solidFill>
                  <a:srgbClr val="E82ADF"/>
                </a:solidFill>
              </a:rPr>
              <a:t>0.1 PW</a:t>
            </a:r>
          </a:p>
        </p:txBody>
      </p:sp>
      <p:sp>
        <p:nvSpPr>
          <p:cNvPr id="37" name="TextBox 36">
            <a:extLst>
              <a:ext uri="{FF2B5EF4-FFF2-40B4-BE49-F238E27FC236}">
                <a16:creationId xmlns:a16="http://schemas.microsoft.com/office/drawing/2014/main" id="{8C5BA76F-0472-1558-9800-AC6EBEA3E9B0}"/>
              </a:ext>
            </a:extLst>
          </p:cNvPr>
          <p:cNvSpPr txBox="1"/>
          <p:nvPr/>
        </p:nvSpPr>
        <p:spPr>
          <a:xfrm>
            <a:off x="5410199" y="4083724"/>
            <a:ext cx="2967143" cy="412077"/>
          </a:xfrm>
          <a:prstGeom prst="rect">
            <a:avLst/>
          </a:prstGeom>
          <a:noFill/>
        </p:spPr>
        <p:txBody>
          <a:bodyPr wrap="square" rtlCol="0">
            <a:spAutoFit/>
          </a:bodyPr>
          <a:lstStyle/>
          <a:p>
            <a:r>
              <a:rPr lang="en-US" sz="2000" dirty="0">
                <a:solidFill>
                  <a:schemeClr val="bg1"/>
                </a:solidFill>
              </a:rPr>
              <a:t>Change in energy budget</a:t>
            </a:r>
          </a:p>
        </p:txBody>
      </p:sp>
    </p:spTree>
    <p:extLst>
      <p:ext uri="{BB962C8B-B14F-4D97-AF65-F5344CB8AC3E}">
        <p14:creationId xmlns:p14="http://schemas.microsoft.com/office/powerpoint/2010/main" val="870280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939B3C6-0DF3-4F58-8AF1-1D6D8F278D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8511" y="3200400"/>
            <a:ext cx="3793066" cy="2438400"/>
          </a:xfrm>
        </p:spPr>
      </p:pic>
      <p:pic>
        <p:nvPicPr>
          <p:cNvPr id="10" name="Picture 9">
            <a:extLst>
              <a:ext uri="{FF2B5EF4-FFF2-40B4-BE49-F238E27FC236}">
                <a16:creationId xmlns:a16="http://schemas.microsoft.com/office/drawing/2014/main" id="{EF88DB31-3376-49C4-A852-5BA362416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978923"/>
            <a:ext cx="3069089" cy="2659877"/>
          </a:xfrm>
          <a:prstGeom prst="rect">
            <a:avLst/>
          </a:prstGeom>
        </p:spPr>
      </p:pic>
      <p:sp>
        <p:nvSpPr>
          <p:cNvPr id="13" name="TextBox 12">
            <a:extLst>
              <a:ext uri="{FF2B5EF4-FFF2-40B4-BE49-F238E27FC236}">
                <a16:creationId xmlns:a16="http://schemas.microsoft.com/office/drawing/2014/main" id="{97C421A5-E30D-493A-A9E7-F4B262C90705}"/>
              </a:ext>
            </a:extLst>
          </p:cNvPr>
          <p:cNvSpPr txBox="1"/>
          <p:nvPr/>
        </p:nvSpPr>
        <p:spPr>
          <a:xfrm>
            <a:off x="5334000" y="464627"/>
            <a:ext cx="3733800" cy="2369880"/>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a:p>
            <a:r>
              <a:rPr lang="en-US" sz="2000" dirty="0">
                <a:solidFill>
                  <a:schemeClr val="bg1"/>
                </a:solidFill>
              </a:rPr>
              <a:t>2. MHT does not vary across climate state because changes in shortwave and longwave radiation compensate at the hemispheric scale</a:t>
            </a:r>
          </a:p>
        </p:txBody>
      </p:sp>
      <p:sp>
        <p:nvSpPr>
          <p:cNvPr id="14" name="TextBox 13">
            <a:extLst>
              <a:ext uri="{FF2B5EF4-FFF2-40B4-BE49-F238E27FC236}">
                <a16:creationId xmlns:a16="http://schemas.microsoft.com/office/drawing/2014/main" id="{DA5EC344-64D9-4C33-9DD6-27D43766783D}"/>
              </a:ext>
            </a:extLst>
          </p:cNvPr>
          <p:cNvSpPr txBox="1"/>
          <p:nvPr/>
        </p:nvSpPr>
        <p:spPr>
          <a:xfrm>
            <a:off x="304800" y="962653"/>
            <a:ext cx="4440689" cy="1631216"/>
          </a:xfrm>
          <a:prstGeom prst="rect">
            <a:avLst/>
          </a:prstGeom>
          <a:noFill/>
        </p:spPr>
        <p:txBody>
          <a:bodyPr wrap="square" rtlCol="0">
            <a:spAutoFit/>
          </a:bodyPr>
          <a:lstStyle/>
          <a:p>
            <a:endParaRPr lang="en-US" sz="2000" dirty="0">
              <a:solidFill>
                <a:schemeClr val="bg1"/>
              </a:solidFill>
            </a:endParaRPr>
          </a:p>
          <a:p>
            <a:r>
              <a:rPr lang="en-US" sz="2000" dirty="0">
                <a:solidFill>
                  <a:schemeClr val="bg1"/>
                </a:solidFill>
              </a:rPr>
              <a:t>1. MHT varies between models because simulated clouds have dipropionate impact on absorbed shortwave and outgoing longwave radiation</a:t>
            </a:r>
          </a:p>
        </p:txBody>
      </p:sp>
      <p:sp>
        <p:nvSpPr>
          <p:cNvPr id="2" name="TextBox 1">
            <a:extLst>
              <a:ext uri="{FF2B5EF4-FFF2-40B4-BE49-F238E27FC236}">
                <a16:creationId xmlns:a16="http://schemas.microsoft.com/office/drawing/2014/main" id="{7599E751-0341-4D98-99E1-0AC33A2C2BF1}"/>
              </a:ext>
            </a:extLst>
          </p:cNvPr>
          <p:cNvSpPr txBox="1"/>
          <p:nvPr/>
        </p:nvSpPr>
        <p:spPr>
          <a:xfrm>
            <a:off x="2286000" y="75684"/>
            <a:ext cx="7543800" cy="646331"/>
          </a:xfrm>
          <a:prstGeom prst="rect">
            <a:avLst/>
          </a:prstGeom>
          <a:noFill/>
        </p:spPr>
        <p:txBody>
          <a:bodyPr wrap="square" rtlCol="0">
            <a:spAutoFit/>
          </a:bodyPr>
          <a:lstStyle/>
          <a:p>
            <a:r>
              <a:rPr lang="en-US" sz="3600" dirty="0">
                <a:solidFill>
                  <a:schemeClr val="bg1"/>
                </a:solidFill>
              </a:rPr>
              <a:t>Summary thus far:</a:t>
            </a:r>
          </a:p>
        </p:txBody>
      </p:sp>
    </p:spTree>
    <p:extLst>
      <p:ext uri="{BB962C8B-B14F-4D97-AF65-F5344CB8AC3E}">
        <p14:creationId xmlns:p14="http://schemas.microsoft.com/office/powerpoint/2010/main" val="1055493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11ADB-F6EC-067E-92CF-4531289309DF}"/>
              </a:ext>
            </a:extLst>
          </p:cNvPr>
          <p:cNvSpPr>
            <a:spLocks noGrp="1"/>
          </p:cNvSpPr>
          <p:nvPr>
            <p:ph type="title"/>
          </p:nvPr>
        </p:nvSpPr>
        <p:spPr>
          <a:xfrm>
            <a:off x="152400" y="76200"/>
            <a:ext cx="8839200" cy="1143000"/>
          </a:xfrm>
        </p:spPr>
        <p:txBody>
          <a:bodyPr>
            <a:normAutofit fontScale="90000"/>
          </a:bodyPr>
          <a:lstStyle/>
          <a:p>
            <a:r>
              <a:rPr lang="en-US" dirty="0">
                <a:solidFill>
                  <a:schemeClr val="bg1"/>
                </a:solidFill>
              </a:rPr>
              <a:t>II: Partitioning of poleward heat transport between the atmosphere and ocean</a:t>
            </a:r>
          </a:p>
        </p:txBody>
      </p:sp>
      <p:pic>
        <p:nvPicPr>
          <p:cNvPr id="4" name="Content Placeholder 4">
            <a:extLst>
              <a:ext uri="{FF2B5EF4-FFF2-40B4-BE49-F238E27FC236}">
                <a16:creationId xmlns:a16="http://schemas.microsoft.com/office/drawing/2014/main" id="{827F8D68-EFC7-5847-6CE6-56E2DE21FE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 y="4191000"/>
            <a:ext cx="4267200" cy="2362200"/>
          </a:xfrm>
          <a:prstGeom prst="rect">
            <a:avLst/>
          </a:prstGeom>
        </p:spPr>
      </p:pic>
      <p:sp>
        <p:nvSpPr>
          <p:cNvPr id="5" name="TextBox 4">
            <a:extLst>
              <a:ext uri="{FF2B5EF4-FFF2-40B4-BE49-F238E27FC236}">
                <a16:creationId xmlns:a16="http://schemas.microsoft.com/office/drawing/2014/main" id="{ADB65518-858C-AA64-6CA9-74D627773F2A}"/>
              </a:ext>
            </a:extLst>
          </p:cNvPr>
          <p:cNvSpPr txBox="1"/>
          <p:nvPr/>
        </p:nvSpPr>
        <p:spPr>
          <a:xfrm>
            <a:off x="1143000" y="4415134"/>
            <a:ext cx="1592883" cy="307777"/>
          </a:xfrm>
          <a:prstGeom prst="rect">
            <a:avLst/>
          </a:prstGeom>
          <a:noFill/>
        </p:spPr>
        <p:txBody>
          <a:bodyPr wrap="square" rtlCol="0">
            <a:spAutoFit/>
          </a:bodyPr>
          <a:lstStyle/>
          <a:p>
            <a:r>
              <a:rPr lang="en-US" sz="1400" b="1" dirty="0">
                <a:solidFill>
                  <a:srgbClr val="FF0000"/>
                </a:solidFill>
              </a:rPr>
              <a:t>ATMOSPHERE</a:t>
            </a:r>
          </a:p>
        </p:txBody>
      </p:sp>
      <p:sp>
        <p:nvSpPr>
          <p:cNvPr id="6" name="TextBox 5">
            <a:extLst>
              <a:ext uri="{FF2B5EF4-FFF2-40B4-BE49-F238E27FC236}">
                <a16:creationId xmlns:a16="http://schemas.microsoft.com/office/drawing/2014/main" id="{8E44A638-B8ED-E20C-90AD-488AE996A4F7}"/>
              </a:ext>
            </a:extLst>
          </p:cNvPr>
          <p:cNvSpPr txBox="1"/>
          <p:nvPr/>
        </p:nvSpPr>
        <p:spPr>
          <a:xfrm>
            <a:off x="1394992" y="4569023"/>
            <a:ext cx="2070745" cy="307777"/>
          </a:xfrm>
          <a:prstGeom prst="rect">
            <a:avLst/>
          </a:prstGeom>
          <a:noFill/>
        </p:spPr>
        <p:txBody>
          <a:bodyPr wrap="square" rtlCol="0">
            <a:spAutoFit/>
          </a:bodyPr>
          <a:lstStyle/>
          <a:p>
            <a:r>
              <a:rPr lang="en-US" sz="1400" b="1" dirty="0">
                <a:solidFill>
                  <a:srgbClr val="003DB8"/>
                </a:solidFill>
              </a:rPr>
              <a:t>OCEAN</a:t>
            </a:r>
          </a:p>
        </p:txBody>
      </p:sp>
      <p:sp>
        <p:nvSpPr>
          <p:cNvPr id="7" name="TextBox 6">
            <a:extLst>
              <a:ext uri="{FF2B5EF4-FFF2-40B4-BE49-F238E27FC236}">
                <a16:creationId xmlns:a16="http://schemas.microsoft.com/office/drawing/2014/main" id="{A45926EC-40BC-17A7-4B91-F5B702EAD90A}"/>
              </a:ext>
            </a:extLst>
          </p:cNvPr>
          <p:cNvSpPr txBox="1"/>
          <p:nvPr/>
        </p:nvSpPr>
        <p:spPr>
          <a:xfrm>
            <a:off x="1242591" y="4721423"/>
            <a:ext cx="1592883" cy="307777"/>
          </a:xfrm>
          <a:prstGeom prst="rect">
            <a:avLst/>
          </a:prstGeom>
          <a:noFill/>
        </p:spPr>
        <p:txBody>
          <a:bodyPr wrap="square" rtlCol="0">
            <a:spAutoFit/>
          </a:bodyPr>
          <a:lstStyle/>
          <a:p>
            <a:r>
              <a:rPr lang="en-US" sz="1400" dirty="0"/>
              <a:t>Observations</a:t>
            </a:r>
          </a:p>
        </p:txBody>
      </p:sp>
      <p:cxnSp>
        <p:nvCxnSpPr>
          <p:cNvPr id="8" name="Straight Connector 7">
            <a:extLst>
              <a:ext uri="{FF2B5EF4-FFF2-40B4-BE49-F238E27FC236}">
                <a16:creationId xmlns:a16="http://schemas.microsoft.com/office/drawing/2014/main" id="{847FA81B-B2CC-4777-7007-ABCEC9C16356}"/>
              </a:ext>
            </a:extLst>
          </p:cNvPr>
          <p:cNvCxnSpPr>
            <a:cxnSpLocks/>
          </p:cNvCxnSpPr>
          <p:nvPr/>
        </p:nvCxnSpPr>
        <p:spPr>
          <a:xfrm flipV="1">
            <a:off x="990600" y="48006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2B987EA-74FE-D6AC-7F8C-E105DB50B97C}"/>
              </a:ext>
            </a:extLst>
          </p:cNvPr>
          <p:cNvSpPr txBox="1"/>
          <p:nvPr/>
        </p:nvSpPr>
        <p:spPr>
          <a:xfrm>
            <a:off x="1242592" y="4953000"/>
            <a:ext cx="2070745" cy="307777"/>
          </a:xfrm>
          <a:prstGeom prst="rect">
            <a:avLst/>
          </a:prstGeom>
          <a:noFill/>
        </p:spPr>
        <p:txBody>
          <a:bodyPr wrap="square" rtlCol="0">
            <a:spAutoFit/>
          </a:bodyPr>
          <a:lstStyle/>
          <a:p>
            <a:r>
              <a:rPr lang="en-US" sz="1400" dirty="0"/>
              <a:t>Model Mean</a:t>
            </a:r>
          </a:p>
        </p:txBody>
      </p:sp>
      <p:cxnSp>
        <p:nvCxnSpPr>
          <p:cNvPr id="10" name="Straight Connector 9">
            <a:extLst>
              <a:ext uri="{FF2B5EF4-FFF2-40B4-BE49-F238E27FC236}">
                <a16:creationId xmlns:a16="http://schemas.microsoft.com/office/drawing/2014/main" id="{C2315C48-2EBC-F035-9183-475F14745DDA}"/>
              </a:ext>
            </a:extLst>
          </p:cNvPr>
          <p:cNvCxnSpPr>
            <a:cxnSpLocks/>
          </p:cNvCxnSpPr>
          <p:nvPr/>
        </p:nvCxnSpPr>
        <p:spPr>
          <a:xfrm flipV="1">
            <a:off x="990600" y="50292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99FADF-7677-2C5D-4D41-102021B6CCD2}"/>
              </a:ext>
            </a:extLst>
          </p:cNvPr>
          <p:cNvSpPr txBox="1"/>
          <p:nvPr/>
        </p:nvSpPr>
        <p:spPr>
          <a:xfrm>
            <a:off x="372964" y="2137293"/>
            <a:ext cx="3810000" cy="923330"/>
          </a:xfrm>
          <a:prstGeom prst="rect">
            <a:avLst/>
          </a:prstGeom>
          <a:noFill/>
        </p:spPr>
        <p:txBody>
          <a:bodyPr wrap="square" rtlCol="0">
            <a:spAutoFit/>
          </a:bodyPr>
          <a:lstStyle/>
          <a:p>
            <a:r>
              <a:rPr lang="en-US" dirty="0">
                <a:solidFill>
                  <a:schemeClr val="bg1"/>
                </a:solidFill>
              </a:rPr>
              <a:t>Models move too much energy poleward through the </a:t>
            </a:r>
            <a:r>
              <a:rPr lang="en-US" dirty="0">
                <a:solidFill>
                  <a:srgbClr val="FF0000"/>
                </a:solidFill>
              </a:rPr>
              <a:t>atmosphere </a:t>
            </a:r>
            <a:r>
              <a:rPr lang="en-US" dirty="0">
                <a:solidFill>
                  <a:schemeClr val="bg1"/>
                </a:solidFill>
              </a:rPr>
              <a:t>and not enough energy through the </a:t>
            </a:r>
            <a:r>
              <a:rPr lang="en-US" dirty="0">
                <a:solidFill>
                  <a:srgbClr val="003DB8"/>
                </a:solidFill>
              </a:rPr>
              <a:t>ocean</a:t>
            </a:r>
          </a:p>
        </p:txBody>
      </p:sp>
      <p:pic>
        <p:nvPicPr>
          <p:cNvPr id="14" name="Content Placeholder 4">
            <a:extLst>
              <a:ext uri="{FF2B5EF4-FFF2-40B4-BE49-F238E27FC236}">
                <a16:creationId xmlns:a16="http://schemas.microsoft.com/office/drawing/2014/main" id="{7455F2F3-016D-4A19-BA29-547BD3E2C08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953000" y="4208624"/>
            <a:ext cx="4038600" cy="2278024"/>
          </a:xfrm>
        </p:spPr>
      </p:pic>
      <p:pic>
        <p:nvPicPr>
          <p:cNvPr id="15" name="Picture 14">
            <a:extLst>
              <a:ext uri="{FF2B5EF4-FFF2-40B4-BE49-F238E27FC236}">
                <a16:creationId xmlns:a16="http://schemas.microsoft.com/office/drawing/2014/main" id="{9BDC88E0-36D4-EB0C-A60C-494CCC7AA5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523" y="4386765"/>
            <a:ext cx="849352" cy="566235"/>
          </a:xfrm>
          <a:prstGeom prst="rect">
            <a:avLst/>
          </a:prstGeom>
        </p:spPr>
      </p:pic>
      <p:sp>
        <p:nvSpPr>
          <p:cNvPr id="16" name="TextBox 15">
            <a:extLst>
              <a:ext uri="{FF2B5EF4-FFF2-40B4-BE49-F238E27FC236}">
                <a16:creationId xmlns:a16="http://schemas.microsoft.com/office/drawing/2014/main" id="{DDC99F05-D243-B9BA-65D9-6A2F5E88DBDD}"/>
              </a:ext>
            </a:extLst>
          </p:cNvPr>
          <p:cNvSpPr txBox="1"/>
          <p:nvPr/>
        </p:nvSpPr>
        <p:spPr>
          <a:xfrm>
            <a:off x="5257800" y="2113747"/>
            <a:ext cx="3810000" cy="1200329"/>
          </a:xfrm>
          <a:prstGeom prst="rect">
            <a:avLst/>
          </a:prstGeom>
          <a:noFill/>
        </p:spPr>
        <p:txBody>
          <a:bodyPr wrap="square" rtlCol="0">
            <a:spAutoFit/>
          </a:bodyPr>
          <a:lstStyle/>
          <a:p>
            <a:r>
              <a:rPr lang="en-US" dirty="0">
                <a:solidFill>
                  <a:schemeClr val="bg1"/>
                </a:solidFill>
              </a:rPr>
              <a:t>Increased poleward </a:t>
            </a:r>
            <a:r>
              <a:rPr lang="en-US" dirty="0">
                <a:solidFill>
                  <a:srgbClr val="FF0000"/>
                </a:solidFill>
              </a:rPr>
              <a:t>atmospheric heat transport </a:t>
            </a:r>
            <a:r>
              <a:rPr lang="en-US" dirty="0">
                <a:solidFill>
                  <a:schemeClr val="bg1"/>
                </a:solidFill>
              </a:rPr>
              <a:t>is compensated for by decreased poleward </a:t>
            </a:r>
            <a:r>
              <a:rPr lang="en-US" dirty="0">
                <a:solidFill>
                  <a:srgbClr val="003DB8"/>
                </a:solidFill>
              </a:rPr>
              <a:t>implied ocean heat transport </a:t>
            </a:r>
            <a:r>
              <a:rPr lang="en-US" dirty="0">
                <a:solidFill>
                  <a:schemeClr val="bg1"/>
                </a:solidFill>
              </a:rPr>
              <a:t>under global warming</a:t>
            </a:r>
            <a:endParaRPr lang="en-US" dirty="0">
              <a:solidFill>
                <a:srgbClr val="003DB8"/>
              </a:solidFill>
            </a:endParaRPr>
          </a:p>
        </p:txBody>
      </p:sp>
    </p:spTree>
    <p:extLst>
      <p:ext uri="{BB962C8B-B14F-4D97-AF65-F5344CB8AC3E}">
        <p14:creationId xmlns:p14="http://schemas.microsoft.com/office/powerpoint/2010/main" val="419714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146692" y="1295400"/>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493" y="1123268"/>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667000" y="2363421"/>
            <a:ext cx="9906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800100" y="2304710"/>
            <a:ext cx="914400" cy="0"/>
          </a:xfrm>
          <a:prstGeom prst="line">
            <a:avLst/>
          </a:prstGeom>
          <a:noFill/>
          <a:ln w="38100">
            <a:solidFill>
              <a:schemeClr val="tx1">
                <a:lumMod val="85000"/>
                <a:lumOff val="1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743200" y="1793719"/>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chemeClr val="tx1">
                    <a:lumMod val="75000"/>
                    <a:lumOff val="25000"/>
                  </a:schemeClr>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304800" y="472440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2590800" y="4710113"/>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533400" y="52752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048000" y="535146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1295400" y="411797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3962400" y="411480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362200" y="5638799"/>
            <a:ext cx="685800" cy="3175"/>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a:extLst>
              <a:ext uri="{FF2B5EF4-FFF2-40B4-BE49-F238E27FC236}">
                <a16:creationId xmlns:a16="http://schemas.microsoft.com/office/drawing/2014/main" id="{88123C49-A1F9-4CC8-97FD-EC627262AA2C}"/>
              </a:ext>
            </a:extLst>
          </p:cNvPr>
          <p:cNvSpPr txBox="1"/>
          <p:nvPr/>
        </p:nvSpPr>
        <p:spPr>
          <a:xfrm>
            <a:off x="792702" y="742491"/>
            <a:ext cx="3927338" cy="400110"/>
          </a:xfrm>
          <a:prstGeom prst="rect">
            <a:avLst/>
          </a:prstGeom>
          <a:noFill/>
        </p:spPr>
        <p:txBody>
          <a:bodyPr wrap="square" rtlCol="0">
            <a:spAutoFit/>
          </a:bodyPr>
          <a:lstStyle/>
          <a:p>
            <a:r>
              <a:rPr lang="en-US" sz="2000" dirty="0">
                <a:solidFill>
                  <a:schemeClr val="bg1"/>
                </a:solidFill>
              </a:rPr>
              <a:t>MHT from Radiation</a:t>
            </a:r>
          </a:p>
        </p:txBody>
      </p:sp>
      <p:sp>
        <p:nvSpPr>
          <p:cNvPr id="5" name="Rectangle 4">
            <a:extLst>
              <a:ext uri="{FF2B5EF4-FFF2-40B4-BE49-F238E27FC236}">
                <a16:creationId xmlns:a16="http://schemas.microsoft.com/office/drawing/2014/main" id="{CC365BCE-F2A8-4148-94B3-4991C9431279}"/>
              </a:ext>
            </a:extLst>
          </p:cNvPr>
          <p:cNvSpPr/>
          <p:nvPr/>
        </p:nvSpPr>
        <p:spPr>
          <a:xfrm>
            <a:off x="304800" y="6327775"/>
            <a:ext cx="22312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2590800" y="6327775"/>
            <a:ext cx="24598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6">
            <a:extLst>
              <a:ext uri="{FF2B5EF4-FFF2-40B4-BE49-F238E27FC236}">
                <a16:creationId xmlns:a16="http://schemas.microsoft.com/office/drawing/2014/main" id="{5567E2B9-E44A-4392-9961-86A509DC6664}"/>
              </a:ext>
            </a:extLst>
          </p:cNvPr>
          <p:cNvSpPr>
            <a:spLocks noChangeShapeType="1"/>
          </p:cNvSpPr>
          <p:nvPr/>
        </p:nvSpPr>
        <p:spPr bwMode="auto">
          <a:xfrm flipV="1">
            <a:off x="2514600" y="6477000"/>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4">
            <a:extLst>
              <a:ext uri="{FF2B5EF4-FFF2-40B4-BE49-F238E27FC236}">
                <a16:creationId xmlns:a16="http://schemas.microsoft.com/office/drawing/2014/main" id="{434F9F14-B224-410A-84C6-EB005DD8A538}"/>
              </a:ext>
            </a:extLst>
          </p:cNvPr>
          <p:cNvSpPr>
            <a:spLocks noChangeShapeType="1"/>
          </p:cNvSpPr>
          <p:nvPr/>
        </p:nvSpPr>
        <p:spPr bwMode="auto">
          <a:xfrm>
            <a:off x="1219200" y="6096000"/>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5">
            <a:extLst>
              <a:ext uri="{FF2B5EF4-FFF2-40B4-BE49-F238E27FC236}">
                <a16:creationId xmlns:a16="http://schemas.microsoft.com/office/drawing/2014/main" id="{BB19A384-A93F-4E3E-B85E-A82010226B1F}"/>
              </a:ext>
            </a:extLst>
          </p:cNvPr>
          <p:cNvSpPr>
            <a:spLocks noChangeShapeType="1"/>
          </p:cNvSpPr>
          <p:nvPr/>
        </p:nvSpPr>
        <p:spPr bwMode="auto">
          <a:xfrm flipH="1">
            <a:off x="3886200" y="6034087"/>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Text Box 13">
            <a:extLst>
              <a:ext uri="{FF2B5EF4-FFF2-40B4-BE49-F238E27FC236}">
                <a16:creationId xmlns:a16="http://schemas.microsoft.com/office/drawing/2014/main" id="{FC287AD7-8FC3-43E1-80D6-F089447B5F0C}"/>
              </a:ext>
            </a:extLst>
          </p:cNvPr>
          <p:cNvSpPr txBox="1">
            <a:spLocks noChangeArrowheads="1"/>
          </p:cNvSpPr>
          <p:nvPr/>
        </p:nvSpPr>
        <p:spPr bwMode="auto">
          <a:xfrm>
            <a:off x="4160221" y="3483859"/>
            <a:ext cx="49837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Atmospheric heat transport (AHT)</a:t>
            </a:r>
          </a:p>
          <a:p>
            <a:pPr algn="ctr" eaLnBrk="1" hangingPunct="1"/>
            <a:r>
              <a:rPr lang="en-US" altLang="en-US" sz="2400" dirty="0">
                <a:solidFill>
                  <a:srgbClr val="FF0000"/>
                </a:solidFill>
              </a:rPr>
              <a:t>AHT = MHT – OHT</a:t>
            </a:r>
          </a:p>
          <a:p>
            <a:pPr algn="ctr" eaLnBrk="1" hangingPunct="1"/>
            <a:r>
              <a:rPr lang="en-US" altLang="en-US" sz="2400" dirty="0">
                <a:solidFill>
                  <a:srgbClr val="FF0000"/>
                </a:solidFill>
              </a:rPr>
              <a:t>= Integral (TOA – SHF)</a:t>
            </a:r>
            <a:endParaRPr lang="en-US" altLang="en-US" sz="2400" dirty="0"/>
          </a:p>
        </p:txBody>
      </p:sp>
      <p:sp>
        <p:nvSpPr>
          <p:cNvPr id="47" name="TextBox 46">
            <a:extLst>
              <a:ext uri="{FF2B5EF4-FFF2-40B4-BE49-F238E27FC236}">
                <a16:creationId xmlns:a16="http://schemas.microsoft.com/office/drawing/2014/main" id="{F63AF7AF-B5A9-4679-AC28-2C31F6BE96D5}"/>
              </a:ext>
            </a:extLst>
          </p:cNvPr>
          <p:cNvSpPr txBox="1"/>
          <p:nvPr/>
        </p:nvSpPr>
        <p:spPr>
          <a:xfrm>
            <a:off x="3657601" y="809382"/>
            <a:ext cx="3256614" cy="954107"/>
          </a:xfrm>
          <a:prstGeom prst="rect">
            <a:avLst/>
          </a:prstGeom>
          <a:noFill/>
        </p:spPr>
        <p:txBody>
          <a:bodyPr wrap="square">
            <a:spAutoFit/>
          </a:bodyPr>
          <a:lstStyle/>
          <a:p>
            <a:pPr algn="ctr" eaLnBrk="1" hangingPunct="1"/>
            <a:r>
              <a:rPr lang="en-US" altLang="en-US" sz="2800" dirty="0">
                <a:solidFill>
                  <a:schemeClr val="bg1"/>
                </a:solidFill>
              </a:rPr>
              <a:t>Total heat </a:t>
            </a:r>
          </a:p>
          <a:p>
            <a:pPr algn="ctr" eaLnBrk="1" hangingPunct="1"/>
            <a:r>
              <a:rPr lang="en-US" altLang="en-US" sz="2800" dirty="0">
                <a:solidFill>
                  <a:schemeClr val="bg1"/>
                </a:solidFill>
              </a:rPr>
              <a:t>transport (MHT)</a:t>
            </a:r>
            <a:endParaRPr lang="en-US" altLang="en-US" sz="2800" dirty="0">
              <a:solidFill>
                <a:srgbClr val="D60093"/>
              </a:solidFill>
            </a:endParaRPr>
          </a:p>
        </p:txBody>
      </p:sp>
      <p:sp>
        <p:nvSpPr>
          <p:cNvPr id="13" name="TextBox 12">
            <a:extLst>
              <a:ext uri="{FF2B5EF4-FFF2-40B4-BE49-F238E27FC236}">
                <a16:creationId xmlns:a16="http://schemas.microsoft.com/office/drawing/2014/main" id="{724E0E1C-981B-4ED0-AF4F-E072F78E4DFC}"/>
              </a:ext>
            </a:extLst>
          </p:cNvPr>
          <p:cNvSpPr txBox="1"/>
          <p:nvPr/>
        </p:nvSpPr>
        <p:spPr>
          <a:xfrm>
            <a:off x="1371600" y="-36832"/>
            <a:ext cx="9056707" cy="646331"/>
          </a:xfrm>
          <a:prstGeom prst="rect">
            <a:avLst/>
          </a:prstGeom>
          <a:noFill/>
        </p:spPr>
        <p:txBody>
          <a:bodyPr wrap="square" rtlCol="0">
            <a:spAutoFit/>
          </a:bodyPr>
          <a:lstStyle/>
          <a:p>
            <a:r>
              <a:rPr lang="en-US" sz="3600" dirty="0">
                <a:solidFill>
                  <a:schemeClr val="bg1"/>
                </a:solidFill>
              </a:rPr>
              <a:t>Model partitioning of AHT/OHT</a:t>
            </a:r>
          </a:p>
        </p:txBody>
      </p:sp>
      <p:sp>
        <p:nvSpPr>
          <p:cNvPr id="2" name="TextBox 1">
            <a:extLst>
              <a:ext uri="{FF2B5EF4-FFF2-40B4-BE49-F238E27FC236}">
                <a16:creationId xmlns:a16="http://schemas.microsoft.com/office/drawing/2014/main" id="{82130EC4-8831-489A-9DA1-028B762293EC}"/>
              </a:ext>
            </a:extLst>
          </p:cNvPr>
          <p:cNvSpPr txBox="1"/>
          <p:nvPr/>
        </p:nvSpPr>
        <p:spPr>
          <a:xfrm>
            <a:off x="6477000" y="914400"/>
            <a:ext cx="762000" cy="584775"/>
          </a:xfrm>
          <a:prstGeom prst="rect">
            <a:avLst/>
          </a:prstGeom>
          <a:noFill/>
        </p:spPr>
        <p:txBody>
          <a:bodyPr wrap="square" rtlCol="0">
            <a:spAutoFit/>
          </a:bodyPr>
          <a:lstStyle/>
          <a:p>
            <a:r>
              <a:rPr lang="en-US" sz="3200" dirty="0">
                <a:solidFill>
                  <a:schemeClr val="bg1"/>
                </a:solidFill>
              </a:rPr>
              <a:t>=</a:t>
            </a:r>
          </a:p>
        </p:txBody>
      </p:sp>
      <p:sp>
        <p:nvSpPr>
          <p:cNvPr id="32" name="TextBox 31">
            <a:extLst>
              <a:ext uri="{FF2B5EF4-FFF2-40B4-BE49-F238E27FC236}">
                <a16:creationId xmlns:a16="http://schemas.microsoft.com/office/drawing/2014/main" id="{3AEC9E12-77EC-4121-9390-2F2D92A1EA03}"/>
              </a:ext>
            </a:extLst>
          </p:cNvPr>
          <p:cNvSpPr txBox="1"/>
          <p:nvPr/>
        </p:nvSpPr>
        <p:spPr>
          <a:xfrm>
            <a:off x="6344586" y="838200"/>
            <a:ext cx="3256614" cy="954107"/>
          </a:xfrm>
          <a:prstGeom prst="rect">
            <a:avLst/>
          </a:prstGeom>
          <a:noFill/>
        </p:spPr>
        <p:txBody>
          <a:bodyPr wrap="square">
            <a:spAutoFit/>
          </a:bodyPr>
          <a:lstStyle/>
          <a:p>
            <a:pPr algn="ctr" eaLnBrk="1" hangingPunct="1"/>
            <a:r>
              <a:rPr lang="en-US" altLang="en-US" sz="2800" dirty="0">
                <a:solidFill>
                  <a:schemeClr val="bg1"/>
                </a:solidFill>
              </a:rPr>
              <a:t>Integral of</a:t>
            </a:r>
          </a:p>
          <a:p>
            <a:pPr algn="ctr" eaLnBrk="1" hangingPunct="1"/>
            <a:r>
              <a:rPr lang="en-US" altLang="en-US" sz="2800" dirty="0">
                <a:solidFill>
                  <a:schemeClr val="bg1"/>
                </a:solidFill>
              </a:rPr>
              <a:t>TOA radiation</a:t>
            </a:r>
            <a:endParaRPr lang="en-US" altLang="en-US" sz="2800" dirty="0">
              <a:solidFill>
                <a:srgbClr val="D60093"/>
              </a:solidFill>
            </a:endParaRPr>
          </a:p>
        </p:txBody>
      </p:sp>
      <p:sp>
        <p:nvSpPr>
          <p:cNvPr id="33" name="TextBox 32">
            <a:extLst>
              <a:ext uri="{FF2B5EF4-FFF2-40B4-BE49-F238E27FC236}">
                <a16:creationId xmlns:a16="http://schemas.microsoft.com/office/drawing/2014/main" id="{F5DCF858-B23D-4D4C-A19B-A930BF970945}"/>
              </a:ext>
            </a:extLst>
          </p:cNvPr>
          <p:cNvSpPr txBox="1"/>
          <p:nvPr/>
        </p:nvSpPr>
        <p:spPr>
          <a:xfrm>
            <a:off x="3810001" y="2065075"/>
            <a:ext cx="3256614" cy="954107"/>
          </a:xfrm>
          <a:prstGeom prst="rect">
            <a:avLst/>
          </a:prstGeom>
          <a:noFill/>
        </p:spPr>
        <p:txBody>
          <a:bodyPr wrap="square">
            <a:spAutoFit/>
          </a:bodyPr>
          <a:lstStyle/>
          <a:p>
            <a:pPr algn="ctr" eaLnBrk="1" hangingPunct="1"/>
            <a:r>
              <a:rPr lang="en-US" altLang="en-US" sz="2800" dirty="0">
                <a:solidFill>
                  <a:schemeClr val="tx2">
                    <a:lumMod val="60000"/>
                    <a:lumOff val="40000"/>
                  </a:schemeClr>
                </a:solidFill>
              </a:rPr>
              <a:t>Ocean heat </a:t>
            </a:r>
          </a:p>
          <a:p>
            <a:pPr algn="ctr" eaLnBrk="1" hangingPunct="1"/>
            <a:r>
              <a:rPr lang="en-US" altLang="en-US" sz="2800" dirty="0">
                <a:solidFill>
                  <a:schemeClr val="tx2">
                    <a:lumMod val="60000"/>
                    <a:lumOff val="40000"/>
                  </a:schemeClr>
                </a:solidFill>
              </a:rPr>
              <a:t>Transport (OHT)</a:t>
            </a:r>
          </a:p>
        </p:txBody>
      </p:sp>
      <p:sp>
        <p:nvSpPr>
          <p:cNvPr id="34" name="TextBox 33">
            <a:extLst>
              <a:ext uri="{FF2B5EF4-FFF2-40B4-BE49-F238E27FC236}">
                <a16:creationId xmlns:a16="http://schemas.microsoft.com/office/drawing/2014/main" id="{1C40EDDA-6DC7-4896-8B56-D4B9EC33F81D}"/>
              </a:ext>
            </a:extLst>
          </p:cNvPr>
          <p:cNvSpPr txBox="1"/>
          <p:nvPr/>
        </p:nvSpPr>
        <p:spPr>
          <a:xfrm>
            <a:off x="6400800" y="1841718"/>
            <a:ext cx="3256614" cy="1815882"/>
          </a:xfrm>
          <a:prstGeom prst="rect">
            <a:avLst/>
          </a:prstGeom>
          <a:noFill/>
        </p:spPr>
        <p:txBody>
          <a:bodyPr wrap="square">
            <a:spAutoFit/>
          </a:bodyPr>
          <a:lstStyle/>
          <a:p>
            <a:pPr algn="ctr" eaLnBrk="1" hangingPunct="1"/>
            <a:r>
              <a:rPr lang="en-US" altLang="en-US" sz="2800" dirty="0">
                <a:solidFill>
                  <a:schemeClr val="tx2">
                    <a:lumMod val="60000"/>
                    <a:lumOff val="40000"/>
                  </a:schemeClr>
                </a:solidFill>
              </a:rPr>
              <a:t>Integral of</a:t>
            </a:r>
          </a:p>
          <a:p>
            <a:pPr algn="ctr" eaLnBrk="1" hangingPunct="1"/>
            <a:r>
              <a:rPr lang="en-US" altLang="en-US" sz="2800" dirty="0">
                <a:solidFill>
                  <a:schemeClr val="tx2">
                    <a:lumMod val="60000"/>
                    <a:lumOff val="40000"/>
                  </a:schemeClr>
                </a:solidFill>
              </a:rPr>
              <a:t>Surface heat </a:t>
            </a:r>
          </a:p>
          <a:p>
            <a:pPr algn="ctr" eaLnBrk="1" hangingPunct="1"/>
            <a:r>
              <a:rPr lang="en-US" altLang="en-US" sz="2800" dirty="0">
                <a:solidFill>
                  <a:schemeClr val="tx2">
                    <a:lumMod val="60000"/>
                    <a:lumOff val="40000"/>
                  </a:schemeClr>
                </a:solidFill>
              </a:rPr>
              <a:t>Flux (SHF)</a:t>
            </a:r>
          </a:p>
          <a:p>
            <a:pPr algn="ctr" eaLnBrk="1" hangingPunct="1"/>
            <a:r>
              <a:rPr lang="en-US" altLang="en-US" sz="2800" dirty="0">
                <a:solidFill>
                  <a:schemeClr val="tx2">
                    <a:lumMod val="40000"/>
                    <a:lumOff val="60000"/>
                  </a:schemeClr>
                </a:solidFill>
              </a:rPr>
              <a:t> </a:t>
            </a:r>
          </a:p>
        </p:txBody>
      </p:sp>
      <p:sp>
        <p:nvSpPr>
          <p:cNvPr id="35" name="TextBox 34">
            <a:extLst>
              <a:ext uri="{FF2B5EF4-FFF2-40B4-BE49-F238E27FC236}">
                <a16:creationId xmlns:a16="http://schemas.microsoft.com/office/drawing/2014/main" id="{C7E04519-0FBE-4649-ADF8-BD676988B9A4}"/>
              </a:ext>
            </a:extLst>
          </p:cNvPr>
          <p:cNvSpPr txBox="1"/>
          <p:nvPr/>
        </p:nvSpPr>
        <p:spPr>
          <a:xfrm>
            <a:off x="6629400" y="2209800"/>
            <a:ext cx="762000" cy="584775"/>
          </a:xfrm>
          <a:prstGeom prst="rect">
            <a:avLst/>
          </a:prstGeom>
          <a:noFill/>
        </p:spPr>
        <p:txBody>
          <a:bodyPr wrap="square" rtlCol="0">
            <a:spAutoFit/>
          </a:bodyPr>
          <a:lstStyle/>
          <a:p>
            <a:r>
              <a:rPr lang="en-US" sz="3200" dirty="0">
                <a:solidFill>
                  <a:schemeClr val="tx2">
                    <a:lumMod val="60000"/>
                    <a:lumOff val="40000"/>
                  </a:schemeClr>
                </a:solidFill>
              </a:rPr>
              <a:t>=</a:t>
            </a:r>
          </a:p>
        </p:txBody>
      </p:sp>
    </p:spTree>
    <p:extLst>
      <p:ext uri="{BB962C8B-B14F-4D97-AF65-F5344CB8AC3E}">
        <p14:creationId xmlns:p14="http://schemas.microsoft.com/office/powerpoint/2010/main" val="1976850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6370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6402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8782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9544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11830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21117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21879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10306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10274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25514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7258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32404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32404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60960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6858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1" y="4242900"/>
            <a:ext cx="4525614" cy="2346484"/>
          </a:xfrm>
          <a:prstGeom prst="rect">
            <a:avLst/>
          </a:prstGeom>
        </p:spPr>
      </p:pic>
      <p:sp>
        <p:nvSpPr>
          <p:cNvPr id="9" name="Oval 8">
            <a:extLst>
              <a:ext uri="{FF2B5EF4-FFF2-40B4-BE49-F238E27FC236}">
                <a16:creationId xmlns:a16="http://schemas.microsoft.com/office/drawing/2014/main" id="{2344D9E3-765E-4758-B4CD-64E7E6D3035E}"/>
              </a:ext>
            </a:extLst>
          </p:cNvPr>
          <p:cNvSpPr/>
          <p:nvPr/>
        </p:nvSpPr>
        <p:spPr>
          <a:xfrm>
            <a:off x="2743194" y="22136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847671"/>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2819400" y="468291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514600" y="494853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8034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10784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8382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887576"/>
            <a:ext cx="685795" cy="369332"/>
          </a:xfrm>
          <a:prstGeom prst="rect">
            <a:avLst/>
          </a:prstGeom>
          <a:noFill/>
        </p:spPr>
        <p:txBody>
          <a:bodyPr wrap="square" rtlCol="0">
            <a:spAutoFit/>
          </a:bodyPr>
          <a:lstStyle/>
          <a:p>
            <a:r>
              <a:rPr lang="en-US" dirty="0">
                <a:solidFill>
                  <a:srgbClr val="FF0000"/>
                </a:solidFill>
              </a:rPr>
              <a:t>AHT</a:t>
            </a:r>
          </a:p>
        </p:txBody>
      </p:sp>
      <p:pic>
        <p:nvPicPr>
          <p:cNvPr id="4" name="Picture 2">
            <a:extLst>
              <a:ext uri="{FF2B5EF4-FFF2-40B4-BE49-F238E27FC236}">
                <a16:creationId xmlns:a16="http://schemas.microsoft.com/office/drawing/2014/main" id="{4D442F50-F062-ACCB-9B3C-6A1D55560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435" y="2895600"/>
            <a:ext cx="3185645" cy="112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7108BA29-F7B9-BEA3-6A73-C223D7397B11}"/>
              </a:ext>
            </a:extLst>
          </p:cNvPr>
          <p:cNvSpPr txBox="1"/>
          <p:nvPr/>
        </p:nvSpPr>
        <p:spPr>
          <a:xfrm>
            <a:off x="152400" y="26313"/>
            <a:ext cx="8839200" cy="430887"/>
          </a:xfrm>
          <a:prstGeom prst="rect">
            <a:avLst/>
          </a:prstGeom>
          <a:noFill/>
        </p:spPr>
        <p:txBody>
          <a:bodyPr wrap="square" rtlCol="0">
            <a:spAutoFit/>
          </a:bodyPr>
          <a:lstStyle/>
          <a:p>
            <a:r>
              <a:rPr lang="en-US" sz="2200" dirty="0">
                <a:solidFill>
                  <a:schemeClr val="bg1"/>
                </a:solidFill>
              </a:rPr>
              <a:t>Observational </a:t>
            </a:r>
            <a:r>
              <a:rPr lang="en-US" sz="2200" dirty="0">
                <a:solidFill>
                  <a:srgbClr val="FF0000"/>
                </a:solidFill>
              </a:rPr>
              <a:t>atmosphere</a:t>
            </a:r>
            <a:r>
              <a:rPr lang="en-US" sz="2200" dirty="0">
                <a:solidFill>
                  <a:schemeClr val="bg1"/>
                </a:solidFill>
              </a:rPr>
              <a:t>/</a:t>
            </a:r>
            <a:r>
              <a:rPr lang="en-US" sz="2200" dirty="0">
                <a:solidFill>
                  <a:srgbClr val="003DB8"/>
                </a:solidFill>
              </a:rPr>
              <a:t>ocean </a:t>
            </a:r>
            <a:r>
              <a:rPr lang="en-US" sz="2200" dirty="0">
                <a:solidFill>
                  <a:schemeClr val="bg1"/>
                </a:solidFill>
              </a:rPr>
              <a:t>partitioning of poleward heat transport</a:t>
            </a:r>
            <a:endParaRPr lang="en-US" sz="2200" dirty="0">
              <a:solidFill>
                <a:srgbClr val="FF0000"/>
              </a:solidFill>
            </a:endParaRPr>
          </a:p>
        </p:txBody>
      </p:sp>
    </p:spTree>
    <p:extLst>
      <p:ext uri="{BB962C8B-B14F-4D97-AF65-F5344CB8AC3E}">
        <p14:creationId xmlns:p14="http://schemas.microsoft.com/office/powerpoint/2010/main" val="467274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68AD3D-D669-D383-73BA-FAEF019A39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52600" y="3429000"/>
            <a:ext cx="6019798" cy="3160384"/>
          </a:xfrm>
          <a:prstGeom prst="rect">
            <a:avLst/>
          </a:prstGeom>
        </p:spPr>
      </p:pic>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838195" y="1027440"/>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124195" y="1030614"/>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276600" y="268616"/>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1447795" y="344822"/>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267196" y="573414"/>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066795" y="15021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3581395" y="1578302"/>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2438395" y="421015"/>
            <a:ext cx="0" cy="533400"/>
          </a:xfrm>
          <a:prstGeom prst="line">
            <a:avLst/>
          </a:prstGeom>
          <a:noFill/>
          <a:ln w="76200" cmpd="tri">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257795" y="417840"/>
            <a:ext cx="0" cy="533400"/>
          </a:xfrm>
          <a:prstGeom prst="line">
            <a:avLst/>
          </a:prstGeom>
          <a:noFill/>
          <a:ln w="76200" cmpd="tri">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flipV="1">
            <a:off x="2819400" y="1941840"/>
            <a:ext cx="609595" cy="18522"/>
          </a:xfrm>
          <a:prstGeom prst="line">
            <a:avLst/>
          </a:prstGeom>
          <a:noFill/>
          <a:ln w="762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380995" y="116214"/>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Rectangle 4">
            <a:extLst>
              <a:ext uri="{FF2B5EF4-FFF2-40B4-BE49-F238E27FC236}">
                <a16:creationId xmlns:a16="http://schemas.microsoft.com/office/drawing/2014/main" id="{CC365BCE-F2A8-4148-94B3-4991C9431279}"/>
              </a:ext>
            </a:extLst>
          </p:cNvPr>
          <p:cNvSpPr/>
          <p:nvPr/>
        </p:nvSpPr>
        <p:spPr>
          <a:xfrm>
            <a:off x="838195" y="2630815"/>
            <a:ext cx="22312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124195" y="2630815"/>
            <a:ext cx="2459811" cy="363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EF0596E-C1DF-46CE-8B45-BCEE7AF3791C}"/>
              </a:ext>
            </a:extLst>
          </p:cNvPr>
          <p:cNvSpPr/>
          <p:nvPr/>
        </p:nvSpPr>
        <p:spPr>
          <a:xfrm>
            <a:off x="-76200" y="0"/>
            <a:ext cx="3352800" cy="11830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EF0C96-1FFB-4B73-B220-A40FDF9B7FEA}"/>
              </a:ext>
            </a:extLst>
          </p:cNvPr>
          <p:cNvSpPr txBox="1"/>
          <p:nvPr/>
        </p:nvSpPr>
        <p:spPr>
          <a:xfrm>
            <a:off x="6172200" y="76200"/>
            <a:ext cx="2610998" cy="1477328"/>
          </a:xfrm>
          <a:prstGeom prst="rect">
            <a:avLst/>
          </a:prstGeom>
          <a:noFill/>
        </p:spPr>
        <p:txBody>
          <a:bodyPr wrap="square" rtlCol="0">
            <a:spAutoFit/>
          </a:bodyPr>
          <a:lstStyle/>
          <a:p>
            <a:r>
              <a:rPr lang="en-US" dirty="0">
                <a:solidFill>
                  <a:schemeClr val="bg1"/>
                </a:solidFill>
              </a:rPr>
              <a:t>Total (atmosphere plus ocean) energy transport  from TOA radiation (CERES satellite).</a:t>
            </a:r>
          </a:p>
          <a:p>
            <a:endParaRPr lang="en-US" dirty="0">
              <a:solidFill>
                <a:schemeClr val="bg1"/>
              </a:solidFill>
            </a:endParaRPr>
          </a:p>
        </p:txBody>
      </p:sp>
      <p:sp>
        <p:nvSpPr>
          <p:cNvPr id="9" name="Oval 8">
            <a:extLst>
              <a:ext uri="{FF2B5EF4-FFF2-40B4-BE49-F238E27FC236}">
                <a16:creationId xmlns:a16="http://schemas.microsoft.com/office/drawing/2014/main" id="{2344D9E3-765E-4758-B4CD-64E7E6D3035E}"/>
              </a:ext>
            </a:extLst>
          </p:cNvPr>
          <p:cNvSpPr/>
          <p:nvPr/>
        </p:nvSpPr>
        <p:spPr>
          <a:xfrm>
            <a:off x="2743194" y="1604028"/>
            <a:ext cx="838205" cy="6819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F2E80E-A126-4869-98B5-9BC7BB4C8DF4}"/>
              </a:ext>
            </a:extLst>
          </p:cNvPr>
          <p:cNvSpPr txBox="1"/>
          <p:nvPr/>
        </p:nvSpPr>
        <p:spPr>
          <a:xfrm>
            <a:off x="5981365" y="1362670"/>
            <a:ext cx="3200404" cy="1200329"/>
          </a:xfrm>
          <a:prstGeom prst="rect">
            <a:avLst/>
          </a:prstGeom>
          <a:noFill/>
        </p:spPr>
        <p:txBody>
          <a:bodyPr wrap="square" rtlCol="0">
            <a:spAutoFit/>
          </a:bodyPr>
          <a:lstStyle/>
          <a:p>
            <a:r>
              <a:rPr lang="en-US" b="1" dirty="0">
                <a:solidFill>
                  <a:srgbClr val="FF0000"/>
                </a:solidFill>
              </a:rPr>
              <a:t>Atmospheric energy transport from 6 hourly ERA5 reanalysis dynamics calculation</a:t>
            </a:r>
          </a:p>
          <a:p>
            <a:endParaRPr lang="en-US" dirty="0">
              <a:solidFill>
                <a:srgbClr val="FF0000"/>
              </a:solidFill>
            </a:endParaRPr>
          </a:p>
        </p:txBody>
      </p:sp>
      <p:sp>
        <p:nvSpPr>
          <p:cNvPr id="32" name="TextBox 31">
            <a:extLst>
              <a:ext uri="{FF2B5EF4-FFF2-40B4-BE49-F238E27FC236}">
                <a16:creationId xmlns:a16="http://schemas.microsoft.com/office/drawing/2014/main" id="{5B4DF5B2-3C6B-4C47-8B28-13FFEE708173}"/>
              </a:ext>
            </a:extLst>
          </p:cNvPr>
          <p:cNvSpPr txBox="1"/>
          <p:nvPr/>
        </p:nvSpPr>
        <p:spPr>
          <a:xfrm>
            <a:off x="3048000" y="37812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2743200" y="40468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3" name="TextBox 2">
            <a:extLst>
              <a:ext uri="{FF2B5EF4-FFF2-40B4-BE49-F238E27FC236}">
                <a16:creationId xmlns:a16="http://schemas.microsoft.com/office/drawing/2014/main" id="{327BF35E-D105-4A56-84AB-4DFBE2E76122}"/>
              </a:ext>
            </a:extLst>
          </p:cNvPr>
          <p:cNvSpPr txBox="1"/>
          <p:nvPr/>
        </p:nvSpPr>
        <p:spPr>
          <a:xfrm>
            <a:off x="580533" y="193814"/>
            <a:ext cx="685795" cy="369332"/>
          </a:xfrm>
          <a:prstGeom prst="rect">
            <a:avLst/>
          </a:prstGeom>
          <a:noFill/>
        </p:spPr>
        <p:txBody>
          <a:bodyPr wrap="square" rtlCol="0">
            <a:spAutoFit/>
          </a:bodyPr>
          <a:lstStyle/>
          <a:p>
            <a:r>
              <a:rPr lang="en-US" dirty="0">
                <a:solidFill>
                  <a:srgbClr val="FF0000"/>
                </a:solidFill>
              </a:rPr>
              <a:t>ASR</a:t>
            </a:r>
          </a:p>
        </p:txBody>
      </p:sp>
      <p:sp>
        <p:nvSpPr>
          <p:cNvPr id="35" name="TextBox 34">
            <a:extLst>
              <a:ext uri="{FF2B5EF4-FFF2-40B4-BE49-F238E27FC236}">
                <a16:creationId xmlns:a16="http://schemas.microsoft.com/office/drawing/2014/main" id="{9EA96B2E-E04B-42F2-81B6-988FFEACBFAD}"/>
              </a:ext>
            </a:extLst>
          </p:cNvPr>
          <p:cNvSpPr txBox="1"/>
          <p:nvPr/>
        </p:nvSpPr>
        <p:spPr>
          <a:xfrm>
            <a:off x="1600205" y="468868"/>
            <a:ext cx="685795" cy="369332"/>
          </a:xfrm>
          <a:prstGeom prst="rect">
            <a:avLst/>
          </a:prstGeom>
          <a:noFill/>
        </p:spPr>
        <p:txBody>
          <a:bodyPr wrap="square" rtlCol="0">
            <a:spAutoFit/>
          </a:bodyPr>
          <a:lstStyle/>
          <a:p>
            <a:r>
              <a:rPr lang="en-US" dirty="0">
                <a:solidFill>
                  <a:srgbClr val="009900"/>
                </a:solidFill>
              </a:rPr>
              <a:t>OLR</a:t>
            </a:r>
          </a:p>
        </p:txBody>
      </p:sp>
      <p:sp>
        <p:nvSpPr>
          <p:cNvPr id="36" name="TextBox 35">
            <a:extLst>
              <a:ext uri="{FF2B5EF4-FFF2-40B4-BE49-F238E27FC236}">
                <a16:creationId xmlns:a16="http://schemas.microsoft.com/office/drawing/2014/main" id="{7F5C1ECB-13A1-410A-97CF-C869126351AD}"/>
              </a:ext>
            </a:extLst>
          </p:cNvPr>
          <p:cNvSpPr txBox="1"/>
          <p:nvPr/>
        </p:nvSpPr>
        <p:spPr>
          <a:xfrm>
            <a:off x="2438405" y="228600"/>
            <a:ext cx="685795" cy="369332"/>
          </a:xfrm>
          <a:prstGeom prst="rect">
            <a:avLst/>
          </a:prstGeom>
          <a:noFill/>
        </p:spPr>
        <p:txBody>
          <a:bodyPr wrap="square" rtlCol="0">
            <a:spAutoFit/>
          </a:bodyPr>
          <a:lstStyle/>
          <a:p>
            <a:r>
              <a:rPr lang="en-US" dirty="0">
                <a:solidFill>
                  <a:schemeClr val="bg1"/>
                </a:solidFill>
              </a:rPr>
              <a:t>NET</a:t>
            </a:r>
          </a:p>
        </p:txBody>
      </p:sp>
      <p:sp>
        <p:nvSpPr>
          <p:cNvPr id="39" name="TextBox 38">
            <a:extLst>
              <a:ext uri="{FF2B5EF4-FFF2-40B4-BE49-F238E27FC236}">
                <a16:creationId xmlns:a16="http://schemas.microsoft.com/office/drawing/2014/main" id="{6E5F4A67-6E59-491A-A4A8-8304E3EC4741}"/>
              </a:ext>
            </a:extLst>
          </p:cNvPr>
          <p:cNvSpPr txBox="1"/>
          <p:nvPr/>
        </p:nvSpPr>
        <p:spPr>
          <a:xfrm>
            <a:off x="2800182" y="1277976"/>
            <a:ext cx="685795" cy="369332"/>
          </a:xfrm>
          <a:prstGeom prst="rect">
            <a:avLst/>
          </a:prstGeom>
          <a:noFill/>
        </p:spPr>
        <p:txBody>
          <a:bodyPr wrap="square" rtlCol="0">
            <a:spAutoFit/>
          </a:bodyPr>
          <a:lstStyle/>
          <a:p>
            <a:r>
              <a:rPr lang="en-US" dirty="0">
                <a:solidFill>
                  <a:srgbClr val="FF0000"/>
                </a:solidFill>
              </a:rPr>
              <a:t>AHT</a:t>
            </a:r>
          </a:p>
        </p:txBody>
      </p:sp>
      <p:sp>
        <p:nvSpPr>
          <p:cNvPr id="11" name="TextBox 10">
            <a:extLst>
              <a:ext uri="{FF2B5EF4-FFF2-40B4-BE49-F238E27FC236}">
                <a16:creationId xmlns:a16="http://schemas.microsoft.com/office/drawing/2014/main" id="{8EC65C71-7D1F-44FD-F80F-1B64C4F9FFF9}"/>
              </a:ext>
            </a:extLst>
          </p:cNvPr>
          <p:cNvSpPr txBox="1"/>
          <p:nvPr/>
        </p:nvSpPr>
        <p:spPr>
          <a:xfrm>
            <a:off x="2743200" y="43389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sp>
        <p:nvSpPr>
          <p:cNvPr id="12" name="TextBox 11">
            <a:extLst>
              <a:ext uri="{FF2B5EF4-FFF2-40B4-BE49-F238E27FC236}">
                <a16:creationId xmlns:a16="http://schemas.microsoft.com/office/drawing/2014/main" id="{21A5C19E-61AB-E874-C4E4-6087E1A2F298}"/>
              </a:ext>
            </a:extLst>
          </p:cNvPr>
          <p:cNvSpPr txBox="1"/>
          <p:nvPr/>
        </p:nvSpPr>
        <p:spPr>
          <a:xfrm>
            <a:off x="5943600" y="2477869"/>
            <a:ext cx="3200404" cy="646331"/>
          </a:xfrm>
          <a:prstGeom prst="rect">
            <a:avLst/>
          </a:prstGeom>
          <a:noFill/>
        </p:spPr>
        <p:txBody>
          <a:bodyPr wrap="square" rtlCol="0">
            <a:spAutoFit/>
          </a:bodyPr>
          <a:lstStyle/>
          <a:p>
            <a:r>
              <a:rPr lang="en-US" dirty="0">
                <a:solidFill>
                  <a:srgbClr val="003DB8"/>
                </a:solidFill>
              </a:rPr>
              <a:t>Ocean heat transport as the residual = </a:t>
            </a:r>
            <a:r>
              <a:rPr lang="en-US" dirty="0">
                <a:solidFill>
                  <a:schemeClr val="bg1"/>
                </a:solidFill>
              </a:rPr>
              <a:t>Total - </a:t>
            </a:r>
            <a:r>
              <a:rPr lang="en-US" dirty="0" err="1">
                <a:solidFill>
                  <a:srgbClr val="FF0000"/>
                </a:solidFill>
              </a:rPr>
              <a:t>atmos</a:t>
            </a:r>
            <a:endParaRPr lang="en-US" dirty="0">
              <a:solidFill>
                <a:srgbClr val="FF0000"/>
              </a:solidFill>
            </a:endParaRPr>
          </a:p>
        </p:txBody>
      </p:sp>
      <p:sp>
        <p:nvSpPr>
          <p:cNvPr id="13" name="Line 16">
            <a:extLst>
              <a:ext uri="{FF2B5EF4-FFF2-40B4-BE49-F238E27FC236}">
                <a16:creationId xmlns:a16="http://schemas.microsoft.com/office/drawing/2014/main" id="{D3CA561A-5776-8FE3-5A23-59E0FD7EDA4A}"/>
              </a:ext>
            </a:extLst>
          </p:cNvPr>
          <p:cNvSpPr>
            <a:spLocks noChangeShapeType="1"/>
          </p:cNvSpPr>
          <p:nvPr/>
        </p:nvSpPr>
        <p:spPr bwMode="auto">
          <a:xfrm flipV="1">
            <a:off x="3048000" y="2808287"/>
            <a:ext cx="381000" cy="11113"/>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4">
            <a:extLst>
              <a:ext uri="{FF2B5EF4-FFF2-40B4-BE49-F238E27FC236}">
                <a16:creationId xmlns:a16="http://schemas.microsoft.com/office/drawing/2014/main" id="{9A1B6A44-68C6-609F-FFDD-8DBDB342D273}"/>
              </a:ext>
            </a:extLst>
          </p:cNvPr>
          <p:cNvSpPr>
            <a:spLocks noChangeShapeType="1"/>
          </p:cNvSpPr>
          <p:nvPr/>
        </p:nvSpPr>
        <p:spPr bwMode="auto">
          <a:xfrm>
            <a:off x="1752600" y="2427287"/>
            <a:ext cx="0" cy="304800"/>
          </a:xfrm>
          <a:prstGeom prst="line">
            <a:avLst/>
          </a:prstGeom>
          <a:noFill/>
          <a:ln w="76200" cmpd="tri">
            <a:solidFill>
              <a:srgbClr val="003DB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5">
            <a:extLst>
              <a:ext uri="{FF2B5EF4-FFF2-40B4-BE49-F238E27FC236}">
                <a16:creationId xmlns:a16="http://schemas.microsoft.com/office/drawing/2014/main" id="{52E386CD-82C1-FB17-0C61-650EF42143B1}"/>
              </a:ext>
            </a:extLst>
          </p:cNvPr>
          <p:cNvSpPr>
            <a:spLocks noChangeShapeType="1"/>
          </p:cNvSpPr>
          <p:nvPr/>
        </p:nvSpPr>
        <p:spPr bwMode="auto">
          <a:xfrm flipH="1">
            <a:off x="4419600" y="2365374"/>
            <a:ext cx="29356" cy="363538"/>
          </a:xfrm>
          <a:prstGeom prst="line">
            <a:avLst/>
          </a:prstGeom>
          <a:noFill/>
          <a:ln w="76200" cmpd="tri">
            <a:solidFill>
              <a:srgbClr val="003DB8"/>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6262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 name="Picture 7">
            <a:extLst>
              <a:ext uri="{FF2B5EF4-FFF2-40B4-BE49-F238E27FC236}">
                <a16:creationId xmlns:a16="http://schemas.microsoft.com/office/drawing/2014/main" id="{81A66DC9-F80B-4D6E-97A7-3B092355B5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 y="3660598"/>
            <a:ext cx="6019798" cy="3121202"/>
          </a:xfrm>
          <a:prstGeom prst="rect">
            <a:avLst/>
          </a:prstGeom>
        </p:spPr>
      </p:pic>
      <p:sp>
        <p:nvSpPr>
          <p:cNvPr id="32" name="TextBox 31">
            <a:extLst>
              <a:ext uri="{FF2B5EF4-FFF2-40B4-BE49-F238E27FC236}">
                <a16:creationId xmlns:a16="http://schemas.microsoft.com/office/drawing/2014/main" id="{5B4DF5B2-3C6B-4C47-8B28-13FFEE708173}"/>
              </a:ext>
            </a:extLst>
          </p:cNvPr>
          <p:cNvSpPr txBox="1"/>
          <p:nvPr/>
        </p:nvSpPr>
        <p:spPr>
          <a:xfrm>
            <a:off x="1752599" y="4086035"/>
            <a:ext cx="914400" cy="461665"/>
          </a:xfrm>
          <a:prstGeom prst="rect">
            <a:avLst/>
          </a:prstGeom>
          <a:noFill/>
        </p:spPr>
        <p:txBody>
          <a:bodyPr wrap="square" rtlCol="0">
            <a:spAutoFit/>
          </a:bodyPr>
          <a:lstStyle/>
          <a:p>
            <a:r>
              <a:rPr lang="en-US" sz="2400" b="1" dirty="0"/>
              <a:t>Total</a:t>
            </a:r>
            <a:r>
              <a:rPr lang="en-US" dirty="0"/>
              <a:t> </a:t>
            </a:r>
          </a:p>
        </p:txBody>
      </p:sp>
      <p:sp>
        <p:nvSpPr>
          <p:cNvPr id="34" name="TextBox 33">
            <a:extLst>
              <a:ext uri="{FF2B5EF4-FFF2-40B4-BE49-F238E27FC236}">
                <a16:creationId xmlns:a16="http://schemas.microsoft.com/office/drawing/2014/main" id="{80D3E348-27CA-4EDC-9584-3B9230E78C99}"/>
              </a:ext>
            </a:extLst>
          </p:cNvPr>
          <p:cNvSpPr txBox="1"/>
          <p:nvPr/>
        </p:nvSpPr>
        <p:spPr>
          <a:xfrm>
            <a:off x="1447799" y="4351655"/>
            <a:ext cx="2286000" cy="461665"/>
          </a:xfrm>
          <a:prstGeom prst="rect">
            <a:avLst/>
          </a:prstGeom>
          <a:noFill/>
        </p:spPr>
        <p:txBody>
          <a:bodyPr wrap="square" rtlCol="0">
            <a:spAutoFit/>
          </a:bodyPr>
          <a:lstStyle/>
          <a:p>
            <a:r>
              <a:rPr lang="en-US" sz="2400" b="1" dirty="0">
                <a:solidFill>
                  <a:srgbClr val="FF0000"/>
                </a:solidFill>
              </a:rPr>
              <a:t>Atmosphere</a:t>
            </a:r>
            <a:r>
              <a:rPr lang="en-US" dirty="0"/>
              <a:t> </a:t>
            </a:r>
          </a:p>
        </p:txBody>
      </p:sp>
      <p:sp>
        <p:nvSpPr>
          <p:cNvPr id="40" name="TextBox 39">
            <a:extLst>
              <a:ext uri="{FF2B5EF4-FFF2-40B4-BE49-F238E27FC236}">
                <a16:creationId xmlns:a16="http://schemas.microsoft.com/office/drawing/2014/main" id="{4FC5AC27-9F42-48B3-AC98-EAE762485E7E}"/>
              </a:ext>
            </a:extLst>
          </p:cNvPr>
          <p:cNvSpPr txBox="1"/>
          <p:nvPr/>
        </p:nvSpPr>
        <p:spPr>
          <a:xfrm>
            <a:off x="1447799" y="4643735"/>
            <a:ext cx="2286000" cy="461665"/>
          </a:xfrm>
          <a:prstGeom prst="rect">
            <a:avLst/>
          </a:prstGeom>
          <a:noFill/>
        </p:spPr>
        <p:txBody>
          <a:bodyPr wrap="square" rtlCol="0">
            <a:spAutoFit/>
          </a:bodyPr>
          <a:lstStyle/>
          <a:p>
            <a:r>
              <a:rPr lang="en-US" sz="2400" b="1" dirty="0">
                <a:solidFill>
                  <a:srgbClr val="003DB8"/>
                </a:solidFill>
              </a:rPr>
              <a:t>   Ocean</a:t>
            </a:r>
            <a:r>
              <a:rPr lang="en-US" dirty="0">
                <a:solidFill>
                  <a:srgbClr val="003DB8"/>
                </a:solidFill>
              </a:rPr>
              <a:t> </a:t>
            </a:r>
          </a:p>
        </p:txBody>
      </p:sp>
      <p:pic>
        <p:nvPicPr>
          <p:cNvPr id="11" name="Picture 10">
            <a:extLst>
              <a:ext uri="{FF2B5EF4-FFF2-40B4-BE49-F238E27FC236}">
                <a16:creationId xmlns:a16="http://schemas.microsoft.com/office/drawing/2014/main" id="{7CEC244A-F224-4448-A538-5E8D5B175C89}"/>
              </a:ext>
            </a:extLst>
          </p:cNvPr>
          <p:cNvPicPr>
            <a:picLocks noChangeAspect="1"/>
          </p:cNvPicPr>
          <p:nvPr/>
        </p:nvPicPr>
        <p:blipFill>
          <a:blip r:embed="rId4"/>
          <a:stretch>
            <a:fillRect/>
          </a:stretch>
        </p:blipFill>
        <p:spPr>
          <a:xfrm>
            <a:off x="536346" y="39758"/>
            <a:ext cx="5480505" cy="3524806"/>
          </a:xfrm>
          <a:prstGeom prst="rect">
            <a:avLst/>
          </a:prstGeom>
        </p:spPr>
      </p:pic>
      <p:sp>
        <p:nvSpPr>
          <p:cNvPr id="12" name="TextBox 11">
            <a:extLst>
              <a:ext uri="{FF2B5EF4-FFF2-40B4-BE49-F238E27FC236}">
                <a16:creationId xmlns:a16="http://schemas.microsoft.com/office/drawing/2014/main" id="{1ED8877B-C040-43F8-8232-C4F1B1587501}"/>
              </a:ext>
            </a:extLst>
          </p:cNvPr>
          <p:cNvSpPr txBox="1"/>
          <p:nvPr/>
        </p:nvSpPr>
        <p:spPr>
          <a:xfrm>
            <a:off x="6248400" y="381000"/>
            <a:ext cx="2209800" cy="1477328"/>
          </a:xfrm>
          <a:prstGeom prst="rect">
            <a:avLst/>
          </a:prstGeom>
          <a:noFill/>
        </p:spPr>
        <p:txBody>
          <a:bodyPr wrap="square" rtlCol="0">
            <a:spAutoFit/>
          </a:bodyPr>
          <a:lstStyle/>
          <a:p>
            <a:r>
              <a:rPr lang="en-US" dirty="0">
                <a:solidFill>
                  <a:schemeClr val="bg1"/>
                </a:solidFill>
              </a:rPr>
              <a:t>This strategy was pioneered by Trenberth and Caron (2001) </a:t>
            </a:r>
          </a:p>
          <a:p>
            <a:r>
              <a:rPr lang="en-US" dirty="0">
                <a:solidFill>
                  <a:schemeClr val="bg1"/>
                </a:solidFill>
              </a:rPr>
              <a:t>ERBE and NCEP</a:t>
            </a:r>
          </a:p>
        </p:txBody>
      </p:sp>
      <p:sp>
        <p:nvSpPr>
          <p:cNvPr id="2" name="TextBox 1">
            <a:extLst>
              <a:ext uri="{FF2B5EF4-FFF2-40B4-BE49-F238E27FC236}">
                <a16:creationId xmlns:a16="http://schemas.microsoft.com/office/drawing/2014/main" id="{D2A0B05B-5C94-7CD2-BC73-D5E2A1C6E030}"/>
              </a:ext>
            </a:extLst>
          </p:cNvPr>
          <p:cNvSpPr txBox="1"/>
          <p:nvPr/>
        </p:nvSpPr>
        <p:spPr>
          <a:xfrm>
            <a:off x="6591301" y="4648200"/>
            <a:ext cx="2209800" cy="646331"/>
          </a:xfrm>
          <a:prstGeom prst="rect">
            <a:avLst/>
          </a:prstGeom>
          <a:noFill/>
        </p:spPr>
        <p:txBody>
          <a:bodyPr wrap="square" rtlCol="0">
            <a:spAutoFit/>
          </a:bodyPr>
          <a:lstStyle/>
          <a:p>
            <a:r>
              <a:rPr lang="en-US" dirty="0">
                <a:solidFill>
                  <a:schemeClr val="bg1"/>
                </a:solidFill>
              </a:rPr>
              <a:t>Our result</a:t>
            </a:r>
          </a:p>
          <a:p>
            <a:r>
              <a:rPr lang="en-US" dirty="0">
                <a:solidFill>
                  <a:schemeClr val="bg1"/>
                </a:solidFill>
              </a:rPr>
              <a:t>CERES and ERA5</a:t>
            </a:r>
          </a:p>
        </p:txBody>
      </p:sp>
    </p:spTree>
    <p:extLst>
      <p:ext uri="{BB962C8B-B14F-4D97-AF65-F5344CB8AC3E}">
        <p14:creationId xmlns:p14="http://schemas.microsoft.com/office/powerpoint/2010/main" val="3636639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BCE201-E970-482A-8D30-EBB90501ED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7200" y="762000"/>
            <a:ext cx="8420987" cy="5029200"/>
          </a:xfrm>
        </p:spPr>
      </p:pic>
    </p:spTree>
    <p:extLst>
      <p:ext uri="{BB962C8B-B14F-4D97-AF65-F5344CB8AC3E}">
        <p14:creationId xmlns:p14="http://schemas.microsoft.com/office/powerpoint/2010/main" val="3436724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287999" y="1086532"/>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808307" y="1648166"/>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941407" y="1589455"/>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943684" y="1042882"/>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rgbClr val="FF33CC"/>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a:extLst>
              <a:ext uri="{FF2B5EF4-FFF2-40B4-BE49-F238E27FC236}">
                <a16:creationId xmlns:a16="http://schemas.microsoft.com/office/drawing/2014/main" id="{88123C49-A1F9-4CC8-97FD-EC627262AA2C}"/>
              </a:ext>
            </a:extLst>
          </p:cNvPr>
          <p:cNvSpPr txBox="1"/>
          <p:nvPr/>
        </p:nvSpPr>
        <p:spPr>
          <a:xfrm>
            <a:off x="990602" y="-64414"/>
            <a:ext cx="8305792" cy="523220"/>
          </a:xfrm>
          <a:prstGeom prst="rect">
            <a:avLst/>
          </a:prstGeom>
          <a:noFill/>
        </p:spPr>
        <p:txBody>
          <a:bodyPr wrap="square" rtlCol="0">
            <a:spAutoFit/>
          </a:bodyPr>
          <a:lstStyle/>
          <a:p>
            <a:r>
              <a:rPr lang="en-US" sz="2800" dirty="0">
                <a:solidFill>
                  <a:schemeClr val="bg1"/>
                </a:solidFill>
              </a:rPr>
              <a:t>Radiative constraints on poleward heat transport</a:t>
            </a:r>
          </a:p>
        </p:txBody>
      </p:sp>
      <p:pic>
        <p:nvPicPr>
          <p:cNvPr id="12" name="Picture 11" descr="Chart, line chart, histogram&#10;&#10;Description automatically generated">
            <a:extLst>
              <a:ext uri="{FF2B5EF4-FFF2-40B4-BE49-F238E27FC236}">
                <a16:creationId xmlns:a16="http://schemas.microsoft.com/office/drawing/2014/main" id="{3EE69F2B-E839-202D-B8E4-C0489E4E5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143000"/>
            <a:ext cx="4120089" cy="2136223"/>
          </a:xfrm>
          <a:prstGeom prst="rect">
            <a:avLst/>
          </a:prstGeom>
        </p:spPr>
      </p:pic>
      <p:sp>
        <p:nvSpPr>
          <p:cNvPr id="13" name="TextBox 12">
            <a:extLst>
              <a:ext uri="{FF2B5EF4-FFF2-40B4-BE49-F238E27FC236}">
                <a16:creationId xmlns:a16="http://schemas.microsoft.com/office/drawing/2014/main" id="{489C636B-1FF9-4F50-C8A2-4CB8AB226F7C}"/>
              </a:ext>
            </a:extLst>
          </p:cNvPr>
          <p:cNvSpPr txBox="1"/>
          <p:nvPr/>
        </p:nvSpPr>
        <p:spPr>
          <a:xfrm>
            <a:off x="4648200" y="415424"/>
            <a:ext cx="4533899" cy="646331"/>
          </a:xfrm>
          <a:prstGeom prst="rect">
            <a:avLst/>
          </a:prstGeom>
          <a:noFill/>
        </p:spPr>
        <p:txBody>
          <a:bodyPr wrap="square" rtlCol="0">
            <a:spAutoFit/>
          </a:bodyPr>
          <a:lstStyle/>
          <a:p>
            <a:pPr algn="ctr"/>
            <a:r>
              <a:rPr lang="en-US" dirty="0">
                <a:solidFill>
                  <a:schemeClr val="bg1"/>
                </a:solidFill>
              </a:rPr>
              <a:t>Observed Poleward Heat transport </a:t>
            </a:r>
          </a:p>
          <a:p>
            <a:pPr algn="ctr"/>
            <a:r>
              <a:rPr lang="en-US" dirty="0">
                <a:solidFill>
                  <a:schemeClr val="bg1"/>
                </a:solidFill>
              </a:rPr>
              <a:t>From CERE  Satellite radiation</a:t>
            </a:r>
          </a:p>
        </p:txBody>
      </p:sp>
      <p:sp>
        <p:nvSpPr>
          <p:cNvPr id="14" name="Rectangle 13">
            <a:extLst>
              <a:ext uri="{FF2B5EF4-FFF2-40B4-BE49-F238E27FC236}">
                <a16:creationId xmlns:a16="http://schemas.microsoft.com/office/drawing/2014/main" id="{B74A3148-D8F7-233C-AC95-DA65F941B16C}"/>
              </a:ext>
            </a:extLst>
          </p:cNvPr>
          <p:cNvSpPr/>
          <p:nvPr/>
        </p:nvSpPr>
        <p:spPr>
          <a:xfrm>
            <a:off x="5273844" y="1149408"/>
            <a:ext cx="2879556" cy="132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848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9900"/>
                </a:solidFill>
              </a:rPr>
              <a:t>CMIP3  </a:t>
            </a:r>
            <a:r>
              <a:rPr lang="en-US" dirty="0">
                <a:solidFill>
                  <a:schemeClr val="bg1"/>
                </a:solidFill>
              </a:rPr>
              <a:t>-- Partitioning of MHT </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4"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r>
              <a:rPr lang="en-US" dirty="0">
                <a:solidFill>
                  <a:srgbClr val="00B05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r>
              <a:rPr lang="en-US" dirty="0">
                <a:solidFill>
                  <a:srgbClr val="00B05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99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0" y="3733800"/>
            <a:ext cx="5943600"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809999" y="5341744"/>
            <a:ext cx="1524002" cy="369332"/>
          </a:xfrm>
          <a:prstGeom prst="rect">
            <a:avLst/>
          </a:prstGeom>
          <a:noFill/>
        </p:spPr>
        <p:txBody>
          <a:bodyPr wrap="square" rtlCol="0">
            <a:spAutoFit/>
          </a:bodyPr>
          <a:lstStyle/>
          <a:p>
            <a:r>
              <a:rPr lang="en-US" dirty="0"/>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5052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810000" y="5638800"/>
            <a:ext cx="1981200" cy="369332"/>
          </a:xfrm>
          <a:prstGeom prst="rect">
            <a:avLst/>
          </a:prstGeom>
          <a:noFill/>
        </p:spPr>
        <p:txBody>
          <a:bodyPr wrap="square" rtlCol="0">
            <a:spAutoFit/>
          </a:bodyPr>
          <a:lstStyle/>
          <a:p>
            <a:r>
              <a:rPr lang="en-US" dirty="0"/>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5052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810000" y="5879068"/>
            <a:ext cx="1981200" cy="369332"/>
          </a:xfrm>
          <a:prstGeom prst="rect">
            <a:avLst/>
          </a:prstGeom>
          <a:noFill/>
        </p:spPr>
        <p:txBody>
          <a:bodyPr wrap="square" rtlCol="0">
            <a:spAutoFit/>
          </a:bodyPr>
          <a:lstStyle/>
          <a:p>
            <a:r>
              <a:rPr lang="en-US" dirty="0"/>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5052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5024A5F-B338-4557-B87A-57F8023CC15A}"/>
              </a:ext>
            </a:extLst>
          </p:cNvPr>
          <p:cNvSpPr txBox="1"/>
          <p:nvPr/>
        </p:nvSpPr>
        <p:spPr>
          <a:xfrm>
            <a:off x="1447798" y="4191000"/>
            <a:ext cx="1524002" cy="369332"/>
          </a:xfrm>
          <a:prstGeom prst="rect">
            <a:avLst/>
          </a:prstGeom>
          <a:noFill/>
        </p:spPr>
        <p:txBody>
          <a:bodyPr wrap="square" rtlCol="0">
            <a:spAutoFit/>
          </a:bodyPr>
          <a:lstStyle/>
          <a:p>
            <a:r>
              <a:rPr lang="en-US" b="1" dirty="0">
                <a:solidFill>
                  <a:srgbClr val="FF0000"/>
                </a:solidFill>
              </a:rPr>
              <a:t>ATMOSPHERE</a:t>
            </a:r>
          </a:p>
        </p:txBody>
      </p:sp>
      <p:sp>
        <p:nvSpPr>
          <p:cNvPr id="21" name="TextBox 20">
            <a:extLst>
              <a:ext uri="{FF2B5EF4-FFF2-40B4-BE49-F238E27FC236}">
                <a16:creationId xmlns:a16="http://schemas.microsoft.com/office/drawing/2014/main" id="{202A66CE-DCDB-4501-AD5C-1E4DE5A1F8B4}"/>
              </a:ext>
            </a:extLst>
          </p:cNvPr>
          <p:cNvSpPr txBox="1"/>
          <p:nvPr/>
        </p:nvSpPr>
        <p:spPr>
          <a:xfrm>
            <a:off x="1447796" y="4431268"/>
            <a:ext cx="1524002" cy="369332"/>
          </a:xfrm>
          <a:prstGeom prst="rect">
            <a:avLst/>
          </a:prstGeom>
          <a:noFill/>
        </p:spPr>
        <p:txBody>
          <a:bodyPr wrap="square" rtlCol="0">
            <a:spAutoFit/>
          </a:bodyPr>
          <a:lstStyle/>
          <a:p>
            <a:r>
              <a:rPr lang="en-US" b="1" dirty="0">
                <a:solidFill>
                  <a:srgbClr val="003DB8"/>
                </a:solidFill>
              </a:rPr>
              <a:t>    OCEAN</a:t>
            </a:r>
          </a:p>
        </p:txBody>
      </p:sp>
      <p:sp>
        <p:nvSpPr>
          <p:cNvPr id="3" name="TextBox 2">
            <a:extLst>
              <a:ext uri="{FF2B5EF4-FFF2-40B4-BE49-F238E27FC236}">
                <a16:creationId xmlns:a16="http://schemas.microsoft.com/office/drawing/2014/main" id="{A592D2F1-2726-44A3-A7B1-1CC7D494F5EC}"/>
              </a:ext>
            </a:extLst>
          </p:cNvPr>
          <p:cNvSpPr txBox="1"/>
          <p:nvPr/>
        </p:nvSpPr>
        <p:spPr>
          <a:xfrm>
            <a:off x="6629400" y="1066800"/>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22" name="TextBox 21">
            <a:extLst>
              <a:ext uri="{FF2B5EF4-FFF2-40B4-BE49-F238E27FC236}">
                <a16:creationId xmlns:a16="http://schemas.microsoft.com/office/drawing/2014/main" id="{D6BE6081-6563-4477-801D-98FEF07462D4}"/>
              </a:ext>
            </a:extLst>
          </p:cNvPr>
          <p:cNvSpPr txBox="1"/>
          <p:nvPr/>
        </p:nvSpPr>
        <p:spPr>
          <a:xfrm>
            <a:off x="6593099" y="4157008"/>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Tree>
    <p:extLst>
      <p:ext uri="{BB962C8B-B14F-4D97-AF65-F5344CB8AC3E}">
        <p14:creationId xmlns:p14="http://schemas.microsoft.com/office/powerpoint/2010/main" val="1745110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FF0000"/>
                </a:solidFill>
              </a:rPr>
              <a:t>CMIP5</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8000"/>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r>
              <a:rPr lang="en-US" dirty="0">
                <a:solidFill>
                  <a:srgbClr val="FF0000"/>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r>
              <a:rPr lang="en-US" dirty="0">
                <a:solidFill>
                  <a:srgbClr val="FF0000"/>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4"/>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421868"/>
            <a:ext cx="1524002" cy="369332"/>
          </a:xfrm>
          <a:prstGeom prst="rect">
            <a:avLst/>
          </a:prstGeom>
          <a:noFill/>
        </p:spPr>
        <p:txBody>
          <a:bodyPr wrap="square" rtlCol="0">
            <a:spAutoFit/>
          </a:bodyPr>
          <a:lstStyle/>
          <a:p>
            <a:r>
              <a:rPr lang="en-US" dirty="0"/>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5742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715000"/>
            <a:ext cx="1981200" cy="369332"/>
          </a:xfrm>
          <a:prstGeom prst="rect">
            <a:avLst/>
          </a:prstGeom>
          <a:noFill/>
        </p:spPr>
        <p:txBody>
          <a:bodyPr wrap="square" rtlCol="0">
            <a:spAutoFit/>
          </a:bodyPr>
          <a:lstStyle/>
          <a:p>
            <a:r>
              <a:rPr lang="en-US" dirty="0"/>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8028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955268"/>
            <a:ext cx="1981200" cy="369332"/>
          </a:xfrm>
          <a:prstGeom prst="rect">
            <a:avLst/>
          </a:prstGeom>
          <a:noFill/>
        </p:spPr>
        <p:txBody>
          <a:bodyPr wrap="square" rtlCol="0">
            <a:spAutoFit/>
          </a:bodyPr>
          <a:lstStyle/>
          <a:p>
            <a:r>
              <a:rPr lang="en-US" dirty="0"/>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60314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85590EE-F75D-4B4B-B946-E01972A9AFD3}"/>
              </a:ext>
            </a:extLst>
          </p:cNvPr>
          <p:cNvSpPr txBox="1"/>
          <p:nvPr/>
        </p:nvSpPr>
        <p:spPr>
          <a:xfrm>
            <a:off x="1447798" y="4191000"/>
            <a:ext cx="1524002" cy="369332"/>
          </a:xfrm>
          <a:prstGeom prst="rect">
            <a:avLst/>
          </a:prstGeom>
          <a:noFill/>
        </p:spPr>
        <p:txBody>
          <a:bodyPr wrap="square" rtlCol="0">
            <a:spAutoFit/>
          </a:bodyPr>
          <a:lstStyle/>
          <a:p>
            <a:r>
              <a:rPr lang="en-US" b="1" dirty="0">
                <a:solidFill>
                  <a:srgbClr val="FF0000"/>
                </a:solidFill>
              </a:rPr>
              <a:t>ATMOSPHERE</a:t>
            </a:r>
          </a:p>
        </p:txBody>
      </p:sp>
      <p:sp>
        <p:nvSpPr>
          <p:cNvPr id="21" name="TextBox 20">
            <a:extLst>
              <a:ext uri="{FF2B5EF4-FFF2-40B4-BE49-F238E27FC236}">
                <a16:creationId xmlns:a16="http://schemas.microsoft.com/office/drawing/2014/main" id="{EFF08439-E14A-4A73-B755-7526CCF0223C}"/>
              </a:ext>
            </a:extLst>
          </p:cNvPr>
          <p:cNvSpPr txBox="1"/>
          <p:nvPr/>
        </p:nvSpPr>
        <p:spPr>
          <a:xfrm>
            <a:off x="1447796" y="4431268"/>
            <a:ext cx="1524002" cy="369332"/>
          </a:xfrm>
          <a:prstGeom prst="rect">
            <a:avLst/>
          </a:prstGeom>
          <a:noFill/>
        </p:spPr>
        <p:txBody>
          <a:bodyPr wrap="square" rtlCol="0">
            <a:spAutoFit/>
          </a:bodyPr>
          <a:lstStyle/>
          <a:p>
            <a:r>
              <a:rPr lang="en-US" b="1" dirty="0">
                <a:solidFill>
                  <a:srgbClr val="003DB8"/>
                </a:solidFill>
              </a:rPr>
              <a:t>    OCEAN</a:t>
            </a:r>
          </a:p>
        </p:txBody>
      </p:sp>
      <p:sp>
        <p:nvSpPr>
          <p:cNvPr id="22" name="TextBox 21">
            <a:extLst>
              <a:ext uri="{FF2B5EF4-FFF2-40B4-BE49-F238E27FC236}">
                <a16:creationId xmlns:a16="http://schemas.microsoft.com/office/drawing/2014/main" id="{1B2EB700-3FA9-4A32-BD37-153746D916CC}"/>
              </a:ext>
            </a:extLst>
          </p:cNvPr>
          <p:cNvSpPr txBox="1"/>
          <p:nvPr/>
        </p:nvSpPr>
        <p:spPr>
          <a:xfrm>
            <a:off x="6629400" y="1066800"/>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23" name="TextBox 22">
            <a:extLst>
              <a:ext uri="{FF2B5EF4-FFF2-40B4-BE49-F238E27FC236}">
                <a16:creationId xmlns:a16="http://schemas.microsoft.com/office/drawing/2014/main" id="{C3030EEC-A64E-4145-A586-620520AFB91F}"/>
              </a:ext>
            </a:extLst>
          </p:cNvPr>
          <p:cNvSpPr txBox="1"/>
          <p:nvPr/>
        </p:nvSpPr>
        <p:spPr>
          <a:xfrm>
            <a:off x="6593099" y="4157008"/>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Tree>
    <p:extLst>
      <p:ext uri="{BB962C8B-B14F-4D97-AF65-F5344CB8AC3E}">
        <p14:creationId xmlns:p14="http://schemas.microsoft.com/office/powerpoint/2010/main" val="1339983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rgbClr val="003DB8"/>
                </a:solidFill>
              </a:rPr>
              <a:t>CMIP6</a:t>
            </a:r>
            <a:r>
              <a:rPr lang="en-US" dirty="0"/>
              <a:t>3</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685800"/>
            <a:ext cx="5878613"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r>
              <a:rPr lang="en-US" dirty="0"/>
              <a:t>Observations</a:t>
            </a:r>
          </a:p>
        </p:txBody>
      </p:sp>
      <p:sp>
        <p:nvSpPr>
          <p:cNvPr id="7" name="TextBox 6">
            <a:extLst>
              <a:ext uri="{FF2B5EF4-FFF2-40B4-BE49-F238E27FC236}">
                <a16:creationId xmlns:a16="http://schemas.microsoft.com/office/drawing/2014/main" id="{F6BFFF47-F38B-409D-A38E-881CBDF1767B}"/>
              </a:ext>
            </a:extLst>
          </p:cNvPr>
          <p:cNvSpPr txBox="1"/>
          <p:nvPr/>
        </p:nvSpPr>
        <p:spPr>
          <a:xfrm>
            <a:off x="1447800" y="1295400"/>
            <a:ext cx="1981200" cy="369332"/>
          </a:xfrm>
          <a:prstGeom prst="rect">
            <a:avLst/>
          </a:prstGeom>
          <a:noFill/>
        </p:spPr>
        <p:txBody>
          <a:bodyPr wrap="square" rtlCol="0">
            <a:spAutoFit/>
          </a:bodyPr>
          <a:lstStyle/>
          <a:p>
            <a:r>
              <a:rPr lang="en-US" dirty="0">
                <a:solidFill>
                  <a:srgbClr val="003DB8"/>
                </a:solidFill>
              </a:rPr>
              <a:t>Individual models</a:t>
            </a:r>
          </a:p>
        </p:txBody>
      </p:sp>
      <p:sp>
        <p:nvSpPr>
          <p:cNvPr id="8" name="TextBox 7">
            <a:extLst>
              <a:ext uri="{FF2B5EF4-FFF2-40B4-BE49-F238E27FC236}">
                <a16:creationId xmlns:a16="http://schemas.microsoft.com/office/drawing/2014/main" id="{99BA2278-B79F-4864-B44E-85AC5040DBF1}"/>
              </a:ext>
            </a:extLst>
          </p:cNvPr>
          <p:cNvSpPr txBox="1"/>
          <p:nvPr/>
        </p:nvSpPr>
        <p:spPr>
          <a:xfrm>
            <a:off x="1447800" y="1600200"/>
            <a:ext cx="1981200" cy="369332"/>
          </a:xfrm>
          <a:prstGeom prst="rect">
            <a:avLst/>
          </a:prstGeom>
          <a:noFill/>
        </p:spPr>
        <p:txBody>
          <a:bodyPr wrap="square" rtlCol="0">
            <a:spAutoFit/>
          </a:bodyPr>
          <a:lstStyle/>
          <a:p>
            <a:r>
              <a:rPr lang="en-US" dirty="0">
                <a:solidFill>
                  <a:srgbClr val="003DB8"/>
                </a:solidFill>
              </a:rPr>
              <a:t>Model Mean</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0F3637-4F88-46B0-8F0A-17A6965F4F80}"/>
              </a:ext>
            </a:extLst>
          </p:cNvPr>
          <p:cNvCxnSpPr/>
          <p:nvPr/>
        </p:nvCxnSpPr>
        <p:spPr>
          <a:xfrm flipV="1">
            <a:off x="1143000" y="1447800"/>
            <a:ext cx="152400" cy="152400"/>
          </a:xfrm>
          <a:prstGeom prst="line">
            <a:avLst/>
          </a:prstGeom>
          <a:ln w="12700" cap="sq">
            <a:solidFill>
              <a:srgbClr val="003DB8"/>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E47382-D802-4CC5-9DDE-1A4981F7E996}"/>
              </a:ext>
            </a:extLst>
          </p:cNvPr>
          <p:cNvCxnSpPr/>
          <p:nvPr/>
        </p:nvCxnSpPr>
        <p:spPr>
          <a:xfrm flipV="1">
            <a:off x="1143000" y="1676400"/>
            <a:ext cx="152400" cy="152400"/>
          </a:xfrm>
          <a:prstGeom prst="line">
            <a:avLst/>
          </a:prstGeom>
          <a:ln w="31750">
            <a:solidFill>
              <a:srgbClr val="003DB8"/>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1" y="3733800"/>
            <a:ext cx="5943598"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3733799" y="5345668"/>
            <a:ext cx="1524002" cy="369332"/>
          </a:xfrm>
          <a:prstGeom prst="rect">
            <a:avLst/>
          </a:prstGeom>
          <a:noFill/>
        </p:spPr>
        <p:txBody>
          <a:bodyPr wrap="square" rtlCol="0">
            <a:spAutoFit/>
          </a:bodyPr>
          <a:lstStyle/>
          <a:p>
            <a:r>
              <a:rPr lang="en-US" dirty="0"/>
              <a:t>Observations</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3429000" y="5498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A6CE51F-F2F1-4319-BF32-CDC7CC6C1BA2}"/>
              </a:ext>
            </a:extLst>
          </p:cNvPr>
          <p:cNvSpPr txBox="1"/>
          <p:nvPr/>
        </p:nvSpPr>
        <p:spPr>
          <a:xfrm>
            <a:off x="3733800" y="5638800"/>
            <a:ext cx="1981200" cy="369332"/>
          </a:xfrm>
          <a:prstGeom prst="rect">
            <a:avLst/>
          </a:prstGeom>
          <a:noFill/>
        </p:spPr>
        <p:txBody>
          <a:bodyPr wrap="square" rtlCol="0">
            <a:spAutoFit/>
          </a:bodyPr>
          <a:lstStyle/>
          <a:p>
            <a:r>
              <a:rPr lang="en-US" dirty="0"/>
              <a:t>Individual models</a:t>
            </a:r>
          </a:p>
        </p:txBody>
      </p:sp>
      <p:cxnSp>
        <p:nvCxnSpPr>
          <p:cNvPr id="17" name="Straight Connector 16">
            <a:extLst>
              <a:ext uri="{FF2B5EF4-FFF2-40B4-BE49-F238E27FC236}">
                <a16:creationId xmlns:a16="http://schemas.microsoft.com/office/drawing/2014/main" id="{85AC0289-8DF0-48A7-B106-3863083C70AC}"/>
              </a:ext>
            </a:extLst>
          </p:cNvPr>
          <p:cNvCxnSpPr/>
          <p:nvPr/>
        </p:nvCxnSpPr>
        <p:spPr>
          <a:xfrm flipV="1">
            <a:off x="3429000" y="5726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3733800" y="5879068"/>
            <a:ext cx="1981200" cy="369332"/>
          </a:xfrm>
          <a:prstGeom prst="rect">
            <a:avLst/>
          </a:prstGeom>
          <a:noFill/>
        </p:spPr>
        <p:txBody>
          <a:bodyPr wrap="square" rtlCol="0">
            <a:spAutoFit/>
          </a:bodyPr>
          <a:lstStyle/>
          <a:p>
            <a:r>
              <a:rPr lang="en-US" dirty="0"/>
              <a:t>Model Mean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3429000" y="5955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431C765-1678-46B3-BC48-DEF8FACB7B7E}"/>
              </a:ext>
            </a:extLst>
          </p:cNvPr>
          <p:cNvSpPr txBox="1"/>
          <p:nvPr/>
        </p:nvSpPr>
        <p:spPr>
          <a:xfrm>
            <a:off x="1447798" y="4191000"/>
            <a:ext cx="1524002" cy="369332"/>
          </a:xfrm>
          <a:prstGeom prst="rect">
            <a:avLst/>
          </a:prstGeom>
          <a:noFill/>
        </p:spPr>
        <p:txBody>
          <a:bodyPr wrap="square" rtlCol="0">
            <a:spAutoFit/>
          </a:bodyPr>
          <a:lstStyle/>
          <a:p>
            <a:r>
              <a:rPr lang="en-US" b="1" dirty="0">
                <a:solidFill>
                  <a:srgbClr val="FF0000"/>
                </a:solidFill>
              </a:rPr>
              <a:t>ATMOSPHERE</a:t>
            </a:r>
          </a:p>
        </p:txBody>
      </p:sp>
      <p:sp>
        <p:nvSpPr>
          <p:cNvPr id="21" name="TextBox 20">
            <a:extLst>
              <a:ext uri="{FF2B5EF4-FFF2-40B4-BE49-F238E27FC236}">
                <a16:creationId xmlns:a16="http://schemas.microsoft.com/office/drawing/2014/main" id="{0A917476-3578-4874-B6E8-38B288212758}"/>
              </a:ext>
            </a:extLst>
          </p:cNvPr>
          <p:cNvSpPr txBox="1"/>
          <p:nvPr/>
        </p:nvSpPr>
        <p:spPr>
          <a:xfrm>
            <a:off x="1447796" y="4431268"/>
            <a:ext cx="1524002" cy="369332"/>
          </a:xfrm>
          <a:prstGeom prst="rect">
            <a:avLst/>
          </a:prstGeom>
          <a:noFill/>
        </p:spPr>
        <p:txBody>
          <a:bodyPr wrap="square" rtlCol="0">
            <a:spAutoFit/>
          </a:bodyPr>
          <a:lstStyle/>
          <a:p>
            <a:r>
              <a:rPr lang="en-US" b="1" dirty="0">
                <a:solidFill>
                  <a:srgbClr val="003DB8"/>
                </a:solidFill>
              </a:rPr>
              <a:t>    OCEAN</a:t>
            </a:r>
          </a:p>
        </p:txBody>
      </p:sp>
      <p:sp>
        <p:nvSpPr>
          <p:cNvPr id="22" name="TextBox 21">
            <a:extLst>
              <a:ext uri="{FF2B5EF4-FFF2-40B4-BE49-F238E27FC236}">
                <a16:creationId xmlns:a16="http://schemas.microsoft.com/office/drawing/2014/main" id="{F3712B57-3810-43A3-9C87-C510A1B75CC1}"/>
              </a:ext>
            </a:extLst>
          </p:cNvPr>
          <p:cNvSpPr txBox="1"/>
          <p:nvPr/>
        </p:nvSpPr>
        <p:spPr>
          <a:xfrm>
            <a:off x="6629400" y="1066800"/>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23" name="TextBox 22">
            <a:extLst>
              <a:ext uri="{FF2B5EF4-FFF2-40B4-BE49-F238E27FC236}">
                <a16:creationId xmlns:a16="http://schemas.microsoft.com/office/drawing/2014/main" id="{09F619FB-1608-4511-99C9-DAE7FA07EC27}"/>
              </a:ext>
            </a:extLst>
          </p:cNvPr>
          <p:cNvSpPr txBox="1"/>
          <p:nvPr/>
        </p:nvSpPr>
        <p:spPr>
          <a:xfrm>
            <a:off x="6593099" y="4157008"/>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Tree>
    <p:extLst>
      <p:ext uri="{BB962C8B-B14F-4D97-AF65-F5344CB8AC3E}">
        <p14:creationId xmlns:p14="http://schemas.microsoft.com/office/powerpoint/2010/main" val="413944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CMIP3 to 6 against observations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1" y="685800"/>
            <a:ext cx="5878611" cy="3047999"/>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990600"/>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1430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733800"/>
            <a:ext cx="5943596" cy="3081693"/>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t>ATMOSPHERE</a:t>
            </a:r>
          </a:p>
        </p:txBody>
      </p:sp>
      <p:cxnSp>
        <p:nvCxnSpPr>
          <p:cNvPr id="15" name="Straight Connector 14">
            <a:extLst>
              <a:ext uri="{FF2B5EF4-FFF2-40B4-BE49-F238E27FC236}">
                <a16:creationId xmlns:a16="http://schemas.microsoft.com/office/drawing/2014/main" id="{660A4C41-26F6-4EC7-A063-3E3C73D441A1}"/>
              </a:ext>
            </a:extLst>
          </p:cNvPr>
          <p:cNvCxnSpPr/>
          <p:nvPr/>
        </p:nvCxnSpPr>
        <p:spPr>
          <a:xfrm flipV="1">
            <a:off x="1295400" y="42788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3B5810-CD28-4470-BA18-C3118DD654B7}"/>
              </a:ext>
            </a:extLst>
          </p:cNvPr>
          <p:cNvSpPr txBox="1"/>
          <p:nvPr/>
        </p:nvSpPr>
        <p:spPr>
          <a:xfrm>
            <a:off x="1828800" y="4431268"/>
            <a:ext cx="1981200" cy="369332"/>
          </a:xfrm>
          <a:prstGeom prst="rect">
            <a:avLst/>
          </a:prstGeom>
          <a:noFill/>
        </p:spPr>
        <p:txBody>
          <a:bodyPr wrap="square" rtlCol="0">
            <a:spAutoFit/>
          </a:bodyPr>
          <a:lstStyle/>
          <a:p>
            <a:r>
              <a:rPr lang="en-US" b="1" dirty="0"/>
              <a:t>OCEAN</a:t>
            </a:r>
          </a:p>
        </p:txBody>
      </p:sp>
      <p:cxnSp>
        <p:nvCxnSpPr>
          <p:cNvPr id="19" name="Straight Connector 18">
            <a:extLst>
              <a:ext uri="{FF2B5EF4-FFF2-40B4-BE49-F238E27FC236}">
                <a16:creationId xmlns:a16="http://schemas.microsoft.com/office/drawing/2014/main" id="{8DB66388-E611-4A71-AB58-AC5D898A43D0}"/>
              </a:ext>
            </a:extLst>
          </p:cNvPr>
          <p:cNvCxnSpPr/>
          <p:nvPr/>
        </p:nvCxnSpPr>
        <p:spPr>
          <a:xfrm flipV="1">
            <a:off x="1371600" y="4495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0C6502-A6DB-4FB6-8507-0E2D9F6BFF97}"/>
              </a:ext>
            </a:extLst>
          </p:cNvPr>
          <p:cNvSpPr txBox="1"/>
          <p:nvPr/>
        </p:nvSpPr>
        <p:spPr>
          <a:xfrm>
            <a:off x="1447800" y="1447800"/>
            <a:ext cx="1981200" cy="369332"/>
          </a:xfrm>
          <a:prstGeom prst="rect">
            <a:avLst/>
          </a:prstGeom>
          <a:noFill/>
        </p:spPr>
        <p:txBody>
          <a:bodyPr wrap="square" rtlCol="0">
            <a:spAutoFit/>
          </a:bodyPr>
          <a:lstStyle/>
          <a:p>
            <a:r>
              <a:rPr lang="en-US" dirty="0">
                <a:solidFill>
                  <a:srgbClr val="FF0000"/>
                </a:solidFill>
              </a:rPr>
              <a:t>CMIP5 Mean</a:t>
            </a:r>
          </a:p>
        </p:txBody>
      </p:sp>
      <p:sp>
        <p:nvSpPr>
          <p:cNvPr id="21" name="TextBox 20">
            <a:extLst>
              <a:ext uri="{FF2B5EF4-FFF2-40B4-BE49-F238E27FC236}">
                <a16:creationId xmlns:a16="http://schemas.microsoft.com/office/drawing/2014/main" id="{C65880A8-369C-4611-95FB-F416210408C8}"/>
              </a:ext>
            </a:extLst>
          </p:cNvPr>
          <p:cNvSpPr txBox="1"/>
          <p:nvPr/>
        </p:nvSpPr>
        <p:spPr>
          <a:xfrm>
            <a:off x="1447800" y="1219200"/>
            <a:ext cx="1981200" cy="369332"/>
          </a:xfrm>
          <a:prstGeom prst="rect">
            <a:avLst/>
          </a:prstGeom>
          <a:noFill/>
        </p:spPr>
        <p:txBody>
          <a:bodyPr wrap="square" rtlCol="0">
            <a:spAutoFit/>
          </a:bodyPr>
          <a:lstStyle/>
          <a:p>
            <a:r>
              <a:rPr lang="en-US" dirty="0">
                <a:solidFill>
                  <a:srgbClr val="009900"/>
                </a:solidFill>
              </a:rPr>
              <a:t>CMIP3 Mean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solidFill>
                  <a:srgbClr val="003DB8"/>
                </a:solidFill>
              </a:rPr>
              <a:t>CMIP6 Mean</a:t>
            </a:r>
          </a:p>
        </p:txBody>
      </p:sp>
      <p:cxnSp>
        <p:nvCxnSpPr>
          <p:cNvPr id="23" name="Straight Connector 22">
            <a:extLst>
              <a:ext uri="{FF2B5EF4-FFF2-40B4-BE49-F238E27FC236}">
                <a16:creationId xmlns:a16="http://schemas.microsoft.com/office/drawing/2014/main" id="{389269B9-0E9C-4607-A8C2-F902ED3EBB6D}"/>
              </a:ext>
            </a:extLst>
          </p:cNvPr>
          <p:cNvCxnSpPr/>
          <p:nvPr/>
        </p:nvCxnSpPr>
        <p:spPr>
          <a:xfrm flipV="1">
            <a:off x="1143000" y="1371600"/>
            <a:ext cx="152400" cy="152400"/>
          </a:xfrm>
          <a:prstGeom prst="line">
            <a:avLst/>
          </a:prstGeom>
          <a:ln w="3175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94365-925E-47F8-890E-BDE014557712}"/>
              </a:ext>
            </a:extLst>
          </p:cNvPr>
          <p:cNvCxnSpPr/>
          <p:nvPr/>
        </p:nvCxnSpPr>
        <p:spPr>
          <a:xfrm flipV="1">
            <a:off x="1143000" y="1600200"/>
            <a:ext cx="152400" cy="1524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6BA3C1-545F-46DE-B6FC-01720A1102C6}"/>
              </a:ext>
            </a:extLst>
          </p:cNvPr>
          <p:cNvSpPr txBox="1"/>
          <p:nvPr/>
        </p:nvSpPr>
        <p:spPr>
          <a:xfrm>
            <a:off x="3657599" y="5269468"/>
            <a:ext cx="1524002" cy="369332"/>
          </a:xfrm>
          <a:prstGeom prst="rect">
            <a:avLst/>
          </a:prstGeom>
          <a:noFill/>
        </p:spPr>
        <p:txBody>
          <a:bodyPr wrap="square" rtlCol="0">
            <a:spAutoFit/>
          </a:bodyPr>
          <a:lstStyle/>
          <a:p>
            <a:r>
              <a:rPr lang="en-US" dirty="0"/>
              <a:t>Observations</a:t>
            </a:r>
          </a:p>
        </p:txBody>
      </p:sp>
      <p:sp>
        <p:nvSpPr>
          <p:cNvPr id="27" name="TextBox 26">
            <a:extLst>
              <a:ext uri="{FF2B5EF4-FFF2-40B4-BE49-F238E27FC236}">
                <a16:creationId xmlns:a16="http://schemas.microsoft.com/office/drawing/2014/main" id="{EE30B7C3-AE83-40B8-94DB-8B1BB78C8953}"/>
              </a:ext>
            </a:extLst>
          </p:cNvPr>
          <p:cNvSpPr txBox="1"/>
          <p:nvPr/>
        </p:nvSpPr>
        <p:spPr>
          <a:xfrm>
            <a:off x="3657600" y="5726668"/>
            <a:ext cx="1981200" cy="369332"/>
          </a:xfrm>
          <a:prstGeom prst="rect">
            <a:avLst/>
          </a:prstGeom>
          <a:noFill/>
        </p:spPr>
        <p:txBody>
          <a:bodyPr wrap="square" rtlCol="0">
            <a:spAutoFit/>
          </a:bodyPr>
          <a:lstStyle/>
          <a:p>
            <a:r>
              <a:rPr lang="en-US" dirty="0">
                <a:solidFill>
                  <a:srgbClr val="FF0000"/>
                </a:solidFill>
              </a:rPr>
              <a:t>CMIP5 Mean</a:t>
            </a:r>
          </a:p>
        </p:txBody>
      </p:sp>
      <p:sp>
        <p:nvSpPr>
          <p:cNvPr id="28" name="TextBox 27">
            <a:extLst>
              <a:ext uri="{FF2B5EF4-FFF2-40B4-BE49-F238E27FC236}">
                <a16:creationId xmlns:a16="http://schemas.microsoft.com/office/drawing/2014/main" id="{435DA313-9AAC-4562-8826-F1B9D1FF83E8}"/>
              </a:ext>
            </a:extLst>
          </p:cNvPr>
          <p:cNvSpPr txBox="1"/>
          <p:nvPr/>
        </p:nvSpPr>
        <p:spPr>
          <a:xfrm>
            <a:off x="3657600" y="5498068"/>
            <a:ext cx="1981200" cy="369332"/>
          </a:xfrm>
          <a:prstGeom prst="rect">
            <a:avLst/>
          </a:prstGeom>
          <a:noFill/>
        </p:spPr>
        <p:txBody>
          <a:bodyPr wrap="square" rtlCol="0">
            <a:spAutoFit/>
          </a:bodyPr>
          <a:lstStyle/>
          <a:p>
            <a:r>
              <a:rPr lang="en-US" dirty="0">
                <a:solidFill>
                  <a:srgbClr val="009900"/>
                </a:solidFill>
              </a:rPr>
              <a:t>CMIP3 Mean</a:t>
            </a:r>
          </a:p>
        </p:txBody>
      </p:sp>
      <p:sp>
        <p:nvSpPr>
          <p:cNvPr id="29" name="TextBox 28">
            <a:extLst>
              <a:ext uri="{FF2B5EF4-FFF2-40B4-BE49-F238E27FC236}">
                <a16:creationId xmlns:a16="http://schemas.microsoft.com/office/drawing/2014/main" id="{463DDD00-63AF-4701-94B2-551D235E5877}"/>
              </a:ext>
            </a:extLst>
          </p:cNvPr>
          <p:cNvSpPr txBox="1"/>
          <p:nvPr/>
        </p:nvSpPr>
        <p:spPr>
          <a:xfrm>
            <a:off x="3657600" y="5955268"/>
            <a:ext cx="1981200" cy="369332"/>
          </a:xfrm>
          <a:prstGeom prst="rect">
            <a:avLst/>
          </a:prstGeom>
          <a:noFill/>
        </p:spPr>
        <p:txBody>
          <a:bodyPr wrap="square" rtlCol="0">
            <a:spAutoFit/>
          </a:bodyPr>
          <a:lstStyle/>
          <a:p>
            <a:r>
              <a:rPr lang="en-US" dirty="0">
                <a:solidFill>
                  <a:srgbClr val="003DB8"/>
                </a:solidFill>
              </a:rPr>
              <a:t>CMIP6 Mean</a:t>
            </a:r>
          </a:p>
        </p:txBody>
      </p:sp>
      <p:sp>
        <p:nvSpPr>
          <p:cNvPr id="30" name="TextBox 29">
            <a:extLst>
              <a:ext uri="{FF2B5EF4-FFF2-40B4-BE49-F238E27FC236}">
                <a16:creationId xmlns:a16="http://schemas.microsoft.com/office/drawing/2014/main" id="{491DB8B4-B59F-40A8-B6F6-F2CA804187DF}"/>
              </a:ext>
            </a:extLst>
          </p:cNvPr>
          <p:cNvSpPr txBox="1"/>
          <p:nvPr/>
        </p:nvSpPr>
        <p:spPr>
          <a:xfrm>
            <a:off x="6629400" y="1066800"/>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157008"/>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Tree>
    <p:extLst>
      <p:ext uri="{BB962C8B-B14F-4D97-AF65-F5344CB8AC3E}">
        <p14:creationId xmlns:p14="http://schemas.microsoft.com/office/powerpoint/2010/main" val="4072680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0" y="20975"/>
            <a:ext cx="8229600" cy="674517"/>
          </a:xfrm>
        </p:spPr>
        <p:txBody>
          <a:bodyPr>
            <a:normAutofit fontScale="90000"/>
          </a:bodyPr>
          <a:lstStyle/>
          <a:p>
            <a:r>
              <a:rPr lang="en-US" dirty="0">
                <a:solidFill>
                  <a:schemeClr val="bg1"/>
                </a:solidFill>
              </a:rPr>
              <a:t>OBSERVATIONS FROM ERA5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75433"/>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71034"/>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640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ERA INTERIM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2" y="3962400"/>
            <a:ext cx="5714998"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2C8F210-46A9-8A17-4228-D0CEB2ED9FF5}"/>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469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Sensitivity to reanalysis</a:t>
            </a:r>
            <a:br>
              <a:rPr lang="en-US" dirty="0">
                <a:solidFill>
                  <a:schemeClr val="bg1"/>
                </a:solidFill>
              </a:rPr>
            </a:br>
            <a:r>
              <a:rPr lang="en-US" dirty="0">
                <a:solidFill>
                  <a:schemeClr val="bg1"/>
                </a:solidFill>
              </a:rPr>
              <a:t>NCEP reanalysis and CERES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F661D0B-861C-1457-69C7-AE90270D0C22}"/>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986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CERES EBAF (energy balanced and filled)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46DD98A-FFC2-AE8F-3E05-7CBF1C9F8149}"/>
              </a:ext>
            </a:extLst>
          </p:cNvPr>
          <p:cNvSpPr/>
          <p:nvPr/>
        </p:nvSpPr>
        <p:spPr>
          <a:xfrm>
            <a:off x="1676400" y="1143000"/>
            <a:ext cx="685800" cy="140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937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unadjusted CERES  (single scanner)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6"/>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228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76200" y="152400"/>
            <a:ext cx="8918017" cy="674517"/>
          </a:xfrm>
        </p:spPr>
        <p:txBody>
          <a:bodyPr>
            <a:normAutofit fontScale="90000"/>
          </a:bodyPr>
          <a:lstStyle/>
          <a:p>
            <a:r>
              <a:rPr lang="en-US" dirty="0">
                <a:solidFill>
                  <a:schemeClr val="bg1"/>
                </a:solidFill>
              </a:rPr>
              <a:t>Sensitivity to observational radiation</a:t>
            </a:r>
            <a:br>
              <a:rPr lang="en-US" dirty="0">
                <a:solidFill>
                  <a:schemeClr val="bg1"/>
                </a:solidFill>
              </a:rPr>
            </a:br>
            <a:r>
              <a:rPr lang="en-US" dirty="0">
                <a:solidFill>
                  <a:schemeClr val="bg1"/>
                </a:solidFill>
              </a:rPr>
              <a:t>ERBE  (1984-1990) </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8" cy="2963166"/>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3" y="3962400"/>
            <a:ext cx="5714996"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629400" y="2046982"/>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1" name="TextBox 30">
            <a:extLst>
              <a:ext uri="{FF2B5EF4-FFF2-40B4-BE49-F238E27FC236}">
                <a16:creationId xmlns:a16="http://schemas.microsoft.com/office/drawing/2014/main" id="{AFD4D2B8-0733-4948-9851-A712D7FDD51B}"/>
              </a:ext>
            </a:extLst>
          </p:cNvPr>
          <p:cNvSpPr txBox="1"/>
          <p:nvPr/>
        </p:nvSpPr>
        <p:spPr>
          <a:xfrm>
            <a:off x="6593099" y="4678740"/>
            <a:ext cx="2286000" cy="1569660"/>
          </a:xfrm>
          <a:prstGeom prst="rect">
            <a:avLst/>
          </a:prstGeom>
          <a:noFill/>
        </p:spPr>
        <p:txBody>
          <a:bodyPr wrap="square" rtlCol="0">
            <a:spAutoFit/>
          </a:bodyPr>
          <a:lstStyle/>
          <a:p>
            <a:pPr algn="ctr"/>
            <a:r>
              <a:rPr lang="en-US" sz="3200" b="1" dirty="0">
                <a:solidFill>
                  <a:schemeClr val="bg1"/>
                </a:solidFill>
              </a:rPr>
              <a:t>Atmosphere ocean partitioning</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472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613867AF-F989-4DBC-AE05-23A60973AB63}"/>
              </a:ext>
            </a:extLst>
          </p:cNvPr>
          <p:cNvSpPr txBox="1"/>
          <p:nvPr/>
        </p:nvSpPr>
        <p:spPr>
          <a:xfrm>
            <a:off x="287999" y="1086532"/>
            <a:ext cx="4085446" cy="1015663"/>
          </a:xfrm>
          <a:prstGeom prst="rect">
            <a:avLst/>
          </a:prstGeom>
          <a:noFill/>
        </p:spPr>
        <p:txBody>
          <a:bodyPr wrap="square" rtlCol="0">
            <a:spAutoFit/>
          </a:bodyPr>
          <a:lstStyle/>
          <a:p>
            <a:pPr algn="ctr"/>
            <a:r>
              <a:rPr lang="en-US" sz="3000" dirty="0">
                <a:solidFill>
                  <a:schemeClr val="bg1"/>
                </a:solidFill>
              </a:rPr>
              <a:t>Net radiative </a:t>
            </a:r>
          </a:p>
          <a:p>
            <a:pPr algn="ctr"/>
            <a:r>
              <a:rPr lang="en-US" sz="3000" dirty="0">
                <a:solidFill>
                  <a:schemeClr val="bg1"/>
                </a:solidFill>
              </a:rPr>
              <a:t>Deficit of </a:t>
            </a:r>
            <a:r>
              <a:rPr lang="en-US" sz="3000" dirty="0" err="1">
                <a:solidFill>
                  <a:schemeClr val="bg1"/>
                </a:solidFill>
              </a:rPr>
              <a:t>extratropics</a:t>
            </a:r>
            <a:endParaRPr lang="en-US" sz="3000" dirty="0">
              <a:solidFill>
                <a:schemeClr val="bg1"/>
              </a:solidFill>
            </a:endParaRPr>
          </a:p>
        </p:txBody>
      </p:sp>
      <p:pic>
        <p:nvPicPr>
          <p:cNvPr id="56325" name="Picture 5" descr="4_rad_shaded">
            <a:extLst>
              <a:ext uri="{FF2B5EF4-FFF2-40B4-BE49-F238E27FC236}">
                <a16:creationId xmlns:a16="http://schemas.microsoft.com/office/drawing/2014/main" id="{BBED88E6-C9FA-4B5A-A731-95985DA807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
            <a:ext cx="3904463" cy="283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Line 6">
            <a:extLst>
              <a:ext uri="{FF2B5EF4-FFF2-40B4-BE49-F238E27FC236}">
                <a16:creationId xmlns:a16="http://schemas.microsoft.com/office/drawing/2014/main" id="{2D968D05-91D5-4D0A-81EA-2402BCC47C73}"/>
              </a:ext>
            </a:extLst>
          </p:cNvPr>
          <p:cNvSpPr>
            <a:spLocks noChangeShapeType="1"/>
          </p:cNvSpPr>
          <p:nvPr/>
        </p:nvSpPr>
        <p:spPr bwMode="auto">
          <a:xfrm>
            <a:off x="2808307" y="1648166"/>
            <a:ext cx="9906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Line 7">
            <a:extLst>
              <a:ext uri="{FF2B5EF4-FFF2-40B4-BE49-F238E27FC236}">
                <a16:creationId xmlns:a16="http://schemas.microsoft.com/office/drawing/2014/main" id="{19DD186D-9BD2-4580-ACE5-13FD60F7D1F9}"/>
              </a:ext>
            </a:extLst>
          </p:cNvPr>
          <p:cNvSpPr>
            <a:spLocks noChangeShapeType="1"/>
          </p:cNvSpPr>
          <p:nvPr/>
        </p:nvSpPr>
        <p:spPr bwMode="auto">
          <a:xfrm flipH="1">
            <a:off x="941407" y="1589455"/>
            <a:ext cx="914400" cy="0"/>
          </a:xfrm>
          <a:prstGeom prst="line">
            <a:avLst/>
          </a:prstGeom>
          <a:noFill/>
          <a:ln w="381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Text Box 8">
            <a:extLst>
              <a:ext uri="{FF2B5EF4-FFF2-40B4-BE49-F238E27FC236}">
                <a16:creationId xmlns:a16="http://schemas.microsoft.com/office/drawing/2014/main" id="{14CEF0AC-87F3-4DF3-AD7C-87E48A75C33C}"/>
              </a:ext>
            </a:extLst>
          </p:cNvPr>
          <p:cNvSpPr txBox="1">
            <a:spLocks noChangeArrowheads="1"/>
          </p:cNvSpPr>
          <p:nvPr/>
        </p:nvSpPr>
        <p:spPr bwMode="auto">
          <a:xfrm>
            <a:off x="2943684" y="1042882"/>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dirty="0">
                <a:solidFill>
                  <a:srgbClr val="FF33CC"/>
                </a:solidFill>
              </a:rPr>
              <a:t>5.8 PW</a:t>
            </a:r>
          </a:p>
        </p:txBody>
      </p:sp>
      <p:sp>
        <p:nvSpPr>
          <p:cNvPr id="21513" name="Line 9">
            <a:extLst>
              <a:ext uri="{FF2B5EF4-FFF2-40B4-BE49-F238E27FC236}">
                <a16:creationId xmlns:a16="http://schemas.microsoft.com/office/drawing/2014/main" id="{CFA666F2-E6CF-4AF5-8E83-04D2E470A0DE}"/>
              </a:ext>
            </a:extLst>
          </p:cNvPr>
          <p:cNvSpPr>
            <a:spLocks noChangeShapeType="1"/>
          </p:cNvSpPr>
          <p:nvPr/>
        </p:nvSpPr>
        <p:spPr bwMode="auto">
          <a:xfrm>
            <a:off x="-8561882" y="228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4">
            <a:extLst>
              <a:ext uri="{FF2B5EF4-FFF2-40B4-BE49-F238E27FC236}">
                <a16:creationId xmlns:a16="http://schemas.microsoft.com/office/drawing/2014/main" id="{C74A16B9-884A-4E9E-962E-F9F6D3F56575}"/>
              </a:ext>
            </a:extLst>
          </p:cNvPr>
          <p:cNvSpPr>
            <a:spLocks noChangeArrowheads="1"/>
          </p:cNvSpPr>
          <p:nvPr/>
        </p:nvSpPr>
        <p:spPr bwMode="auto">
          <a:xfrm>
            <a:off x="1371600" y="4873625"/>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5">
            <a:extLst>
              <a:ext uri="{FF2B5EF4-FFF2-40B4-BE49-F238E27FC236}">
                <a16:creationId xmlns:a16="http://schemas.microsoft.com/office/drawing/2014/main" id="{0C02B59B-D014-400E-B4B0-9787FCC77555}"/>
              </a:ext>
            </a:extLst>
          </p:cNvPr>
          <p:cNvSpPr>
            <a:spLocks noChangeArrowheads="1"/>
          </p:cNvSpPr>
          <p:nvPr/>
        </p:nvSpPr>
        <p:spPr bwMode="auto">
          <a:xfrm>
            <a:off x="3657600" y="4859338"/>
            <a:ext cx="2514600" cy="19812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Line 6">
            <a:extLst>
              <a:ext uri="{FF2B5EF4-FFF2-40B4-BE49-F238E27FC236}">
                <a16:creationId xmlns:a16="http://schemas.microsoft.com/office/drawing/2014/main" id="{A3FA2836-C8E2-4AB9-807F-D7B2117E7FC4}"/>
              </a:ext>
            </a:extLst>
          </p:cNvPr>
          <p:cNvSpPr>
            <a:spLocks noChangeShapeType="1"/>
          </p:cNvSpPr>
          <p:nvPr/>
        </p:nvSpPr>
        <p:spPr bwMode="auto">
          <a:xfrm>
            <a:off x="3810005" y="4114801"/>
            <a:ext cx="457195" cy="682624"/>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
            <a:extLst>
              <a:ext uri="{FF2B5EF4-FFF2-40B4-BE49-F238E27FC236}">
                <a16:creationId xmlns:a16="http://schemas.microsoft.com/office/drawing/2014/main" id="{B6B8248A-7F77-472E-8F0A-6EEB8107BB2C}"/>
              </a:ext>
            </a:extLst>
          </p:cNvPr>
          <p:cNvSpPr>
            <a:spLocks noChangeShapeType="1"/>
          </p:cNvSpPr>
          <p:nvPr/>
        </p:nvSpPr>
        <p:spPr bwMode="auto">
          <a:xfrm flipV="1">
            <a:off x="2195393" y="4174443"/>
            <a:ext cx="231764" cy="606418"/>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
            <a:extLst>
              <a:ext uri="{FF2B5EF4-FFF2-40B4-BE49-F238E27FC236}">
                <a16:creationId xmlns:a16="http://schemas.microsoft.com/office/drawing/2014/main" id="{8E25CFA3-026C-4B03-88D2-B8044AFCE2B8}"/>
              </a:ext>
            </a:extLst>
          </p:cNvPr>
          <p:cNvSpPr>
            <a:spLocks noChangeShapeType="1"/>
          </p:cNvSpPr>
          <p:nvPr/>
        </p:nvSpPr>
        <p:spPr bwMode="auto">
          <a:xfrm flipV="1">
            <a:off x="4800601" y="4495799"/>
            <a:ext cx="76202" cy="301625"/>
          </a:xfrm>
          <a:prstGeom prst="line">
            <a:avLst/>
          </a:prstGeom>
          <a:noFill/>
          <a:ln w="349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11">
            <a:extLst>
              <a:ext uri="{FF2B5EF4-FFF2-40B4-BE49-F238E27FC236}">
                <a16:creationId xmlns:a16="http://schemas.microsoft.com/office/drawing/2014/main" id="{2D0FA9DC-7CAD-4EA2-88DA-A93B06AE8DBD}"/>
              </a:ext>
            </a:extLst>
          </p:cNvPr>
          <p:cNvSpPr txBox="1">
            <a:spLocks noChangeArrowheads="1"/>
          </p:cNvSpPr>
          <p:nvPr/>
        </p:nvSpPr>
        <p:spPr bwMode="auto">
          <a:xfrm>
            <a:off x="1600200" y="542448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t>Tropics</a:t>
            </a:r>
          </a:p>
        </p:txBody>
      </p:sp>
      <p:sp>
        <p:nvSpPr>
          <p:cNvPr id="28" name="Text Box 12">
            <a:extLst>
              <a:ext uri="{FF2B5EF4-FFF2-40B4-BE49-F238E27FC236}">
                <a16:creationId xmlns:a16="http://schemas.microsoft.com/office/drawing/2014/main" id="{AF263598-08EE-46D0-9576-30F9A2031607}"/>
              </a:ext>
            </a:extLst>
          </p:cNvPr>
          <p:cNvSpPr txBox="1">
            <a:spLocks noChangeArrowheads="1"/>
          </p:cNvSpPr>
          <p:nvPr/>
        </p:nvSpPr>
        <p:spPr bwMode="auto">
          <a:xfrm>
            <a:off x="4114800" y="5500687"/>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t>Extratropics</a:t>
            </a:r>
            <a:endParaRPr lang="en-US" altLang="en-US" sz="2800" dirty="0"/>
          </a:p>
        </p:txBody>
      </p:sp>
      <p:sp>
        <p:nvSpPr>
          <p:cNvPr id="29" name="Line 14">
            <a:extLst>
              <a:ext uri="{FF2B5EF4-FFF2-40B4-BE49-F238E27FC236}">
                <a16:creationId xmlns:a16="http://schemas.microsoft.com/office/drawing/2014/main" id="{B352FF05-D6F9-42B5-B581-068A3D6FDD8C}"/>
              </a:ext>
            </a:extLst>
          </p:cNvPr>
          <p:cNvSpPr>
            <a:spLocks noChangeShapeType="1"/>
          </p:cNvSpPr>
          <p:nvPr/>
        </p:nvSpPr>
        <p:spPr bwMode="auto">
          <a:xfrm>
            <a:off x="3200400" y="4267200"/>
            <a:ext cx="0" cy="53340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5">
            <a:extLst>
              <a:ext uri="{FF2B5EF4-FFF2-40B4-BE49-F238E27FC236}">
                <a16:creationId xmlns:a16="http://schemas.microsoft.com/office/drawing/2014/main" id="{6E8218A5-1D62-4B71-9847-8D6A07C50B87}"/>
              </a:ext>
            </a:extLst>
          </p:cNvPr>
          <p:cNvSpPr>
            <a:spLocks noChangeShapeType="1"/>
          </p:cNvSpPr>
          <p:nvPr/>
        </p:nvSpPr>
        <p:spPr bwMode="auto">
          <a:xfrm>
            <a:off x="5791200" y="4264025"/>
            <a:ext cx="0" cy="533400"/>
          </a:xfrm>
          <a:prstGeom prst="line">
            <a:avLst/>
          </a:prstGeom>
          <a:noFill/>
          <a:ln w="76200" cmpd="tri">
            <a:solidFill>
              <a:srgbClr val="D60093"/>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6">
            <a:extLst>
              <a:ext uri="{FF2B5EF4-FFF2-40B4-BE49-F238E27FC236}">
                <a16:creationId xmlns:a16="http://schemas.microsoft.com/office/drawing/2014/main" id="{DC98BBF3-ADF2-460D-9F26-D6D94528F7DF}"/>
              </a:ext>
            </a:extLst>
          </p:cNvPr>
          <p:cNvSpPr>
            <a:spLocks noChangeShapeType="1"/>
          </p:cNvSpPr>
          <p:nvPr/>
        </p:nvSpPr>
        <p:spPr bwMode="auto">
          <a:xfrm>
            <a:off x="3429000" y="5788025"/>
            <a:ext cx="533400" cy="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18">
            <a:extLst>
              <a:ext uri="{FF2B5EF4-FFF2-40B4-BE49-F238E27FC236}">
                <a16:creationId xmlns:a16="http://schemas.microsoft.com/office/drawing/2014/main" id="{051C6F34-FB05-4960-A8BD-ADB892E721C8}"/>
              </a:ext>
            </a:extLst>
          </p:cNvPr>
          <p:cNvSpPr>
            <a:spLocks noChangeShapeType="1"/>
          </p:cNvSpPr>
          <p:nvPr/>
        </p:nvSpPr>
        <p:spPr bwMode="auto">
          <a:xfrm>
            <a:off x="914400" y="3962399"/>
            <a:ext cx="384175" cy="8350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13">
            <a:extLst>
              <a:ext uri="{FF2B5EF4-FFF2-40B4-BE49-F238E27FC236}">
                <a16:creationId xmlns:a16="http://schemas.microsoft.com/office/drawing/2014/main" id="{1AE25CA3-3EE0-480D-A59D-907683595351}"/>
              </a:ext>
            </a:extLst>
          </p:cNvPr>
          <p:cNvSpPr txBox="1">
            <a:spLocks noChangeArrowheads="1"/>
          </p:cNvSpPr>
          <p:nvPr/>
        </p:nvSpPr>
        <p:spPr bwMode="auto">
          <a:xfrm>
            <a:off x="6422211" y="5029200"/>
            <a:ext cx="2478563"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bg1"/>
                </a:solidFill>
                <a:latin typeface="Arial" panose="020B0604020202020204" pitchFamily="34" charset="0"/>
                <a:cs typeface="Arial" panose="020B0604020202020204" pitchFamily="34" charset="0"/>
              </a:defRPr>
            </a:lvl1pPr>
            <a:lvl2pPr marL="742950" indent="-285750" eaLnBrk="0" hangingPunct="0">
              <a:defRPr sz="3600">
                <a:solidFill>
                  <a:schemeClr val="bg1"/>
                </a:solidFill>
                <a:latin typeface="Arial" panose="020B0604020202020204" pitchFamily="34" charset="0"/>
                <a:cs typeface="Arial" panose="020B0604020202020204" pitchFamily="34" charset="0"/>
              </a:defRPr>
            </a:lvl2pPr>
            <a:lvl3pPr marL="1143000" indent="-228600" eaLnBrk="0" hangingPunct="0">
              <a:defRPr sz="3600">
                <a:solidFill>
                  <a:schemeClr val="bg1"/>
                </a:solidFill>
                <a:latin typeface="Arial" panose="020B0604020202020204" pitchFamily="34" charset="0"/>
                <a:cs typeface="Arial" panose="020B0604020202020204" pitchFamily="34" charset="0"/>
              </a:defRPr>
            </a:lvl3pPr>
            <a:lvl4pPr marL="1600200" indent="-228600" eaLnBrk="0" hangingPunct="0">
              <a:defRPr sz="3600">
                <a:solidFill>
                  <a:schemeClr val="bg1"/>
                </a:solidFill>
                <a:latin typeface="Arial" panose="020B0604020202020204" pitchFamily="34" charset="0"/>
                <a:cs typeface="Arial" panose="020B0604020202020204" pitchFamily="34" charset="0"/>
              </a:defRPr>
            </a:lvl4pPr>
            <a:lvl5pPr marL="2057400" indent="-228600" eaLnBrk="0" hangingPunct="0">
              <a:defRPr sz="36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bg1"/>
                </a:solidFill>
                <a:latin typeface="Arial" panose="020B0604020202020204" pitchFamily="34" charset="0"/>
                <a:cs typeface="Arial" panose="020B0604020202020204" pitchFamily="34" charset="0"/>
              </a:defRPr>
            </a:lvl9pPr>
          </a:lstStyle>
          <a:p>
            <a:pPr algn="ctr" eaLnBrk="1" hangingPunct="1"/>
            <a:r>
              <a:rPr lang="en-US" altLang="en-US" sz="2400" dirty="0">
                <a:solidFill>
                  <a:srgbClr val="FF0000"/>
                </a:solidFill>
              </a:rPr>
              <a:t>Absorbed Solar</a:t>
            </a:r>
            <a:r>
              <a:rPr lang="en-US" altLang="en-US" sz="2400" dirty="0"/>
              <a:t>  </a:t>
            </a:r>
          </a:p>
          <a:p>
            <a:pPr algn="ctr" eaLnBrk="1" hangingPunct="1"/>
            <a:r>
              <a:rPr lang="en-US" altLang="en-US" sz="2400" dirty="0">
                <a:solidFill>
                  <a:srgbClr val="00FF00"/>
                </a:solidFill>
              </a:rPr>
              <a:t>Emitted </a:t>
            </a:r>
          </a:p>
          <a:p>
            <a:pPr algn="ctr" eaLnBrk="1" hangingPunct="1"/>
            <a:r>
              <a:rPr lang="en-US" altLang="en-US" sz="1800" dirty="0">
                <a:solidFill>
                  <a:srgbClr val="00FF00"/>
                </a:solidFill>
              </a:rPr>
              <a:t>(Outgoing Longwave)</a:t>
            </a:r>
          </a:p>
          <a:p>
            <a:pPr algn="ctr" eaLnBrk="1" hangingPunct="1"/>
            <a:r>
              <a:rPr lang="en-US" altLang="en-US" sz="3200" dirty="0">
                <a:solidFill>
                  <a:srgbClr val="D60093"/>
                </a:solidFill>
              </a:rPr>
              <a:t>Net</a:t>
            </a:r>
          </a:p>
        </p:txBody>
      </p:sp>
      <p:sp>
        <p:nvSpPr>
          <p:cNvPr id="4" name="TextBox 3">
            <a:extLst>
              <a:ext uri="{FF2B5EF4-FFF2-40B4-BE49-F238E27FC236}">
                <a16:creationId xmlns:a16="http://schemas.microsoft.com/office/drawing/2014/main" id="{88123C49-A1F9-4CC8-97FD-EC627262AA2C}"/>
              </a:ext>
            </a:extLst>
          </p:cNvPr>
          <p:cNvSpPr txBox="1"/>
          <p:nvPr/>
        </p:nvSpPr>
        <p:spPr>
          <a:xfrm>
            <a:off x="990602" y="-64414"/>
            <a:ext cx="8305792" cy="523220"/>
          </a:xfrm>
          <a:prstGeom prst="rect">
            <a:avLst/>
          </a:prstGeom>
          <a:noFill/>
        </p:spPr>
        <p:txBody>
          <a:bodyPr wrap="square" rtlCol="0">
            <a:spAutoFit/>
          </a:bodyPr>
          <a:lstStyle/>
          <a:p>
            <a:r>
              <a:rPr lang="en-US" sz="2800" dirty="0">
                <a:solidFill>
                  <a:schemeClr val="bg1"/>
                </a:solidFill>
              </a:rPr>
              <a:t>Radiative constraints on poleward heat transport</a:t>
            </a:r>
          </a:p>
        </p:txBody>
      </p:sp>
      <p:sp>
        <p:nvSpPr>
          <p:cNvPr id="5" name="Rectangle 4">
            <a:extLst>
              <a:ext uri="{FF2B5EF4-FFF2-40B4-BE49-F238E27FC236}">
                <a16:creationId xmlns:a16="http://schemas.microsoft.com/office/drawing/2014/main" id="{CC365BCE-F2A8-4148-94B3-4991C9431279}"/>
              </a:ext>
            </a:extLst>
          </p:cNvPr>
          <p:cNvSpPr/>
          <p:nvPr/>
        </p:nvSpPr>
        <p:spPr>
          <a:xfrm>
            <a:off x="1371600" y="6477000"/>
            <a:ext cx="22312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8267B88-E182-4517-9B07-4BFAC7225229}"/>
              </a:ext>
            </a:extLst>
          </p:cNvPr>
          <p:cNvSpPr/>
          <p:nvPr/>
        </p:nvSpPr>
        <p:spPr>
          <a:xfrm>
            <a:off x="3657600" y="6477000"/>
            <a:ext cx="2459811" cy="363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ine 16">
            <a:extLst>
              <a:ext uri="{FF2B5EF4-FFF2-40B4-BE49-F238E27FC236}">
                <a16:creationId xmlns:a16="http://schemas.microsoft.com/office/drawing/2014/main" id="{5567E2B9-E44A-4392-9961-86A509DC6664}"/>
              </a:ext>
            </a:extLst>
          </p:cNvPr>
          <p:cNvSpPr>
            <a:spLocks noChangeShapeType="1"/>
          </p:cNvSpPr>
          <p:nvPr/>
        </p:nvSpPr>
        <p:spPr bwMode="auto">
          <a:xfrm>
            <a:off x="3636193" y="6705600"/>
            <a:ext cx="326207" cy="0"/>
          </a:xfrm>
          <a:prstGeom prst="line">
            <a:avLst/>
          </a:prstGeom>
          <a:noFill/>
          <a:ln w="76200" cmpd="tri">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9">
            <a:extLst>
              <a:ext uri="{FF2B5EF4-FFF2-40B4-BE49-F238E27FC236}">
                <a16:creationId xmlns:a16="http://schemas.microsoft.com/office/drawing/2014/main" id="{E57A9F1A-46AE-9DBA-5AC0-64A5CFDBF7EE}"/>
              </a:ext>
            </a:extLst>
          </p:cNvPr>
          <p:cNvSpPr txBox="1">
            <a:spLocks noChangeArrowheads="1"/>
          </p:cNvSpPr>
          <p:nvPr/>
        </p:nvSpPr>
        <p:spPr bwMode="auto">
          <a:xfrm>
            <a:off x="53725" y="3899866"/>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0000"/>
                </a:solidFill>
              </a:rPr>
              <a:t>ASR*</a:t>
            </a:r>
          </a:p>
        </p:txBody>
      </p:sp>
      <p:sp>
        <p:nvSpPr>
          <p:cNvPr id="3" name="Text Box 10">
            <a:extLst>
              <a:ext uri="{FF2B5EF4-FFF2-40B4-BE49-F238E27FC236}">
                <a16:creationId xmlns:a16="http://schemas.microsoft.com/office/drawing/2014/main" id="{CCE8FC26-F2D3-C39A-3909-109D93F5E247}"/>
              </a:ext>
            </a:extLst>
          </p:cNvPr>
          <p:cNvSpPr txBox="1">
            <a:spLocks noChangeArrowheads="1"/>
          </p:cNvSpPr>
          <p:nvPr/>
        </p:nvSpPr>
        <p:spPr bwMode="auto">
          <a:xfrm>
            <a:off x="1332433" y="3761014"/>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00FF00"/>
                </a:solidFill>
              </a:rPr>
              <a:t>OLR*</a:t>
            </a:r>
          </a:p>
        </p:txBody>
      </p:sp>
      <p:sp>
        <p:nvSpPr>
          <p:cNvPr id="8" name="Text Box 12">
            <a:extLst>
              <a:ext uri="{FF2B5EF4-FFF2-40B4-BE49-F238E27FC236}">
                <a16:creationId xmlns:a16="http://schemas.microsoft.com/office/drawing/2014/main" id="{CA4616AB-1CCC-A112-4E1D-53D21C326AE2}"/>
              </a:ext>
            </a:extLst>
          </p:cNvPr>
          <p:cNvSpPr txBox="1">
            <a:spLocks noChangeArrowheads="1"/>
          </p:cNvSpPr>
          <p:nvPr/>
        </p:nvSpPr>
        <p:spPr bwMode="auto">
          <a:xfrm>
            <a:off x="3216444" y="5907398"/>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D60093"/>
                </a:solidFill>
              </a:rPr>
              <a:t>MHT</a:t>
            </a:r>
          </a:p>
        </p:txBody>
      </p:sp>
      <p:sp>
        <p:nvSpPr>
          <p:cNvPr id="9" name="TextBox 8">
            <a:extLst>
              <a:ext uri="{FF2B5EF4-FFF2-40B4-BE49-F238E27FC236}">
                <a16:creationId xmlns:a16="http://schemas.microsoft.com/office/drawing/2014/main" id="{CD4224FC-9382-E4B7-EA32-0EB18353B596}"/>
              </a:ext>
            </a:extLst>
          </p:cNvPr>
          <p:cNvSpPr txBox="1"/>
          <p:nvPr/>
        </p:nvSpPr>
        <p:spPr>
          <a:xfrm>
            <a:off x="-38100" y="4312305"/>
            <a:ext cx="1905000" cy="523220"/>
          </a:xfrm>
          <a:prstGeom prst="rect">
            <a:avLst/>
          </a:prstGeom>
          <a:noFill/>
        </p:spPr>
        <p:txBody>
          <a:bodyPr wrap="square" rtlCol="0">
            <a:spAutoFit/>
          </a:bodyPr>
          <a:lstStyle/>
          <a:p>
            <a:r>
              <a:rPr lang="en-US" sz="2800" dirty="0">
                <a:solidFill>
                  <a:srgbClr val="FF0000"/>
                </a:solidFill>
              </a:rPr>
              <a:t>8.2 PW</a:t>
            </a:r>
          </a:p>
        </p:txBody>
      </p:sp>
      <p:sp>
        <p:nvSpPr>
          <p:cNvPr id="10" name="TextBox 9">
            <a:extLst>
              <a:ext uri="{FF2B5EF4-FFF2-40B4-BE49-F238E27FC236}">
                <a16:creationId xmlns:a16="http://schemas.microsoft.com/office/drawing/2014/main" id="{963A363A-F937-96F9-331A-4CD5B9D52BF2}"/>
              </a:ext>
            </a:extLst>
          </p:cNvPr>
          <p:cNvSpPr txBox="1"/>
          <p:nvPr/>
        </p:nvSpPr>
        <p:spPr>
          <a:xfrm>
            <a:off x="1143000" y="4118301"/>
            <a:ext cx="1447800" cy="523220"/>
          </a:xfrm>
          <a:prstGeom prst="rect">
            <a:avLst/>
          </a:prstGeom>
          <a:noFill/>
        </p:spPr>
        <p:txBody>
          <a:bodyPr wrap="square" rtlCol="0">
            <a:spAutoFit/>
          </a:bodyPr>
          <a:lstStyle/>
          <a:p>
            <a:r>
              <a:rPr lang="en-US" sz="2800" dirty="0">
                <a:solidFill>
                  <a:srgbClr val="00FF00"/>
                </a:solidFill>
              </a:rPr>
              <a:t>2.4 PW</a:t>
            </a:r>
          </a:p>
        </p:txBody>
      </p:sp>
      <p:sp>
        <p:nvSpPr>
          <p:cNvPr id="11" name="Text Box 12">
            <a:extLst>
              <a:ext uri="{FF2B5EF4-FFF2-40B4-BE49-F238E27FC236}">
                <a16:creationId xmlns:a16="http://schemas.microsoft.com/office/drawing/2014/main" id="{5E785554-F167-0D07-032D-436FF79D7D5F}"/>
              </a:ext>
            </a:extLst>
          </p:cNvPr>
          <p:cNvSpPr txBox="1">
            <a:spLocks noChangeArrowheads="1"/>
          </p:cNvSpPr>
          <p:nvPr/>
        </p:nvSpPr>
        <p:spPr bwMode="auto">
          <a:xfrm>
            <a:off x="3086098" y="5152509"/>
            <a:ext cx="2057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D60093"/>
                </a:solidFill>
              </a:rPr>
              <a:t>5.8 PW</a:t>
            </a:r>
          </a:p>
        </p:txBody>
      </p:sp>
      <p:pic>
        <p:nvPicPr>
          <p:cNvPr id="6" name="Picture 10" descr="4_ASR">
            <a:extLst>
              <a:ext uri="{FF2B5EF4-FFF2-40B4-BE49-F238E27FC236}">
                <a16:creationId xmlns:a16="http://schemas.microsoft.com/office/drawing/2014/main" id="{94C97576-F860-287C-A4BE-A3CF435F3A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099" y="1475179"/>
            <a:ext cx="1848501" cy="13442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4_OLR">
            <a:extLst>
              <a:ext uri="{FF2B5EF4-FFF2-40B4-BE49-F238E27FC236}">
                <a16:creationId xmlns:a16="http://schemas.microsoft.com/office/drawing/2014/main" id="{5EDB9CEA-8B0B-2525-BAAE-D8EACEE125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524000"/>
            <a:ext cx="1758930" cy="12789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6">
            <a:extLst>
              <a:ext uri="{FF2B5EF4-FFF2-40B4-BE49-F238E27FC236}">
                <a16:creationId xmlns:a16="http://schemas.microsoft.com/office/drawing/2014/main" id="{08E0A71A-5584-5977-E880-1C35B1CDB776}"/>
              </a:ext>
            </a:extLst>
          </p:cNvPr>
          <p:cNvSpPr txBox="1">
            <a:spLocks noChangeArrowheads="1"/>
          </p:cNvSpPr>
          <p:nvPr/>
        </p:nvSpPr>
        <p:spPr bwMode="auto">
          <a:xfrm>
            <a:off x="10446570" y="990183"/>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FFFF"/>
                </a:solidFill>
              </a:rPr>
              <a:t>2.4 PW</a:t>
            </a:r>
          </a:p>
        </p:txBody>
      </p:sp>
      <p:sp>
        <p:nvSpPr>
          <p:cNvPr id="17" name="Text Box 9">
            <a:extLst>
              <a:ext uri="{FF2B5EF4-FFF2-40B4-BE49-F238E27FC236}">
                <a16:creationId xmlns:a16="http://schemas.microsoft.com/office/drawing/2014/main" id="{0E33E514-4CCC-44C2-9DF4-78BF8FA10E1D}"/>
              </a:ext>
            </a:extLst>
          </p:cNvPr>
          <p:cNvSpPr txBox="1">
            <a:spLocks noChangeArrowheads="1"/>
          </p:cNvSpPr>
          <p:nvPr/>
        </p:nvSpPr>
        <p:spPr bwMode="auto">
          <a:xfrm>
            <a:off x="5044825" y="630865"/>
            <a:ext cx="2133600" cy="63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dirty="0">
                <a:solidFill>
                  <a:srgbClr val="FF0000"/>
                </a:solidFill>
              </a:rPr>
              <a:t>ASR*</a:t>
            </a:r>
          </a:p>
        </p:txBody>
      </p:sp>
      <p:sp>
        <p:nvSpPr>
          <p:cNvPr id="18" name="TextBox 17">
            <a:extLst>
              <a:ext uri="{FF2B5EF4-FFF2-40B4-BE49-F238E27FC236}">
                <a16:creationId xmlns:a16="http://schemas.microsoft.com/office/drawing/2014/main" id="{2ECE4F89-266F-BA47-E627-83BA26146E38}"/>
              </a:ext>
            </a:extLst>
          </p:cNvPr>
          <p:cNvSpPr txBox="1"/>
          <p:nvPr/>
        </p:nvSpPr>
        <p:spPr>
          <a:xfrm>
            <a:off x="4953000" y="1043304"/>
            <a:ext cx="1905000" cy="633096"/>
          </a:xfrm>
          <a:prstGeom prst="rect">
            <a:avLst/>
          </a:prstGeom>
          <a:noFill/>
        </p:spPr>
        <p:txBody>
          <a:bodyPr wrap="square" rtlCol="0">
            <a:spAutoFit/>
          </a:bodyPr>
          <a:lstStyle/>
          <a:p>
            <a:r>
              <a:rPr lang="en-US" sz="2800" dirty="0">
                <a:solidFill>
                  <a:srgbClr val="FF0000"/>
                </a:solidFill>
              </a:rPr>
              <a:t>8.2 PW</a:t>
            </a:r>
          </a:p>
        </p:txBody>
      </p:sp>
      <p:sp>
        <p:nvSpPr>
          <p:cNvPr id="19" name="Text Box 10">
            <a:extLst>
              <a:ext uri="{FF2B5EF4-FFF2-40B4-BE49-F238E27FC236}">
                <a16:creationId xmlns:a16="http://schemas.microsoft.com/office/drawing/2014/main" id="{30EA5591-CE47-16D1-A9C5-D7C831E56516}"/>
              </a:ext>
            </a:extLst>
          </p:cNvPr>
          <p:cNvSpPr txBox="1">
            <a:spLocks noChangeArrowheads="1"/>
          </p:cNvSpPr>
          <p:nvPr/>
        </p:nvSpPr>
        <p:spPr bwMode="auto">
          <a:xfrm>
            <a:off x="7733233" y="719693"/>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00FF00"/>
                </a:solidFill>
              </a:rPr>
              <a:t>OLR*</a:t>
            </a:r>
          </a:p>
        </p:txBody>
      </p:sp>
      <p:sp>
        <p:nvSpPr>
          <p:cNvPr id="20" name="TextBox 19">
            <a:extLst>
              <a:ext uri="{FF2B5EF4-FFF2-40B4-BE49-F238E27FC236}">
                <a16:creationId xmlns:a16="http://schemas.microsoft.com/office/drawing/2014/main" id="{432FF757-72BE-FB74-5A3C-B9C74BFF7CE2}"/>
              </a:ext>
            </a:extLst>
          </p:cNvPr>
          <p:cNvSpPr txBox="1"/>
          <p:nvPr/>
        </p:nvSpPr>
        <p:spPr>
          <a:xfrm>
            <a:off x="7543800" y="1076980"/>
            <a:ext cx="1447800" cy="523220"/>
          </a:xfrm>
          <a:prstGeom prst="rect">
            <a:avLst/>
          </a:prstGeom>
          <a:noFill/>
        </p:spPr>
        <p:txBody>
          <a:bodyPr wrap="square" rtlCol="0">
            <a:spAutoFit/>
          </a:bodyPr>
          <a:lstStyle/>
          <a:p>
            <a:r>
              <a:rPr lang="en-US" sz="2800" dirty="0">
                <a:solidFill>
                  <a:srgbClr val="00FF00"/>
                </a:solidFill>
              </a:rPr>
              <a:t>2.4 PW</a:t>
            </a:r>
          </a:p>
        </p:txBody>
      </p:sp>
      <p:sp>
        <p:nvSpPr>
          <p:cNvPr id="21" name="TextBox 20">
            <a:extLst>
              <a:ext uri="{FF2B5EF4-FFF2-40B4-BE49-F238E27FC236}">
                <a16:creationId xmlns:a16="http://schemas.microsoft.com/office/drawing/2014/main" id="{DE850BCC-33C6-19AF-AD47-E565A9B2640B}"/>
              </a:ext>
            </a:extLst>
          </p:cNvPr>
          <p:cNvSpPr txBox="1"/>
          <p:nvPr/>
        </p:nvSpPr>
        <p:spPr>
          <a:xfrm>
            <a:off x="4267200" y="1524000"/>
            <a:ext cx="609600" cy="923330"/>
          </a:xfrm>
          <a:prstGeom prst="rect">
            <a:avLst/>
          </a:prstGeom>
          <a:noFill/>
        </p:spPr>
        <p:txBody>
          <a:bodyPr wrap="square" rtlCol="0">
            <a:spAutoFit/>
          </a:bodyPr>
          <a:lstStyle/>
          <a:p>
            <a:r>
              <a:rPr lang="en-US" sz="5400" dirty="0">
                <a:solidFill>
                  <a:schemeClr val="bg1"/>
                </a:solidFill>
              </a:rPr>
              <a:t>=</a:t>
            </a:r>
          </a:p>
        </p:txBody>
      </p:sp>
      <p:sp>
        <p:nvSpPr>
          <p:cNvPr id="32" name="TextBox 31">
            <a:extLst>
              <a:ext uri="{FF2B5EF4-FFF2-40B4-BE49-F238E27FC236}">
                <a16:creationId xmlns:a16="http://schemas.microsoft.com/office/drawing/2014/main" id="{AEEBA569-00A9-2595-2E3A-0C4F79F03138}"/>
              </a:ext>
            </a:extLst>
          </p:cNvPr>
          <p:cNvSpPr txBox="1"/>
          <p:nvPr/>
        </p:nvSpPr>
        <p:spPr>
          <a:xfrm>
            <a:off x="6781800" y="1515070"/>
            <a:ext cx="609600" cy="923330"/>
          </a:xfrm>
          <a:prstGeom prst="rect">
            <a:avLst/>
          </a:prstGeom>
          <a:noFill/>
        </p:spPr>
        <p:txBody>
          <a:bodyPr wrap="square" rtlCol="0">
            <a:spAutoFit/>
          </a:bodyPr>
          <a:lstStyle/>
          <a:p>
            <a:r>
              <a:rPr lang="en-US" sz="5400" dirty="0">
                <a:solidFill>
                  <a:schemeClr val="bg1"/>
                </a:solidFill>
              </a:rPr>
              <a:t>-</a:t>
            </a:r>
          </a:p>
        </p:txBody>
      </p:sp>
    </p:spTree>
    <p:extLst>
      <p:ext uri="{BB962C8B-B14F-4D97-AF65-F5344CB8AC3E}">
        <p14:creationId xmlns:p14="http://schemas.microsoft.com/office/powerpoint/2010/main" val="134988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FC323-090F-4A13-913A-ED78D2140B47}"/>
              </a:ext>
            </a:extLst>
          </p:cNvPr>
          <p:cNvSpPr>
            <a:spLocks noGrp="1"/>
          </p:cNvSpPr>
          <p:nvPr>
            <p:ph type="title"/>
          </p:nvPr>
        </p:nvSpPr>
        <p:spPr>
          <a:xfrm>
            <a:off x="609600" y="166397"/>
            <a:ext cx="8229600" cy="674517"/>
          </a:xfrm>
        </p:spPr>
        <p:txBody>
          <a:bodyPr>
            <a:normAutofit fontScale="90000"/>
          </a:bodyPr>
          <a:lstStyle/>
          <a:p>
            <a:r>
              <a:rPr lang="en-US" dirty="0">
                <a:solidFill>
                  <a:schemeClr val="bg1"/>
                </a:solidFill>
              </a:rPr>
              <a:t>Accounting for ocean heat content changes</a:t>
            </a:r>
          </a:p>
        </p:txBody>
      </p:sp>
      <p:pic>
        <p:nvPicPr>
          <p:cNvPr id="5" name="Content Placeholder 4">
            <a:extLst>
              <a:ext uri="{FF2B5EF4-FFF2-40B4-BE49-F238E27FC236}">
                <a16:creationId xmlns:a16="http://schemas.microsoft.com/office/drawing/2014/main" id="{4A2A3569-F4BA-4D77-BE1F-4EB48F02DA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1066800"/>
            <a:ext cx="5714999" cy="2963167"/>
          </a:xfrm>
        </p:spPr>
      </p:pic>
      <p:sp>
        <p:nvSpPr>
          <p:cNvPr id="6" name="TextBox 5">
            <a:extLst>
              <a:ext uri="{FF2B5EF4-FFF2-40B4-BE49-F238E27FC236}">
                <a16:creationId xmlns:a16="http://schemas.microsoft.com/office/drawing/2014/main" id="{D1056724-61A8-4F0C-84C1-629D77042BB3}"/>
              </a:ext>
            </a:extLst>
          </p:cNvPr>
          <p:cNvSpPr txBox="1"/>
          <p:nvPr/>
        </p:nvSpPr>
        <p:spPr>
          <a:xfrm>
            <a:off x="1447799" y="1383268"/>
            <a:ext cx="1524002" cy="369332"/>
          </a:xfrm>
          <a:prstGeom prst="rect">
            <a:avLst/>
          </a:prstGeom>
          <a:noFill/>
        </p:spPr>
        <p:txBody>
          <a:bodyPr wrap="square" rtlCol="0">
            <a:spAutoFit/>
          </a:bodyPr>
          <a:lstStyle/>
          <a:p>
            <a:r>
              <a:rPr lang="en-US" dirty="0"/>
              <a:t>Observations</a:t>
            </a:r>
          </a:p>
        </p:txBody>
      </p:sp>
      <p:cxnSp>
        <p:nvCxnSpPr>
          <p:cNvPr id="10" name="Straight Connector 9">
            <a:extLst>
              <a:ext uri="{FF2B5EF4-FFF2-40B4-BE49-F238E27FC236}">
                <a16:creationId xmlns:a16="http://schemas.microsoft.com/office/drawing/2014/main" id="{4B0F2740-4B4A-4A44-86B1-54A052B608A3}"/>
              </a:ext>
            </a:extLst>
          </p:cNvPr>
          <p:cNvCxnSpPr/>
          <p:nvPr/>
        </p:nvCxnSpPr>
        <p:spPr>
          <a:xfrm flipV="1">
            <a:off x="1143000" y="15356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Content Placeholder 4">
            <a:extLst>
              <a:ext uri="{FF2B5EF4-FFF2-40B4-BE49-F238E27FC236}">
                <a16:creationId xmlns:a16="http://schemas.microsoft.com/office/drawing/2014/main" id="{EBC16CC5-F2BF-40F5-A6CA-426BEBB921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4804" y="3962400"/>
            <a:ext cx="5714994" cy="2963165"/>
          </a:xfrm>
          <a:prstGeom prst="rect">
            <a:avLst/>
          </a:prstGeom>
        </p:spPr>
      </p:pic>
      <p:sp>
        <p:nvSpPr>
          <p:cNvPr id="14" name="TextBox 13">
            <a:extLst>
              <a:ext uri="{FF2B5EF4-FFF2-40B4-BE49-F238E27FC236}">
                <a16:creationId xmlns:a16="http://schemas.microsoft.com/office/drawing/2014/main" id="{717CD870-7E64-4DC1-9DC2-34F69A6EAFEA}"/>
              </a:ext>
            </a:extLst>
          </p:cNvPr>
          <p:cNvSpPr txBox="1"/>
          <p:nvPr/>
        </p:nvSpPr>
        <p:spPr>
          <a:xfrm>
            <a:off x="1524000" y="4126468"/>
            <a:ext cx="1524002" cy="369332"/>
          </a:xfrm>
          <a:prstGeom prst="rect">
            <a:avLst/>
          </a:prstGeom>
          <a:noFill/>
        </p:spPr>
        <p:txBody>
          <a:bodyPr wrap="square" rtlCol="0">
            <a:spAutoFit/>
          </a:bodyPr>
          <a:lstStyle/>
          <a:p>
            <a:r>
              <a:rPr lang="en-US" b="1" dirty="0">
                <a:solidFill>
                  <a:srgbClr val="FF0000"/>
                </a:solidFill>
              </a:rPr>
              <a:t>ATMOSPHERE</a:t>
            </a:r>
          </a:p>
        </p:txBody>
      </p:sp>
      <p:sp>
        <p:nvSpPr>
          <p:cNvPr id="18" name="TextBox 17">
            <a:extLst>
              <a:ext uri="{FF2B5EF4-FFF2-40B4-BE49-F238E27FC236}">
                <a16:creationId xmlns:a16="http://schemas.microsoft.com/office/drawing/2014/main" id="{E63B5810-CD28-4470-BA18-C3118DD654B7}"/>
              </a:ext>
            </a:extLst>
          </p:cNvPr>
          <p:cNvSpPr txBox="1"/>
          <p:nvPr/>
        </p:nvSpPr>
        <p:spPr>
          <a:xfrm>
            <a:off x="1752600" y="4355068"/>
            <a:ext cx="1981200" cy="369332"/>
          </a:xfrm>
          <a:prstGeom prst="rect">
            <a:avLst/>
          </a:prstGeom>
          <a:noFill/>
        </p:spPr>
        <p:txBody>
          <a:bodyPr wrap="square" rtlCol="0">
            <a:spAutoFit/>
          </a:bodyPr>
          <a:lstStyle/>
          <a:p>
            <a:r>
              <a:rPr lang="en-US" b="1" dirty="0">
                <a:solidFill>
                  <a:srgbClr val="003DB8"/>
                </a:solidFill>
              </a:rPr>
              <a:t>OCEAN</a:t>
            </a:r>
          </a:p>
        </p:txBody>
      </p:sp>
      <p:sp>
        <p:nvSpPr>
          <p:cNvPr id="22" name="TextBox 21">
            <a:extLst>
              <a:ext uri="{FF2B5EF4-FFF2-40B4-BE49-F238E27FC236}">
                <a16:creationId xmlns:a16="http://schemas.microsoft.com/office/drawing/2014/main" id="{D42150CA-8832-4051-81FC-85EBD3FFF81E}"/>
              </a:ext>
            </a:extLst>
          </p:cNvPr>
          <p:cNvSpPr txBox="1"/>
          <p:nvPr/>
        </p:nvSpPr>
        <p:spPr>
          <a:xfrm>
            <a:off x="1447800" y="1676400"/>
            <a:ext cx="1981200" cy="369332"/>
          </a:xfrm>
          <a:prstGeom prst="rect">
            <a:avLst/>
          </a:prstGeom>
          <a:noFill/>
        </p:spPr>
        <p:txBody>
          <a:bodyPr wrap="square" rtlCol="0">
            <a:spAutoFit/>
          </a:bodyPr>
          <a:lstStyle/>
          <a:p>
            <a:r>
              <a:rPr lang="en-US" dirty="0"/>
              <a:t>CMIP Mean</a:t>
            </a:r>
          </a:p>
        </p:txBody>
      </p:sp>
      <p:cxnSp>
        <p:nvCxnSpPr>
          <p:cNvPr id="25" name="Straight Connector 24">
            <a:extLst>
              <a:ext uri="{FF2B5EF4-FFF2-40B4-BE49-F238E27FC236}">
                <a16:creationId xmlns:a16="http://schemas.microsoft.com/office/drawing/2014/main" id="{5EAFA013-4731-45EC-A1D1-184E5AB65106}"/>
              </a:ext>
            </a:extLst>
          </p:cNvPr>
          <p:cNvCxnSpPr/>
          <p:nvPr/>
        </p:nvCxnSpPr>
        <p:spPr>
          <a:xfrm flipV="1">
            <a:off x="1143000" y="18288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1DB8B4-B59F-40A8-B6F6-F2CA804187DF}"/>
              </a:ext>
            </a:extLst>
          </p:cNvPr>
          <p:cNvSpPr txBox="1"/>
          <p:nvPr/>
        </p:nvSpPr>
        <p:spPr>
          <a:xfrm>
            <a:off x="6340298" y="1073259"/>
            <a:ext cx="2286000" cy="1077218"/>
          </a:xfrm>
          <a:prstGeom prst="rect">
            <a:avLst/>
          </a:prstGeom>
          <a:noFill/>
        </p:spPr>
        <p:txBody>
          <a:bodyPr wrap="square" rtlCol="0">
            <a:spAutoFit/>
          </a:bodyPr>
          <a:lstStyle/>
          <a:p>
            <a:r>
              <a:rPr lang="en-US" sz="3200" b="1" dirty="0">
                <a:solidFill>
                  <a:schemeClr val="bg1"/>
                </a:solidFill>
              </a:rPr>
              <a:t>Total energy</a:t>
            </a:r>
          </a:p>
          <a:p>
            <a:r>
              <a:rPr lang="en-US" sz="3200" b="1" dirty="0">
                <a:solidFill>
                  <a:schemeClr val="bg1"/>
                </a:solidFill>
              </a:rPr>
              <a:t>  transport</a:t>
            </a:r>
          </a:p>
        </p:txBody>
      </p:sp>
      <p:sp>
        <p:nvSpPr>
          <p:cNvPr id="32" name="TextBox 31">
            <a:extLst>
              <a:ext uri="{FF2B5EF4-FFF2-40B4-BE49-F238E27FC236}">
                <a16:creationId xmlns:a16="http://schemas.microsoft.com/office/drawing/2014/main" id="{A14ED03D-F758-4185-89DB-BBBD92D61796}"/>
              </a:ext>
            </a:extLst>
          </p:cNvPr>
          <p:cNvSpPr txBox="1"/>
          <p:nvPr/>
        </p:nvSpPr>
        <p:spPr>
          <a:xfrm>
            <a:off x="1600199" y="4595336"/>
            <a:ext cx="1524002" cy="369332"/>
          </a:xfrm>
          <a:prstGeom prst="rect">
            <a:avLst/>
          </a:prstGeom>
          <a:noFill/>
        </p:spPr>
        <p:txBody>
          <a:bodyPr wrap="square" rtlCol="0">
            <a:spAutoFit/>
          </a:bodyPr>
          <a:lstStyle/>
          <a:p>
            <a:r>
              <a:rPr lang="en-US" dirty="0"/>
              <a:t>Observations</a:t>
            </a:r>
          </a:p>
        </p:txBody>
      </p:sp>
      <p:cxnSp>
        <p:nvCxnSpPr>
          <p:cNvPr id="33" name="Straight Connector 32">
            <a:extLst>
              <a:ext uri="{FF2B5EF4-FFF2-40B4-BE49-F238E27FC236}">
                <a16:creationId xmlns:a16="http://schemas.microsoft.com/office/drawing/2014/main" id="{FD8FB7E6-2534-4642-8D0F-9602B68E9B60}"/>
              </a:ext>
            </a:extLst>
          </p:cNvPr>
          <p:cNvCxnSpPr/>
          <p:nvPr/>
        </p:nvCxnSpPr>
        <p:spPr>
          <a:xfrm flipV="1">
            <a:off x="1295400" y="47477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23B2695-4527-4101-B8DF-5C047F0C124B}"/>
              </a:ext>
            </a:extLst>
          </p:cNvPr>
          <p:cNvSpPr txBox="1"/>
          <p:nvPr/>
        </p:nvSpPr>
        <p:spPr>
          <a:xfrm>
            <a:off x="1600200" y="4888468"/>
            <a:ext cx="1981200" cy="369332"/>
          </a:xfrm>
          <a:prstGeom prst="rect">
            <a:avLst/>
          </a:prstGeom>
          <a:noFill/>
        </p:spPr>
        <p:txBody>
          <a:bodyPr wrap="square" rtlCol="0">
            <a:spAutoFit/>
          </a:bodyPr>
          <a:lstStyle/>
          <a:p>
            <a:r>
              <a:rPr lang="en-US" dirty="0"/>
              <a:t>CMIP Mean</a:t>
            </a:r>
          </a:p>
        </p:txBody>
      </p:sp>
      <p:cxnSp>
        <p:nvCxnSpPr>
          <p:cNvPr id="35" name="Straight Connector 34">
            <a:extLst>
              <a:ext uri="{FF2B5EF4-FFF2-40B4-BE49-F238E27FC236}">
                <a16:creationId xmlns:a16="http://schemas.microsoft.com/office/drawing/2014/main" id="{5F00ECFC-6F91-4D8C-8656-07B6E18FFE02}"/>
              </a:ext>
            </a:extLst>
          </p:cNvPr>
          <p:cNvCxnSpPr/>
          <p:nvPr/>
        </p:nvCxnSpPr>
        <p:spPr>
          <a:xfrm flipV="1">
            <a:off x="1295400" y="50408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BFB5D70-E105-4A32-8409-7C4728CF7ADA}"/>
              </a:ext>
            </a:extLst>
          </p:cNvPr>
          <p:cNvSpPr txBox="1"/>
          <p:nvPr/>
        </p:nvSpPr>
        <p:spPr>
          <a:xfrm>
            <a:off x="6166148" y="4152958"/>
            <a:ext cx="2907703" cy="2308324"/>
          </a:xfrm>
          <a:prstGeom prst="rect">
            <a:avLst/>
          </a:prstGeom>
          <a:noFill/>
        </p:spPr>
        <p:txBody>
          <a:bodyPr wrap="square" rtlCol="0">
            <a:spAutoFit/>
          </a:bodyPr>
          <a:lstStyle/>
          <a:p>
            <a:r>
              <a:rPr lang="en-US" sz="2400" dirty="0">
                <a:solidFill>
                  <a:srgbClr val="43FFFF"/>
                </a:solidFill>
              </a:rPr>
              <a:t>Correcting for ocean heat content changes -------------------------</a:t>
            </a:r>
          </a:p>
          <a:p>
            <a:r>
              <a:rPr lang="en-US" sz="2400" dirty="0">
                <a:solidFill>
                  <a:srgbClr val="43FFFF"/>
                </a:solidFill>
              </a:rPr>
              <a:t>From EN4 ocean reanalysis temperature trends</a:t>
            </a:r>
          </a:p>
        </p:txBody>
      </p:sp>
    </p:spTree>
    <p:extLst>
      <p:ext uri="{BB962C8B-B14F-4D97-AF65-F5344CB8AC3E}">
        <p14:creationId xmlns:p14="http://schemas.microsoft.com/office/powerpoint/2010/main" val="85087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3C5773-0AA3-4AD9-BB48-B3DBB57DC6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8277" y="3851527"/>
            <a:ext cx="5113324" cy="2884235"/>
          </a:xfrm>
        </p:spPr>
      </p:pic>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pic>
        <p:nvPicPr>
          <p:cNvPr id="3" name="Picture 2">
            <a:extLst>
              <a:ext uri="{FF2B5EF4-FFF2-40B4-BE49-F238E27FC236}">
                <a16:creationId xmlns:a16="http://schemas.microsoft.com/office/drawing/2014/main" id="{74C5DE44-B69A-4994-9EC5-2C294EA08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4191000"/>
            <a:ext cx="1143000" cy="762000"/>
          </a:xfrm>
          <a:prstGeom prst="rect">
            <a:avLst/>
          </a:prstGeom>
        </p:spPr>
      </p:pic>
      <p:sp>
        <p:nvSpPr>
          <p:cNvPr id="8" name="TextBox 7">
            <a:extLst>
              <a:ext uri="{FF2B5EF4-FFF2-40B4-BE49-F238E27FC236}">
                <a16:creationId xmlns:a16="http://schemas.microsoft.com/office/drawing/2014/main" id="{B9BC70A0-2AC1-4797-AFE3-249317E395AA}"/>
              </a:ext>
            </a:extLst>
          </p:cNvPr>
          <p:cNvSpPr txBox="1"/>
          <p:nvPr/>
        </p:nvSpPr>
        <p:spPr>
          <a:xfrm>
            <a:off x="5580092" y="3963412"/>
            <a:ext cx="3659692" cy="3046988"/>
          </a:xfrm>
          <a:prstGeom prst="rect">
            <a:avLst/>
          </a:prstGeom>
          <a:noFill/>
        </p:spPr>
        <p:txBody>
          <a:bodyPr wrap="square" rtlCol="0">
            <a:spAutoFit/>
          </a:bodyPr>
          <a:lstStyle/>
          <a:p>
            <a:pPr algn="ctr"/>
            <a:r>
              <a:rPr lang="en-US" sz="2400" b="1" dirty="0">
                <a:solidFill>
                  <a:srgbClr val="FF0000"/>
                </a:solidFill>
              </a:rPr>
              <a:t>4XCO</a:t>
            </a:r>
            <a:r>
              <a:rPr lang="en-US" sz="2400" b="1" baseline="-25000" dirty="0">
                <a:solidFill>
                  <a:srgbClr val="FF0000"/>
                </a:solidFill>
              </a:rPr>
              <a:t>2 </a:t>
            </a:r>
            <a:r>
              <a:rPr lang="en-US" sz="2400" b="1" dirty="0">
                <a:solidFill>
                  <a:srgbClr val="FF0000"/>
                </a:solidFill>
              </a:rPr>
              <a:t>change in </a:t>
            </a:r>
          </a:p>
          <a:p>
            <a:pPr algn="ctr"/>
            <a:r>
              <a:rPr lang="en-US" sz="2400" b="1" dirty="0">
                <a:solidFill>
                  <a:srgbClr val="FF0000"/>
                </a:solidFill>
              </a:rPr>
              <a:t>AHT/OHT  :</a:t>
            </a:r>
          </a:p>
          <a:p>
            <a:pPr algn="ctr"/>
            <a:endParaRPr lang="en-US" sz="2400" b="1" dirty="0">
              <a:solidFill>
                <a:srgbClr val="FF0000"/>
              </a:solidFill>
            </a:endParaRPr>
          </a:p>
          <a:p>
            <a:pPr marL="342900" indent="-342900" algn="ctr">
              <a:buFont typeface="Arial" panose="020B0604020202020204" pitchFamily="34" charset="0"/>
              <a:buChar char="•"/>
            </a:pPr>
            <a:r>
              <a:rPr lang="en-US" sz="2400" dirty="0">
                <a:solidFill>
                  <a:srgbClr val="FF0000"/>
                </a:solidFill>
              </a:rPr>
              <a:t> High latitude ocean heat uptake (reduced implied OHT) compensated by increased AHT</a:t>
            </a:r>
          </a:p>
          <a:p>
            <a:pPr algn="ctr"/>
            <a:endParaRPr lang="en-US" sz="2400" dirty="0">
              <a:solidFill>
                <a:schemeClr val="bg1"/>
              </a:solidFill>
            </a:endParaRPr>
          </a:p>
        </p:txBody>
      </p:sp>
      <p:sp>
        <p:nvSpPr>
          <p:cNvPr id="16" name="TextBox 15">
            <a:extLst>
              <a:ext uri="{FF2B5EF4-FFF2-40B4-BE49-F238E27FC236}">
                <a16:creationId xmlns:a16="http://schemas.microsoft.com/office/drawing/2014/main" id="{7AB6AA7A-8668-46D8-B391-41EF2562C782}"/>
              </a:ext>
            </a:extLst>
          </p:cNvPr>
          <p:cNvSpPr txBox="1"/>
          <p:nvPr/>
        </p:nvSpPr>
        <p:spPr>
          <a:xfrm>
            <a:off x="3171644" y="2297668"/>
            <a:ext cx="1524002" cy="369332"/>
          </a:xfrm>
          <a:prstGeom prst="rect">
            <a:avLst/>
          </a:prstGeom>
          <a:noFill/>
        </p:spPr>
        <p:txBody>
          <a:bodyPr wrap="square" rtlCol="0">
            <a:spAutoFit/>
          </a:bodyPr>
          <a:lstStyle/>
          <a:p>
            <a:r>
              <a:rPr lang="en-US" dirty="0"/>
              <a:t>Observations</a:t>
            </a:r>
          </a:p>
        </p:txBody>
      </p:sp>
      <p:cxnSp>
        <p:nvCxnSpPr>
          <p:cNvPr id="17" name="Straight Connector 16">
            <a:extLst>
              <a:ext uri="{FF2B5EF4-FFF2-40B4-BE49-F238E27FC236}">
                <a16:creationId xmlns:a16="http://schemas.microsoft.com/office/drawing/2014/main" id="{893904ED-80FF-431F-ACC2-3B121CE29AFD}"/>
              </a:ext>
            </a:extLst>
          </p:cNvPr>
          <p:cNvCxnSpPr/>
          <p:nvPr/>
        </p:nvCxnSpPr>
        <p:spPr>
          <a:xfrm flipV="1">
            <a:off x="2866845" y="2450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8A4498-F81D-4F12-A4AE-A8B45EA9F173}"/>
              </a:ext>
            </a:extLst>
          </p:cNvPr>
          <p:cNvSpPr txBox="1"/>
          <p:nvPr/>
        </p:nvSpPr>
        <p:spPr>
          <a:xfrm>
            <a:off x="3171645" y="2590800"/>
            <a:ext cx="1981200" cy="369332"/>
          </a:xfrm>
          <a:prstGeom prst="rect">
            <a:avLst/>
          </a:prstGeom>
          <a:noFill/>
        </p:spPr>
        <p:txBody>
          <a:bodyPr wrap="square" rtlCol="0">
            <a:spAutoFit/>
          </a:bodyPr>
          <a:lstStyle/>
          <a:p>
            <a:r>
              <a:rPr lang="en-US" dirty="0"/>
              <a:t>Individual models</a:t>
            </a:r>
          </a:p>
        </p:txBody>
      </p:sp>
      <p:cxnSp>
        <p:nvCxnSpPr>
          <p:cNvPr id="19" name="Straight Connector 18">
            <a:extLst>
              <a:ext uri="{FF2B5EF4-FFF2-40B4-BE49-F238E27FC236}">
                <a16:creationId xmlns:a16="http://schemas.microsoft.com/office/drawing/2014/main" id="{B25E5E6D-0FA4-4731-870C-28DEA762C382}"/>
              </a:ext>
            </a:extLst>
          </p:cNvPr>
          <p:cNvCxnSpPr/>
          <p:nvPr/>
        </p:nvCxnSpPr>
        <p:spPr>
          <a:xfrm flipV="1">
            <a:off x="2866845" y="2678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CB68BC-82C3-4E05-A9EB-544B69E2ACE2}"/>
              </a:ext>
            </a:extLst>
          </p:cNvPr>
          <p:cNvSpPr txBox="1"/>
          <p:nvPr/>
        </p:nvSpPr>
        <p:spPr>
          <a:xfrm>
            <a:off x="3171645" y="2831068"/>
            <a:ext cx="1981200" cy="369332"/>
          </a:xfrm>
          <a:prstGeom prst="rect">
            <a:avLst/>
          </a:prstGeom>
          <a:noFill/>
        </p:spPr>
        <p:txBody>
          <a:bodyPr wrap="square" rtlCol="0">
            <a:spAutoFit/>
          </a:bodyPr>
          <a:lstStyle/>
          <a:p>
            <a:r>
              <a:rPr lang="en-US" dirty="0"/>
              <a:t>Model Mean</a:t>
            </a:r>
          </a:p>
        </p:txBody>
      </p:sp>
      <p:cxnSp>
        <p:nvCxnSpPr>
          <p:cNvPr id="21" name="Straight Connector 20">
            <a:extLst>
              <a:ext uri="{FF2B5EF4-FFF2-40B4-BE49-F238E27FC236}">
                <a16:creationId xmlns:a16="http://schemas.microsoft.com/office/drawing/2014/main" id="{AE038902-8E42-48D8-A3EE-7C240F2554D8}"/>
              </a:ext>
            </a:extLst>
          </p:cNvPr>
          <p:cNvCxnSpPr/>
          <p:nvPr/>
        </p:nvCxnSpPr>
        <p:spPr>
          <a:xfrm flipV="1">
            <a:off x="2866845" y="2907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694F30-F8F7-4567-9FA1-25EC86E60B7F}"/>
              </a:ext>
            </a:extLst>
          </p:cNvPr>
          <p:cNvSpPr txBox="1"/>
          <p:nvPr/>
        </p:nvSpPr>
        <p:spPr>
          <a:xfrm>
            <a:off x="381000" y="76200"/>
            <a:ext cx="8610600" cy="492443"/>
          </a:xfrm>
          <a:prstGeom prst="rect">
            <a:avLst/>
          </a:prstGeom>
          <a:noFill/>
        </p:spPr>
        <p:txBody>
          <a:bodyPr wrap="square" rtlCol="0">
            <a:spAutoFit/>
          </a:bodyPr>
          <a:lstStyle/>
          <a:p>
            <a:r>
              <a:rPr lang="en-US" sz="2600" dirty="0">
                <a:solidFill>
                  <a:schemeClr val="bg1"/>
                </a:solidFill>
              </a:rPr>
              <a:t>Atmosphere/Ocean partitioning of heat transport under 4XCO</a:t>
            </a:r>
            <a:r>
              <a:rPr lang="en-US" sz="2600" baseline="-25000" dirty="0">
                <a:solidFill>
                  <a:schemeClr val="bg1"/>
                </a:solidFill>
              </a:rPr>
              <a:t>2</a:t>
            </a:r>
            <a:r>
              <a:rPr lang="en-US" sz="2600" dirty="0">
                <a:solidFill>
                  <a:schemeClr val="bg1"/>
                </a:solidFill>
              </a:rPr>
              <a:t> </a:t>
            </a:r>
          </a:p>
        </p:txBody>
      </p:sp>
      <p:pic>
        <p:nvPicPr>
          <p:cNvPr id="6" name="Picture 5" descr="Chart, histogram&#10;&#10;Description automatically generated">
            <a:extLst>
              <a:ext uri="{FF2B5EF4-FFF2-40B4-BE49-F238E27FC236}">
                <a16:creationId xmlns:a16="http://schemas.microsoft.com/office/drawing/2014/main" id="{49469404-9943-C04F-E6F3-818AB1493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77603"/>
            <a:ext cx="3754370" cy="3003496"/>
          </a:xfrm>
          <a:prstGeom prst="rect">
            <a:avLst/>
          </a:prstGeom>
        </p:spPr>
      </p:pic>
    </p:spTree>
    <p:extLst>
      <p:ext uri="{BB962C8B-B14F-4D97-AF65-F5344CB8AC3E}">
        <p14:creationId xmlns:p14="http://schemas.microsoft.com/office/powerpoint/2010/main" val="2962594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sp>
        <p:nvSpPr>
          <p:cNvPr id="8" name="TextBox 7">
            <a:extLst>
              <a:ext uri="{FF2B5EF4-FFF2-40B4-BE49-F238E27FC236}">
                <a16:creationId xmlns:a16="http://schemas.microsoft.com/office/drawing/2014/main" id="{B9BC70A0-2AC1-4797-AFE3-249317E395AA}"/>
              </a:ext>
            </a:extLst>
          </p:cNvPr>
          <p:cNvSpPr txBox="1"/>
          <p:nvPr/>
        </p:nvSpPr>
        <p:spPr>
          <a:xfrm>
            <a:off x="5410200" y="4125543"/>
            <a:ext cx="3659692" cy="1938992"/>
          </a:xfrm>
          <a:prstGeom prst="rect">
            <a:avLst/>
          </a:prstGeom>
          <a:noFill/>
        </p:spPr>
        <p:txBody>
          <a:bodyPr wrap="square" rtlCol="0">
            <a:spAutoFit/>
          </a:bodyPr>
          <a:lstStyle/>
          <a:p>
            <a:pPr algn="ctr"/>
            <a:r>
              <a:rPr lang="en-US" sz="2400" b="1" dirty="0">
                <a:solidFill>
                  <a:srgbClr val="003DB8"/>
                </a:solidFill>
              </a:rPr>
              <a:t>Last Glacial Maximum </a:t>
            </a:r>
          </a:p>
          <a:p>
            <a:pPr algn="ctr"/>
            <a:r>
              <a:rPr lang="en-US" sz="2400" b="1" dirty="0">
                <a:solidFill>
                  <a:srgbClr val="003DB8"/>
                </a:solidFill>
              </a:rPr>
              <a:t>Changes in ocean heat transport are not very interesting (in models)</a:t>
            </a:r>
            <a:endParaRPr lang="en-US" sz="2400" dirty="0">
              <a:solidFill>
                <a:srgbClr val="003DB8"/>
              </a:solidFill>
            </a:endParaRPr>
          </a:p>
          <a:p>
            <a:pPr algn="ctr"/>
            <a:endParaRPr lang="en-US" sz="2400" dirty="0">
              <a:solidFill>
                <a:schemeClr val="bg1"/>
              </a:solidFill>
            </a:endParaRPr>
          </a:p>
        </p:txBody>
      </p:sp>
      <p:sp>
        <p:nvSpPr>
          <p:cNvPr id="16" name="TextBox 15">
            <a:extLst>
              <a:ext uri="{FF2B5EF4-FFF2-40B4-BE49-F238E27FC236}">
                <a16:creationId xmlns:a16="http://schemas.microsoft.com/office/drawing/2014/main" id="{7AB6AA7A-8668-46D8-B391-41EF2562C782}"/>
              </a:ext>
            </a:extLst>
          </p:cNvPr>
          <p:cNvSpPr txBox="1"/>
          <p:nvPr/>
        </p:nvSpPr>
        <p:spPr>
          <a:xfrm>
            <a:off x="3171644" y="2297668"/>
            <a:ext cx="1524002" cy="369332"/>
          </a:xfrm>
          <a:prstGeom prst="rect">
            <a:avLst/>
          </a:prstGeom>
          <a:noFill/>
        </p:spPr>
        <p:txBody>
          <a:bodyPr wrap="square" rtlCol="0">
            <a:spAutoFit/>
          </a:bodyPr>
          <a:lstStyle/>
          <a:p>
            <a:r>
              <a:rPr lang="en-US" dirty="0"/>
              <a:t>Observations</a:t>
            </a:r>
          </a:p>
        </p:txBody>
      </p:sp>
      <p:cxnSp>
        <p:nvCxnSpPr>
          <p:cNvPr id="17" name="Straight Connector 16">
            <a:extLst>
              <a:ext uri="{FF2B5EF4-FFF2-40B4-BE49-F238E27FC236}">
                <a16:creationId xmlns:a16="http://schemas.microsoft.com/office/drawing/2014/main" id="{893904ED-80FF-431F-ACC2-3B121CE29AFD}"/>
              </a:ext>
            </a:extLst>
          </p:cNvPr>
          <p:cNvCxnSpPr/>
          <p:nvPr/>
        </p:nvCxnSpPr>
        <p:spPr>
          <a:xfrm flipV="1">
            <a:off x="2866845" y="2450068"/>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8A4498-F81D-4F12-A4AE-A8B45EA9F173}"/>
              </a:ext>
            </a:extLst>
          </p:cNvPr>
          <p:cNvSpPr txBox="1"/>
          <p:nvPr/>
        </p:nvSpPr>
        <p:spPr>
          <a:xfrm>
            <a:off x="3171645" y="2590800"/>
            <a:ext cx="1981200" cy="369332"/>
          </a:xfrm>
          <a:prstGeom prst="rect">
            <a:avLst/>
          </a:prstGeom>
          <a:noFill/>
        </p:spPr>
        <p:txBody>
          <a:bodyPr wrap="square" rtlCol="0">
            <a:spAutoFit/>
          </a:bodyPr>
          <a:lstStyle/>
          <a:p>
            <a:r>
              <a:rPr lang="en-US" dirty="0"/>
              <a:t>Individual models</a:t>
            </a:r>
          </a:p>
        </p:txBody>
      </p:sp>
      <p:cxnSp>
        <p:nvCxnSpPr>
          <p:cNvPr id="19" name="Straight Connector 18">
            <a:extLst>
              <a:ext uri="{FF2B5EF4-FFF2-40B4-BE49-F238E27FC236}">
                <a16:creationId xmlns:a16="http://schemas.microsoft.com/office/drawing/2014/main" id="{B25E5E6D-0FA4-4731-870C-28DEA762C382}"/>
              </a:ext>
            </a:extLst>
          </p:cNvPr>
          <p:cNvCxnSpPr/>
          <p:nvPr/>
        </p:nvCxnSpPr>
        <p:spPr>
          <a:xfrm flipV="1">
            <a:off x="2866845" y="2678668"/>
            <a:ext cx="152400" cy="152400"/>
          </a:xfrm>
          <a:prstGeom prst="line">
            <a:avLst/>
          </a:prstGeom>
          <a:ln w="12700" cap="sq">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8CB68BC-82C3-4E05-A9EB-544B69E2ACE2}"/>
              </a:ext>
            </a:extLst>
          </p:cNvPr>
          <p:cNvSpPr txBox="1"/>
          <p:nvPr/>
        </p:nvSpPr>
        <p:spPr>
          <a:xfrm>
            <a:off x="3171645" y="2831068"/>
            <a:ext cx="1981200" cy="369332"/>
          </a:xfrm>
          <a:prstGeom prst="rect">
            <a:avLst/>
          </a:prstGeom>
          <a:noFill/>
        </p:spPr>
        <p:txBody>
          <a:bodyPr wrap="square" rtlCol="0">
            <a:spAutoFit/>
          </a:bodyPr>
          <a:lstStyle/>
          <a:p>
            <a:r>
              <a:rPr lang="en-US" dirty="0"/>
              <a:t>Model Mean</a:t>
            </a:r>
          </a:p>
        </p:txBody>
      </p:sp>
      <p:cxnSp>
        <p:nvCxnSpPr>
          <p:cNvPr id="21" name="Straight Connector 20">
            <a:extLst>
              <a:ext uri="{FF2B5EF4-FFF2-40B4-BE49-F238E27FC236}">
                <a16:creationId xmlns:a16="http://schemas.microsoft.com/office/drawing/2014/main" id="{AE038902-8E42-48D8-A3EE-7C240F2554D8}"/>
              </a:ext>
            </a:extLst>
          </p:cNvPr>
          <p:cNvCxnSpPr/>
          <p:nvPr/>
        </p:nvCxnSpPr>
        <p:spPr>
          <a:xfrm flipV="1">
            <a:off x="2866845" y="2907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694F30-F8F7-4567-9FA1-25EC86E60B7F}"/>
              </a:ext>
            </a:extLst>
          </p:cNvPr>
          <p:cNvSpPr txBox="1"/>
          <p:nvPr/>
        </p:nvSpPr>
        <p:spPr>
          <a:xfrm>
            <a:off x="381000" y="76200"/>
            <a:ext cx="8610600" cy="492443"/>
          </a:xfrm>
          <a:prstGeom prst="rect">
            <a:avLst/>
          </a:prstGeom>
          <a:noFill/>
        </p:spPr>
        <p:txBody>
          <a:bodyPr wrap="square" rtlCol="0">
            <a:spAutoFit/>
          </a:bodyPr>
          <a:lstStyle/>
          <a:p>
            <a:r>
              <a:rPr lang="en-US" sz="2600" dirty="0">
                <a:solidFill>
                  <a:schemeClr val="bg1"/>
                </a:solidFill>
              </a:rPr>
              <a:t>Atmosphere/Ocean in the Last Glacial Maximum</a:t>
            </a:r>
          </a:p>
        </p:txBody>
      </p:sp>
      <p:pic>
        <p:nvPicPr>
          <p:cNvPr id="6" name="Picture 5" descr="Chart, histogram&#10;&#10;Description automatically generated">
            <a:extLst>
              <a:ext uri="{FF2B5EF4-FFF2-40B4-BE49-F238E27FC236}">
                <a16:creationId xmlns:a16="http://schemas.microsoft.com/office/drawing/2014/main" id="{49469404-9943-C04F-E6F3-818AB14935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77603"/>
            <a:ext cx="3754370" cy="3003496"/>
          </a:xfrm>
          <a:prstGeom prst="rect">
            <a:avLst/>
          </a:prstGeom>
        </p:spPr>
      </p:pic>
      <p:pic>
        <p:nvPicPr>
          <p:cNvPr id="9" name="Content Placeholder 4">
            <a:extLst>
              <a:ext uri="{FF2B5EF4-FFF2-40B4-BE49-F238E27FC236}">
                <a16:creationId xmlns:a16="http://schemas.microsoft.com/office/drawing/2014/main" id="{E576DAFD-4EB3-ED7D-F5AC-6719B013FA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8600" y="4042413"/>
            <a:ext cx="4593109" cy="2590800"/>
          </a:xfrm>
          <a:prstGeom prst="rect">
            <a:avLst/>
          </a:prstGeom>
        </p:spPr>
      </p:pic>
      <p:pic>
        <p:nvPicPr>
          <p:cNvPr id="3" name="Picture 2">
            <a:extLst>
              <a:ext uri="{FF2B5EF4-FFF2-40B4-BE49-F238E27FC236}">
                <a16:creationId xmlns:a16="http://schemas.microsoft.com/office/drawing/2014/main" id="{74C5DE44-B69A-4994-9EC5-2C294EA08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4343400"/>
            <a:ext cx="1143000" cy="762000"/>
          </a:xfrm>
          <a:prstGeom prst="rect">
            <a:avLst/>
          </a:prstGeom>
        </p:spPr>
      </p:pic>
    </p:spTree>
    <p:extLst>
      <p:ext uri="{BB962C8B-B14F-4D97-AF65-F5344CB8AC3E}">
        <p14:creationId xmlns:p14="http://schemas.microsoft.com/office/powerpoint/2010/main" val="3855338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pic>
        <p:nvPicPr>
          <p:cNvPr id="7" name="Picture 6">
            <a:extLst>
              <a:ext uri="{FF2B5EF4-FFF2-40B4-BE49-F238E27FC236}">
                <a16:creationId xmlns:a16="http://schemas.microsoft.com/office/drawing/2014/main" id="{229E2A51-BB40-0065-9198-C7E23517236D}"/>
              </a:ext>
            </a:extLst>
          </p:cNvPr>
          <p:cNvPicPr>
            <a:picLocks noChangeAspect="1"/>
          </p:cNvPicPr>
          <p:nvPr/>
        </p:nvPicPr>
        <p:blipFill>
          <a:blip r:embed="rId3"/>
          <a:stretch>
            <a:fillRect/>
          </a:stretch>
        </p:blipFill>
        <p:spPr>
          <a:xfrm>
            <a:off x="838200" y="1676400"/>
            <a:ext cx="3938149" cy="4351020"/>
          </a:xfrm>
          <a:prstGeom prst="rect">
            <a:avLst/>
          </a:prstGeom>
        </p:spPr>
      </p:pic>
      <p:sp>
        <p:nvSpPr>
          <p:cNvPr id="8" name="Rectangle 7">
            <a:extLst>
              <a:ext uri="{FF2B5EF4-FFF2-40B4-BE49-F238E27FC236}">
                <a16:creationId xmlns:a16="http://schemas.microsoft.com/office/drawing/2014/main" id="{27EBD192-5388-5E2F-08B0-9D31E860C676}"/>
              </a:ext>
            </a:extLst>
          </p:cNvPr>
          <p:cNvSpPr/>
          <p:nvPr/>
        </p:nvSpPr>
        <p:spPr>
          <a:xfrm>
            <a:off x="1524000" y="1752600"/>
            <a:ext cx="3048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9FBBD0-F848-8FE9-3616-1FC5754E2E2A}"/>
              </a:ext>
            </a:extLst>
          </p:cNvPr>
          <p:cNvSpPr txBox="1"/>
          <p:nvPr/>
        </p:nvSpPr>
        <p:spPr>
          <a:xfrm>
            <a:off x="1371600" y="1325116"/>
            <a:ext cx="3962400" cy="369332"/>
          </a:xfrm>
          <a:prstGeom prst="rect">
            <a:avLst/>
          </a:prstGeom>
          <a:noFill/>
        </p:spPr>
        <p:txBody>
          <a:bodyPr wrap="square" rtlCol="0">
            <a:spAutoFit/>
          </a:bodyPr>
          <a:lstStyle/>
          <a:p>
            <a:r>
              <a:rPr lang="en-US" dirty="0">
                <a:solidFill>
                  <a:schemeClr val="bg1"/>
                </a:solidFill>
              </a:rPr>
              <a:t>Energy input to the atmosphere</a:t>
            </a:r>
          </a:p>
        </p:txBody>
      </p:sp>
      <p:sp>
        <p:nvSpPr>
          <p:cNvPr id="10" name="TextBox 9">
            <a:extLst>
              <a:ext uri="{FF2B5EF4-FFF2-40B4-BE49-F238E27FC236}">
                <a16:creationId xmlns:a16="http://schemas.microsoft.com/office/drawing/2014/main" id="{37D73484-8915-CDC9-1A76-CAD40161CA63}"/>
              </a:ext>
            </a:extLst>
          </p:cNvPr>
          <p:cNvSpPr txBox="1"/>
          <p:nvPr/>
        </p:nvSpPr>
        <p:spPr>
          <a:xfrm rot="16200000">
            <a:off x="-1395592" y="3575694"/>
            <a:ext cx="3793869" cy="300082"/>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p:txBody>
      </p:sp>
      <p:sp>
        <p:nvSpPr>
          <p:cNvPr id="14" name="TextBox 13">
            <a:extLst>
              <a:ext uri="{FF2B5EF4-FFF2-40B4-BE49-F238E27FC236}">
                <a16:creationId xmlns:a16="http://schemas.microsoft.com/office/drawing/2014/main" id="{DA23F516-552C-107E-6736-B75A43841250}"/>
              </a:ext>
            </a:extLst>
          </p:cNvPr>
          <p:cNvSpPr txBox="1"/>
          <p:nvPr/>
        </p:nvSpPr>
        <p:spPr>
          <a:xfrm>
            <a:off x="5370254" y="2286000"/>
            <a:ext cx="3200400" cy="2031325"/>
          </a:xfrm>
          <a:prstGeom prst="rect">
            <a:avLst/>
          </a:prstGeom>
          <a:noFill/>
        </p:spPr>
        <p:txBody>
          <a:bodyPr wrap="square" rtlCol="0">
            <a:spAutoFit/>
          </a:bodyPr>
          <a:lstStyle/>
          <a:p>
            <a:r>
              <a:rPr lang="en-US" dirty="0">
                <a:solidFill>
                  <a:schemeClr val="bg1"/>
                </a:solidFill>
              </a:rPr>
              <a:t>Globally, </a:t>
            </a:r>
            <a:r>
              <a:rPr lang="en-US" dirty="0">
                <a:solidFill>
                  <a:srgbClr val="009900"/>
                </a:solidFill>
              </a:rPr>
              <a:t>evaporation </a:t>
            </a:r>
            <a:r>
              <a:rPr lang="en-US" dirty="0">
                <a:solidFill>
                  <a:schemeClr val="bg1"/>
                </a:solidFill>
              </a:rPr>
              <a:t>adds energy to the atmosphere and</a:t>
            </a:r>
          </a:p>
          <a:p>
            <a:r>
              <a:rPr lang="en-US" dirty="0">
                <a:solidFill>
                  <a:srgbClr val="FF9900"/>
                </a:solidFill>
              </a:rPr>
              <a:t>atmospheric radiation </a:t>
            </a:r>
            <a:r>
              <a:rPr lang="en-US" dirty="0">
                <a:solidFill>
                  <a:schemeClr val="bg1"/>
                </a:solidFill>
              </a:rPr>
              <a:t>removes energy</a:t>
            </a:r>
          </a:p>
          <a:p>
            <a:endParaRPr lang="en-US" dirty="0">
              <a:solidFill>
                <a:schemeClr val="bg1"/>
              </a:solidFill>
            </a:endParaRPr>
          </a:p>
          <a:p>
            <a:r>
              <a:rPr lang="en-US" dirty="0">
                <a:solidFill>
                  <a:schemeClr val="bg1"/>
                </a:solidFill>
              </a:rPr>
              <a:t>Local energy imbalances drive atmospheric heat transport  </a:t>
            </a:r>
          </a:p>
        </p:txBody>
      </p:sp>
      <p:cxnSp>
        <p:nvCxnSpPr>
          <p:cNvPr id="3" name="Straight Connector 2">
            <a:extLst>
              <a:ext uri="{FF2B5EF4-FFF2-40B4-BE49-F238E27FC236}">
                <a16:creationId xmlns:a16="http://schemas.microsoft.com/office/drawing/2014/main" id="{FB603F4D-4F7D-EC1D-2CA8-173C699303F8}"/>
              </a:ext>
            </a:extLst>
          </p:cNvPr>
          <p:cNvCxnSpPr>
            <a:cxnSpLocks/>
          </p:cNvCxnSpPr>
          <p:nvPr/>
        </p:nvCxnSpPr>
        <p:spPr>
          <a:xfrm>
            <a:off x="1524000" y="3810000"/>
            <a:ext cx="30480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2064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EF54B5FE-609C-C77B-2EA9-91FB983017FA}"/>
              </a:ext>
            </a:extLst>
          </p:cNvPr>
          <p:cNvPicPr>
            <a:picLocks noChangeAspect="1"/>
          </p:cNvPicPr>
          <p:nvPr/>
        </p:nvPicPr>
        <p:blipFill>
          <a:blip r:embed="rId3"/>
          <a:stretch>
            <a:fillRect/>
          </a:stretch>
        </p:blipFill>
        <p:spPr>
          <a:xfrm>
            <a:off x="5615099" y="2178974"/>
            <a:ext cx="3414624" cy="3480477"/>
          </a:xfrm>
          <a:prstGeom prst="rect">
            <a:avLst/>
          </a:prstGeom>
        </p:spPr>
      </p:pic>
      <p:pic>
        <p:nvPicPr>
          <p:cNvPr id="11" name="Picture 10">
            <a:extLst>
              <a:ext uri="{FF2B5EF4-FFF2-40B4-BE49-F238E27FC236}">
                <a16:creationId xmlns:a16="http://schemas.microsoft.com/office/drawing/2014/main" id="{16C2AD1C-2FDC-B20D-08B9-8A002DBAC2E5}"/>
              </a:ext>
            </a:extLst>
          </p:cNvPr>
          <p:cNvPicPr>
            <a:picLocks noChangeAspect="1"/>
          </p:cNvPicPr>
          <p:nvPr/>
        </p:nvPicPr>
        <p:blipFill>
          <a:blip r:embed="rId4"/>
          <a:stretch>
            <a:fillRect/>
          </a:stretch>
        </p:blipFill>
        <p:spPr>
          <a:xfrm>
            <a:off x="1002861" y="2150566"/>
            <a:ext cx="3403774" cy="3435290"/>
          </a:xfrm>
          <a:prstGeom prst="rect">
            <a:avLst/>
          </a:prstGeom>
        </p:spPr>
      </p:pic>
      <p:sp>
        <p:nvSpPr>
          <p:cNvPr id="12" name="TextBox 11">
            <a:extLst>
              <a:ext uri="{FF2B5EF4-FFF2-40B4-BE49-F238E27FC236}">
                <a16:creationId xmlns:a16="http://schemas.microsoft.com/office/drawing/2014/main" id="{975DB4A0-D6AE-8ED8-257D-1D92E0868EE6}"/>
              </a:ext>
            </a:extLst>
          </p:cNvPr>
          <p:cNvSpPr txBox="1"/>
          <p:nvPr/>
        </p:nvSpPr>
        <p:spPr>
          <a:xfrm rot="16200000">
            <a:off x="-1596234" y="3573569"/>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
        <p:nvSpPr>
          <p:cNvPr id="13" name="TextBox 12">
            <a:extLst>
              <a:ext uri="{FF2B5EF4-FFF2-40B4-BE49-F238E27FC236}">
                <a16:creationId xmlns:a16="http://schemas.microsoft.com/office/drawing/2014/main" id="{F30F9AA3-A929-DE7D-F90C-1C3601996375}"/>
              </a:ext>
            </a:extLst>
          </p:cNvPr>
          <p:cNvSpPr txBox="1"/>
          <p:nvPr/>
        </p:nvSpPr>
        <p:spPr>
          <a:xfrm>
            <a:off x="644237" y="2069869"/>
            <a:ext cx="464474"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15" name="TextBox 14">
            <a:extLst>
              <a:ext uri="{FF2B5EF4-FFF2-40B4-BE49-F238E27FC236}">
                <a16:creationId xmlns:a16="http://schemas.microsoft.com/office/drawing/2014/main" id="{3040470A-301D-D470-3627-EE3A3A3E9C3F}"/>
              </a:ext>
            </a:extLst>
          </p:cNvPr>
          <p:cNvSpPr txBox="1"/>
          <p:nvPr/>
        </p:nvSpPr>
        <p:spPr>
          <a:xfrm>
            <a:off x="643196" y="2648642"/>
            <a:ext cx="464474"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17" name="TextBox 16">
            <a:extLst>
              <a:ext uri="{FF2B5EF4-FFF2-40B4-BE49-F238E27FC236}">
                <a16:creationId xmlns:a16="http://schemas.microsoft.com/office/drawing/2014/main" id="{45A80C3C-4B15-C662-B153-B023FD0E920B}"/>
              </a:ext>
            </a:extLst>
          </p:cNvPr>
          <p:cNvSpPr txBox="1"/>
          <p:nvPr/>
        </p:nvSpPr>
        <p:spPr>
          <a:xfrm>
            <a:off x="590208" y="4310164"/>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19" name="TextBox 18">
            <a:extLst>
              <a:ext uri="{FF2B5EF4-FFF2-40B4-BE49-F238E27FC236}">
                <a16:creationId xmlns:a16="http://schemas.microsoft.com/office/drawing/2014/main" id="{BB79C1B7-4488-EC80-33D1-8A07100CC7E5}"/>
              </a:ext>
            </a:extLst>
          </p:cNvPr>
          <p:cNvSpPr txBox="1"/>
          <p:nvPr/>
        </p:nvSpPr>
        <p:spPr>
          <a:xfrm>
            <a:off x="542689" y="5418870"/>
            <a:ext cx="507833" cy="300082"/>
          </a:xfrm>
          <a:prstGeom prst="rect">
            <a:avLst/>
          </a:prstGeom>
          <a:noFill/>
        </p:spPr>
        <p:txBody>
          <a:bodyPr wrap="square" rtlCol="0">
            <a:spAutoFit/>
          </a:bodyPr>
          <a:lstStyle/>
          <a:p>
            <a:pPr defTabSz="685800"/>
            <a:r>
              <a:rPr lang="en-US" sz="1350" dirty="0">
                <a:solidFill>
                  <a:prstClr val="white"/>
                </a:solidFill>
                <a:latin typeface="Calibri"/>
              </a:rPr>
              <a:t>-150</a:t>
            </a:r>
          </a:p>
        </p:txBody>
      </p:sp>
      <p:sp>
        <p:nvSpPr>
          <p:cNvPr id="21" name="TextBox 20">
            <a:extLst>
              <a:ext uri="{FF2B5EF4-FFF2-40B4-BE49-F238E27FC236}">
                <a16:creationId xmlns:a16="http://schemas.microsoft.com/office/drawing/2014/main" id="{D9C6778D-A373-73F7-7659-ECA10DC6C41A}"/>
              </a:ext>
            </a:extLst>
          </p:cNvPr>
          <p:cNvSpPr txBox="1"/>
          <p:nvPr/>
        </p:nvSpPr>
        <p:spPr>
          <a:xfrm>
            <a:off x="517477" y="4846330"/>
            <a:ext cx="537205" cy="300082"/>
          </a:xfrm>
          <a:prstGeom prst="rect">
            <a:avLst/>
          </a:prstGeom>
          <a:noFill/>
        </p:spPr>
        <p:txBody>
          <a:bodyPr wrap="square" rtlCol="0">
            <a:spAutoFit/>
          </a:bodyPr>
          <a:lstStyle/>
          <a:p>
            <a:pPr defTabSz="685800"/>
            <a:r>
              <a:rPr lang="en-US" sz="1350" dirty="0">
                <a:solidFill>
                  <a:prstClr val="white"/>
                </a:solidFill>
                <a:latin typeface="Calibri"/>
              </a:rPr>
              <a:t>-100</a:t>
            </a:r>
          </a:p>
        </p:txBody>
      </p:sp>
      <p:sp>
        <p:nvSpPr>
          <p:cNvPr id="23" name="TextBox 22">
            <a:extLst>
              <a:ext uri="{FF2B5EF4-FFF2-40B4-BE49-F238E27FC236}">
                <a16:creationId xmlns:a16="http://schemas.microsoft.com/office/drawing/2014/main" id="{01AEA7C2-C4E3-5793-6162-0C76124AC667}"/>
              </a:ext>
            </a:extLst>
          </p:cNvPr>
          <p:cNvSpPr txBox="1"/>
          <p:nvPr/>
        </p:nvSpPr>
        <p:spPr>
          <a:xfrm>
            <a:off x="607874" y="3199375"/>
            <a:ext cx="464474" cy="300082"/>
          </a:xfrm>
          <a:prstGeom prst="rect">
            <a:avLst/>
          </a:prstGeom>
        </p:spPr>
        <p:txBody>
          <a:bodyPr wrap="square" rtlCol="0">
            <a:spAutoFit/>
          </a:bodyPr>
          <a:lstStyle/>
          <a:p>
            <a:pPr defTabSz="685800"/>
            <a:r>
              <a:rPr lang="en-US" sz="1350" dirty="0">
                <a:solidFill>
                  <a:prstClr val="white"/>
                </a:solidFill>
                <a:latin typeface="Calibri"/>
              </a:rPr>
              <a:t>  50</a:t>
            </a:r>
          </a:p>
        </p:txBody>
      </p:sp>
      <p:sp>
        <p:nvSpPr>
          <p:cNvPr id="25" name="TextBox 24">
            <a:extLst>
              <a:ext uri="{FF2B5EF4-FFF2-40B4-BE49-F238E27FC236}">
                <a16:creationId xmlns:a16="http://schemas.microsoft.com/office/drawing/2014/main" id="{E5033B72-DDD8-E6EF-5076-327C35ACD408}"/>
              </a:ext>
            </a:extLst>
          </p:cNvPr>
          <p:cNvSpPr txBox="1"/>
          <p:nvPr/>
        </p:nvSpPr>
        <p:spPr>
          <a:xfrm>
            <a:off x="607874" y="3196258"/>
            <a:ext cx="464474" cy="300082"/>
          </a:xfrm>
          <a:prstGeom prst="rect">
            <a:avLst/>
          </a:prstGeom>
          <a:noFill/>
        </p:spPr>
        <p:txBody>
          <a:bodyPr wrap="square" rtlCol="0">
            <a:spAutoFit/>
          </a:bodyPr>
          <a:lstStyle/>
          <a:p>
            <a:pPr defTabSz="685800"/>
            <a:r>
              <a:rPr lang="en-US" sz="1350" dirty="0">
                <a:solidFill>
                  <a:prstClr val="white"/>
                </a:solidFill>
                <a:latin typeface="Calibri"/>
              </a:rPr>
              <a:t>  50</a:t>
            </a:r>
          </a:p>
        </p:txBody>
      </p:sp>
      <p:sp>
        <p:nvSpPr>
          <p:cNvPr id="27" name="TextBox 26">
            <a:extLst>
              <a:ext uri="{FF2B5EF4-FFF2-40B4-BE49-F238E27FC236}">
                <a16:creationId xmlns:a16="http://schemas.microsoft.com/office/drawing/2014/main" id="{78F156A0-0E53-196A-64A9-44A1C1C2EFB0}"/>
              </a:ext>
            </a:extLst>
          </p:cNvPr>
          <p:cNvSpPr txBox="1"/>
          <p:nvPr/>
        </p:nvSpPr>
        <p:spPr>
          <a:xfrm>
            <a:off x="616189" y="3759445"/>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29" name="TextBox 28">
            <a:extLst>
              <a:ext uri="{FF2B5EF4-FFF2-40B4-BE49-F238E27FC236}">
                <a16:creationId xmlns:a16="http://schemas.microsoft.com/office/drawing/2014/main" id="{904A9414-2721-611E-2994-D16A18217C3D}"/>
              </a:ext>
            </a:extLst>
          </p:cNvPr>
          <p:cNvSpPr txBox="1"/>
          <p:nvPr/>
        </p:nvSpPr>
        <p:spPr>
          <a:xfrm>
            <a:off x="762698" y="5573713"/>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31" name="TextBox 30">
            <a:extLst>
              <a:ext uri="{FF2B5EF4-FFF2-40B4-BE49-F238E27FC236}">
                <a16:creationId xmlns:a16="http://schemas.microsoft.com/office/drawing/2014/main" id="{197AC5FC-7668-838D-464E-6FECE29FEAF3}"/>
              </a:ext>
            </a:extLst>
          </p:cNvPr>
          <p:cNvSpPr txBox="1"/>
          <p:nvPr/>
        </p:nvSpPr>
        <p:spPr>
          <a:xfrm>
            <a:off x="1329000" y="5575793"/>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33" name="TextBox 32">
            <a:extLst>
              <a:ext uri="{FF2B5EF4-FFF2-40B4-BE49-F238E27FC236}">
                <a16:creationId xmlns:a16="http://schemas.microsoft.com/office/drawing/2014/main" id="{7F3635CD-9B9B-E32C-F9E4-7B3831736D6B}"/>
              </a:ext>
            </a:extLst>
          </p:cNvPr>
          <p:cNvSpPr txBox="1"/>
          <p:nvPr/>
        </p:nvSpPr>
        <p:spPr>
          <a:xfrm>
            <a:off x="1885950" y="5577875"/>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35" name="TextBox 34">
            <a:extLst>
              <a:ext uri="{FF2B5EF4-FFF2-40B4-BE49-F238E27FC236}">
                <a16:creationId xmlns:a16="http://schemas.microsoft.com/office/drawing/2014/main" id="{EFD0087A-1B36-A4E1-A36A-23213176258E}"/>
              </a:ext>
            </a:extLst>
          </p:cNvPr>
          <p:cNvSpPr txBox="1"/>
          <p:nvPr/>
        </p:nvSpPr>
        <p:spPr>
          <a:xfrm>
            <a:off x="2940644" y="5355408"/>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37" name="TextBox 36">
            <a:extLst>
              <a:ext uri="{FF2B5EF4-FFF2-40B4-BE49-F238E27FC236}">
                <a16:creationId xmlns:a16="http://schemas.microsoft.com/office/drawing/2014/main" id="{F893449E-1418-B1CA-5ACA-E1DE608A3E86}"/>
              </a:ext>
            </a:extLst>
          </p:cNvPr>
          <p:cNvSpPr txBox="1"/>
          <p:nvPr/>
        </p:nvSpPr>
        <p:spPr>
          <a:xfrm>
            <a:off x="3506946" y="5357487"/>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39" name="TextBox 38">
            <a:extLst>
              <a:ext uri="{FF2B5EF4-FFF2-40B4-BE49-F238E27FC236}">
                <a16:creationId xmlns:a16="http://schemas.microsoft.com/office/drawing/2014/main" id="{8346179C-0FDD-CC9E-4603-724BFCAAD2E2}"/>
              </a:ext>
            </a:extLst>
          </p:cNvPr>
          <p:cNvSpPr txBox="1"/>
          <p:nvPr/>
        </p:nvSpPr>
        <p:spPr>
          <a:xfrm>
            <a:off x="4063896" y="5359569"/>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41" name="TextBox 40">
            <a:extLst>
              <a:ext uri="{FF2B5EF4-FFF2-40B4-BE49-F238E27FC236}">
                <a16:creationId xmlns:a16="http://schemas.microsoft.com/office/drawing/2014/main" id="{C99AC6BA-6A06-2A1C-3924-0959BCCCBEE3}"/>
              </a:ext>
            </a:extLst>
          </p:cNvPr>
          <p:cNvSpPr txBox="1"/>
          <p:nvPr/>
        </p:nvSpPr>
        <p:spPr>
          <a:xfrm>
            <a:off x="2412785" y="5552936"/>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42" name="Rectangle: Rounded Corners 41">
            <a:extLst>
              <a:ext uri="{FF2B5EF4-FFF2-40B4-BE49-F238E27FC236}">
                <a16:creationId xmlns:a16="http://schemas.microsoft.com/office/drawing/2014/main" id="{7BB2B3B9-877F-B3BA-F62E-D205890156CC}"/>
              </a:ext>
            </a:extLst>
          </p:cNvPr>
          <p:cNvSpPr/>
          <p:nvPr/>
        </p:nvSpPr>
        <p:spPr>
          <a:xfrm>
            <a:off x="1524000" y="2303665"/>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3" name="TextBox 42">
            <a:extLst>
              <a:ext uri="{FF2B5EF4-FFF2-40B4-BE49-F238E27FC236}">
                <a16:creationId xmlns:a16="http://schemas.microsoft.com/office/drawing/2014/main" id="{A4825822-CCB1-A490-82BF-AD5BA3819204}"/>
              </a:ext>
            </a:extLst>
          </p:cNvPr>
          <p:cNvSpPr txBox="1"/>
          <p:nvPr/>
        </p:nvSpPr>
        <p:spPr>
          <a:xfrm>
            <a:off x="1499407" y="2268974"/>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45" name="TextBox 44">
            <a:extLst>
              <a:ext uri="{FF2B5EF4-FFF2-40B4-BE49-F238E27FC236}">
                <a16:creationId xmlns:a16="http://schemas.microsoft.com/office/drawing/2014/main" id="{DA96F914-5534-80FE-2321-203D4726D081}"/>
              </a:ext>
            </a:extLst>
          </p:cNvPr>
          <p:cNvSpPr txBox="1"/>
          <p:nvPr/>
        </p:nvSpPr>
        <p:spPr>
          <a:xfrm>
            <a:off x="1467078" y="2454659"/>
            <a:ext cx="1529704"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47" name="TextBox 46">
            <a:extLst>
              <a:ext uri="{FF2B5EF4-FFF2-40B4-BE49-F238E27FC236}">
                <a16:creationId xmlns:a16="http://schemas.microsoft.com/office/drawing/2014/main" id="{E571F57E-4CA4-2BC1-A6B8-4E9C3A6A01AF}"/>
              </a:ext>
            </a:extLst>
          </p:cNvPr>
          <p:cNvSpPr txBox="1"/>
          <p:nvPr/>
        </p:nvSpPr>
        <p:spPr>
          <a:xfrm>
            <a:off x="1468228" y="2687789"/>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49" name="TextBox 48">
            <a:extLst>
              <a:ext uri="{FF2B5EF4-FFF2-40B4-BE49-F238E27FC236}">
                <a16:creationId xmlns:a16="http://schemas.microsoft.com/office/drawing/2014/main" id="{D025DCDC-58E9-3A16-6C9A-E1261F5DA379}"/>
              </a:ext>
            </a:extLst>
          </p:cNvPr>
          <p:cNvSpPr txBox="1"/>
          <p:nvPr/>
        </p:nvSpPr>
        <p:spPr>
          <a:xfrm>
            <a:off x="1464073" y="2892489"/>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51" name="Rectangle 50">
            <a:extLst>
              <a:ext uri="{FF2B5EF4-FFF2-40B4-BE49-F238E27FC236}">
                <a16:creationId xmlns:a16="http://schemas.microsoft.com/office/drawing/2014/main" id="{8A918B6A-34C2-17CD-6A32-D5C8F58100EC}"/>
              </a:ext>
            </a:extLst>
          </p:cNvPr>
          <p:cNvSpPr/>
          <p:nvPr/>
        </p:nvSpPr>
        <p:spPr>
          <a:xfrm>
            <a:off x="1107670" y="2288079"/>
            <a:ext cx="1842320"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5" name="TextBox 54">
            <a:extLst>
              <a:ext uri="{FF2B5EF4-FFF2-40B4-BE49-F238E27FC236}">
                <a16:creationId xmlns:a16="http://schemas.microsoft.com/office/drawing/2014/main" id="{B455F2C6-EEBC-F9CB-DC32-F04403751A54}"/>
              </a:ext>
            </a:extLst>
          </p:cNvPr>
          <p:cNvSpPr txBox="1"/>
          <p:nvPr/>
        </p:nvSpPr>
        <p:spPr>
          <a:xfrm rot="16200000">
            <a:off x="3234517" y="3712808"/>
            <a:ext cx="3793869" cy="507831"/>
          </a:xfrm>
          <a:prstGeom prst="rect">
            <a:avLst/>
          </a:prstGeom>
          <a:noFill/>
        </p:spPr>
        <p:txBody>
          <a:bodyPr wrap="square" rtlCol="0">
            <a:spAutoFit/>
          </a:bodyPr>
          <a:lstStyle/>
          <a:p>
            <a:pPr algn="ctr" defTabSz="685800"/>
            <a:r>
              <a:rPr lang="en-US" sz="1350" dirty="0">
                <a:solidFill>
                  <a:prstClr val="white"/>
                </a:solidFill>
                <a:latin typeface="Calibri"/>
              </a:rPr>
              <a:t>Atmospheric heat transport generated </a:t>
            </a:r>
          </a:p>
          <a:p>
            <a:pPr algn="ctr" defTabSz="685800"/>
            <a:r>
              <a:rPr lang="en-US" sz="1350" dirty="0">
                <a:solidFill>
                  <a:prstClr val="white"/>
                </a:solidFill>
                <a:latin typeface="Calibri"/>
              </a:rPr>
              <a:t>By each source term (PW)</a:t>
            </a:r>
          </a:p>
        </p:txBody>
      </p:sp>
      <p:sp>
        <p:nvSpPr>
          <p:cNvPr id="57" name="TextBox 56">
            <a:extLst>
              <a:ext uri="{FF2B5EF4-FFF2-40B4-BE49-F238E27FC236}">
                <a16:creationId xmlns:a16="http://schemas.microsoft.com/office/drawing/2014/main" id="{E5EDDB3A-395B-CDA0-99D9-F3C7B2F48750}"/>
              </a:ext>
            </a:extLst>
          </p:cNvPr>
          <p:cNvSpPr txBox="1"/>
          <p:nvPr/>
        </p:nvSpPr>
        <p:spPr>
          <a:xfrm>
            <a:off x="5403292" y="2112473"/>
            <a:ext cx="264431"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59" name="TextBox 58">
            <a:extLst>
              <a:ext uri="{FF2B5EF4-FFF2-40B4-BE49-F238E27FC236}">
                <a16:creationId xmlns:a16="http://schemas.microsoft.com/office/drawing/2014/main" id="{69614EC7-98CF-9DB0-4A47-497A2E1027BA}"/>
              </a:ext>
            </a:extLst>
          </p:cNvPr>
          <p:cNvSpPr txBox="1"/>
          <p:nvPr/>
        </p:nvSpPr>
        <p:spPr>
          <a:xfrm>
            <a:off x="5411603" y="2641371"/>
            <a:ext cx="264431"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1" name="TextBox 60">
            <a:extLst>
              <a:ext uri="{FF2B5EF4-FFF2-40B4-BE49-F238E27FC236}">
                <a16:creationId xmlns:a16="http://schemas.microsoft.com/office/drawing/2014/main" id="{1976AE94-CF5E-0F8C-A7C7-89926B3672E9}"/>
              </a:ext>
            </a:extLst>
          </p:cNvPr>
          <p:cNvSpPr txBox="1"/>
          <p:nvPr/>
        </p:nvSpPr>
        <p:spPr>
          <a:xfrm>
            <a:off x="5327443" y="4315363"/>
            <a:ext cx="464474" cy="300082"/>
          </a:xfrm>
          <a:prstGeom prst="rect">
            <a:avLst/>
          </a:prstGeom>
          <a:noFill/>
        </p:spPr>
        <p:txBody>
          <a:bodyPr wrap="square" rtlCol="0">
            <a:spAutoFit/>
          </a:bodyPr>
          <a:lstStyle/>
          <a:p>
            <a:pPr defTabSz="685800"/>
            <a:r>
              <a:rPr lang="en-US" sz="1350" dirty="0">
                <a:solidFill>
                  <a:prstClr val="white"/>
                </a:solidFill>
                <a:latin typeface="Calibri"/>
              </a:rPr>
              <a:t> -2</a:t>
            </a:r>
          </a:p>
        </p:txBody>
      </p:sp>
      <p:sp>
        <p:nvSpPr>
          <p:cNvPr id="63" name="TextBox 62">
            <a:extLst>
              <a:ext uri="{FF2B5EF4-FFF2-40B4-BE49-F238E27FC236}">
                <a16:creationId xmlns:a16="http://schemas.microsoft.com/office/drawing/2014/main" id="{8F472AF7-90B0-AA29-8395-42472F0ACA63}"/>
              </a:ext>
            </a:extLst>
          </p:cNvPr>
          <p:cNvSpPr txBox="1"/>
          <p:nvPr/>
        </p:nvSpPr>
        <p:spPr>
          <a:xfrm>
            <a:off x="5373159" y="5452123"/>
            <a:ext cx="464474" cy="300082"/>
          </a:xfrm>
          <a:prstGeom prst="rect">
            <a:avLst/>
          </a:prstGeom>
          <a:noFill/>
        </p:spPr>
        <p:txBody>
          <a:bodyPr wrap="square" rtlCol="0">
            <a:spAutoFit/>
          </a:bodyPr>
          <a:lstStyle/>
          <a:p>
            <a:pPr defTabSz="685800"/>
            <a:r>
              <a:rPr lang="en-US" sz="1350" dirty="0">
                <a:solidFill>
                  <a:prstClr val="white"/>
                </a:solidFill>
                <a:latin typeface="Calibri"/>
              </a:rPr>
              <a:t>-6</a:t>
            </a:r>
          </a:p>
        </p:txBody>
      </p:sp>
      <p:sp>
        <p:nvSpPr>
          <p:cNvPr id="65" name="TextBox 64">
            <a:extLst>
              <a:ext uri="{FF2B5EF4-FFF2-40B4-BE49-F238E27FC236}">
                <a16:creationId xmlns:a16="http://schemas.microsoft.com/office/drawing/2014/main" id="{BC24D969-1B71-28E0-BAA3-4DBF78D05985}"/>
              </a:ext>
            </a:extLst>
          </p:cNvPr>
          <p:cNvSpPr txBox="1"/>
          <p:nvPr/>
        </p:nvSpPr>
        <p:spPr>
          <a:xfrm>
            <a:off x="5377320" y="4888935"/>
            <a:ext cx="464474" cy="300082"/>
          </a:xfrm>
          <a:prstGeom prst="rect">
            <a:avLst/>
          </a:prstGeom>
          <a:noFill/>
        </p:spPr>
        <p:txBody>
          <a:bodyPr wrap="square" rtlCol="0">
            <a:spAutoFit/>
          </a:bodyPr>
          <a:lstStyle/>
          <a:p>
            <a:pPr defTabSz="685800"/>
            <a:r>
              <a:rPr lang="en-US" sz="1350" dirty="0">
                <a:solidFill>
                  <a:prstClr val="white"/>
                </a:solidFill>
                <a:latin typeface="Calibri"/>
              </a:rPr>
              <a:t>-4</a:t>
            </a:r>
          </a:p>
        </p:txBody>
      </p:sp>
      <p:sp>
        <p:nvSpPr>
          <p:cNvPr id="69" name="TextBox 68">
            <a:extLst>
              <a:ext uri="{FF2B5EF4-FFF2-40B4-BE49-F238E27FC236}">
                <a16:creationId xmlns:a16="http://schemas.microsoft.com/office/drawing/2014/main" id="{97F57065-B8B8-EF53-8E1F-3CEF03666D83}"/>
              </a:ext>
            </a:extLst>
          </p:cNvPr>
          <p:cNvSpPr txBox="1"/>
          <p:nvPr/>
        </p:nvSpPr>
        <p:spPr>
          <a:xfrm>
            <a:off x="5392283" y="3217102"/>
            <a:ext cx="264550" cy="300082"/>
          </a:xfrm>
          <a:prstGeom prst="rect">
            <a:avLst/>
          </a:prstGeom>
          <a:noFill/>
        </p:spPr>
        <p:txBody>
          <a:bodyPr wrap="square" rtlCol="0">
            <a:spAutoFit/>
          </a:bodyPr>
          <a:lstStyle/>
          <a:p>
            <a:pPr defTabSz="685800"/>
            <a:r>
              <a:rPr lang="en-US" sz="1350" dirty="0">
                <a:solidFill>
                  <a:prstClr val="white"/>
                </a:solidFill>
                <a:latin typeface="Calibri"/>
              </a:rPr>
              <a:t>2</a:t>
            </a:r>
          </a:p>
        </p:txBody>
      </p:sp>
      <p:sp>
        <p:nvSpPr>
          <p:cNvPr id="71" name="TextBox 70">
            <a:extLst>
              <a:ext uri="{FF2B5EF4-FFF2-40B4-BE49-F238E27FC236}">
                <a16:creationId xmlns:a16="http://schemas.microsoft.com/office/drawing/2014/main" id="{8C96F1EE-4E54-501F-B2F2-DA48DA0BC589}"/>
              </a:ext>
            </a:extLst>
          </p:cNvPr>
          <p:cNvSpPr txBox="1"/>
          <p:nvPr/>
        </p:nvSpPr>
        <p:spPr>
          <a:xfrm>
            <a:off x="5275492" y="3733471"/>
            <a:ext cx="464474" cy="300082"/>
          </a:xfrm>
          <a:prstGeom prst="rect">
            <a:avLst/>
          </a:prstGeom>
          <a:noFill/>
        </p:spPr>
        <p:txBody>
          <a:bodyPr wrap="square" rtlCol="0">
            <a:spAutoFit/>
          </a:bodyPr>
          <a:lstStyle/>
          <a:p>
            <a:pPr defTabSz="685800"/>
            <a:r>
              <a:rPr lang="en-US" sz="1350" dirty="0">
                <a:solidFill>
                  <a:prstClr val="white"/>
                </a:solidFill>
                <a:latin typeface="Calibri"/>
              </a:rPr>
              <a:t>   0</a:t>
            </a:r>
          </a:p>
        </p:txBody>
      </p:sp>
      <p:sp>
        <p:nvSpPr>
          <p:cNvPr id="73" name="TextBox 72">
            <a:extLst>
              <a:ext uri="{FF2B5EF4-FFF2-40B4-BE49-F238E27FC236}">
                <a16:creationId xmlns:a16="http://schemas.microsoft.com/office/drawing/2014/main" id="{2B7C111D-1449-C759-7415-EA7CC16FD73C}"/>
              </a:ext>
            </a:extLst>
          </p:cNvPr>
          <p:cNvSpPr txBox="1"/>
          <p:nvPr/>
        </p:nvSpPr>
        <p:spPr>
          <a:xfrm>
            <a:off x="7559742" y="5410200"/>
            <a:ext cx="537205" cy="507831"/>
          </a:xfrm>
          <a:prstGeom prst="rect">
            <a:avLst/>
          </a:prstGeom>
          <a:noFill/>
        </p:spPr>
        <p:txBody>
          <a:bodyPr wrap="square" rtlCol="0">
            <a:spAutoFit/>
          </a:bodyPr>
          <a:lstStyle/>
          <a:p>
            <a:pPr defTabSz="685800"/>
            <a:r>
              <a:rPr lang="en-US" sz="1350" dirty="0">
                <a:solidFill>
                  <a:prstClr val="white"/>
                </a:solidFill>
                <a:latin typeface="Calibri"/>
              </a:rPr>
              <a:t>  30N</a:t>
            </a:r>
          </a:p>
        </p:txBody>
      </p:sp>
      <p:sp>
        <p:nvSpPr>
          <p:cNvPr id="75" name="TextBox 74">
            <a:extLst>
              <a:ext uri="{FF2B5EF4-FFF2-40B4-BE49-F238E27FC236}">
                <a16:creationId xmlns:a16="http://schemas.microsoft.com/office/drawing/2014/main" id="{9D896AD7-C65C-09EF-1EF9-542E8B40B1F4}"/>
              </a:ext>
            </a:extLst>
          </p:cNvPr>
          <p:cNvSpPr txBox="1"/>
          <p:nvPr/>
        </p:nvSpPr>
        <p:spPr>
          <a:xfrm>
            <a:off x="8126045" y="5412280"/>
            <a:ext cx="537205" cy="507831"/>
          </a:xfrm>
          <a:prstGeom prst="rect">
            <a:avLst/>
          </a:prstGeom>
          <a:noFill/>
        </p:spPr>
        <p:txBody>
          <a:bodyPr wrap="square" rtlCol="0">
            <a:spAutoFit/>
          </a:bodyPr>
          <a:lstStyle/>
          <a:p>
            <a:pPr defTabSz="685800"/>
            <a:r>
              <a:rPr lang="en-US" sz="1350" dirty="0">
                <a:solidFill>
                  <a:prstClr val="white"/>
                </a:solidFill>
                <a:latin typeface="Calibri"/>
              </a:rPr>
              <a:t>  60N</a:t>
            </a:r>
          </a:p>
        </p:txBody>
      </p:sp>
      <p:sp>
        <p:nvSpPr>
          <p:cNvPr id="77" name="TextBox 76">
            <a:extLst>
              <a:ext uri="{FF2B5EF4-FFF2-40B4-BE49-F238E27FC236}">
                <a16:creationId xmlns:a16="http://schemas.microsoft.com/office/drawing/2014/main" id="{1E477E48-DC45-20FD-10AD-26A8EB2B8EAC}"/>
              </a:ext>
            </a:extLst>
          </p:cNvPr>
          <p:cNvSpPr txBox="1"/>
          <p:nvPr/>
        </p:nvSpPr>
        <p:spPr>
          <a:xfrm>
            <a:off x="8759195" y="5410200"/>
            <a:ext cx="537205" cy="507831"/>
          </a:xfrm>
          <a:prstGeom prst="rect">
            <a:avLst/>
          </a:prstGeom>
          <a:noFill/>
        </p:spPr>
        <p:txBody>
          <a:bodyPr wrap="square" rtlCol="0">
            <a:spAutoFit/>
          </a:bodyPr>
          <a:lstStyle/>
          <a:p>
            <a:pPr defTabSz="685800"/>
            <a:r>
              <a:rPr lang="en-US" sz="1350" dirty="0">
                <a:solidFill>
                  <a:prstClr val="white"/>
                </a:solidFill>
                <a:latin typeface="Calibri"/>
              </a:rPr>
              <a:t>  90N</a:t>
            </a:r>
          </a:p>
        </p:txBody>
      </p:sp>
      <p:sp>
        <p:nvSpPr>
          <p:cNvPr id="79" name="Rectangle: Rounded Corners 78">
            <a:extLst>
              <a:ext uri="{FF2B5EF4-FFF2-40B4-BE49-F238E27FC236}">
                <a16:creationId xmlns:a16="http://schemas.microsoft.com/office/drawing/2014/main" id="{82FF6A1E-A6E9-B2DD-F725-6A31FFCF1651}"/>
              </a:ext>
            </a:extLst>
          </p:cNvPr>
          <p:cNvSpPr/>
          <p:nvPr/>
        </p:nvSpPr>
        <p:spPr>
          <a:xfrm>
            <a:off x="5745293" y="2346270"/>
            <a:ext cx="1403676" cy="8478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1" name="TextBox 80">
            <a:extLst>
              <a:ext uri="{FF2B5EF4-FFF2-40B4-BE49-F238E27FC236}">
                <a16:creationId xmlns:a16="http://schemas.microsoft.com/office/drawing/2014/main" id="{608EB72A-DC12-3A21-E275-F1A557B4B2E8}"/>
              </a:ext>
            </a:extLst>
          </p:cNvPr>
          <p:cNvSpPr txBox="1"/>
          <p:nvPr/>
        </p:nvSpPr>
        <p:spPr>
          <a:xfrm>
            <a:off x="5740999" y="2311578"/>
            <a:ext cx="838547" cy="288541"/>
          </a:xfrm>
          <a:prstGeom prst="rect">
            <a:avLst/>
          </a:prstGeom>
          <a:noFill/>
        </p:spPr>
        <p:txBody>
          <a:bodyPr wrap="square" rtlCol="0">
            <a:spAutoFit/>
          </a:bodyPr>
          <a:lstStyle/>
          <a:p>
            <a:pPr defTabSz="685800"/>
            <a:r>
              <a:rPr lang="en-US" sz="1275" b="1" dirty="0">
                <a:solidFill>
                  <a:prstClr val="black"/>
                </a:solidFill>
                <a:latin typeface="Calibri"/>
              </a:rPr>
              <a:t>Total</a:t>
            </a:r>
          </a:p>
        </p:txBody>
      </p:sp>
      <p:sp>
        <p:nvSpPr>
          <p:cNvPr id="83" name="TextBox 82">
            <a:extLst>
              <a:ext uri="{FF2B5EF4-FFF2-40B4-BE49-F238E27FC236}">
                <a16:creationId xmlns:a16="http://schemas.microsoft.com/office/drawing/2014/main" id="{893637F2-347B-B159-AD6C-71DB725C9127}"/>
              </a:ext>
            </a:extLst>
          </p:cNvPr>
          <p:cNvSpPr txBox="1"/>
          <p:nvPr/>
        </p:nvSpPr>
        <p:spPr>
          <a:xfrm>
            <a:off x="5710859" y="2516343"/>
            <a:ext cx="1885426" cy="288541"/>
          </a:xfrm>
          <a:prstGeom prst="rect">
            <a:avLst/>
          </a:prstGeom>
          <a:noFill/>
        </p:spPr>
        <p:txBody>
          <a:bodyPr wrap="square" rtlCol="0">
            <a:spAutoFit/>
          </a:bodyPr>
          <a:lstStyle/>
          <a:p>
            <a:pPr defTabSz="685800"/>
            <a:r>
              <a:rPr lang="en-US" sz="1275" b="1" dirty="0">
                <a:solidFill>
                  <a:srgbClr val="FFC000"/>
                </a:solidFill>
                <a:latin typeface="Calibri"/>
              </a:rPr>
              <a:t>Radiation (</a:t>
            </a:r>
            <a:r>
              <a:rPr lang="en-US" sz="1275" b="1" dirty="0" err="1">
                <a:solidFill>
                  <a:srgbClr val="FFC000"/>
                </a:solidFill>
                <a:latin typeface="Calibri"/>
              </a:rPr>
              <a:t>atmos</a:t>
            </a:r>
            <a:r>
              <a:rPr lang="en-US" sz="1275" b="1" dirty="0">
                <a:solidFill>
                  <a:srgbClr val="FFC000"/>
                </a:solidFill>
                <a:latin typeface="Calibri"/>
              </a:rPr>
              <a:t>)</a:t>
            </a:r>
          </a:p>
        </p:txBody>
      </p:sp>
      <p:sp>
        <p:nvSpPr>
          <p:cNvPr id="85" name="TextBox 84">
            <a:extLst>
              <a:ext uri="{FF2B5EF4-FFF2-40B4-BE49-F238E27FC236}">
                <a16:creationId xmlns:a16="http://schemas.microsoft.com/office/drawing/2014/main" id="{58A124AF-6F5E-4F9C-D682-17FEE59DAA1C}"/>
              </a:ext>
            </a:extLst>
          </p:cNvPr>
          <p:cNvSpPr txBox="1"/>
          <p:nvPr/>
        </p:nvSpPr>
        <p:spPr>
          <a:xfrm>
            <a:off x="5709820" y="2730393"/>
            <a:ext cx="1453706" cy="288541"/>
          </a:xfrm>
          <a:prstGeom prst="rect">
            <a:avLst/>
          </a:prstGeom>
          <a:noFill/>
        </p:spPr>
        <p:txBody>
          <a:bodyPr wrap="square" rtlCol="0">
            <a:spAutoFit/>
          </a:bodyPr>
          <a:lstStyle/>
          <a:p>
            <a:pPr defTabSz="685800"/>
            <a:r>
              <a:rPr lang="en-US" sz="1275" b="1" dirty="0">
                <a:solidFill>
                  <a:srgbClr val="FF0000"/>
                </a:solidFill>
                <a:latin typeface="Calibri"/>
              </a:rPr>
              <a:t>Sensible heat</a:t>
            </a:r>
          </a:p>
        </p:txBody>
      </p:sp>
      <p:sp>
        <p:nvSpPr>
          <p:cNvPr id="87" name="TextBox 86">
            <a:extLst>
              <a:ext uri="{FF2B5EF4-FFF2-40B4-BE49-F238E27FC236}">
                <a16:creationId xmlns:a16="http://schemas.microsoft.com/office/drawing/2014/main" id="{2128FE64-B833-845A-4144-14E4AE55A7ED}"/>
              </a:ext>
            </a:extLst>
          </p:cNvPr>
          <p:cNvSpPr txBox="1"/>
          <p:nvPr/>
        </p:nvSpPr>
        <p:spPr>
          <a:xfrm>
            <a:off x="5705665" y="2935093"/>
            <a:ext cx="1453706" cy="288541"/>
          </a:xfrm>
          <a:prstGeom prst="rect">
            <a:avLst/>
          </a:prstGeom>
          <a:noFill/>
        </p:spPr>
        <p:txBody>
          <a:bodyPr wrap="square" rtlCol="0">
            <a:spAutoFit/>
          </a:bodyPr>
          <a:lstStyle/>
          <a:p>
            <a:pPr defTabSz="685800"/>
            <a:r>
              <a:rPr lang="en-US" sz="1275" b="1" dirty="0">
                <a:solidFill>
                  <a:srgbClr val="007033"/>
                </a:solidFill>
                <a:latin typeface="Calibri"/>
              </a:rPr>
              <a:t>Evaporation</a:t>
            </a:r>
          </a:p>
        </p:txBody>
      </p:sp>
      <p:sp>
        <p:nvSpPr>
          <p:cNvPr id="89" name="Rectangle 88">
            <a:extLst>
              <a:ext uri="{FF2B5EF4-FFF2-40B4-BE49-F238E27FC236}">
                <a16:creationId xmlns:a16="http://schemas.microsoft.com/office/drawing/2014/main" id="{7A675523-04E8-60E1-6302-98085A16619B}"/>
              </a:ext>
            </a:extLst>
          </p:cNvPr>
          <p:cNvSpPr/>
          <p:nvPr/>
        </p:nvSpPr>
        <p:spPr>
          <a:xfrm>
            <a:off x="5720214" y="2330683"/>
            <a:ext cx="1403676" cy="86986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1" name="TextBox 90">
            <a:extLst>
              <a:ext uri="{FF2B5EF4-FFF2-40B4-BE49-F238E27FC236}">
                <a16:creationId xmlns:a16="http://schemas.microsoft.com/office/drawing/2014/main" id="{83025F82-2A2F-BEA9-B91E-95AC92D5499B}"/>
              </a:ext>
            </a:extLst>
          </p:cNvPr>
          <p:cNvSpPr txBox="1"/>
          <p:nvPr/>
        </p:nvSpPr>
        <p:spPr>
          <a:xfrm>
            <a:off x="5397081" y="5603850"/>
            <a:ext cx="537205" cy="300082"/>
          </a:xfrm>
          <a:prstGeom prst="rect">
            <a:avLst/>
          </a:prstGeom>
          <a:noFill/>
        </p:spPr>
        <p:txBody>
          <a:bodyPr wrap="square" rtlCol="0">
            <a:spAutoFit/>
          </a:bodyPr>
          <a:lstStyle/>
          <a:p>
            <a:pPr defTabSz="685800"/>
            <a:r>
              <a:rPr lang="en-US" sz="1350" dirty="0">
                <a:solidFill>
                  <a:prstClr val="white"/>
                </a:solidFill>
                <a:latin typeface="Calibri"/>
              </a:rPr>
              <a:t>  90S</a:t>
            </a:r>
          </a:p>
        </p:txBody>
      </p:sp>
      <p:sp>
        <p:nvSpPr>
          <p:cNvPr id="93" name="TextBox 92">
            <a:extLst>
              <a:ext uri="{FF2B5EF4-FFF2-40B4-BE49-F238E27FC236}">
                <a16:creationId xmlns:a16="http://schemas.microsoft.com/office/drawing/2014/main" id="{F0014A07-58C5-9614-AD8C-CC16A60F37D9}"/>
              </a:ext>
            </a:extLst>
          </p:cNvPr>
          <p:cNvSpPr txBox="1"/>
          <p:nvPr/>
        </p:nvSpPr>
        <p:spPr>
          <a:xfrm>
            <a:off x="5963383" y="5605930"/>
            <a:ext cx="537205" cy="300082"/>
          </a:xfrm>
          <a:prstGeom prst="rect">
            <a:avLst/>
          </a:prstGeom>
          <a:noFill/>
        </p:spPr>
        <p:txBody>
          <a:bodyPr wrap="square" rtlCol="0">
            <a:spAutoFit/>
          </a:bodyPr>
          <a:lstStyle/>
          <a:p>
            <a:pPr defTabSz="685800"/>
            <a:r>
              <a:rPr lang="en-US" sz="1350" dirty="0">
                <a:solidFill>
                  <a:prstClr val="white"/>
                </a:solidFill>
                <a:latin typeface="Calibri"/>
              </a:rPr>
              <a:t>  60S</a:t>
            </a:r>
          </a:p>
        </p:txBody>
      </p:sp>
      <p:sp>
        <p:nvSpPr>
          <p:cNvPr id="95" name="TextBox 94">
            <a:extLst>
              <a:ext uri="{FF2B5EF4-FFF2-40B4-BE49-F238E27FC236}">
                <a16:creationId xmlns:a16="http://schemas.microsoft.com/office/drawing/2014/main" id="{47D058BF-4890-36C9-71E3-62A3532A383E}"/>
              </a:ext>
            </a:extLst>
          </p:cNvPr>
          <p:cNvSpPr txBox="1"/>
          <p:nvPr/>
        </p:nvSpPr>
        <p:spPr>
          <a:xfrm>
            <a:off x="6520333" y="5608012"/>
            <a:ext cx="537205" cy="300082"/>
          </a:xfrm>
          <a:prstGeom prst="rect">
            <a:avLst/>
          </a:prstGeom>
          <a:noFill/>
        </p:spPr>
        <p:txBody>
          <a:bodyPr wrap="square" rtlCol="0">
            <a:spAutoFit/>
          </a:bodyPr>
          <a:lstStyle/>
          <a:p>
            <a:pPr defTabSz="685800"/>
            <a:r>
              <a:rPr lang="en-US" sz="1350" dirty="0">
                <a:solidFill>
                  <a:prstClr val="white"/>
                </a:solidFill>
                <a:latin typeface="Calibri"/>
              </a:rPr>
              <a:t>  30S</a:t>
            </a:r>
          </a:p>
        </p:txBody>
      </p:sp>
      <p:sp>
        <p:nvSpPr>
          <p:cNvPr id="97" name="TextBox 96">
            <a:extLst>
              <a:ext uri="{FF2B5EF4-FFF2-40B4-BE49-F238E27FC236}">
                <a16:creationId xmlns:a16="http://schemas.microsoft.com/office/drawing/2014/main" id="{AFB83E29-D87E-0B48-A968-BE4F42ADE522}"/>
              </a:ext>
            </a:extLst>
          </p:cNvPr>
          <p:cNvSpPr txBox="1"/>
          <p:nvPr/>
        </p:nvSpPr>
        <p:spPr>
          <a:xfrm>
            <a:off x="7047168" y="5583073"/>
            <a:ext cx="537205" cy="300082"/>
          </a:xfrm>
          <a:prstGeom prst="rect">
            <a:avLst/>
          </a:prstGeom>
          <a:noFill/>
        </p:spPr>
        <p:txBody>
          <a:bodyPr wrap="square" rtlCol="0">
            <a:spAutoFit/>
          </a:bodyPr>
          <a:lstStyle/>
          <a:p>
            <a:pPr defTabSz="685800"/>
            <a:r>
              <a:rPr lang="en-US" sz="1350" dirty="0">
                <a:solidFill>
                  <a:prstClr val="white"/>
                </a:solidFill>
                <a:latin typeface="Calibri"/>
              </a:rPr>
              <a:t>   EQ</a:t>
            </a:r>
          </a:p>
        </p:txBody>
      </p:sp>
      <p:sp>
        <p:nvSpPr>
          <p:cNvPr id="100" name="Rectangle 99">
            <a:extLst>
              <a:ext uri="{FF2B5EF4-FFF2-40B4-BE49-F238E27FC236}">
                <a16:creationId xmlns:a16="http://schemas.microsoft.com/office/drawing/2014/main" id="{082BC5FC-FC6F-15F2-EB48-037B096B7DFD}"/>
              </a:ext>
            </a:extLst>
          </p:cNvPr>
          <p:cNvSpPr/>
          <p:nvPr/>
        </p:nvSpPr>
        <p:spPr>
          <a:xfrm>
            <a:off x="3849832" y="2268974"/>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2" name="Rectangle 101">
            <a:extLst>
              <a:ext uri="{FF2B5EF4-FFF2-40B4-BE49-F238E27FC236}">
                <a16:creationId xmlns:a16="http://schemas.microsoft.com/office/drawing/2014/main" id="{204084A1-CE24-995B-E090-498109DA0571}"/>
              </a:ext>
            </a:extLst>
          </p:cNvPr>
          <p:cNvSpPr/>
          <p:nvPr/>
        </p:nvSpPr>
        <p:spPr>
          <a:xfrm>
            <a:off x="8499797" y="2277288"/>
            <a:ext cx="402128" cy="283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6" name="TextBox 105">
            <a:extLst>
              <a:ext uri="{FF2B5EF4-FFF2-40B4-BE49-F238E27FC236}">
                <a16:creationId xmlns:a16="http://schemas.microsoft.com/office/drawing/2014/main" id="{7A3D9F3D-D398-C87B-B916-BE220D893441}"/>
              </a:ext>
            </a:extLst>
          </p:cNvPr>
          <p:cNvSpPr txBox="1"/>
          <p:nvPr/>
        </p:nvSpPr>
        <p:spPr>
          <a:xfrm>
            <a:off x="762698" y="87059"/>
            <a:ext cx="7888066" cy="1161857"/>
          </a:xfrm>
          <a:prstGeom prst="rect">
            <a:avLst/>
          </a:prstGeom>
          <a:noFill/>
        </p:spPr>
        <p:txBody>
          <a:bodyPr wrap="square" rtlCol="0">
            <a:spAutoFit/>
          </a:bodyPr>
          <a:lstStyle/>
          <a:p>
            <a:pPr defTabSz="685800"/>
            <a:r>
              <a:rPr lang="en-US" sz="2800" dirty="0">
                <a:solidFill>
                  <a:prstClr val="white"/>
                </a:solidFill>
                <a:latin typeface="Calibri"/>
              </a:rPr>
              <a:t>What determines the partitioning of heat transport between the atmosphere and ocean (Robert </a:t>
            </a:r>
            <a:r>
              <a:rPr lang="en-US" sz="2800" dirty="0" err="1">
                <a:solidFill>
                  <a:prstClr val="white"/>
                </a:solidFill>
                <a:latin typeface="Calibri"/>
              </a:rPr>
              <a:t>Fajber</a:t>
            </a:r>
            <a:r>
              <a:rPr lang="en-US" sz="2800" dirty="0">
                <a:solidFill>
                  <a:prstClr val="white"/>
                </a:solidFill>
                <a:latin typeface="Calibri"/>
              </a:rPr>
              <a:t>)</a:t>
            </a:r>
          </a:p>
          <a:p>
            <a:pPr defTabSz="685800"/>
            <a:endParaRPr lang="en-US" sz="1350" dirty="0">
              <a:solidFill>
                <a:prstClr val="black"/>
              </a:solidFill>
              <a:latin typeface="Calibri"/>
            </a:endParaRPr>
          </a:p>
        </p:txBody>
      </p:sp>
    </p:spTree>
    <p:extLst>
      <p:ext uri="{BB962C8B-B14F-4D97-AF65-F5344CB8AC3E}">
        <p14:creationId xmlns:p14="http://schemas.microsoft.com/office/powerpoint/2010/main" val="3717894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381000" y="228600"/>
            <a:ext cx="9144000" cy="1038746"/>
          </a:xfrm>
          <a:prstGeom prst="rect">
            <a:avLst/>
          </a:prstGeom>
          <a:noFill/>
        </p:spPr>
        <p:txBody>
          <a:bodyPr wrap="square" rtlCol="0">
            <a:spAutoFit/>
          </a:bodyPr>
          <a:lstStyle/>
          <a:p>
            <a:pPr defTabSz="685800"/>
            <a:r>
              <a:rPr lang="en-US" sz="2400" dirty="0">
                <a:solidFill>
                  <a:prstClr val="white"/>
                </a:solidFill>
                <a:latin typeface="Calibri"/>
              </a:rPr>
              <a:t>Atmospheric heat transport is traditionally subdivided into processes that add moisture versus heat to the atmosphere</a:t>
            </a:r>
          </a:p>
          <a:p>
            <a:pPr defTabSz="685800"/>
            <a:endParaRPr lang="en-US" sz="1350" dirty="0">
              <a:solidFill>
                <a:prstClr val="black"/>
              </a:solidFill>
              <a:latin typeface="Calibri"/>
            </a:endParaRPr>
          </a:p>
        </p:txBody>
      </p:sp>
      <p:pic>
        <p:nvPicPr>
          <p:cNvPr id="5" name="Picture 4">
            <a:extLst>
              <a:ext uri="{FF2B5EF4-FFF2-40B4-BE49-F238E27FC236}">
                <a16:creationId xmlns:a16="http://schemas.microsoft.com/office/drawing/2014/main" id="{39492DF0-1541-0E8E-A977-21D3482A7A08}"/>
              </a:ext>
            </a:extLst>
          </p:cNvPr>
          <p:cNvPicPr>
            <a:picLocks noChangeAspect="1"/>
          </p:cNvPicPr>
          <p:nvPr/>
        </p:nvPicPr>
        <p:blipFill>
          <a:blip r:embed="rId3"/>
          <a:stretch>
            <a:fillRect/>
          </a:stretch>
        </p:blipFill>
        <p:spPr>
          <a:xfrm>
            <a:off x="685800" y="1143000"/>
            <a:ext cx="7558958" cy="4196927"/>
          </a:xfrm>
          <a:prstGeom prst="rect">
            <a:avLst/>
          </a:prstGeom>
        </p:spPr>
      </p:pic>
      <p:sp>
        <p:nvSpPr>
          <p:cNvPr id="6" name="Rectangle 5">
            <a:extLst>
              <a:ext uri="{FF2B5EF4-FFF2-40B4-BE49-F238E27FC236}">
                <a16:creationId xmlns:a16="http://schemas.microsoft.com/office/drawing/2014/main" id="{E122FC06-EF6C-B375-4B93-7E7B0D5CC8B5}"/>
              </a:ext>
            </a:extLst>
          </p:cNvPr>
          <p:cNvSpPr/>
          <p:nvPr/>
        </p:nvSpPr>
        <p:spPr>
          <a:xfrm>
            <a:off x="1447800" y="1143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8EB33A-A622-A7A3-8005-261957C673B1}"/>
              </a:ext>
            </a:extLst>
          </p:cNvPr>
          <p:cNvSpPr/>
          <p:nvPr/>
        </p:nvSpPr>
        <p:spPr>
          <a:xfrm>
            <a:off x="4191000" y="1143000"/>
            <a:ext cx="381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0CA6A14-820E-75F8-40FE-D42FE0D7F441}"/>
              </a:ext>
            </a:extLst>
          </p:cNvPr>
          <p:cNvSpPr txBox="1"/>
          <p:nvPr/>
        </p:nvSpPr>
        <p:spPr>
          <a:xfrm>
            <a:off x="1143000" y="5468778"/>
            <a:ext cx="7239000" cy="492443"/>
          </a:xfrm>
          <a:prstGeom prst="rect">
            <a:avLst/>
          </a:prstGeom>
          <a:noFill/>
        </p:spPr>
        <p:txBody>
          <a:bodyPr wrap="square" rtlCol="0">
            <a:spAutoFit/>
          </a:bodyPr>
          <a:lstStyle/>
          <a:p>
            <a:r>
              <a:rPr lang="en-US" sz="2600" dirty="0">
                <a:solidFill>
                  <a:srgbClr val="003DB8"/>
                </a:solidFill>
              </a:rPr>
              <a:t>Moisture input </a:t>
            </a:r>
            <a:r>
              <a:rPr lang="en-US" sz="2600" dirty="0">
                <a:solidFill>
                  <a:schemeClr val="bg1"/>
                </a:solidFill>
              </a:rPr>
              <a:t>=</a:t>
            </a:r>
            <a:r>
              <a:rPr lang="en-US" sz="2600" dirty="0">
                <a:solidFill>
                  <a:srgbClr val="003DB8"/>
                </a:solidFill>
              </a:rPr>
              <a:t> </a:t>
            </a:r>
            <a:r>
              <a:rPr lang="en-US" sz="2600" dirty="0">
                <a:solidFill>
                  <a:srgbClr val="009900"/>
                </a:solidFill>
              </a:rPr>
              <a:t>evaporation </a:t>
            </a:r>
            <a:r>
              <a:rPr lang="en-US" sz="2600" dirty="0">
                <a:solidFill>
                  <a:schemeClr val="bg1"/>
                </a:solidFill>
              </a:rPr>
              <a:t>- </a:t>
            </a:r>
            <a:r>
              <a:rPr lang="en-US" sz="2600" dirty="0">
                <a:solidFill>
                  <a:srgbClr val="660066"/>
                </a:solidFill>
              </a:rPr>
              <a:t>precipitation</a:t>
            </a:r>
            <a:endParaRPr lang="en-US" sz="2600" dirty="0">
              <a:solidFill>
                <a:srgbClr val="003DB8"/>
              </a:solidFill>
            </a:endParaRPr>
          </a:p>
        </p:txBody>
      </p:sp>
      <p:sp>
        <p:nvSpPr>
          <p:cNvPr id="9" name="TextBox 8">
            <a:extLst>
              <a:ext uri="{FF2B5EF4-FFF2-40B4-BE49-F238E27FC236}">
                <a16:creationId xmlns:a16="http://schemas.microsoft.com/office/drawing/2014/main" id="{13F955F3-BF29-D056-7BC7-9E55C3C6FBF4}"/>
              </a:ext>
            </a:extLst>
          </p:cNvPr>
          <p:cNvSpPr txBox="1"/>
          <p:nvPr/>
        </p:nvSpPr>
        <p:spPr>
          <a:xfrm>
            <a:off x="1219200" y="5995461"/>
            <a:ext cx="7239000" cy="492443"/>
          </a:xfrm>
          <a:prstGeom prst="rect">
            <a:avLst/>
          </a:prstGeom>
          <a:noFill/>
        </p:spPr>
        <p:txBody>
          <a:bodyPr wrap="square" rtlCol="0">
            <a:spAutoFit/>
          </a:bodyPr>
          <a:lstStyle/>
          <a:p>
            <a:r>
              <a:rPr lang="en-US" sz="2600" dirty="0">
                <a:solidFill>
                  <a:schemeClr val="bg1"/>
                </a:solidFill>
              </a:rPr>
              <a:t>Atmospheric heating = </a:t>
            </a:r>
            <a:r>
              <a:rPr lang="en-US" sz="2600" dirty="0">
                <a:solidFill>
                  <a:srgbClr val="660066"/>
                </a:solidFill>
              </a:rPr>
              <a:t>precipitation </a:t>
            </a:r>
            <a:r>
              <a:rPr lang="en-US" sz="2600" dirty="0">
                <a:solidFill>
                  <a:schemeClr val="bg1"/>
                </a:solidFill>
              </a:rPr>
              <a:t>+ stuff</a:t>
            </a:r>
            <a:endParaRPr lang="en-US" sz="2600" dirty="0">
              <a:solidFill>
                <a:srgbClr val="003DB8"/>
              </a:solidFill>
            </a:endParaRPr>
          </a:p>
        </p:txBody>
      </p:sp>
      <p:sp>
        <p:nvSpPr>
          <p:cNvPr id="10" name="TextBox 9">
            <a:extLst>
              <a:ext uri="{FF2B5EF4-FFF2-40B4-BE49-F238E27FC236}">
                <a16:creationId xmlns:a16="http://schemas.microsoft.com/office/drawing/2014/main" id="{9202CEB8-95F6-5B90-B058-585D5BF975BC}"/>
              </a:ext>
            </a:extLst>
          </p:cNvPr>
          <p:cNvSpPr txBox="1"/>
          <p:nvPr/>
        </p:nvSpPr>
        <p:spPr>
          <a:xfrm rot="16200000">
            <a:off x="-1541251" y="2802150"/>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energy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Tree>
    <p:extLst>
      <p:ext uri="{BB962C8B-B14F-4D97-AF65-F5344CB8AC3E}">
        <p14:creationId xmlns:p14="http://schemas.microsoft.com/office/powerpoint/2010/main" val="2680139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7A3D9F3D-D398-C87B-B916-BE220D893441}"/>
              </a:ext>
            </a:extLst>
          </p:cNvPr>
          <p:cNvSpPr txBox="1"/>
          <p:nvPr/>
        </p:nvSpPr>
        <p:spPr>
          <a:xfrm>
            <a:off x="381000" y="228600"/>
            <a:ext cx="9144000" cy="830997"/>
          </a:xfrm>
          <a:prstGeom prst="rect">
            <a:avLst/>
          </a:prstGeom>
          <a:noFill/>
        </p:spPr>
        <p:txBody>
          <a:bodyPr wrap="square" rtlCol="0">
            <a:spAutoFit/>
          </a:bodyPr>
          <a:lstStyle/>
          <a:p>
            <a:pPr defTabSz="685800"/>
            <a:r>
              <a:rPr lang="en-US" sz="2400" dirty="0" err="1">
                <a:solidFill>
                  <a:prstClr val="white"/>
                </a:solidFill>
                <a:latin typeface="Calibri"/>
              </a:rPr>
              <a:t>Sptail</a:t>
            </a:r>
            <a:r>
              <a:rPr lang="en-US" sz="2400" dirty="0">
                <a:solidFill>
                  <a:prstClr val="white"/>
                </a:solidFill>
                <a:latin typeface="Calibri"/>
              </a:rPr>
              <a:t> pattern of atmospheric heating (dry static energy input) is dominated by </a:t>
            </a:r>
            <a:r>
              <a:rPr lang="en-US" sz="2400" dirty="0">
                <a:solidFill>
                  <a:srgbClr val="660066"/>
                </a:solidFill>
                <a:latin typeface="Calibri"/>
              </a:rPr>
              <a:t>precipitation</a:t>
            </a:r>
            <a:endParaRPr lang="en-US" sz="1350" dirty="0">
              <a:solidFill>
                <a:srgbClr val="660066"/>
              </a:solidFill>
              <a:latin typeface="Calibri"/>
            </a:endParaRPr>
          </a:p>
        </p:txBody>
      </p:sp>
      <p:pic>
        <p:nvPicPr>
          <p:cNvPr id="3" name="Picture 2">
            <a:extLst>
              <a:ext uri="{FF2B5EF4-FFF2-40B4-BE49-F238E27FC236}">
                <a16:creationId xmlns:a16="http://schemas.microsoft.com/office/drawing/2014/main" id="{883BFBDC-0E0A-5057-6813-A2E29C4345FD}"/>
              </a:ext>
            </a:extLst>
          </p:cNvPr>
          <p:cNvPicPr>
            <a:picLocks noChangeAspect="1"/>
          </p:cNvPicPr>
          <p:nvPr/>
        </p:nvPicPr>
        <p:blipFill>
          <a:blip r:embed="rId3"/>
          <a:stretch>
            <a:fillRect/>
          </a:stretch>
        </p:blipFill>
        <p:spPr>
          <a:xfrm>
            <a:off x="1310419" y="1494180"/>
            <a:ext cx="7138326" cy="4185576"/>
          </a:xfrm>
          <a:prstGeom prst="rect">
            <a:avLst/>
          </a:prstGeom>
        </p:spPr>
      </p:pic>
      <p:sp>
        <p:nvSpPr>
          <p:cNvPr id="2" name="Rectangle 1">
            <a:extLst>
              <a:ext uri="{FF2B5EF4-FFF2-40B4-BE49-F238E27FC236}">
                <a16:creationId xmlns:a16="http://schemas.microsoft.com/office/drawing/2014/main" id="{BDA9812F-08D5-3A6E-FC8C-563A06AD54E8}"/>
              </a:ext>
            </a:extLst>
          </p:cNvPr>
          <p:cNvSpPr/>
          <p:nvPr/>
        </p:nvSpPr>
        <p:spPr>
          <a:xfrm>
            <a:off x="2286000" y="1524000"/>
            <a:ext cx="1676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06684B-ACBF-7C6C-C21C-065D28A18A8E}"/>
              </a:ext>
            </a:extLst>
          </p:cNvPr>
          <p:cNvSpPr txBox="1"/>
          <p:nvPr/>
        </p:nvSpPr>
        <p:spPr>
          <a:xfrm>
            <a:off x="1752600" y="1535668"/>
            <a:ext cx="4419600" cy="369332"/>
          </a:xfrm>
          <a:prstGeom prst="rect">
            <a:avLst/>
          </a:prstGeom>
          <a:noFill/>
        </p:spPr>
        <p:txBody>
          <a:bodyPr wrap="square" rtlCol="0">
            <a:spAutoFit/>
          </a:bodyPr>
          <a:lstStyle/>
          <a:p>
            <a:r>
              <a:rPr lang="en-US" b="1" dirty="0"/>
              <a:t>Source of atmospheric heating</a:t>
            </a:r>
          </a:p>
        </p:txBody>
      </p:sp>
      <p:sp>
        <p:nvSpPr>
          <p:cNvPr id="5" name="TextBox 4">
            <a:extLst>
              <a:ext uri="{FF2B5EF4-FFF2-40B4-BE49-F238E27FC236}">
                <a16:creationId xmlns:a16="http://schemas.microsoft.com/office/drawing/2014/main" id="{D67054C6-7C14-9892-7C07-480EC8D7AA65}"/>
              </a:ext>
            </a:extLst>
          </p:cNvPr>
          <p:cNvSpPr txBox="1"/>
          <p:nvPr/>
        </p:nvSpPr>
        <p:spPr>
          <a:xfrm rot="16200000">
            <a:off x="-931650" y="3335550"/>
            <a:ext cx="3793869" cy="507831"/>
          </a:xfrm>
          <a:prstGeom prst="rect">
            <a:avLst/>
          </a:prstGeom>
          <a:noFill/>
        </p:spPr>
        <p:txBody>
          <a:bodyPr wrap="square" rtlCol="0">
            <a:spAutoFit/>
          </a:bodyPr>
          <a:lstStyle/>
          <a:p>
            <a:pPr algn="ctr" defTabSz="685800"/>
            <a:r>
              <a:rPr lang="en-US" sz="1350" dirty="0">
                <a:solidFill>
                  <a:prstClr val="white"/>
                </a:solidFill>
                <a:latin typeface="Calibri"/>
              </a:rPr>
              <a:t>Source of atmospheric heating input (W m</a:t>
            </a:r>
            <a:r>
              <a:rPr lang="en-US" sz="1350" baseline="30000" dirty="0">
                <a:solidFill>
                  <a:prstClr val="white"/>
                </a:solidFill>
                <a:latin typeface="Calibri"/>
              </a:rPr>
              <a:t>-2 </a:t>
            </a:r>
            <a:r>
              <a:rPr lang="en-US" sz="1350" dirty="0">
                <a:solidFill>
                  <a:prstClr val="white"/>
                </a:solidFill>
                <a:latin typeface="Calibri"/>
              </a:rPr>
              <a:t>)</a:t>
            </a:r>
          </a:p>
          <a:p>
            <a:pPr algn="ctr" defTabSz="685800"/>
            <a:r>
              <a:rPr lang="en-US" sz="1350" dirty="0">
                <a:solidFill>
                  <a:prstClr val="white"/>
                </a:solidFill>
                <a:latin typeface="Calibri"/>
              </a:rPr>
              <a:t>Global mean removed</a:t>
            </a:r>
          </a:p>
        </p:txBody>
      </p:sp>
      <p:sp>
        <p:nvSpPr>
          <p:cNvPr id="6" name="TextBox 5">
            <a:extLst>
              <a:ext uri="{FF2B5EF4-FFF2-40B4-BE49-F238E27FC236}">
                <a16:creationId xmlns:a16="http://schemas.microsoft.com/office/drawing/2014/main" id="{8F7AB2A8-7C85-8DA5-5AA1-867918C8D9DA}"/>
              </a:ext>
            </a:extLst>
          </p:cNvPr>
          <p:cNvSpPr txBox="1"/>
          <p:nvPr/>
        </p:nvSpPr>
        <p:spPr>
          <a:xfrm>
            <a:off x="533400" y="5873112"/>
            <a:ext cx="8077200" cy="492443"/>
          </a:xfrm>
          <a:prstGeom prst="rect">
            <a:avLst/>
          </a:prstGeom>
          <a:noFill/>
        </p:spPr>
        <p:txBody>
          <a:bodyPr wrap="square" rtlCol="0">
            <a:spAutoFit/>
          </a:bodyPr>
          <a:lstStyle/>
          <a:p>
            <a:r>
              <a:rPr lang="en-US" sz="2600" dirty="0">
                <a:solidFill>
                  <a:schemeClr val="bg1"/>
                </a:solidFill>
              </a:rPr>
              <a:t>Atmospheric heating = </a:t>
            </a:r>
            <a:r>
              <a:rPr lang="en-US" sz="2600" dirty="0">
                <a:solidFill>
                  <a:srgbClr val="660066"/>
                </a:solidFill>
              </a:rPr>
              <a:t>precipitation </a:t>
            </a:r>
            <a:r>
              <a:rPr lang="en-US" sz="2600" dirty="0">
                <a:solidFill>
                  <a:schemeClr val="bg1"/>
                </a:solidFill>
              </a:rPr>
              <a:t>+ </a:t>
            </a:r>
            <a:r>
              <a:rPr lang="en-US" sz="2600" dirty="0">
                <a:solidFill>
                  <a:srgbClr val="FF9900"/>
                </a:solidFill>
              </a:rPr>
              <a:t>radiation </a:t>
            </a:r>
            <a:r>
              <a:rPr lang="en-US" sz="2600" dirty="0">
                <a:solidFill>
                  <a:schemeClr val="bg1"/>
                </a:solidFill>
              </a:rPr>
              <a:t>+ </a:t>
            </a:r>
            <a:r>
              <a:rPr lang="en-US" sz="2600" dirty="0">
                <a:solidFill>
                  <a:srgbClr val="FF0000"/>
                </a:solidFill>
              </a:rPr>
              <a:t>sensible</a:t>
            </a:r>
            <a:endParaRPr lang="en-US" sz="2600" dirty="0">
              <a:solidFill>
                <a:srgbClr val="003DB8"/>
              </a:solidFill>
            </a:endParaRPr>
          </a:p>
        </p:txBody>
      </p:sp>
      <p:sp>
        <p:nvSpPr>
          <p:cNvPr id="7" name="TextBox 6">
            <a:extLst>
              <a:ext uri="{FF2B5EF4-FFF2-40B4-BE49-F238E27FC236}">
                <a16:creationId xmlns:a16="http://schemas.microsoft.com/office/drawing/2014/main" id="{D2E424EC-9D47-9F50-E676-195D65CEB62A}"/>
              </a:ext>
            </a:extLst>
          </p:cNvPr>
          <p:cNvSpPr txBox="1"/>
          <p:nvPr/>
        </p:nvSpPr>
        <p:spPr>
          <a:xfrm>
            <a:off x="3352800" y="1905000"/>
            <a:ext cx="1447800" cy="369332"/>
          </a:xfrm>
          <a:prstGeom prst="rect">
            <a:avLst/>
          </a:prstGeom>
          <a:noFill/>
        </p:spPr>
        <p:txBody>
          <a:bodyPr wrap="square" rtlCol="0">
            <a:spAutoFit/>
          </a:bodyPr>
          <a:lstStyle/>
          <a:p>
            <a:r>
              <a:rPr lang="en-US" b="1" dirty="0">
                <a:solidFill>
                  <a:srgbClr val="660066"/>
                </a:solidFill>
              </a:rPr>
              <a:t>Precipitation</a:t>
            </a:r>
          </a:p>
        </p:txBody>
      </p:sp>
      <p:sp>
        <p:nvSpPr>
          <p:cNvPr id="8" name="TextBox 7">
            <a:extLst>
              <a:ext uri="{FF2B5EF4-FFF2-40B4-BE49-F238E27FC236}">
                <a16:creationId xmlns:a16="http://schemas.microsoft.com/office/drawing/2014/main" id="{E58F4025-91C2-9DA3-0328-7AFCD56337BE}"/>
              </a:ext>
            </a:extLst>
          </p:cNvPr>
          <p:cNvSpPr txBox="1"/>
          <p:nvPr/>
        </p:nvSpPr>
        <p:spPr>
          <a:xfrm>
            <a:off x="3352800" y="2133600"/>
            <a:ext cx="1447800" cy="369332"/>
          </a:xfrm>
          <a:prstGeom prst="rect">
            <a:avLst/>
          </a:prstGeom>
          <a:noFill/>
        </p:spPr>
        <p:txBody>
          <a:bodyPr wrap="square" rtlCol="0">
            <a:spAutoFit/>
          </a:bodyPr>
          <a:lstStyle/>
          <a:p>
            <a:r>
              <a:rPr lang="en-US" b="1" dirty="0">
                <a:solidFill>
                  <a:srgbClr val="FF9900"/>
                </a:solidFill>
              </a:rPr>
              <a:t>Radiation</a:t>
            </a:r>
          </a:p>
        </p:txBody>
      </p:sp>
      <p:sp>
        <p:nvSpPr>
          <p:cNvPr id="9" name="TextBox 8">
            <a:extLst>
              <a:ext uri="{FF2B5EF4-FFF2-40B4-BE49-F238E27FC236}">
                <a16:creationId xmlns:a16="http://schemas.microsoft.com/office/drawing/2014/main" id="{81670353-DEAD-2E1D-7C85-3D48EBD5820D}"/>
              </a:ext>
            </a:extLst>
          </p:cNvPr>
          <p:cNvSpPr txBox="1"/>
          <p:nvPr/>
        </p:nvSpPr>
        <p:spPr>
          <a:xfrm>
            <a:off x="3352800" y="2362200"/>
            <a:ext cx="1447800" cy="369332"/>
          </a:xfrm>
          <a:prstGeom prst="rect">
            <a:avLst/>
          </a:prstGeom>
          <a:noFill/>
        </p:spPr>
        <p:txBody>
          <a:bodyPr wrap="square" rtlCol="0">
            <a:spAutoFit/>
          </a:bodyPr>
          <a:lstStyle/>
          <a:p>
            <a:r>
              <a:rPr lang="en-US" b="1" dirty="0">
                <a:solidFill>
                  <a:srgbClr val="FF0000"/>
                </a:solidFill>
              </a:rPr>
              <a:t>Sensible</a:t>
            </a:r>
          </a:p>
        </p:txBody>
      </p:sp>
    </p:spTree>
    <p:extLst>
      <p:ext uri="{BB962C8B-B14F-4D97-AF65-F5344CB8AC3E}">
        <p14:creationId xmlns:p14="http://schemas.microsoft.com/office/powerpoint/2010/main" val="28531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CD320-233D-EAD3-4A33-C521A2C2F078}"/>
              </a:ext>
            </a:extLst>
          </p:cNvPr>
          <p:cNvSpPr>
            <a:spLocks noGrp="1"/>
          </p:cNvSpPr>
          <p:nvPr>
            <p:ph type="title"/>
          </p:nvPr>
        </p:nvSpPr>
        <p:spPr>
          <a:xfrm>
            <a:off x="457200" y="0"/>
            <a:ext cx="8229600" cy="1143000"/>
          </a:xfrm>
        </p:spPr>
        <p:txBody>
          <a:bodyPr>
            <a:normAutofit fontScale="90000"/>
          </a:bodyPr>
          <a:lstStyle/>
          <a:p>
            <a:r>
              <a:rPr lang="en-US" dirty="0">
                <a:solidFill>
                  <a:schemeClr val="bg1"/>
                </a:solidFill>
              </a:rPr>
              <a:t>Evaporation drives total atmospheric heat transport</a:t>
            </a:r>
          </a:p>
        </p:txBody>
      </p:sp>
      <p:pic>
        <p:nvPicPr>
          <p:cNvPr id="5" name="Content Placeholder 4">
            <a:extLst>
              <a:ext uri="{FF2B5EF4-FFF2-40B4-BE49-F238E27FC236}">
                <a16:creationId xmlns:a16="http://schemas.microsoft.com/office/drawing/2014/main" id="{3C32546D-061D-DE54-FB59-796DAC5331F5}"/>
              </a:ext>
            </a:extLst>
          </p:cNvPr>
          <p:cNvPicPr>
            <a:picLocks noGrp="1" noChangeAspect="1"/>
          </p:cNvPicPr>
          <p:nvPr>
            <p:ph idx="1"/>
          </p:nvPr>
        </p:nvPicPr>
        <p:blipFill>
          <a:blip r:embed="rId2"/>
          <a:stretch>
            <a:fillRect/>
          </a:stretch>
        </p:blipFill>
        <p:spPr>
          <a:xfrm>
            <a:off x="228600" y="1524000"/>
            <a:ext cx="8857249" cy="3200400"/>
          </a:xfrm>
        </p:spPr>
      </p:pic>
      <p:sp>
        <p:nvSpPr>
          <p:cNvPr id="6" name="TextBox 5">
            <a:extLst>
              <a:ext uri="{FF2B5EF4-FFF2-40B4-BE49-F238E27FC236}">
                <a16:creationId xmlns:a16="http://schemas.microsoft.com/office/drawing/2014/main" id="{8167F468-E1FB-B28D-CF1D-393A9D7FA84B}"/>
              </a:ext>
            </a:extLst>
          </p:cNvPr>
          <p:cNvSpPr txBox="1"/>
          <p:nvPr/>
        </p:nvSpPr>
        <p:spPr>
          <a:xfrm>
            <a:off x="76200" y="4953000"/>
            <a:ext cx="8229600" cy="492443"/>
          </a:xfrm>
          <a:prstGeom prst="rect">
            <a:avLst/>
          </a:prstGeom>
          <a:noFill/>
        </p:spPr>
        <p:txBody>
          <a:bodyPr wrap="square" rtlCol="0">
            <a:spAutoFit/>
          </a:bodyPr>
          <a:lstStyle/>
          <a:p>
            <a:r>
              <a:rPr lang="en-US" sz="2600" dirty="0">
                <a:solidFill>
                  <a:schemeClr val="bg1"/>
                </a:solidFill>
              </a:rPr>
              <a:t>Atmospheric energy input = </a:t>
            </a:r>
            <a:r>
              <a:rPr lang="en-US" sz="2600" dirty="0">
                <a:solidFill>
                  <a:srgbClr val="003DB8"/>
                </a:solidFill>
              </a:rPr>
              <a:t>moisture input    </a:t>
            </a:r>
            <a:r>
              <a:rPr lang="en-US" sz="2600" dirty="0">
                <a:solidFill>
                  <a:schemeClr val="bg1"/>
                </a:solidFill>
              </a:rPr>
              <a:t>+     </a:t>
            </a:r>
            <a:r>
              <a:rPr lang="en-US" sz="2600" dirty="0">
                <a:solidFill>
                  <a:schemeClr val="bg1">
                    <a:lumMod val="65000"/>
                  </a:schemeClr>
                </a:solidFill>
              </a:rPr>
              <a:t>heating</a:t>
            </a:r>
            <a:endParaRPr lang="en-US" sz="2600" dirty="0">
              <a:solidFill>
                <a:srgbClr val="003DB8"/>
              </a:solidFill>
            </a:endParaRPr>
          </a:p>
        </p:txBody>
      </p:sp>
      <p:sp>
        <p:nvSpPr>
          <p:cNvPr id="8" name="TextBox 7">
            <a:extLst>
              <a:ext uri="{FF2B5EF4-FFF2-40B4-BE49-F238E27FC236}">
                <a16:creationId xmlns:a16="http://schemas.microsoft.com/office/drawing/2014/main" id="{59FE5205-8CAD-3931-09CD-09AC77DFD078}"/>
              </a:ext>
            </a:extLst>
          </p:cNvPr>
          <p:cNvSpPr txBox="1"/>
          <p:nvPr/>
        </p:nvSpPr>
        <p:spPr>
          <a:xfrm>
            <a:off x="2895600" y="5486400"/>
            <a:ext cx="6019800" cy="492443"/>
          </a:xfrm>
          <a:prstGeom prst="rect">
            <a:avLst/>
          </a:prstGeom>
          <a:noFill/>
        </p:spPr>
        <p:txBody>
          <a:bodyPr wrap="square" rtlCol="0">
            <a:spAutoFit/>
          </a:bodyPr>
          <a:lstStyle/>
          <a:p>
            <a:r>
              <a:rPr lang="en-US" sz="2600" dirty="0">
                <a:solidFill>
                  <a:srgbClr val="009900"/>
                </a:solidFill>
              </a:rPr>
              <a:t>evaporation </a:t>
            </a:r>
            <a:r>
              <a:rPr lang="en-US" sz="2600" dirty="0">
                <a:solidFill>
                  <a:schemeClr val="bg1"/>
                </a:solidFill>
              </a:rPr>
              <a:t>– </a:t>
            </a:r>
            <a:r>
              <a:rPr lang="en-US" sz="2600" dirty="0">
                <a:solidFill>
                  <a:srgbClr val="660066"/>
                </a:solidFill>
              </a:rPr>
              <a:t>precipitation </a:t>
            </a:r>
            <a:r>
              <a:rPr lang="en-US" sz="2600" dirty="0">
                <a:solidFill>
                  <a:schemeClr val="bg1"/>
                </a:solidFill>
              </a:rPr>
              <a:t>+ </a:t>
            </a:r>
            <a:r>
              <a:rPr lang="en-US" sz="2600" dirty="0">
                <a:solidFill>
                  <a:srgbClr val="660066"/>
                </a:solidFill>
              </a:rPr>
              <a:t>precipitation</a:t>
            </a:r>
            <a:endParaRPr lang="en-US" sz="2600" dirty="0">
              <a:solidFill>
                <a:srgbClr val="003DB8"/>
              </a:solidFill>
            </a:endParaRPr>
          </a:p>
        </p:txBody>
      </p:sp>
      <p:pic>
        <p:nvPicPr>
          <p:cNvPr id="10" name="Picture 9" descr="Icon&#10;&#10;Description automatically generated">
            <a:extLst>
              <a:ext uri="{FF2B5EF4-FFF2-40B4-BE49-F238E27FC236}">
                <a16:creationId xmlns:a16="http://schemas.microsoft.com/office/drawing/2014/main" id="{435A4E88-0F63-B6EE-2A1E-02A119134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493" y="5421942"/>
            <a:ext cx="703595" cy="703595"/>
          </a:xfrm>
          <a:prstGeom prst="rect">
            <a:avLst/>
          </a:prstGeom>
        </p:spPr>
      </p:pic>
      <p:sp>
        <p:nvSpPr>
          <p:cNvPr id="11" name="Rectangle 10">
            <a:extLst>
              <a:ext uri="{FF2B5EF4-FFF2-40B4-BE49-F238E27FC236}">
                <a16:creationId xmlns:a16="http://schemas.microsoft.com/office/drawing/2014/main" id="{F109F8FD-3003-0CD7-27EE-2D6AD12A0E68}"/>
              </a:ext>
            </a:extLst>
          </p:cNvPr>
          <p:cNvSpPr/>
          <p:nvPr/>
        </p:nvSpPr>
        <p:spPr>
          <a:xfrm>
            <a:off x="2053285" y="53692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3765BF-DAA7-9C54-C724-C98F3E2880F1}"/>
              </a:ext>
            </a:extLst>
          </p:cNvPr>
          <p:cNvSpPr/>
          <p:nvPr/>
        </p:nvSpPr>
        <p:spPr>
          <a:xfrm>
            <a:off x="1981200" y="60550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D99DD3-D49A-99BB-509B-3DFA3031C75A}"/>
              </a:ext>
            </a:extLst>
          </p:cNvPr>
          <p:cNvSpPr/>
          <p:nvPr/>
        </p:nvSpPr>
        <p:spPr>
          <a:xfrm rot="16200000">
            <a:off x="1852644" y="5704269"/>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469924-4859-522D-F567-D123B897B3E6}"/>
              </a:ext>
            </a:extLst>
          </p:cNvPr>
          <p:cNvSpPr/>
          <p:nvPr/>
        </p:nvSpPr>
        <p:spPr>
          <a:xfrm rot="16200000">
            <a:off x="2525331" y="5704270"/>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63850B1B-6E7D-1919-8A29-9321B1089E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284" y="6031542"/>
            <a:ext cx="703595" cy="703595"/>
          </a:xfrm>
          <a:prstGeom prst="rect">
            <a:avLst/>
          </a:prstGeom>
        </p:spPr>
      </p:pic>
      <p:sp>
        <p:nvSpPr>
          <p:cNvPr id="16" name="Rectangle 15">
            <a:extLst>
              <a:ext uri="{FF2B5EF4-FFF2-40B4-BE49-F238E27FC236}">
                <a16:creationId xmlns:a16="http://schemas.microsoft.com/office/drawing/2014/main" id="{5CC6B3FA-EE06-2039-D9A0-BF8752943288}"/>
              </a:ext>
            </a:extLst>
          </p:cNvPr>
          <p:cNvSpPr/>
          <p:nvPr/>
        </p:nvSpPr>
        <p:spPr>
          <a:xfrm>
            <a:off x="2117991" y="66646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AEA1512-6C6E-3F72-8230-5F2D4342BB14}"/>
              </a:ext>
            </a:extLst>
          </p:cNvPr>
          <p:cNvSpPr/>
          <p:nvPr/>
        </p:nvSpPr>
        <p:spPr>
          <a:xfrm rot="16200000">
            <a:off x="1989435" y="6313869"/>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8C9EFDD-652E-15AC-0F9C-23128D5EB2CD}"/>
              </a:ext>
            </a:extLst>
          </p:cNvPr>
          <p:cNvSpPr/>
          <p:nvPr/>
        </p:nvSpPr>
        <p:spPr>
          <a:xfrm rot="16200000">
            <a:off x="2662122" y="6313870"/>
            <a:ext cx="651225" cy="63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8E11CA-2956-B891-DEC2-EF55EFD1E7F8}"/>
              </a:ext>
            </a:extLst>
          </p:cNvPr>
          <p:cNvSpPr/>
          <p:nvPr/>
        </p:nvSpPr>
        <p:spPr>
          <a:xfrm>
            <a:off x="2205685" y="6019800"/>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A164BD-A9BD-89F7-9ED7-4E7C6C9CFC92}"/>
              </a:ext>
            </a:extLst>
          </p:cNvPr>
          <p:cNvSpPr/>
          <p:nvPr/>
        </p:nvSpPr>
        <p:spPr>
          <a:xfrm>
            <a:off x="2205685" y="5521643"/>
            <a:ext cx="930009" cy="1171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43F381-E3C8-83C6-2083-C7A41DCC2A00}"/>
              </a:ext>
            </a:extLst>
          </p:cNvPr>
          <p:cNvSpPr txBox="1"/>
          <p:nvPr/>
        </p:nvSpPr>
        <p:spPr>
          <a:xfrm>
            <a:off x="3048000" y="6060757"/>
            <a:ext cx="6019800" cy="492443"/>
          </a:xfrm>
          <a:prstGeom prst="rect">
            <a:avLst/>
          </a:prstGeom>
          <a:noFill/>
        </p:spPr>
        <p:txBody>
          <a:bodyPr wrap="square" rtlCol="0">
            <a:spAutoFit/>
          </a:bodyPr>
          <a:lstStyle/>
          <a:p>
            <a:r>
              <a:rPr lang="en-US" sz="2600" dirty="0">
                <a:solidFill>
                  <a:srgbClr val="009900"/>
                </a:solidFill>
              </a:rPr>
              <a:t> evaporation</a:t>
            </a:r>
            <a:endParaRPr lang="en-US" sz="2600" dirty="0">
              <a:solidFill>
                <a:srgbClr val="003DB8"/>
              </a:solidFill>
            </a:endParaRPr>
          </a:p>
        </p:txBody>
      </p:sp>
    </p:spTree>
    <p:extLst>
      <p:ext uri="{BB962C8B-B14F-4D97-AF65-F5344CB8AC3E}">
        <p14:creationId xmlns:p14="http://schemas.microsoft.com/office/powerpoint/2010/main" val="3263252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E1BD-F329-61BE-B2E3-0334B35F62BB}"/>
              </a:ext>
            </a:extLst>
          </p:cNvPr>
          <p:cNvSpPr>
            <a:spLocks noGrp="1"/>
          </p:cNvSpPr>
          <p:nvPr>
            <p:ph type="title"/>
          </p:nvPr>
        </p:nvSpPr>
        <p:spPr>
          <a:xfrm>
            <a:off x="10741" y="-152400"/>
            <a:ext cx="8980859" cy="1143000"/>
          </a:xfrm>
        </p:spPr>
        <p:txBody>
          <a:bodyPr>
            <a:normAutofit/>
          </a:bodyPr>
          <a:lstStyle/>
          <a:p>
            <a:r>
              <a:rPr lang="en-US" sz="2800" dirty="0">
                <a:solidFill>
                  <a:schemeClr val="bg1"/>
                </a:solidFill>
              </a:rPr>
              <a:t>If AHT is governed by evaporation</a:t>
            </a:r>
            <a:br>
              <a:rPr lang="en-US" sz="2800" dirty="0">
                <a:solidFill>
                  <a:schemeClr val="bg1"/>
                </a:solidFill>
              </a:rPr>
            </a:br>
            <a:r>
              <a:rPr lang="en-US" sz="2800" dirty="0">
                <a:solidFill>
                  <a:schemeClr val="bg1"/>
                </a:solidFill>
              </a:rPr>
              <a:t>Prediction: Reduced evaporation </a:t>
            </a:r>
            <a:r>
              <a:rPr lang="en-US" sz="2800" dirty="0">
                <a:solidFill>
                  <a:schemeClr val="bg1"/>
                </a:solidFill>
                <a:sym typeface="Wingdings" panose="05000000000000000000" pitchFamily="2" charset="2"/>
              </a:rPr>
              <a:t> reduced AHT</a:t>
            </a:r>
            <a:endParaRPr lang="en-US" sz="2800" dirty="0">
              <a:solidFill>
                <a:schemeClr val="bg1"/>
              </a:solidFill>
            </a:endParaRPr>
          </a:p>
        </p:txBody>
      </p:sp>
      <p:pic>
        <p:nvPicPr>
          <p:cNvPr id="5" name="Picture 4">
            <a:extLst>
              <a:ext uri="{FF2B5EF4-FFF2-40B4-BE49-F238E27FC236}">
                <a16:creationId xmlns:a16="http://schemas.microsoft.com/office/drawing/2014/main" id="{79974718-DDD4-C89D-67C8-7CE411B565DB}"/>
              </a:ext>
            </a:extLst>
          </p:cNvPr>
          <p:cNvPicPr>
            <a:picLocks noChangeAspect="1"/>
          </p:cNvPicPr>
          <p:nvPr/>
        </p:nvPicPr>
        <p:blipFill>
          <a:blip r:embed="rId2"/>
          <a:stretch>
            <a:fillRect/>
          </a:stretch>
        </p:blipFill>
        <p:spPr>
          <a:xfrm>
            <a:off x="4744581" y="1328391"/>
            <a:ext cx="4323219" cy="2389414"/>
          </a:xfrm>
          <a:prstGeom prst="rect">
            <a:avLst/>
          </a:prstGeom>
        </p:spPr>
      </p:pic>
      <p:pic>
        <p:nvPicPr>
          <p:cNvPr id="9" name="Picture 8">
            <a:extLst>
              <a:ext uri="{FF2B5EF4-FFF2-40B4-BE49-F238E27FC236}">
                <a16:creationId xmlns:a16="http://schemas.microsoft.com/office/drawing/2014/main" id="{1E30B16E-8559-2FE0-B068-14A7E2831ECB}"/>
              </a:ext>
            </a:extLst>
          </p:cNvPr>
          <p:cNvPicPr>
            <a:picLocks noChangeAspect="1"/>
          </p:cNvPicPr>
          <p:nvPr/>
        </p:nvPicPr>
        <p:blipFill>
          <a:blip r:embed="rId3"/>
          <a:stretch>
            <a:fillRect/>
          </a:stretch>
        </p:blipFill>
        <p:spPr>
          <a:xfrm>
            <a:off x="3429000" y="4519808"/>
            <a:ext cx="2438400" cy="2286000"/>
          </a:xfrm>
          <a:prstGeom prst="rect">
            <a:avLst/>
          </a:prstGeom>
        </p:spPr>
      </p:pic>
      <p:sp>
        <p:nvSpPr>
          <p:cNvPr id="10" name="Rectangle 9">
            <a:extLst>
              <a:ext uri="{FF2B5EF4-FFF2-40B4-BE49-F238E27FC236}">
                <a16:creationId xmlns:a16="http://schemas.microsoft.com/office/drawing/2014/main" id="{E5B71B35-E716-75C4-5CD1-4F0508E8B4AA}"/>
              </a:ext>
            </a:extLst>
          </p:cNvPr>
          <p:cNvSpPr/>
          <p:nvPr/>
        </p:nvSpPr>
        <p:spPr>
          <a:xfrm>
            <a:off x="5105400" y="1328391"/>
            <a:ext cx="3886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697AEB-BAD8-326E-9EB0-C473A2029196}"/>
              </a:ext>
            </a:extLst>
          </p:cNvPr>
          <p:cNvSpPr txBox="1"/>
          <p:nvPr/>
        </p:nvSpPr>
        <p:spPr>
          <a:xfrm>
            <a:off x="5029200" y="838200"/>
            <a:ext cx="1752600" cy="483285"/>
          </a:xfrm>
          <a:prstGeom prst="rect">
            <a:avLst/>
          </a:prstGeom>
          <a:noFill/>
        </p:spPr>
        <p:txBody>
          <a:bodyPr wrap="square" rtlCol="0">
            <a:spAutoFit/>
          </a:bodyPr>
          <a:lstStyle/>
          <a:p>
            <a:r>
              <a:rPr lang="en-US" sz="3200" b="1" dirty="0">
                <a:solidFill>
                  <a:schemeClr val="bg1"/>
                </a:solidFill>
              </a:rPr>
              <a:t>Control</a:t>
            </a:r>
          </a:p>
        </p:txBody>
      </p:sp>
      <p:sp>
        <p:nvSpPr>
          <p:cNvPr id="12" name="TextBox 11">
            <a:extLst>
              <a:ext uri="{FF2B5EF4-FFF2-40B4-BE49-F238E27FC236}">
                <a16:creationId xmlns:a16="http://schemas.microsoft.com/office/drawing/2014/main" id="{E142C5E8-5187-21C5-7DC5-CC6E85BE1A64}"/>
              </a:ext>
            </a:extLst>
          </p:cNvPr>
          <p:cNvSpPr txBox="1"/>
          <p:nvPr/>
        </p:nvSpPr>
        <p:spPr>
          <a:xfrm>
            <a:off x="7162800" y="870561"/>
            <a:ext cx="1752600" cy="483285"/>
          </a:xfrm>
          <a:prstGeom prst="rect">
            <a:avLst/>
          </a:prstGeom>
          <a:noFill/>
        </p:spPr>
        <p:txBody>
          <a:bodyPr wrap="square" rtlCol="0">
            <a:spAutoFit/>
          </a:bodyPr>
          <a:lstStyle/>
          <a:p>
            <a:r>
              <a:rPr lang="en-US" sz="3200" b="1" dirty="0">
                <a:solidFill>
                  <a:schemeClr val="bg1"/>
                </a:solidFill>
              </a:rPr>
              <a:t>Snowball</a:t>
            </a:r>
          </a:p>
        </p:txBody>
      </p:sp>
      <p:sp>
        <p:nvSpPr>
          <p:cNvPr id="13" name="TextBox 12">
            <a:extLst>
              <a:ext uri="{FF2B5EF4-FFF2-40B4-BE49-F238E27FC236}">
                <a16:creationId xmlns:a16="http://schemas.microsoft.com/office/drawing/2014/main" id="{1761DB52-0DCC-64AF-6115-AA7C0D1ABBD9}"/>
              </a:ext>
            </a:extLst>
          </p:cNvPr>
          <p:cNvSpPr txBox="1"/>
          <p:nvPr/>
        </p:nvSpPr>
        <p:spPr>
          <a:xfrm>
            <a:off x="3810000" y="3980154"/>
            <a:ext cx="1752600" cy="483285"/>
          </a:xfrm>
          <a:prstGeom prst="rect">
            <a:avLst/>
          </a:prstGeom>
          <a:noFill/>
        </p:spPr>
        <p:txBody>
          <a:bodyPr wrap="square" rtlCol="0">
            <a:spAutoFit/>
          </a:bodyPr>
          <a:lstStyle/>
          <a:p>
            <a:r>
              <a:rPr lang="en-US" sz="3200" b="1" dirty="0">
                <a:solidFill>
                  <a:schemeClr val="bg1"/>
                </a:solidFill>
              </a:rPr>
              <a:t>Control</a:t>
            </a:r>
          </a:p>
        </p:txBody>
      </p:sp>
      <p:sp>
        <p:nvSpPr>
          <p:cNvPr id="14" name="TextBox 13">
            <a:extLst>
              <a:ext uri="{FF2B5EF4-FFF2-40B4-BE49-F238E27FC236}">
                <a16:creationId xmlns:a16="http://schemas.microsoft.com/office/drawing/2014/main" id="{6892D271-BA0E-D96D-1537-B4005EAEE1F0}"/>
              </a:ext>
            </a:extLst>
          </p:cNvPr>
          <p:cNvSpPr txBox="1"/>
          <p:nvPr/>
        </p:nvSpPr>
        <p:spPr>
          <a:xfrm>
            <a:off x="7162800" y="4012515"/>
            <a:ext cx="1752600" cy="584775"/>
          </a:xfrm>
          <a:prstGeom prst="rect">
            <a:avLst/>
          </a:prstGeom>
          <a:noFill/>
        </p:spPr>
        <p:txBody>
          <a:bodyPr wrap="square" rtlCol="0">
            <a:spAutoFit/>
          </a:bodyPr>
          <a:lstStyle/>
          <a:p>
            <a:r>
              <a:rPr lang="en-US" sz="3200" b="1" dirty="0">
                <a:solidFill>
                  <a:schemeClr val="bg1"/>
                </a:solidFill>
              </a:rPr>
              <a:t>½ </a:t>
            </a:r>
            <a:r>
              <a:rPr lang="en-US" sz="3200" b="1" dirty="0" err="1">
                <a:solidFill>
                  <a:schemeClr val="bg1"/>
                </a:solidFill>
              </a:rPr>
              <a:t>evap</a:t>
            </a:r>
            <a:endParaRPr lang="en-US" sz="3200" b="1" dirty="0">
              <a:solidFill>
                <a:schemeClr val="bg1"/>
              </a:solidFill>
            </a:endParaRPr>
          </a:p>
        </p:txBody>
      </p:sp>
      <p:pic>
        <p:nvPicPr>
          <p:cNvPr id="16" name="Picture 15">
            <a:extLst>
              <a:ext uri="{FF2B5EF4-FFF2-40B4-BE49-F238E27FC236}">
                <a16:creationId xmlns:a16="http://schemas.microsoft.com/office/drawing/2014/main" id="{79A2E12F-4EFE-42CE-8AD4-593BA71C90BE}"/>
              </a:ext>
            </a:extLst>
          </p:cNvPr>
          <p:cNvPicPr>
            <a:picLocks noChangeAspect="1"/>
          </p:cNvPicPr>
          <p:nvPr/>
        </p:nvPicPr>
        <p:blipFill>
          <a:blip r:embed="rId4"/>
          <a:stretch>
            <a:fillRect/>
          </a:stretch>
        </p:blipFill>
        <p:spPr>
          <a:xfrm>
            <a:off x="6705600" y="4572000"/>
            <a:ext cx="2438399" cy="2230384"/>
          </a:xfrm>
          <a:prstGeom prst="rect">
            <a:avLst/>
          </a:prstGeom>
        </p:spPr>
      </p:pic>
      <p:sp>
        <p:nvSpPr>
          <p:cNvPr id="17" name="TextBox 16">
            <a:extLst>
              <a:ext uri="{FF2B5EF4-FFF2-40B4-BE49-F238E27FC236}">
                <a16:creationId xmlns:a16="http://schemas.microsoft.com/office/drawing/2014/main" id="{D8D690F6-E19E-3886-6072-13E6CB1F5C3B}"/>
              </a:ext>
            </a:extLst>
          </p:cNvPr>
          <p:cNvSpPr txBox="1"/>
          <p:nvPr/>
        </p:nvSpPr>
        <p:spPr>
          <a:xfrm rot="16200000">
            <a:off x="4582425" y="5512767"/>
            <a:ext cx="3793869" cy="300082"/>
          </a:xfrm>
          <a:prstGeom prst="rect">
            <a:avLst/>
          </a:prstGeom>
          <a:noFill/>
        </p:spPr>
        <p:txBody>
          <a:bodyPr wrap="square" rtlCol="0">
            <a:spAutoFit/>
          </a:bodyPr>
          <a:lstStyle/>
          <a:p>
            <a:pPr algn="ctr" defTabSz="685800"/>
            <a:r>
              <a:rPr lang="en-US" sz="1350" dirty="0">
                <a:solidFill>
                  <a:prstClr val="white"/>
                </a:solidFill>
                <a:latin typeface="Calibri"/>
              </a:rPr>
              <a:t>Change </a:t>
            </a:r>
            <a:r>
              <a:rPr lang="en-US" sz="1350" dirty="0" err="1">
                <a:solidFill>
                  <a:prstClr val="white"/>
                </a:solidFill>
                <a:latin typeface="Calibri"/>
              </a:rPr>
              <a:t>ih</a:t>
            </a:r>
            <a:r>
              <a:rPr lang="en-US" sz="1350" dirty="0">
                <a:solidFill>
                  <a:prstClr val="white"/>
                </a:solidFill>
                <a:latin typeface="Calibri"/>
              </a:rPr>
              <a:t> AHT (PW)</a:t>
            </a:r>
          </a:p>
        </p:txBody>
      </p:sp>
      <p:cxnSp>
        <p:nvCxnSpPr>
          <p:cNvPr id="19" name="Straight Connector 18">
            <a:extLst>
              <a:ext uri="{FF2B5EF4-FFF2-40B4-BE49-F238E27FC236}">
                <a16:creationId xmlns:a16="http://schemas.microsoft.com/office/drawing/2014/main" id="{0E26D31D-DCA8-7695-A839-0DC3AA46A20F}"/>
              </a:ext>
            </a:extLst>
          </p:cNvPr>
          <p:cNvCxnSpPr/>
          <p:nvPr/>
        </p:nvCxnSpPr>
        <p:spPr>
          <a:xfrm>
            <a:off x="0" y="914400"/>
            <a:ext cx="906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5C0996-36C7-5C4F-CFC0-466B65695F83}"/>
              </a:ext>
            </a:extLst>
          </p:cNvPr>
          <p:cNvCxnSpPr/>
          <p:nvPr/>
        </p:nvCxnSpPr>
        <p:spPr>
          <a:xfrm>
            <a:off x="76200" y="3886200"/>
            <a:ext cx="90678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1F86F8-5B15-F598-C25D-ED2D2D073810}"/>
              </a:ext>
            </a:extLst>
          </p:cNvPr>
          <p:cNvSpPr txBox="1"/>
          <p:nvPr/>
        </p:nvSpPr>
        <p:spPr>
          <a:xfrm>
            <a:off x="152400" y="1438870"/>
            <a:ext cx="3429000" cy="923330"/>
          </a:xfrm>
          <a:prstGeom prst="rect">
            <a:avLst/>
          </a:prstGeom>
          <a:noFill/>
        </p:spPr>
        <p:txBody>
          <a:bodyPr wrap="square" rtlCol="0">
            <a:spAutoFit/>
          </a:bodyPr>
          <a:lstStyle/>
          <a:p>
            <a:r>
              <a:rPr lang="en-US" dirty="0">
                <a:solidFill>
                  <a:schemeClr val="bg1"/>
                </a:solidFill>
              </a:rPr>
              <a:t>In Snowball Earth simulation</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becomes negligible</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90% </a:t>
            </a:r>
            <a:endParaRPr lang="en-US" dirty="0">
              <a:solidFill>
                <a:schemeClr val="bg1"/>
              </a:solidFill>
            </a:endParaRPr>
          </a:p>
        </p:txBody>
      </p:sp>
      <p:sp>
        <p:nvSpPr>
          <p:cNvPr id="22" name="TextBox 21">
            <a:extLst>
              <a:ext uri="{FF2B5EF4-FFF2-40B4-BE49-F238E27FC236}">
                <a16:creationId xmlns:a16="http://schemas.microsoft.com/office/drawing/2014/main" id="{87DFC21A-51B9-8E99-9964-9904E1747F92}"/>
              </a:ext>
            </a:extLst>
          </p:cNvPr>
          <p:cNvSpPr txBox="1"/>
          <p:nvPr/>
        </p:nvSpPr>
        <p:spPr>
          <a:xfrm>
            <a:off x="76200" y="4867870"/>
            <a:ext cx="3429000" cy="1200329"/>
          </a:xfrm>
          <a:prstGeom prst="rect">
            <a:avLst/>
          </a:prstGeom>
          <a:noFill/>
        </p:spPr>
        <p:txBody>
          <a:bodyPr wrap="square" rtlCol="0">
            <a:spAutoFit/>
          </a:bodyPr>
          <a:lstStyle/>
          <a:p>
            <a:r>
              <a:rPr lang="en-US">
                <a:solidFill>
                  <a:schemeClr val="bg1"/>
                </a:solidFill>
              </a:rPr>
              <a:t>Simulation with </a:t>
            </a:r>
            <a:r>
              <a:rPr lang="en-US" dirty="0">
                <a:solidFill>
                  <a:schemeClr val="bg1"/>
                </a:solidFill>
              </a:rPr>
              <a:t>evaporation</a:t>
            </a:r>
          </a:p>
          <a:p>
            <a:r>
              <a:rPr lang="en-US" dirty="0">
                <a:solidFill>
                  <a:schemeClr val="bg1"/>
                </a:solidFill>
              </a:rPr>
              <a:t>Coefficient is cut in half</a:t>
            </a:r>
          </a:p>
          <a:p>
            <a:pPr marL="285750" indent="-285750">
              <a:buFont typeface="Wingdings" panose="05000000000000000000" pitchFamily="2" charset="2"/>
              <a:buChar char="à"/>
            </a:pPr>
            <a:r>
              <a:rPr lang="en-US" dirty="0">
                <a:solidFill>
                  <a:schemeClr val="bg1"/>
                </a:solidFill>
                <a:sym typeface="Wingdings" panose="05000000000000000000" pitchFamily="2" charset="2"/>
              </a:rPr>
              <a:t>Evaporation reduced by %20</a:t>
            </a:r>
          </a:p>
          <a:p>
            <a:pPr marL="285750" indent="-285750">
              <a:buFont typeface="Wingdings" panose="05000000000000000000" pitchFamily="2" charset="2"/>
              <a:buChar char="à"/>
            </a:pPr>
            <a:r>
              <a:rPr lang="en-US" dirty="0">
                <a:solidFill>
                  <a:schemeClr val="bg1"/>
                </a:solidFill>
                <a:sym typeface="Wingdings" panose="05000000000000000000" pitchFamily="2" charset="2"/>
              </a:rPr>
              <a:t>AHT reduced by similar amount</a:t>
            </a:r>
            <a:endParaRPr lang="en-US" dirty="0">
              <a:solidFill>
                <a:schemeClr val="bg1"/>
              </a:solidFill>
            </a:endParaRPr>
          </a:p>
        </p:txBody>
      </p:sp>
      <p:sp>
        <p:nvSpPr>
          <p:cNvPr id="23" name="TextBox 22">
            <a:extLst>
              <a:ext uri="{FF2B5EF4-FFF2-40B4-BE49-F238E27FC236}">
                <a16:creationId xmlns:a16="http://schemas.microsoft.com/office/drawing/2014/main" id="{50605FB2-9275-1798-F48C-F1E51029CFE3}"/>
              </a:ext>
            </a:extLst>
          </p:cNvPr>
          <p:cNvSpPr txBox="1"/>
          <p:nvPr/>
        </p:nvSpPr>
        <p:spPr>
          <a:xfrm>
            <a:off x="5029200" y="1524918"/>
            <a:ext cx="1371601" cy="307777"/>
          </a:xfrm>
          <a:prstGeom prst="rect">
            <a:avLst/>
          </a:prstGeom>
          <a:noFill/>
        </p:spPr>
        <p:txBody>
          <a:bodyPr wrap="square" rtlCol="0">
            <a:spAutoFit/>
          </a:bodyPr>
          <a:lstStyle/>
          <a:p>
            <a:r>
              <a:rPr lang="en-US" sz="1400" b="1" dirty="0">
                <a:solidFill>
                  <a:srgbClr val="009900"/>
                </a:solidFill>
              </a:rPr>
              <a:t>Evaporation</a:t>
            </a:r>
          </a:p>
        </p:txBody>
      </p:sp>
      <p:sp>
        <p:nvSpPr>
          <p:cNvPr id="24" name="TextBox 23">
            <a:extLst>
              <a:ext uri="{FF2B5EF4-FFF2-40B4-BE49-F238E27FC236}">
                <a16:creationId xmlns:a16="http://schemas.microsoft.com/office/drawing/2014/main" id="{35FB0D94-AE12-D0A4-A842-B10114A90C0E}"/>
              </a:ext>
            </a:extLst>
          </p:cNvPr>
          <p:cNvSpPr txBox="1"/>
          <p:nvPr/>
        </p:nvSpPr>
        <p:spPr>
          <a:xfrm>
            <a:off x="5138968" y="1678806"/>
            <a:ext cx="1371601" cy="307777"/>
          </a:xfrm>
          <a:prstGeom prst="rect">
            <a:avLst/>
          </a:prstGeom>
          <a:noFill/>
        </p:spPr>
        <p:txBody>
          <a:bodyPr wrap="square" rtlCol="0">
            <a:spAutoFit/>
          </a:bodyPr>
          <a:lstStyle/>
          <a:p>
            <a:r>
              <a:rPr lang="en-US" sz="1400" b="1" dirty="0">
                <a:solidFill>
                  <a:srgbClr val="FF0000"/>
                </a:solidFill>
              </a:rPr>
              <a:t>Sensible</a:t>
            </a:r>
          </a:p>
        </p:txBody>
      </p:sp>
      <p:sp>
        <p:nvSpPr>
          <p:cNvPr id="25" name="TextBox 24">
            <a:extLst>
              <a:ext uri="{FF2B5EF4-FFF2-40B4-BE49-F238E27FC236}">
                <a16:creationId xmlns:a16="http://schemas.microsoft.com/office/drawing/2014/main" id="{4B0AA1D1-B3E2-DB5B-BCE5-51D8746CF4E6}"/>
              </a:ext>
            </a:extLst>
          </p:cNvPr>
          <p:cNvSpPr txBox="1"/>
          <p:nvPr/>
        </p:nvSpPr>
        <p:spPr>
          <a:xfrm>
            <a:off x="5105400" y="1828800"/>
            <a:ext cx="1371601" cy="307777"/>
          </a:xfrm>
          <a:prstGeom prst="rect">
            <a:avLst/>
          </a:prstGeom>
          <a:noFill/>
        </p:spPr>
        <p:txBody>
          <a:bodyPr wrap="square" rtlCol="0">
            <a:spAutoFit/>
          </a:bodyPr>
          <a:lstStyle/>
          <a:p>
            <a:r>
              <a:rPr lang="en-US" sz="1400" b="1" dirty="0">
                <a:solidFill>
                  <a:srgbClr val="FFC000"/>
                </a:solidFill>
              </a:rPr>
              <a:t>Radiation</a:t>
            </a:r>
          </a:p>
        </p:txBody>
      </p:sp>
      <p:sp>
        <p:nvSpPr>
          <p:cNvPr id="3" name="TextBox 2">
            <a:extLst>
              <a:ext uri="{FF2B5EF4-FFF2-40B4-BE49-F238E27FC236}">
                <a16:creationId xmlns:a16="http://schemas.microsoft.com/office/drawing/2014/main" id="{B648BD9A-4281-97B2-D384-E71AF728BC71}"/>
              </a:ext>
            </a:extLst>
          </p:cNvPr>
          <p:cNvSpPr txBox="1"/>
          <p:nvPr/>
        </p:nvSpPr>
        <p:spPr>
          <a:xfrm>
            <a:off x="152400" y="3121105"/>
            <a:ext cx="5334000" cy="738664"/>
          </a:xfrm>
          <a:prstGeom prst="rect">
            <a:avLst/>
          </a:prstGeom>
          <a:noFill/>
        </p:spPr>
        <p:txBody>
          <a:bodyPr wrap="square" rtlCol="0">
            <a:spAutoFit/>
          </a:bodyPr>
          <a:lstStyle/>
          <a:p>
            <a:pPr algn="l"/>
            <a:r>
              <a:rPr lang="en-US" sz="1400" b="0" i="0" u="none" strike="noStrike" baseline="0" dirty="0">
                <a:solidFill>
                  <a:schemeClr val="bg1"/>
                </a:solidFill>
                <a:latin typeface="NimbusSanL-Regu"/>
              </a:rPr>
              <a:t>J Horner, A Voigt, C Braun, Snowball earth initiation and the thermodynamics of sea ice. </a:t>
            </a:r>
            <a:r>
              <a:rPr lang="en-US" sz="1400" b="0" i="0" u="none" strike="noStrike" baseline="0" dirty="0">
                <a:solidFill>
                  <a:schemeClr val="bg1"/>
                </a:solidFill>
                <a:latin typeface="NimbusSanL-ReguItal"/>
              </a:rPr>
              <a:t>J. Adv. Model. Earth Syst</a:t>
            </a:r>
            <a:r>
              <a:rPr lang="en-US" sz="1400" b="0" i="0" u="none" strike="noStrike" baseline="0" dirty="0">
                <a:solidFill>
                  <a:schemeClr val="bg1"/>
                </a:solidFill>
                <a:latin typeface="NimbusSanL-Regu"/>
              </a:rPr>
              <a:t>. </a:t>
            </a:r>
            <a:r>
              <a:rPr lang="en-US" sz="1400" b="1" i="0" u="none" strike="noStrike" baseline="0" dirty="0">
                <a:solidFill>
                  <a:schemeClr val="bg1"/>
                </a:solidFill>
                <a:latin typeface="NimbusSanL-Bold"/>
              </a:rPr>
              <a:t>14</a:t>
            </a:r>
            <a:r>
              <a:rPr lang="en-US" sz="1400" b="0" i="0" u="none" strike="noStrike" baseline="0" dirty="0">
                <a:solidFill>
                  <a:schemeClr val="bg1"/>
                </a:solidFill>
                <a:latin typeface="NimbusSanL-Regu"/>
              </a:rPr>
              <a:t>, e2021MS002734 (2022).</a:t>
            </a:r>
            <a:endParaRPr lang="en-US" sz="1400" dirty="0">
              <a:solidFill>
                <a:schemeClr val="bg1"/>
              </a:solidFill>
            </a:endParaRPr>
          </a:p>
        </p:txBody>
      </p:sp>
      <p:sp>
        <p:nvSpPr>
          <p:cNvPr id="4" name="TextBox 3">
            <a:extLst>
              <a:ext uri="{FF2B5EF4-FFF2-40B4-BE49-F238E27FC236}">
                <a16:creationId xmlns:a16="http://schemas.microsoft.com/office/drawing/2014/main" id="{B7DCBD96-A44A-0562-66AD-C654D59071FA}"/>
              </a:ext>
            </a:extLst>
          </p:cNvPr>
          <p:cNvSpPr txBox="1"/>
          <p:nvPr/>
        </p:nvSpPr>
        <p:spPr>
          <a:xfrm>
            <a:off x="76200" y="2841368"/>
            <a:ext cx="2819400" cy="369332"/>
          </a:xfrm>
          <a:prstGeom prst="rect">
            <a:avLst/>
          </a:prstGeom>
          <a:noFill/>
        </p:spPr>
        <p:txBody>
          <a:bodyPr wrap="square" rtlCol="0">
            <a:spAutoFit/>
          </a:bodyPr>
          <a:lstStyle/>
          <a:p>
            <a:r>
              <a:rPr lang="en-US" dirty="0">
                <a:solidFill>
                  <a:schemeClr val="bg1"/>
                </a:solidFill>
              </a:rPr>
              <a:t>Model simulation from:</a:t>
            </a:r>
          </a:p>
        </p:txBody>
      </p:sp>
    </p:spTree>
    <p:extLst>
      <p:ext uri="{BB962C8B-B14F-4D97-AF65-F5344CB8AC3E}">
        <p14:creationId xmlns:p14="http://schemas.microsoft.com/office/powerpoint/2010/main" val="2556190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33155-63BD-BA8F-8426-C31E0E610B81}"/>
              </a:ext>
            </a:extLst>
          </p:cNvPr>
          <p:cNvSpPr>
            <a:spLocks noGrp="1"/>
          </p:cNvSpPr>
          <p:nvPr>
            <p:ph type="title"/>
          </p:nvPr>
        </p:nvSpPr>
        <p:spPr>
          <a:xfrm>
            <a:off x="304800" y="15875"/>
            <a:ext cx="8229600" cy="715962"/>
          </a:xfrm>
        </p:spPr>
        <p:txBody>
          <a:bodyPr>
            <a:normAutofit/>
          </a:bodyPr>
          <a:lstStyle/>
          <a:p>
            <a:r>
              <a:rPr lang="en-US" sz="3200" dirty="0">
                <a:solidFill>
                  <a:schemeClr val="bg1"/>
                </a:solidFill>
              </a:rPr>
              <a:t>Why are models biased high in AHT</a:t>
            </a:r>
          </a:p>
        </p:txBody>
      </p:sp>
      <p:pic>
        <p:nvPicPr>
          <p:cNvPr id="4" name="Content Placeholder 4">
            <a:extLst>
              <a:ext uri="{FF2B5EF4-FFF2-40B4-BE49-F238E27FC236}">
                <a16:creationId xmlns:a16="http://schemas.microsoft.com/office/drawing/2014/main" id="{DDF8F32C-D60D-7483-D226-28FBD8FC85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 y="838200"/>
            <a:ext cx="4267200" cy="2362200"/>
          </a:xfrm>
          <a:prstGeom prst="rect">
            <a:avLst/>
          </a:prstGeom>
        </p:spPr>
      </p:pic>
      <p:sp>
        <p:nvSpPr>
          <p:cNvPr id="5" name="TextBox 4">
            <a:extLst>
              <a:ext uri="{FF2B5EF4-FFF2-40B4-BE49-F238E27FC236}">
                <a16:creationId xmlns:a16="http://schemas.microsoft.com/office/drawing/2014/main" id="{C3D35C2A-A392-BC59-9E41-F6B27F0196D1}"/>
              </a:ext>
            </a:extLst>
          </p:cNvPr>
          <p:cNvSpPr txBox="1"/>
          <p:nvPr/>
        </p:nvSpPr>
        <p:spPr>
          <a:xfrm>
            <a:off x="1143000" y="1062334"/>
            <a:ext cx="1592883" cy="307777"/>
          </a:xfrm>
          <a:prstGeom prst="rect">
            <a:avLst/>
          </a:prstGeom>
          <a:noFill/>
        </p:spPr>
        <p:txBody>
          <a:bodyPr wrap="square" rtlCol="0">
            <a:spAutoFit/>
          </a:bodyPr>
          <a:lstStyle/>
          <a:p>
            <a:r>
              <a:rPr lang="en-US" sz="1400" b="1" dirty="0">
                <a:solidFill>
                  <a:srgbClr val="FF0000"/>
                </a:solidFill>
              </a:rPr>
              <a:t>ATMOSPHERE</a:t>
            </a:r>
          </a:p>
        </p:txBody>
      </p:sp>
      <p:sp>
        <p:nvSpPr>
          <p:cNvPr id="6" name="TextBox 5">
            <a:extLst>
              <a:ext uri="{FF2B5EF4-FFF2-40B4-BE49-F238E27FC236}">
                <a16:creationId xmlns:a16="http://schemas.microsoft.com/office/drawing/2014/main" id="{BC65A802-FE0B-A322-6D8D-A8D0590AF9BA}"/>
              </a:ext>
            </a:extLst>
          </p:cNvPr>
          <p:cNvSpPr txBox="1"/>
          <p:nvPr/>
        </p:nvSpPr>
        <p:spPr>
          <a:xfrm>
            <a:off x="1394992" y="1216223"/>
            <a:ext cx="2070745" cy="307777"/>
          </a:xfrm>
          <a:prstGeom prst="rect">
            <a:avLst/>
          </a:prstGeom>
          <a:noFill/>
        </p:spPr>
        <p:txBody>
          <a:bodyPr wrap="square" rtlCol="0">
            <a:spAutoFit/>
          </a:bodyPr>
          <a:lstStyle/>
          <a:p>
            <a:r>
              <a:rPr lang="en-US" sz="1400" b="1" dirty="0">
                <a:solidFill>
                  <a:srgbClr val="003DB8"/>
                </a:solidFill>
              </a:rPr>
              <a:t>OCEAN</a:t>
            </a:r>
          </a:p>
        </p:txBody>
      </p:sp>
      <p:sp>
        <p:nvSpPr>
          <p:cNvPr id="7" name="TextBox 6">
            <a:extLst>
              <a:ext uri="{FF2B5EF4-FFF2-40B4-BE49-F238E27FC236}">
                <a16:creationId xmlns:a16="http://schemas.microsoft.com/office/drawing/2014/main" id="{326250F9-7A38-4E1E-B900-A80347DEE33C}"/>
              </a:ext>
            </a:extLst>
          </p:cNvPr>
          <p:cNvSpPr txBox="1"/>
          <p:nvPr/>
        </p:nvSpPr>
        <p:spPr>
          <a:xfrm>
            <a:off x="1242591" y="1368623"/>
            <a:ext cx="1592883" cy="307777"/>
          </a:xfrm>
          <a:prstGeom prst="rect">
            <a:avLst/>
          </a:prstGeom>
          <a:noFill/>
        </p:spPr>
        <p:txBody>
          <a:bodyPr wrap="square" rtlCol="0">
            <a:spAutoFit/>
          </a:bodyPr>
          <a:lstStyle/>
          <a:p>
            <a:r>
              <a:rPr lang="en-US" sz="1400" dirty="0"/>
              <a:t>Observations</a:t>
            </a:r>
          </a:p>
        </p:txBody>
      </p:sp>
      <p:cxnSp>
        <p:nvCxnSpPr>
          <p:cNvPr id="8" name="Straight Connector 7">
            <a:extLst>
              <a:ext uri="{FF2B5EF4-FFF2-40B4-BE49-F238E27FC236}">
                <a16:creationId xmlns:a16="http://schemas.microsoft.com/office/drawing/2014/main" id="{4257ABB2-2297-BF87-5D89-060FA2D070B4}"/>
              </a:ext>
            </a:extLst>
          </p:cNvPr>
          <p:cNvCxnSpPr>
            <a:cxnSpLocks/>
          </p:cNvCxnSpPr>
          <p:nvPr/>
        </p:nvCxnSpPr>
        <p:spPr>
          <a:xfrm flipV="1">
            <a:off x="990600" y="14478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8D43F4-7AED-6D6C-71FB-6A9275B78B32}"/>
              </a:ext>
            </a:extLst>
          </p:cNvPr>
          <p:cNvSpPr txBox="1"/>
          <p:nvPr/>
        </p:nvSpPr>
        <p:spPr>
          <a:xfrm>
            <a:off x="1242592" y="1600200"/>
            <a:ext cx="2070745" cy="307777"/>
          </a:xfrm>
          <a:prstGeom prst="rect">
            <a:avLst/>
          </a:prstGeom>
          <a:noFill/>
        </p:spPr>
        <p:txBody>
          <a:bodyPr wrap="square" rtlCol="0">
            <a:spAutoFit/>
          </a:bodyPr>
          <a:lstStyle/>
          <a:p>
            <a:r>
              <a:rPr lang="en-US" sz="1400" dirty="0"/>
              <a:t>Model Mean</a:t>
            </a:r>
          </a:p>
        </p:txBody>
      </p:sp>
      <p:cxnSp>
        <p:nvCxnSpPr>
          <p:cNvPr id="10" name="Straight Connector 9">
            <a:extLst>
              <a:ext uri="{FF2B5EF4-FFF2-40B4-BE49-F238E27FC236}">
                <a16:creationId xmlns:a16="http://schemas.microsoft.com/office/drawing/2014/main" id="{5CF77387-B49A-1AF6-05AC-077EDC89CFB3}"/>
              </a:ext>
            </a:extLst>
          </p:cNvPr>
          <p:cNvCxnSpPr>
            <a:cxnSpLocks/>
          </p:cNvCxnSpPr>
          <p:nvPr/>
        </p:nvCxnSpPr>
        <p:spPr>
          <a:xfrm flipV="1">
            <a:off x="990600" y="16764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0C7FF5B-FC56-C054-BA07-CE7C081F0A4F}"/>
              </a:ext>
            </a:extLst>
          </p:cNvPr>
          <p:cNvPicPr>
            <a:picLocks noChangeAspect="1"/>
          </p:cNvPicPr>
          <p:nvPr/>
        </p:nvPicPr>
        <p:blipFill>
          <a:blip r:embed="rId3"/>
          <a:stretch>
            <a:fillRect/>
          </a:stretch>
        </p:blipFill>
        <p:spPr>
          <a:xfrm>
            <a:off x="5943600" y="762000"/>
            <a:ext cx="2590800" cy="2631707"/>
          </a:xfrm>
          <a:prstGeom prst="rect">
            <a:avLst/>
          </a:prstGeom>
        </p:spPr>
      </p:pic>
      <p:sp>
        <p:nvSpPr>
          <p:cNvPr id="13" name="TextBox 12">
            <a:extLst>
              <a:ext uri="{FF2B5EF4-FFF2-40B4-BE49-F238E27FC236}">
                <a16:creationId xmlns:a16="http://schemas.microsoft.com/office/drawing/2014/main" id="{8B1ED505-BAE7-C78C-B8CB-249CE5A2E327}"/>
              </a:ext>
            </a:extLst>
          </p:cNvPr>
          <p:cNvSpPr txBox="1"/>
          <p:nvPr/>
        </p:nvSpPr>
        <p:spPr>
          <a:xfrm>
            <a:off x="533400" y="3601709"/>
            <a:ext cx="8153400" cy="369332"/>
          </a:xfrm>
          <a:prstGeom prst="rect">
            <a:avLst/>
          </a:prstGeom>
          <a:noFill/>
        </p:spPr>
        <p:txBody>
          <a:bodyPr wrap="square" rtlCol="0">
            <a:spAutoFit/>
          </a:bodyPr>
          <a:lstStyle/>
          <a:p>
            <a:r>
              <a:rPr lang="en-US" dirty="0">
                <a:solidFill>
                  <a:schemeClr val="bg1"/>
                </a:solidFill>
              </a:rPr>
              <a:t>Hypothesis: model’s have too much AHT because they have too much evaporation</a:t>
            </a:r>
          </a:p>
        </p:txBody>
      </p:sp>
      <p:pic>
        <p:nvPicPr>
          <p:cNvPr id="14" name="Picture 13" descr="Chart, histogram&#10;&#10;Description automatically generated">
            <a:extLst>
              <a:ext uri="{FF2B5EF4-FFF2-40B4-BE49-F238E27FC236}">
                <a16:creationId xmlns:a16="http://schemas.microsoft.com/office/drawing/2014/main" id="{C3CDE383-BAD0-C5AE-1895-391FC0C66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65911"/>
            <a:ext cx="4666728" cy="2419651"/>
          </a:xfrm>
          <a:prstGeom prst="rect">
            <a:avLst/>
          </a:prstGeom>
        </p:spPr>
      </p:pic>
      <p:sp>
        <p:nvSpPr>
          <p:cNvPr id="17" name="TextBox 16">
            <a:extLst>
              <a:ext uri="{FF2B5EF4-FFF2-40B4-BE49-F238E27FC236}">
                <a16:creationId xmlns:a16="http://schemas.microsoft.com/office/drawing/2014/main" id="{4EFA3444-D811-9F9D-2B47-9DC7413ACAB1}"/>
              </a:ext>
            </a:extLst>
          </p:cNvPr>
          <p:cNvSpPr txBox="1"/>
          <p:nvPr/>
        </p:nvSpPr>
        <p:spPr>
          <a:xfrm>
            <a:off x="5105400" y="3931766"/>
            <a:ext cx="1337363" cy="369332"/>
          </a:xfrm>
          <a:prstGeom prst="rect">
            <a:avLst/>
          </a:prstGeom>
          <a:noFill/>
        </p:spPr>
        <p:txBody>
          <a:bodyPr wrap="square" rtlCol="0">
            <a:spAutoFit/>
          </a:bodyPr>
          <a:lstStyle/>
          <a:p>
            <a:r>
              <a:rPr lang="en-US" dirty="0"/>
              <a:t>CMIP Mean</a:t>
            </a:r>
          </a:p>
        </p:txBody>
      </p:sp>
      <p:cxnSp>
        <p:nvCxnSpPr>
          <p:cNvPr id="18" name="Straight Connector 17">
            <a:extLst>
              <a:ext uri="{FF2B5EF4-FFF2-40B4-BE49-F238E27FC236}">
                <a16:creationId xmlns:a16="http://schemas.microsoft.com/office/drawing/2014/main" id="{4FEE355B-6903-0F4D-C2B2-1086650EC03A}"/>
              </a:ext>
            </a:extLst>
          </p:cNvPr>
          <p:cNvCxnSpPr>
            <a:cxnSpLocks/>
          </p:cNvCxnSpPr>
          <p:nvPr/>
        </p:nvCxnSpPr>
        <p:spPr>
          <a:xfrm flipV="1">
            <a:off x="4800600" y="396192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805E206-6EEA-FDE9-5153-65BDC271FE2B}"/>
              </a:ext>
            </a:extLst>
          </p:cNvPr>
          <p:cNvSpPr txBox="1"/>
          <p:nvPr/>
        </p:nvSpPr>
        <p:spPr>
          <a:xfrm>
            <a:off x="3505199" y="4366736"/>
            <a:ext cx="1524002" cy="369332"/>
          </a:xfrm>
          <a:prstGeom prst="rect">
            <a:avLst/>
          </a:prstGeom>
          <a:noFill/>
        </p:spPr>
        <p:txBody>
          <a:bodyPr wrap="square" rtlCol="0">
            <a:spAutoFit/>
          </a:bodyPr>
          <a:lstStyle/>
          <a:p>
            <a:r>
              <a:rPr lang="en-US" dirty="0"/>
              <a:t>Observations</a:t>
            </a:r>
          </a:p>
        </p:txBody>
      </p:sp>
      <p:cxnSp>
        <p:nvCxnSpPr>
          <p:cNvPr id="25" name="Straight Connector 24">
            <a:extLst>
              <a:ext uri="{FF2B5EF4-FFF2-40B4-BE49-F238E27FC236}">
                <a16:creationId xmlns:a16="http://schemas.microsoft.com/office/drawing/2014/main" id="{CC81D882-72C5-C4AB-7B5A-8D87B3D35E3B}"/>
              </a:ext>
            </a:extLst>
          </p:cNvPr>
          <p:cNvCxnSpPr>
            <a:cxnSpLocks/>
          </p:cNvCxnSpPr>
          <p:nvPr/>
        </p:nvCxnSpPr>
        <p:spPr>
          <a:xfrm flipV="1">
            <a:off x="3200400" y="4519136"/>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E35BAF-F400-D0AE-D908-696643918958}"/>
              </a:ext>
            </a:extLst>
          </p:cNvPr>
          <p:cNvSpPr txBox="1"/>
          <p:nvPr/>
        </p:nvSpPr>
        <p:spPr>
          <a:xfrm>
            <a:off x="3505200" y="4659868"/>
            <a:ext cx="1981200" cy="369332"/>
          </a:xfrm>
          <a:prstGeom prst="rect">
            <a:avLst/>
          </a:prstGeom>
          <a:noFill/>
        </p:spPr>
        <p:txBody>
          <a:bodyPr wrap="square" rtlCol="0">
            <a:spAutoFit/>
          </a:bodyPr>
          <a:lstStyle/>
          <a:p>
            <a:r>
              <a:rPr lang="en-US" dirty="0"/>
              <a:t>CMIP Mean</a:t>
            </a:r>
          </a:p>
        </p:txBody>
      </p:sp>
      <p:cxnSp>
        <p:nvCxnSpPr>
          <p:cNvPr id="27" name="Straight Connector 26">
            <a:extLst>
              <a:ext uri="{FF2B5EF4-FFF2-40B4-BE49-F238E27FC236}">
                <a16:creationId xmlns:a16="http://schemas.microsoft.com/office/drawing/2014/main" id="{BB6909FB-B3C1-E417-48D3-C5E7637F06BF}"/>
              </a:ext>
            </a:extLst>
          </p:cNvPr>
          <p:cNvCxnSpPr>
            <a:cxnSpLocks/>
          </p:cNvCxnSpPr>
          <p:nvPr/>
        </p:nvCxnSpPr>
        <p:spPr>
          <a:xfrm flipV="1">
            <a:off x="3200400" y="4812268"/>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6CE6BC-830A-CD72-AB19-809AC9D383EE}"/>
              </a:ext>
            </a:extLst>
          </p:cNvPr>
          <p:cNvSpPr txBox="1"/>
          <p:nvPr/>
        </p:nvSpPr>
        <p:spPr>
          <a:xfrm>
            <a:off x="1295399" y="4387334"/>
            <a:ext cx="1371601" cy="369332"/>
          </a:xfrm>
          <a:prstGeom prst="rect">
            <a:avLst/>
          </a:prstGeom>
          <a:noFill/>
        </p:spPr>
        <p:txBody>
          <a:bodyPr wrap="square" rtlCol="0">
            <a:spAutoFit/>
          </a:bodyPr>
          <a:lstStyle/>
          <a:p>
            <a:r>
              <a:rPr lang="en-US" b="1" dirty="0">
                <a:solidFill>
                  <a:srgbClr val="009900"/>
                </a:solidFill>
              </a:rPr>
              <a:t>Evaporation</a:t>
            </a:r>
          </a:p>
        </p:txBody>
      </p:sp>
      <p:sp>
        <p:nvSpPr>
          <p:cNvPr id="29" name="TextBox 28">
            <a:extLst>
              <a:ext uri="{FF2B5EF4-FFF2-40B4-BE49-F238E27FC236}">
                <a16:creationId xmlns:a16="http://schemas.microsoft.com/office/drawing/2014/main" id="{70803214-58E4-471E-35FF-F27D490FCCCB}"/>
              </a:ext>
            </a:extLst>
          </p:cNvPr>
          <p:cNvSpPr txBox="1"/>
          <p:nvPr/>
        </p:nvSpPr>
        <p:spPr>
          <a:xfrm>
            <a:off x="5791200" y="4771072"/>
            <a:ext cx="2362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Observations are WHOI OA flux</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Both plots are ocean domain only</a:t>
            </a:r>
          </a:p>
        </p:txBody>
      </p:sp>
    </p:spTree>
    <p:extLst>
      <p:ext uri="{BB962C8B-B14F-4D97-AF65-F5344CB8AC3E}">
        <p14:creationId xmlns:p14="http://schemas.microsoft.com/office/powerpoint/2010/main" val="247769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en-US" altLang="en-US" sz="4000" dirty="0">
                <a:solidFill>
                  <a:schemeClr val="bg1"/>
                </a:solidFill>
              </a:rPr>
              <a:t>ASR*, OLR*, MHT, and the tropical/</a:t>
            </a:r>
            <a:r>
              <a:rPr lang="en-US" altLang="en-US" sz="4000" dirty="0" err="1">
                <a:solidFill>
                  <a:schemeClr val="bg1"/>
                </a:solidFill>
              </a:rPr>
              <a:t>extratropical</a:t>
            </a:r>
            <a:r>
              <a:rPr lang="en-US" altLang="en-US" sz="4000" dirty="0">
                <a:solidFill>
                  <a:schemeClr val="bg1"/>
                </a:solidFill>
              </a:rPr>
              <a:t> energy budget</a:t>
            </a:r>
          </a:p>
        </p:txBody>
      </p:sp>
      <p:sp>
        <p:nvSpPr>
          <p:cNvPr id="60420" name="Text Box 4"/>
          <p:cNvSpPr txBox="1">
            <a:spLocks noChangeArrowheads="1"/>
          </p:cNvSpPr>
          <p:nvPr/>
        </p:nvSpPr>
        <p:spPr bwMode="auto">
          <a:xfrm>
            <a:off x="152400" y="6140450"/>
            <a:ext cx="944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FFFFFF"/>
                </a:solidFill>
              </a:rPr>
              <a:t>All arrows are relative to the global average </a:t>
            </a:r>
          </a:p>
        </p:txBody>
      </p:sp>
      <p:sp>
        <p:nvSpPr>
          <p:cNvPr id="60421" name="Rectangle 5"/>
          <p:cNvSpPr>
            <a:spLocks noChangeArrowheads="1"/>
          </p:cNvSpPr>
          <p:nvPr/>
        </p:nvSpPr>
        <p:spPr bwMode="auto">
          <a:xfrm>
            <a:off x="3657600" y="3352800"/>
            <a:ext cx="3352800" cy="25146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60422" name="Line 6"/>
          <p:cNvSpPr>
            <a:spLocks noChangeShapeType="1"/>
          </p:cNvSpPr>
          <p:nvPr/>
        </p:nvSpPr>
        <p:spPr bwMode="auto">
          <a:xfrm flipH="1" flipV="1">
            <a:off x="3200400" y="1524000"/>
            <a:ext cx="1295400" cy="1828800"/>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3" name="Line 7"/>
          <p:cNvSpPr>
            <a:spLocks noChangeShapeType="1"/>
          </p:cNvSpPr>
          <p:nvPr/>
        </p:nvSpPr>
        <p:spPr bwMode="auto">
          <a:xfrm flipH="1">
            <a:off x="5791200" y="2743200"/>
            <a:ext cx="304800" cy="533400"/>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4" name="Text Box 8"/>
          <p:cNvSpPr txBox="1">
            <a:spLocks noChangeArrowheads="1"/>
          </p:cNvSpPr>
          <p:nvPr/>
        </p:nvSpPr>
        <p:spPr bwMode="auto">
          <a:xfrm>
            <a:off x="4343400" y="4814888"/>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Tropics</a:t>
            </a:r>
          </a:p>
        </p:txBody>
      </p:sp>
      <p:sp>
        <p:nvSpPr>
          <p:cNvPr id="60425" name="Text Box 9"/>
          <p:cNvSpPr txBox="1">
            <a:spLocks noChangeArrowheads="1"/>
          </p:cNvSpPr>
          <p:nvPr/>
        </p:nvSpPr>
        <p:spPr bwMode="auto">
          <a:xfrm>
            <a:off x="2209800" y="2096869"/>
            <a:ext cx="213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0000"/>
                </a:solidFill>
              </a:rPr>
              <a:t>ASR*</a:t>
            </a:r>
          </a:p>
        </p:txBody>
      </p:sp>
      <p:sp>
        <p:nvSpPr>
          <p:cNvPr id="60426" name="Text Box 10"/>
          <p:cNvSpPr txBox="1">
            <a:spLocks noChangeArrowheads="1"/>
          </p:cNvSpPr>
          <p:nvPr/>
        </p:nvSpPr>
        <p:spPr bwMode="auto">
          <a:xfrm>
            <a:off x="5410200" y="1905000"/>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00FF00"/>
                </a:solidFill>
              </a:rPr>
              <a:t>OLR*</a:t>
            </a:r>
          </a:p>
        </p:txBody>
      </p:sp>
      <p:sp>
        <p:nvSpPr>
          <p:cNvPr id="60427" name="Line 11"/>
          <p:cNvSpPr>
            <a:spLocks noChangeShapeType="1"/>
          </p:cNvSpPr>
          <p:nvPr/>
        </p:nvSpPr>
        <p:spPr bwMode="auto">
          <a:xfrm>
            <a:off x="6096000" y="4648200"/>
            <a:ext cx="14478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8" name="Text Box 12"/>
          <p:cNvSpPr txBox="1">
            <a:spLocks noChangeArrowheads="1"/>
          </p:cNvSpPr>
          <p:nvPr/>
        </p:nvSpPr>
        <p:spPr bwMode="auto">
          <a:xfrm>
            <a:off x="7315200" y="40068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p>
        </p:txBody>
      </p:sp>
      <p:sp>
        <p:nvSpPr>
          <p:cNvPr id="60429" name="Text Box 13"/>
          <p:cNvSpPr txBox="1">
            <a:spLocks noChangeArrowheads="1"/>
          </p:cNvSpPr>
          <p:nvPr/>
        </p:nvSpPr>
        <p:spPr bwMode="auto">
          <a:xfrm>
            <a:off x="6477000" y="54102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FFFFFF"/>
                </a:solidFill>
              </a:rPr>
              <a:t>To </a:t>
            </a:r>
            <a:r>
              <a:rPr lang="en-US" altLang="en-US" sz="2800" dirty="0" err="1">
                <a:solidFill>
                  <a:srgbClr val="FFFFFF"/>
                </a:solidFill>
              </a:rPr>
              <a:t>extratropics</a:t>
            </a:r>
            <a:endParaRPr lang="en-US" altLang="en-US" sz="2800" dirty="0">
              <a:solidFill>
                <a:srgbClr val="FFFFFF"/>
              </a:solidFill>
            </a:endParaRPr>
          </a:p>
        </p:txBody>
      </p:sp>
      <p:sp>
        <p:nvSpPr>
          <p:cNvPr id="60431" name="Text Box 15"/>
          <p:cNvSpPr txBox="1">
            <a:spLocks noChangeArrowheads="1"/>
          </p:cNvSpPr>
          <p:nvPr/>
        </p:nvSpPr>
        <p:spPr bwMode="auto">
          <a:xfrm>
            <a:off x="76200" y="3505200"/>
            <a:ext cx="3124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r>
              <a:rPr lang="en-US" altLang="en-US" sz="3600" dirty="0">
                <a:solidFill>
                  <a:srgbClr val="FFFFFF"/>
                </a:solidFill>
              </a:rPr>
              <a:t> =</a:t>
            </a:r>
          </a:p>
          <a:p>
            <a:pPr fontAlgn="base">
              <a:spcBef>
                <a:spcPct val="50000"/>
              </a:spcBef>
              <a:spcAft>
                <a:spcPct val="0"/>
              </a:spcAft>
            </a:pPr>
            <a:r>
              <a:rPr lang="en-US" altLang="en-US" sz="3600" dirty="0">
                <a:solidFill>
                  <a:srgbClr val="FFFFFF"/>
                </a:solidFill>
              </a:rPr>
              <a:t>  </a:t>
            </a:r>
            <a:r>
              <a:rPr lang="en-US" altLang="en-US" sz="3600" dirty="0">
                <a:solidFill>
                  <a:srgbClr val="FF0000"/>
                </a:solidFill>
              </a:rPr>
              <a:t>ASR*</a:t>
            </a:r>
            <a:r>
              <a:rPr lang="en-US" altLang="en-US" sz="3600" dirty="0">
                <a:solidFill>
                  <a:srgbClr val="FFFFFF"/>
                </a:solidFill>
              </a:rPr>
              <a:t> - </a:t>
            </a:r>
            <a:r>
              <a:rPr lang="en-US" altLang="en-US" sz="3600" dirty="0">
                <a:solidFill>
                  <a:srgbClr val="00FF00"/>
                </a:solidFill>
              </a:rPr>
              <a:t>OLR*</a:t>
            </a:r>
          </a:p>
        </p:txBody>
      </p:sp>
      <p:sp>
        <p:nvSpPr>
          <p:cNvPr id="2" name="TextBox 1"/>
          <p:cNvSpPr txBox="1"/>
          <p:nvPr/>
        </p:nvSpPr>
        <p:spPr>
          <a:xfrm>
            <a:off x="2438400" y="2667000"/>
            <a:ext cx="1905000" cy="523220"/>
          </a:xfrm>
          <a:prstGeom prst="rect">
            <a:avLst/>
          </a:prstGeom>
          <a:noFill/>
        </p:spPr>
        <p:txBody>
          <a:bodyPr wrap="square" rtlCol="0">
            <a:spAutoFit/>
          </a:bodyPr>
          <a:lstStyle/>
          <a:p>
            <a:r>
              <a:rPr lang="en-US" sz="2800" dirty="0">
                <a:solidFill>
                  <a:srgbClr val="FF0000"/>
                </a:solidFill>
              </a:rPr>
              <a:t>8.2 PW</a:t>
            </a:r>
          </a:p>
        </p:txBody>
      </p:sp>
      <p:sp>
        <p:nvSpPr>
          <p:cNvPr id="3" name="TextBox 2"/>
          <p:cNvSpPr txBox="1"/>
          <p:nvPr/>
        </p:nvSpPr>
        <p:spPr>
          <a:xfrm>
            <a:off x="6400800" y="2448580"/>
            <a:ext cx="1447800" cy="523220"/>
          </a:xfrm>
          <a:prstGeom prst="rect">
            <a:avLst/>
          </a:prstGeom>
          <a:noFill/>
        </p:spPr>
        <p:txBody>
          <a:bodyPr wrap="square" rtlCol="0">
            <a:spAutoFit/>
          </a:bodyPr>
          <a:lstStyle/>
          <a:p>
            <a:r>
              <a:rPr lang="en-US" sz="2800" dirty="0">
                <a:solidFill>
                  <a:srgbClr val="00FF00"/>
                </a:solidFill>
              </a:rPr>
              <a:t>2.4 PW</a:t>
            </a:r>
          </a:p>
        </p:txBody>
      </p:sp>
      <p:sp>
        <p:nvSpPr>
          <p:cNvPr id="16" name="Text Box 12"/>
          <p:cNvSpPr txBox="1">
            <a:spLocks noChangeArrowheads="1"/>
          </p:cNvSpPr>
          <p:nvPr/>
        </p:nvSpPr>
        <p:spPr bwMode="auto">
          <a:xfrm>
            <a:off x="7315200" y="46926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5.8 PW</a:t>
            </a:r>
          </a:p>
        </p:txBody>
      </p:sp>
    </p:spTree>
    <p:extLst>
      <p:ext uri="{BB962C8B-B14F-4D97-AF65-F5344CB8AC3E}">
        <p14:creationId xmlns:p14="http://schemas.microsoft.com/office/powerpoint/2010/main" val="708771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31"/>
                                        </p:tgtEl>
                                        <p:attrNameLst>
                                          <p:attrName>style.visibility</p:attrName>
                                        </p:attrNameLst>
                                      </p:cBhvr>
                                      <p:to>
                                        <p:strVal val="visible"/>
                                      </p:to>
                                    </p:set>
                                    <p:anim calcmode="lin" valueType="num">
                                      <p:cBhvr additive="base">
                                        <p:cTn id="7" dur="500" fill="hold"/>
                                        <p:tgtEl>
                                          <p:spTgt spid="60431"/>
                                        </p:tgtEl>
                                        <p:attrNameLst>
                                          <p:attrName>ppt_x</p:attrName>
                                        </p:attrNameLst>
                                      </p:cBhvr>
                                      <p:tavLst>
                                        <p:tav tm="0">
                                          <p:val>
                                            <p:strVal val="#ppt_x"/>
                                          </p:val>
                                        </p:tav>
                                        <p:tav tm="100000">
                                          <p:val>
                                            <p:strVal val="#ppt_x"/>
                                          </p:val>
                                        </p:tav>
                                      </p:tavLst>
                                    </p:anim>
                                    <p:anim calcmode="lin" valueType="num">
                                      <p:cBhvr additive="base">
                                        <p:cTn id="8" dur="500" fill="hold"/>
                                        <p:tgtEl>
                                          <p:spTgt spid="604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8DE6-0336-8C29-32DE-BBC0916D41F7}"/>
              </a:ext>
            </a:extLst>
          </p:cNvPr>
          <p:cNvSpPr>
            <a:spLocks noGrp="1"/>
          </p:cNvSpPr>
          <p:nvPr>
            <p:ph type="title"/>
          </p:nvPr>
        </p:nvSpPr>
        <p:spPr>
          <a:xfrm>
            <a:off x="609600" y="377925"/>
            <a:ext cx="8915400" cy="1143000"/>
          </a:xfrm>
        </p:spPr>
        <p:txBody>
          <a:bodyPr>
            <a:noAutofit/>
          </a:bodyPr>
          <a:lstStyle/>
          <a:p>
            <a:pPr algn="l"/>
            <a:r>
              <a:rPr lang="en-US" sz="3200" dirty="0">
                <a:solidFill>
                  <a:schemeClr val="bg1"/>
                </a:solidFill>
              </a:rPr>
              <a:t>Evaporation biases:</a:t>
            </a:r>
            <a:br>
              <a:rPr lang="en-US" sz="3200" dirty="0">
                <a:solidFill>
                  <a:schemeClr val="bg1"/>
                </a:solidFill>
              </a:rPr>
            </a:br>
            <a:r>
              <a:rPr lang="en-US" sz="3200" dirty="0">
                <a:solidFill>
                  <a:schemeClr val="bg1"/>
                </a:solidFill>
                <a:sym typeface="Wingdings" panose="05000000000000000000" pitchFamily="2" charset="2"/>
              </a:rPr>
              <a:t>Result in AHT/OHT tradeoff</a:t>
            </a:r>
            <a:br>
              <a:rPr lang="en-US" sz="3200" dirty="0">
                <a:solidFill>
                  <a:schemeClr val="bg1"/>
                </a:solidFill>
                <a:sym typeface="Wingdings" panose="05000000000000000000" pitchFamily="2" charset="2"/>
              </a:rPr>
            </a:br>
            <a:r>
              <a:rPr lang="en-US" sz="3200" dirty="0">
                <a:solidFill>
                  <a:schemeClr val="bg1"/>
                </a:solidFill>
                <a:sym typeface="Wingdings" panose="05000000000000000000" pitchFamily="2" charset="2"/>
              </a:rPr>
              <a:t> Are right magnitude to explain AHT/OHT bias</a:t>
            </a:r>
            <a:endParaRPr lang="en-US" sz="3200" dirty="0">
              <a:solidFill>
                <a:schemeClr val="bg1"/>
              </a:solidFill>
            </a:endParaRPr>
          </a:p>
        </p:txBody>
      </p:sp>
      <p:pic>
        <p:nvPicPr>
          <p:cNvPr id="5" name="Content Placeholder 4" descr="Chart, histogram&#10;&#10;Description automatically generated">
            <a:extLst>
              <a:ext uri="{FF2B5EF4-FFF2-40B4-BE49-F238E27FC236}">
                <a16:creationId xmlns:a16="http://schemas.microsoft.com/office/drawing/2014/main" id="{11EA678C-21E5-13EF-0D43-5E6EDEE929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842327"/>
            <a:ext cx="7086600" cy="4741035"/>
          </a:xfrm>
        </p:spPr>
      </p:pic>
      <p:pic>
        <p:nvPicPr>
          <p:cNvPr id="49" name="Picture 48">
            <a:extLst>
              <a:ext uri="{FF2B5EF4-FFF2-40B4-BE49-F238E27FC236}">
                <a16:creationId xmlns:a16="http://schemas.microsoft.com/office/drawing/2014/main" id="{FC909773-66E7-72B8-649D-ABBA39FE6D6A}"/>
              </a:ext>
            </a:extLst>
          </p:cNvPr>
          <p:cNvPicPr>
            <a:picLocks noChangeAspect="1"/>
          </p:cNvPicPr>
          <p:nvPr/>
        </p:nvPicPr>
        <p:blipFill>
          <a:blip r:embed="rId3"/>
          <a:stretch>
            <a:fillRect/>
          </a:stretch>
        </p:blipFill>
        <p:spPr>
          <a:xfrm>
            <a:off x="7696200" y="83117"/>
            <a:ext cx="1164497" cy="1220132"/>
          </a:xfrm>
          <a:prstGeom prst="rect">
            <a:avLst/>
          </a:prstGeom>
        </p:spPr>
      </p:pic>
    </p:spTree>
    <p:extLst>
      <p:ext uri="{BB962C8B-B14F-4D97-AF65-F5344CB8AC3E}">
        <p14:creationId xmlns:p14="http://schemas.microsoft.com/office/powerpoint/2010/main" val="2905286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8DE6-0336-8C29-32DE-BBC0916D41F7}"/>
              </a:ext>
            </a:extLst>
          </p:cNvPr>
          <p:cNvSpPr>
            <a:spLocks noGrp="1"/>
          </p:cNvSpPr>
          <p:nvPr>
            <p:ph type="title"/>
          </p:nvPr>
        </p:nvSpPr>
        <p:spPr>
          <a:xfrm>
            <a:off x="609600" y="377925"/>
            <a:ext cx="8915400" cy="1143000"/>
          </a:xfrm>
        </p:spPr>
        <p:txBody>
          <a:bodyPr>
            <a:noAutofit/>
          </a:bodyPr>
          <a:lstStyle/>
          <a:p>
            <a:pPr algn="l"/>
            <a:r>
              <a:rPr lang="en-US" sz="3200" dirty="0">
                <a:solidFill>
                  <a:schemeClr val="bg1"/>
                </a:solidFill>
              </a:rPr>
              <a:t>Evaporation biases:</a:t>
            </a:r>
            <a:br>
              <a:rPr lang="en-US" sz="3200" dirty="0">
                <a:solidFill>
                  <a:schemeClr val="bg1"/>
                </a:solidFill>
              </a:rPr>
            </a:br>
            <a:r>
              <a:rPr lang="en-US" sz="3200" dirty="0">
                <a:solidFill>
                  <a:schemeClr val="bg1"/>
                </a:solidFill>
                <a:sym typeface="Wingdings" panose="05000000000000000000" pitchFamily="2" charset="2"/>
              </a:rPr>
              <a:t>Result in AHT/OHT tradeoff</a:t>
            </a:r>
            <a:br>
              <a:rPr lang="en-US" sz="3200" dirty="0">
                <a:solidFill>
                  <a:schemeClr val="bg1"/>
                </a:solidFill>
                <a:sym typeface="Wingdings" panose="05000000000000000000" pitchFamily="2" charset="2"/>
              </a:rPr>
            </a:br>
            <a:r>
              <a:rPr lang="en-US" sz="3200" dirty="0">
                <a:solidFill>
                  <a:schemeClr val="bg1"/>
                </a:solidFill>
                <a:sym typeface="Wingdings" panose="05000000000000000000" pitchFamily="2" charset="2"/>
              </a:rPr>
              <a:t> Are right magnitude to explain AHT/OHT bias</a:t>
            </a:r>
            <a:endParaRPr lang="en-US" sz="3200" dirty="0">
              <a:solidFill>
                <a:schemeClr val="bg1"/>
              </a:solidFill>
            </a:endParaRPr>
          </a:p>
        </p:txBody>
      </p:sp>
      <p:pic>
        <p:nvPicPr>
          <p:cNvPr id="5" name="Content Placeholder 4">
            <a:extLst>
              <a:ext uri="{FF2B5EF4-FFF2-40B4-BE49-F238E27FC236}">
                <a16:creationId xmlns:a16="http://schemas.microsoft.com/office/drawing/2014/main" id="{11EA678C-21E5-13EF-0D43-5E6EDEE929C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52400" y="1842327"/>
            <a:ext cx="7086599" cy="4741035"/>
          </a:xfrm>
        </p:spPr>
      </p:pic>
      <p:pic>
        <p:nvPicPr>
          <p:cNvPr id="14" name="Picture 13">
            <a:extLst>
              <a:ext uri="{FF2B5EF4-FFF2-40B4-BE49-F238E27FC236}">
                <a16:creationId xmlns:a16="http://schemas.microsoft.com/office/drawing/2014/main" id="{A76DE9C8-7257-76BE-06F1-1A4A18854F97}"/>
              </a:ext>
            </a:extLst>
          </p:cNvPr>
          <p:cNvPicPr>
            <a:picLocks noChangeAspect="1"/>
          </p:cNvPicPr>
          <p:nvPr/>
        </p:nvPicPr>
        <p:blipFill>
          <a:blip r:embed="rId3"/>
          <a:stretch>
            <a:fillRect/>
          </a:stretch>
        </p:blipFill>
        <p:spPr>
          <a:xfrm>
            <a:off x="7239000" y="3544694"/>
            <a:ext cx="2082450" cy="1079319"/>
          </a:xfrm>
          <a:prstGeom prst="rect">
            <a:avLst/>
          </a:prstGeom>
        </p:spPr>
      </p:pic>
      <p:pic>
        <p:nvPicPr>
          <p:cNvPr id="16" name="Picture 15">
            <a:extLst>
              <a:ext uri="{FF2B5EF4-FFF2-40B4-BE49-F238E27FC236}">
                <a16:creationId xmlns:a16="http://schemas.microsoft.com/office/drawing/2014/main" id="{46BAD28B-6498-5498-F150-8313D1BA6377}"/>
              </a:ext>
            </a:extLst>
          </p:cNvPr>
          <p:cNvPicPr>
            <a:picLocks noChangeAspect="1"/>
          </p:cNvPicPr>
          <p:nvPr/>
        </p:nvPicPr>
        <p:blipFill>
          <a:blip r:embed="rId4"/>
          <a:stretch>
            <a:fillRect/>
          </a:stretch>
        </p:blipFill>
        <p:spPr>
          <a:xfrm>
            <a:off x="7696200" y="83117"/>
            <a:ext cx="1164497" cy="1220132"/>
          </a:xfrm>
          <a:prstGeom prst="rect">
            <a:avLst/>
          </a:prstGeom>
        </p:spPr>
      </p:pic>
    </p:spTree>
    <p:extLst>
      <p:ext uri="{BB962C8B-B14F-4D97-AF65-F5344CB8AC3E}">
        <p14:creationId xmlns:p14="http://schemas.microsoft.com/office/powerpoint/2010/main" val="1780984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762001"/>
            <a:ext cx="38978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76200"/>
            <a:ext cx="4953000" cy="830997"/>
          </a:xfrm>
          <a:prstGeom prst="rect">
            <a:avLst/>
          </a:prstGeom>
          <a:noFill/>
        </p:spPr>
        <p:txBody>
          <a:bodyPr wrap="square" rtlCol="0">
            <a:spAutoFit/>
          </a:bodyPr>
          <a:lstStyle/>
          <a:p>
            <a:pPr algn="ctr"/>
            <a:r>
              <a:rPr lang="en-US" sz="2400" dirty="0">
                <a:solidFill>
                  <a:schemeClr val="bg1"/>
                </a:solidFill>
              </a:rPr>
              <a:t>Partitioning of atmospheric energy by circulation type</a:t>
            </a:r>
          </a:p>
        </p:txBody>
      </p:sp>
      <p:sp>
        <p:nvSpPr>
          <p:cNvPr id="3" name="TextBox 2"/>
          <p:cNvSpPr txBox="1"/>
          <p:nvPr/>
        </p:nvSpPr>
        <p:spPr>
          <a:xfrm>
            <a:off x="228601" y="1943607"/>
            <a:ext cx="4267200" cy="861774"/>
          </a:xfrm>
          <a:prstGeom prst="rect">
            <a:avLst/>
          </a:prstGeom>
          <a:noFill/>
        </p:spPr>
        <p:txBody>
          <a:bodyPr wrap="square" rtlCol="0">
            <a:spAutoFit/>
          </a:bodyPr>
          <a:lstStyle/>
          <a:p>
            <a:r>
              <a:rPr lang="en-US" sz="2800" dirty="0">
                <a:solidFill>
                  <a:schemeClr val="bg1"/>
                </a:solidFill>
              </a:rPr>
              <a:t>* </a:t>
            </a:r>
            <a:r>
              <a:rPr lang="en-US" dirty="0">
                <a:solidFill>
                  <a:schemeClr val="bg1"/>
                </a:solidFill>
              </a:rPr>
              <a:t>= Departure from zonal mean -- [ ]</a:t>
            </a:r>
          </a:p>
          <a:p>
            <a:r>
              <a:rPr lang="en-US" sz="2200" dirty="0">
                <a:solidFill>
                  <a:schemeClr val="bg1"/>
                </a:solidFill>
              </a:rPr>
              <a:t>'  </a:t>
            </a:r>
            <a:r>
              <a:rPr lang="en-US" dirty="0">
                <a:solidFill>
                  <a:schemeClr val="bg1"/>
                </a:solidFill>
              </a:rPr>
              <a:t> = Departure from time mean --  ¯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810766"/>
            <a:ext cx="1981200" cy="1542034"/>
          </a:xfrm>
          <a:prstGeom prst="rect">
            <a:avLst/>
          </a:prstGeom>
        </p:spPr>
      </p:pic>
      <p:sp>
        <p:nvSpPr>
          <p:cNvPr id="6" name="TextBox 5"/>
          <p:cNvSpPr txBox="1"/>
          <p:nvPr/>
        </p:nvSpPr>
        <p:spPr>
          <a:xfrm>
            <a:off x="4707173" y="1159409"/>
            <a:ext cx="1676400" cy="646331"/>
          </a:xfrm>
          <a:prstGeom prst="rect">
            <a:avLst/>
          </a:prstGeom>
          <a:noFill/>
        </p:spPr>
        <p:txBody>
          <a:bodyPr wrap="square" rtlCol="0">
            <a:spAutoFit/>
          </a:bodyPr>
          <a:lstStyle/>
          <a:p>
            <a:r>
              <a:rPr lang="en-US" dirty="0">
                <a:solidFill>
                  <a:srgbClr val="003DB8"/>
                </a:solidFill>
              </a:rPr>
              <a:t>MOC</a:t>
            </a:r>
          </a:p>
          <a:p>
            <a:r>
              <a:rPr lang="en-US" dirty="0">
                <a:solidFill>
                  <a:srgbClr val="003DB8"/>
                </a:solidFill>
              </a:rPr>
              <a:t>Overturning</a:t>
            </a:r>
          </a:p>
        </p:txBody>
      </p:sp>
      <p:sp>
        <p:nvSpPr>
          <p:cNvPr id="10" name="TextBox 9"/>
          <p:cNvSpPr txBox="1"/>
          <p:nvPr/>
        </p:nvSpPr>
        <p:spPr>
          <a:xfrm>
            <a:off x="7239000" y="-14835"/>
            <a:ext cx="1676400" cy="461665"/>
          </a:xfrm>
          <a:prstGeom prst="rect">
            <a:avLst/>
          </a:prstGeom>
          <a:noFill/>
        </p:spPr>
        <p:txBody>
          <a:bodyPr wrap="square" rtlCol="0">
            <a:spAutoFit/>
          </a:bodyPr>
          <a:lstStyle/>
          <a:p>
            <a:r>
              <a:rPr lang="en-US" sz="2400" dirty="0">
                <a:solidFill>
                  <a:srgbClr val="00B050"/>
                </a:solidFill>
              </a:rPr>
              <a:t>Stationary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363481"/>
            <a:ext cx="2532732" cy="1302549"/>
          </a:xfrm>
          <a:prstGeom prst="rect">
            <a:avLst/>
          </a:prstGeom>
        </p:spPr>
      </p:pic>
      <p:pic>
        <p:nvPicPr>
          <p:cNvPr id="1026" name="Picture 2" descr="http://www.gfdl.noaa.gov/pix/user_images/io/blizzard9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2007946"/>
            <a:ext cx="2133600" cy="16496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162800" y="1585365"/>
            <a:ext cx="1676400" cy="461665"/>
          </a:xfrm>
          <a:prstGeom prst="rect">
            <a:avLst/>
          </a:prstGeom>
          <a:noFill/>
        </p:spPr>
        <p:txBody>
          <a:bodyPr wrap="square" rtlCol="0">
            <a:spAutoFit/>
          </a:bodyPr>
          <a:lstStyle/>
          <a:p>
            <a:r>
              <a:rPr lang="en-US" sz="2400" dirty="0">
                <a:solidFill>
                  <a:srgbClr val="FF0000"/>
                </a:solidFill>
              </a:rPr>
              <a:t>Transient</a:t>
            </a:r>
          </a:p>
        </p:txBody>
      </p:sp>
      <p:sp>
        <p:nvSpPr>
          <p:cNvPr id="12" name="TextBox 11"/>
          <p:cNvSpPr txBox="1"/>
          <p:nvPr/>
        </p:nvSpPr>
        <p:spPr>
          <a:xfrm>
            <a:off x="746847" y="2701443"/>
            <a:ext cx="4267200" cy="646331"/>
          </a:xfrm>
          <a:prstGeom prst="rect">
            <a:avLst/>
          </a:prstGeom>
          <a:noFill/>
        </p:spPr>
        <p:txBody>
          <a:bodyPr wrap="square" rtlCol="0">
            <a:spAutoFit/>
          </a:bodyPr>
          <a:lstStyle/>
          <a:p>
            <a:r>
              <a:rPr lang="en-US" dirty="0">
                <a:solidFill>
                  <a:schemeClr val="bg1"/>
                </a:solidFill>
              </a:rPr>
              <a:t>MSE = moist static energy</a:t>
            </a:r>
          </a:p>
          <a:p>
            <a:r>
              <a:rPr lang="en-US" dirty="0">
                <a:solidFill>
                  <a:schemeClr val="bg1"/>
                </a:solidFill>
              </a:rPr>
              <a:t>    = </a:t>
            </a:r>
            <a:r>
              <a:rPr lang="en-US" dirty="0" err="1">
                <a:solidFill>
                  <a:schemeClr val="bg1"/>
                </a:solidFill>
              </a:rPr>
              <a:t>CpT</a:t>
            </a:r>
            <a:r>
              <a:rPr lang="en-US" dirty="0">
                <a:solidFill>
                  <a:schemeClr val="bg1"/>
                </a:solidFill>
              </a:rPr>
              <a:t> + LQ +</a:t>
            </a:r>
            <a:r>
              <a:rPr lang="en-US" dirty="0" err="1">
                <a:solidFill>
                  <a:schemeClr val="bg1"/>
                </a:solidFill>
              </a:rPr>
              <a:t>gZ</a:t>
            </a:r>
            <a:endParaRPr lang="en-US" dirty="0">
              <a:solidFill>
                <a:schemeClr val="bg1"/>
              </a:solidFill>
            </a:endParaRPr>
          </a:p>
        </p:txBody>
      </p:sp>
      <p:sp>
        <p:nvSpPr>
          <p:cNvPr id="15" name="TextBox 14">
            <a:extLst>
              <a:ext uri="{FF2B5EF4-FFF2-40B4-BE49-F238E27FC236}">
                <a16:creationId xmlns:a16="http://schemas.microsoft.com/office/drawing/2014/main" id="{ADB1EE48-B8E6-4DE6-A92C-03A011C816F8}"/>
              </a:ext>
            </a:extLst>
          </p:cNvPr>
          <p:cNvSpPr txBox="1"/>
          <p:nvPr/>
        </p:nvSpPr>
        <p:spPr>
          <a:xfrm>
            <a:off x="213446" y="4238450"/>
            <a:ext cx="2910753" cy="2390949"/>
          </a:xfrm>
          <a:prstGeom prst="rect">
            <a:avLst/>
          </a:prstGeom>
          <a:noFill/>
        </p:spPr>
        <p:txBody>
          <a:bodyPr wrap="square" rtlCol="0">
            <a:spAutoFit/>
          </a:bodyPr>
          <a:lstStyle/>
          <a:p>
            <a:r>
              <a:rPr lang="en-US" dirty="0">
                <a:solidFill>
                  <a:srgbClr val="003DB8"/>
                </a:solidFill>
              </a:rPr>
              <a:t>MOC dominates in the deep tropics – Hadley cell</a:t>
            </a:r>
          </a:p>
          <a:p>
            <a:endParaRPr lang="en-US" dirty="0">
              <a:solidFill>
                <a:srgbClr val="003DB8"/>
              </a:solidFill>
            </a:endParaRPr>
          </a:p>
          <a:p>
            <a:r>
              <a:rPr lang="en-US" dirty="0">
                <a:solidFill>
                  <a:srgbClr val="009900"/>
                </a:solidFill>
              </a:rPr>
              <a:t>Stationary eddies stronger in NH </a:t>
            </a:r>
          </a:p>
          <a:p>
            <a:endParaRPr lang="en-US" dirty="0">
              <a:solidFill>
                <a:srgbClr val="003DB8"/>
              </a:solidFill>
            </a:endParaRPr>
          </a:p>
          <a:p>
            <a:r>
              <a:rPr lang="en-US" dirty="0">
                <a:solidFill>
                  <a:srgbClr val="FF0000"/>
                </a:solidFill>
              </a:rPr>
              <a:t>Transient eddies dominate the mid-latitudes</a:t>
            </a:r>
          </a:p>
        </p:txBody>
      </p:sp>
      <p:pic>
        <p:nvPicPr>
          <p:cNvPr id="7" name="Picture 6">
            <a:extLst>
              <a:ext uri="{FF2B5EF4-FFF2-40B4-BE49-F238E27FC236}">
                <a16:creationId xmlns:a16="http://schemas.microsoft.com/office/drawing/2014/main" id="{C8C91F77-980A-4975-9007-63834E7F9C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4892" y="3852250"/>
            <a:ext cx="4132027" cy="2840769"/>
          </a:xfrm>
          <a:prstGeom prst="rect">
            <a:avLst/>
          </a:prstGeom>
        </p:spPr>
      </p:pic>
    </p:spTree>
    <p:extLst>
      <p:ext uri="{BB962C8B-B14F-4D97-AF65-F5344CB8AC3E}">
        <p14:creationId xmlns:p14="http://schemas.microsoft.com/office/powerpoint/2010/main" val="1741973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0A81A960-4159-4359-AA57-4A3FDF97FF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4800" y="83127"/>
            <a:ext cx="4800600" cy="6691746"/>
          </a:xfrm>
        </p:spPr>
      </p:pic>
      <p:sp>
        <p:nvSpPr>
          <p:cNvPr id="6" name="TextBox 5">
            <a:extLst>
              <a:ext uri="{FF2B5EF4-FFF2-40B4-BE49-F238E27FC236}">
                <a16:creationId xmlns:a16="http://schemas.microsoft.com/office/drawing/2014/main" id="{B374BD03-8638-44CD-BA34-608CD4380ABB}"/>
              </a:ext>
            </a:extLst>
          </p:cNvPr>
          <p:cNvSpPr txBox="1"/>
          <p:nvPr/>
        </p:nvSpPr>
        <p:spPr>
          <a:xfrm>
            <a:off x="76200" y="2667000"/>
            <a:ext cx="4114800" cy="2862322"/>
          </a:xfrm>
          <a:prstGeom prst="rect">
            <a:avLst/>
          </a:prstGeom>
          <a:noFill/>
        </p:spPr>
        <p:txBody>
          <a:bodyPr wrap="square" rtlCol="0">
            <a:spAutoFit/>
          </a:bodyPr>
          <a:lstStyle/>
          <a:p>
            <a:r>
              <a:rPr lang="en-US" sz="2000" b="1" dirty="0">
                <a:solidFill>
                  <a:srgbClr val="003DB8"/>
                </a:solidFill>
              </a:rPr>
              <a:t>LGM changes in the partitioning of atmospheric heat transport:</a:t>
            </a:r>
          </a:p>
          <a:p>
            <a:endParaRPr lang="en-US" sz="2000" b="1" dirty="0">
              <a:solidFill>
                <a:srgbClr val="003DB8"/>
              </a:solidFill>
            </a:endParaRPr>
          </a:p>
          <a:p>
            <a:r>
              <a:rPr lang="en-US" sz="2000" dirty="0">
                <a:solidFill>
                  <a:srgbClr val="003DB8"/>
                </a:solidFill>
              </a:rPr>
              <a:t>   </a:t>
            </a:r>
            <a:r>
              <a:rPr lang="en-US" sz="2000" dirty="0">
                <a:solidFill>
                  <a:srgbClr val="003DB8"/>
                </a:solidFill>
                <a:sym typeface="Wingdings" panose="05000000000000000000" pitchFamily="2" charset="2"/>
              </a:rPr>
              <a:t>Increased stationary eddy heat transport induced by Laurentide ice sheet is nearly compensated by decreased transient eddy heat transport</a:t>
            </a:r>
          </a:p>
          <a:p>
            <a:endParaRPr lang="en-US" sz="2000" dirty="0">
              <a:solidFill>
                <a:srgbClr val="003DB8"/>
              </a:solidFill>
            </a:endParaRPr>
          </a:p>
        </p:txBody>
      </p:sp>
    </p:spTree>
    <p:extLst>
      <p:ext uri="{BB962C8B-B14F-4D97-AF65-F5344CB8AC3E}">
        <p14:creationId xmlns:p14="http://schemas.microsoft.com/office/powerpoint/2010/main" val="3769204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Chart, line chart&#10;&#10;Description automatically generated">
            <a:extLst>
              <a:ext uri="{FF2B5EF4-FFF2-40B4-BE49-F238E27FC236}">
                <a16:creationId xmlns:a16="http://schemas.microsoft.com/office/drawing/2014/main" id="{FED5CE18-DC93-4388-AFCC-B82F7C3E3D0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7200" y="90053"/>
            <a:ext cx="4800600" cy="6691747"/>
          </a:xfrm>
        </p:spPr>
      </p:pic>
      <p:sp>
        <p:nvSpPr>
          <p:cNvPr id="14" name="TextBox 13">
            <a:extLst>
              <a:ext uri="{FF2B5EF4-FFF2-40B4-BE49-F238E27FC236}">
                <a16:creationId xmlns:a16="http://schemas.microsoft.com/office/drawing/2014/main" id="{B2C9CCBF-E4F2-4448-A879-27B02ED331A2}"/>
              </a:ext>
            </a:extLst>
          </p:cNvPr>
          <p:cNvSpPr txBox="1"/>
          <p:nvPr/>
        </p:nvSpPr>
        <p:spPr>
          <a:xfrm>
            <a:off x="76200" y="381000"/>
            <a:ext cx="4114800" cy="2246769"/>
          </a:xfrm>
          <a:prstGeom prst="rect">
            <a:avLst/>
          </a:prstGeom>
          <a:noFill/>
        </p:spPr>
        <p:txBody>
          <a:bodyPr wrap="square" rtlCol="0">
            <a:spAutoFit/>
          </a:bodyPr>
          <a:lstStyle/>
          <a:p>
            <a:r>
              <a:rPr lang="en-US" sz="2000" b="1" dirty="0">
                <a:solidFill>
                  <a:schemeClr val="bg1"/>
                </a:solidFill>
              </a:rPr>
              <a:t>Climatological partitioning of atmospheric heat transport:</a:t>
            </a:r>
          </a:p>
          <a:p>
            <a:r>
              <a:rPr lang="en-US" sz="2000" dirty="0">
                <a:solidFill>
                  <a:schemeClr val="bg1"/>
                </a:solidFill>
              </a:rPr>
              <a:t>   </a:t>
            </a:r>
            <a:r>
              <a:rPr lang="en-US" sz="2000" dirty="0">
                <a:solidFill>
                  <a:schemeClr val="bg1"/>
                </a:solidFill>
                <a:sym typeface="Wingdings" panose="05000000000000000000" pitchFamily="2" charset="2"/>
              </a:rPr>
              <a:t> Spatial structure of heat transport by mean overturning circulation  and eddies sums to meridional smooth MHT mandated by radiative constraints </a:t>
            </a:r>
            <a:endParaRPr lang="en-US" sz="2000" dirty="0">
              <a:solidFill>
                <a:schemeClr val="bg1"/>
              </a:solidFill>
            </a:endParaRPr>
          </a:p>
        </p:txBody>
      </p:sp>
      <p:sp>
        <p:nvSpPr>
          <p:cNvPr id="15" name="TextBox 14">
            <a:extLst>
              <a:ext uri="{FF2B5EF4-FFF2-40B4-BE49-F238E27FC236}">
                <a16:creationId xmlns:a16="http://schemas.microsoft.com/office/drawing/2014/main" id="{58385262-4818-4CC1-8D8F-5C61B77C7183}"/>
              </a:ext>
            </a:extLst>
          </p:cNvPr>
          <p:cNvSpPr txBox="1"/>
          <p:nvPr/>
        </p:nvSpPr>
        <p:spPr>
          <a:xfrm>
            <a:off x="228600" y="4154031"/>
            <a:ext cx="4114800" cy="2246769"/>
          </a:xfrm>
          <a:prstGeom prst="rect">
            <a:avLst/>
          </a:prstGeom>
          <a:noFill/>
        </p:spPr>
        <p:txBody>
          <a:bodyPr wrap="square" rtlCol="0">
            <a:spAutoFit/>
          </a:bodyPr>
          <a:lstStyle/>
          <a:p>
            <a:r>
              <a:rPr lang="en-US" sz="2000" b="1" dirty="0">
                <a:solidFill>
                  <a:srgbClr val="FF0000"/>
                </a:solidFill>
              </a:rPr>
              <a:t>4XCO</a:t>
            </a:r>
            <a:r>
              <a:rPr lang="en-US" sz="2000" b="1" baseline="-25000" dirty="0">
                <a:solidFill>
                  <a:srgbClr val="FF0000"/>
                </a:solidFill>
              </a:rPr>
              <a:t>2</a:t>
            </a:r>
            <a:r>
              <a:rPr lang="en-US" sz="2000" b="1" dirty="0">
                <a:solidFill>
                  <a:srgbClr val="FF0000"/>
                </a:solidFill>
              </a:rPr>
              <a:t> changes in the partitioning of atmospheric heat transport:</a:t>
            </a:r>
          </a:p>
          <a:p>
            <a:r>
              <a:rPr lang="en-US" sz="2000" dirty="0">
                <a:solidFill>
                  <a:srgbClr val="FF0000"/>
                </a:solidFill>
              </a:rPr>
              <a:t>   </a:t>
            </a:r>
            <a:r>
              <a:rPr lang="en-US" sz="2000" dirty="0">
                <a:solidFill>
                  <a:srgbClr val="FF0000"/>
                </a:solidFill>
                <a:sym typeface="Wingdings" panose="05000000000000000000" pitchFamily="2" charset="2"/>
              </a:rPr>
              <a:t> Complicated spatial structure of changes in overturning, stationary eddies and transient eddies sum to spatially smooth AHT demanded by high latitude ocean heat uptake</a:t>
            </a:r>
            <a:endParaRPr lang="en-US" sz="2000" dirty="0">
              <a:solidFill>
                <a:srgbClr val="FF0000"/>
              </a:solidFill>
            </a:endParaRPr>
          </a:p>
        </p:txBody>
      </p:sp>
    </p:spTree>
    <p:extLst>
      <p:ext uri="{BB962C8B-B14F-4D97-AF65-F5344CB8AC3E}">
        <p14:creationId xmlns:p14="http://schemas.microsoft.com/office/powerpoint/2010/main" val="41445809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6B3E-7440-4262-8D66-78CEA2FDC995}"/>
              </a:ext>
            </a:extLst>
          </p:cNvPr>
          <p:cNvSpPr>
            <a:spLocks noGrp="1"/>
          </p:cNvSpPr>
          <p:nvPr>
            <p:ph type="title"/>
          </p:nvPr>
        </p:nvSpPr>
        <p:spPr>
          <a:xfrm>
            <a:off x="76200" y="-76200"/>
            <a:ext cx="9448800" cy="1143000"/>
          </a:xfrm>
        </p:spPr>
        <p:txBody>
          <a:bodyPr>
            <a:normAutofit fontScale="90000"/>
          </a:bodyPr>
          <a:lstStyle/>
          <a:p>
            <a:r>
              <a:rPr lang="en-US" dirty="0">
                <a:solidFill>
                  <a:schemeClr val="bg1"/>
                </a:solidFill>
              </a:rPr>
              <a:t>Stationary and transient AHT compensation under idealized topography (Tyler Cox)</a:t>
            </a:r>
          </a:p>
        </p:txBody>
      </p:sp>
      <p:pic>
        <p:nvPicPr>
          <p:cNvPr id="4" name="Picture 3">
            <a:extLst>
              <a:ext uri="{FF2B5EF4-FFF2-40B4-BE49-F238E27FC236}">
                <a16:creationId xmlns:a16="http://schemas.microsoft.com/office/drawing/2014/main" id="{4CA58EB5-BBAC-4BA4-B527-318057360BEA}"/>
              </a:ext>
            </a:extLst>
          </p:cNvPr>
          <p:cNvPicPr>
            <a:picLocks noChangeAspect="1"/>
          </p:cNvPicPr>
          <p:nvPr/>
        </p:nvPicPr>
        <p:blipFill>
          <a:blip r:embed="rId2"/>
          <a:stretch>
            <a:fillRect/>
          </a:stretch>
        </p:blipFill>
        <p:spPr>
          <a:xfrm>
            <a:off x="285751" y="1524000"/>
            <a:ext cx="4133850" cy="3943350"/>
          </a:xfrm>
          <a:prstGeom prst="rect">
            <a:avLst/>
          </a:prstGeom>
        </p:spPr>
      </p:pic>
      <p:sp>
        <p:nvSpPr>
          <p:cNvPr id="6" name="TextBox 5">
            <a:extLst>
              <a:ext uri="{FF2B5EF4-FFF2-40B4-BE49-F238E27FC236}">
                <a16:creationId xmlns:a16="http://schemas.microsoft.com/office/drawing/2014/main" id="{A3DD914A-1CB1-4AA6-912D-D4C060A6AF54}"/>
              </a:ext>
            </a:extLst>
          </p:cNvPr>
          <p:cNvSpPr txBox="1"/>
          <p:nvPr/>
        </p:nvSpPr>
        <p:spPr>
          <a:xfrm>
            <a:off x="457200" y="5715000"/>
            <a:ext cx="4572000" cy="923330"/>
          </a:xfrm>
          <a:prstGeom prst="rect">
            <a:avLst/>
          </a:prstGeom>
          <a:noFill/>
        </p:spPr>
        <p:txBody>
          <a:bodyPr wrap="square" rtlCol="0">
            <a:spAutoFit/>
          </a:bodyPr>
          <a:lstStyle/>
          <a:p>
            <a:r>
              <a:rPr lang="en-US" dirty="0">
                <a:solidFill>
                  <a:schemeClr val="bg1"/>
                </a:solidFill>
              </a:rPr>
              <a:t>Colors – transient eddy heat flux (anomalies)</a:t>
            </a:r>
          </a:p>
          <a:p>
            <a:r>
              <a:rPr lang="en-US" dirty="0">
                <a:solidFill>
                  <a:schemeClr val="bg1"/>
                </a:solidFill>
              </a:rPr>
              <a:t>Contours = Moist static energy gradient (zonal anomaly)</a:t>
            </a:r>
          </a:p>
        </p:txBody>
      </p:sp>
      <p:pic>
        <p:nvPicPr>
          <p:cNvPr id="10" name="Picture 9">
            <a:extLst>
              <a:ext uri="{FF2B5EF4-FFF2-40B4-BE49-F238E27FC236}">
                <a16:creationId xmlns:a16="http://schemas.microsoft.com/office/drawing/2014/main" id="{E5685D4F-7EE7-4CFB-96C5-B1812B0042A7}"/>
              </a:ext>
            </a:extLst>
          </p:cNvPr>
          <p:cNvPicPr>
            <a:picLocks noChangeAspect="1"/>
          </p:cNvPicPr>
          <p:nvPr/>
        </p:nvPicPr>
        <p:blipFill>
          <a:blip r:embed="rId3"/>
          <a:stretch>
            <a:fillRect/>
          </a:stretch>
        </p:blipFill>
        <p:spPr>
          <a:xfrm>
            <a:off x="5257800" y="1093142"/>
            <a:ext cx="3788386" cy="4805065"/>
          </a:xfrm>
          <a:prstGeom prst="rect">
            <a:avLst/>
          </a:prstGeom>
        </p:spPr>
      </p:pic>
    </p:spTree>
    <p:extLst>
      <p:ext uri="{BB962C8B-B14F-4D97-AF65-F5344CB8AC3E}">
        <p14:creationId xmlns:p14="http://schemas.microsoft.com/office/powerpoint/2010/main" val="3094439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6B3E-7440-4262-8D66-78CEA2FDC995}"/>
              </a:ext>
            </a:extLst>
          </p:cNvPr>
          <p:cNvSpPr>
            <a:spLocks noGrp="1"/>
          </p:cNvSpPr>
          <p:nvPr>
            <p:ph type="title"/>
          </p:nvPr>
        </p:nvSpPr>
        <p:spPr>
          <a:xfrm>
            <a:off x="457200" y="0"/>
            <a:ext cx="8229600" cy="1143000"/>
          </a:xfrm>
        </p:spPr>
        <p:txBody>
          <a:bodyPr>
            <a:normAutofit fontScale="90000"/>
          </a:bodyPr>
          <a:lstStyle/>
          <a:p>
            <a:r>
              <a:rPr lang="en-US" dirty="0">
                <a:solidFill>
                  <a:schemeClr val="bg1"/>
                </a:solidFill>
              </a:rPr>
              <a:t>MHT invariance under idealized topography</a:t>
            </a:r>
          </a:p>
        </p:txBody>
      </p:sp>
      <p:pic>
        <p:nvPicPr>
          <p:cNvPr id="4" name="Picture 3">
            <a:extLst>
              <a:ext uri="{FF2B5EF4-FFF2-40B4-BE49-F238E27FC236}">
                <a16:creationId xmlns:a16="http://schemas.microsoft.com/office/drawing/2014/main" id="{4CA58EB5-BBAC-4BA4-B527-318057360BEA}"/>
              </a:ext>
            </a:extLst>
          </p:cNvPr>
          <p:cNvPicPr>
            <a:picLocks noChangeAspect="1"/>
          </p:cNvPicPr>
          <p:nvPr/>
        </p:nvPicPr>
        <p:blipFill>
          <a:blip r:embed="rId2"/>
          <a:stretch>
            <a:fillRect/>
          </a:stretch>
        </p:blipFill>
        <p:spPr>
          <a:xfrm>
            <a:off x="304800" y="2618116"/>
            <a:ext cx="4133850" cy="3943350"/>
          </a:xfrm>
          <a:prstGeom prst="rect">
            <a:avLst/>
          </a:prstGeom>
        </p:spPr>
      </p:pic>
      <p:sp>
        <p:nvSpPr>
          <p:cNvPr id="6" name="TextBox 5">
            <a:extLst>
              <a:ext uri="{FF2B5EF4-FFF2-40B4-BE49-F238E27FC236}">
                <a16:creationId xmlns:a16="http://schemas.microsoft.com/office/drawing/2014/main" id="{A3DD914A-1CB1-4AA6-912D-D4C060A6AF54}"/>
              </a:ext>
            </a:extLst>
          </p:cNvPr>
          <p:cNvSpPr txBox="1"/>
          <p:nvPr/>
        </p:nvSpPr>
        <p:spPr>
          <a:xfrm>
            <a:off x="116457" y="1600200"/>
            <a:ext cx="4572000" cy="923330"/>
          </a:xfrm>
          <a:prstGeom prst="rect">
            <a:avLst/>
          </a:prstGeom>
          <a:noFill/>
        </p:spPr>
        <p:txBody>
          <a:bodyPr wrap="square" rtlCol="0">
            <a:spAutoFit/>
          </a:bodyPr>
          <a:lstStyle/>
          <a:p>
            <a:r>
              <a:rPr lang="en-US" dirty="0">
                <a:solidFill>
                  <a:schemeClr val="bg1"/>
                </a:solidFill>
              </a:rPr>
              <a:t>Colors – transient eddy heat flux (anomalies)</a:t>
            </a:r>
          </a:p>
          <a:p>
            <a:r>
              <a:rPr lang="en-US" dirty="0">
                <a:solidFill>
                  <a:schemeClr val="bg1"/>
                </a:solidFill>
              </a:rPr>
              <a:t>Contours = Moist static energy gradient (zonal anomaly)</a:t>
            </a:r>
          </a:p>
        </p:txBody>
      </p:sp>
      <p:sp>
        <p:nvSpPr>
          <p:cNvPr id="3" name="TextBox 2">
            <a:extLst>
              <a:ext uri="{FF2B5EF4-FFF2-40B4-BE49-F238E27FC236}">
                <a16:creationId xmlns:a16="http://schemas.microsoft.com/office/drawing/2014/main" id="{B66F58F7-607B-46DC-8BC9-83BC2C6729C4}"/>
              </a:ext>
            </a:extLst>
          </p:cNvPr>
          <p:cNvSpPr txBox="1"/>
          <p:nvPr/>
        </p:nvSpPr>
        <p:spPr>
          <a:xfrm>
            <a:off x="4800600" y="1752600"/>
            <a:ext cx="4191000" cy="4247317"/>
          </a:xfrm>
          <a:prstGeom prst="rect">
            <a:avLst/>
          </a:prstGeom>
          <a:noFill/>
        </p:spPr>
        <p:txBody>
          <a:bodyPr wrap="square" rtlCol="0">
            <a:spAutoFit/>
          </a:bodyPr>
          <a:lstStyle/>
          <a:p>
            <a:r>
              <a:rPr lang="en-US" dirty="0">
                <a:solidFill>
                  <a:schemeClr val="bg1"/>
                </a:solidFill>
              </a:rPr>
              <a:t>Mountains make stationary waves</a:t>
            </a:r>
          </a:p>
          <a:p>
            <a:endParaRPr lang="en-US" dirty="0">
              <a:solidFill>
                <a:schemeClr val="bg1"/>
              </a:solidFill>
            </a:endParaRPr>
          </a:p>
          <a:p>
            <a:endParaRPr lang="en-US" dirty="0">
              <a:solidFill>
                <a:schemeClr val="bg1"/>
              </a:solidFill>
            </a:endParaRPr>
          </a:p>
          <a:p>
            <a:r>
              <a:rPr lang="en-US" dirty="0">
                <a:solidFill>
                  <a:schemeClr val="bg1"/>
                </a:solidFill>
              </a:rPr>
              <a:t>Stationary wave AHT reduced meridional gradient in temperature (MSE)</a:t>
            </a:r>
          </a:p>
          <a:p>
            <a:endParaRPr lang="en-US" dirty="0">
              <a:solidFill>
                <a:schemeClr val="bg1"/>
              </a:solidFill>
            </a:endParaRPr>
          </a:p>
          <a:p>
            <a:endParaRPr lang="en-US" dirty="0">
              <a:solidFill>
                <a:schemeClr val="bg1"/>
              </a:solidFill>
            </a:endParaRPr>
          </a:p>
          <a:p>
            <a:r>
              <a:rPr lang="en-US" dirty="0">
                <a:solidFill>
                  <a:schemeClr val="bg1"/>
                </a:solidFill>
              </a:rPr>
              <a:t>Transient eddies respond to MSE gradient change</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AHT is invariant if eddy heat transport is more sensitive to MSE gradients than radiation </a:t>
            </a:r>
          </a:p>
        </p:txBody>
      </p:sp>
      <p:cxnSp>
        <p:nvCxnSpPr>
          <p:cNvPr id="7" name="Straight Arrow Connector 6">
            <a:extLst>
              <a:ext uri="{FF2B5EF4-FFF2-40B4-BE49-F238E27FC236}">
                <a16:creationId xmlns:a16="http://schemas.microsoft.com/office/drawing/2014/main" id="{40D0B0A7-AC3D-43B8-8037-8B3143497161}"/>
              </a:ext>
            </a:extLst>
          </p:cNvPr>
          <p:cNvCxnSpPr/>
          <p:nvPr/>
        </p:nvCxnSpPr>
        <p:spPr>
          <a:xfrm>
            <a:off x="6477000" y="2133600"/>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9D2754C-F854-4F59-AF65-9ECDD36058CB}"/>
              </a:ext>
            </a:extLst>
          </p:cNvPr>
          <p:cNvCxnSpPr/>
          <p:nvPr/>
        </p:nvCxnSpPr>
        <p:spPr>
          <a:xfrm>
            <a:off x="6477000" y="3200400"/>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43F887-EA08-49A7-8B20-5E3EBCDCF590}"/>
              </a:ext>
            </a:extLst>
          </p:cNvPr>
          <p:cNvCxnSpPr/>
          <p:nvPr/>
        </p:nvCxnSpPr>
        <p:spPr>
          <a:xfrm>
            <a:off x="6477000" y="4343400"/>
            <a:ext cx="0" cy="457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487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E24E-BA8A-FE1B-A2E7-503C34AA03B8}"/>
              </a:ext>
            </a:extLst>
          </p:cNvPr>
          <p:cNvSpPr>
            <a:spLocks noGrp="1"/>
          </p:cNvSpPr>
          <p:nvPr>
            <p:ph type="title"/>
          </p:nvPr>
        </p:nvSpPr>
        <p:spPr>
          <a:xfrm>
            <a:off x="0" y="-76200"/>
            <a:ext cx="8763000" cy="1143000"/>
          </a:xfrm>
        </p:spPr>
        <p:txBody>
          <a:bodyPr>
            <a:normAutofit fontScale="90000"/>
          </a:bodyPr>
          <a:lstStyle/>
          <a:p>
            <a:r>
              <a:rPr lang="en-US" dirty="0">
                <a:solidFill>
                  <a:schemeClr val="bg1"/>
                </a:solidFill>
              </a:rPr>
              <a:t>Eddy and </a:t>
            </a:r>
            <a:r>
              <a:rPr lang="en-US" dirty="0" err="1">
                <a:solidFill>
                  <a:schemeClr val="bg1"/>
                </a:solidFill>
              </a:rPr>
              <a:t>Ferrel</a:t>
            </a:r>
            <a:r>
              <a:rPr lang="en-US" dirty="0">
                <a:solidFill>
                  <a:schemeClr val="bg1"/>
                </a:solidFill>
              </a:rPr>
              <a:t> Cell AHT compensation</a:t>
            </a:r>
            <a:br>
              <a:rPr lang="en-US" dirty="0">
                <a:solidFill>
                  <a:schemeClr val="bg1"/>
                </a:solidFill>
              </a:rPr>
            </a:br>
            <a:r>
              <a:rPr lang="en-US" dirty="0">
                <a:solidFill>
                  <a:schemeClr val="bg1"/>
                </a:solidFill>
              </a:rPr>
              <a:t>(Tyler Cox)</a:t>
            </a:r>
          </a:p>
        </p:txBody>
      </p:sp>
      <p:pic>
        <p:nvPicPr>
          <p:cNvPr id="5" name="Picture 4">
            <a:extLst>
              <a:ext uri="{FF2B5EF4-FFF2-40B4-BE49-F238E27FC236}">
                <a16:creationId xmlns:a16="http://schemas.microsoft.com/office/drawing/2014/main" id="{0E7F8338-FE79-2435-B360-58314D93D17E}"/>
              </a:ext>
            </a:extLst>
          </p:cNvPr>
          <p:cNvPicPr>
            <a:picLocks noChangeAspect="1"/>
          </p:cNvPicPr>
          <p:nvPr/>
        </p:nvPicPr>
        <p:blipFill>
          <a:blip r:embed="rId2"/>
          <a:stretch>
            <a:fillRect/>
          </a:stretch>
        </p:blipFill>
        <p:spPr>
          <a:xfrm>
            <a:off x="76200" y="1371600"/>
            <a:ext cx="5000992" cy="3806893"/>
          </a:xfrm>
          <a:prstGeom prst="rect">
            <a:avLst/>
          </a:prstGeom>
        </p:spPr>
      </p:pic>
      <p:sp>
        <p:nvSpPr>
          <p:cNvPr id="6" name="TextBox 5">
            <a:extLst>
              <a:ext uri="{FF2B5EF4-FFF2-40B4-BE49-F238E27FC236}">
                <a16:creationId xmlns:a16="http://schemas.microsoft.com/office/drawing/2014/main" id="{69CC78C9-8671-19ED-2EB8-66CE601749E2}"/>
              </a:ext>
            </a:extLst>
          </p:cNvPr>
          <p:cNvSpPr txBox="1"/>
          <p:nvPr/>
        </p:nvSpPr>
        <p:spPr>
          <a:xfrm>
            <a:off x="76200" y="5410200"/>
            <a:ext cx="4191000" cy="646331"/>
          </a:xfrm>
          <a:prstGeom prst="rect">
            <a:avLst/>
          </a:prstGeom>
          <a:noFill/>
        </p:spPr>
        <p:txBody>
          <a:bodyPr wrap="square" rtlCol="0">
            <a:spAutoFit/>
          </a:bodyPr>
          <a:lstStyle/>
          <a:p>
            <a:pPr algn="ctr"/>
            <a:r>
              <a:rPr lang="en-US" dirty="0">
                <a:solidFill>
                  <a:schemeClr val="bg1"/>
                </a:solidFill>
              </a:rPr>
              <a:t>Wallace, Battisti, Thompson and Hartmann</a:t>
            </a:r>
          </a:p>
          <a:p>
            <a:pPr algn="ctr"/>
            <a:r>
              <a:rPr lang="en-US" dirty="0">
                <a:solidFill>
                  <a:schemeClr val="bg1"/>
                </a:solidFill>
              </a:rPr>
              <a:t>The Atmospheric General circulation</a:t>
            </a:r>
          </a:p>
        </p:txBody>
      </p:sp>
      <p:sp>
        <p:nvSpPr>
          <p:cNvPr id="7" name="TextBox 6">
            <a:extLst>
              <a:ext uri="{FF2B5EF4-FFF2-40B4-BE49-F238E27FC236}">
                <a16:creationId xmlns:a16="http://schemas.microsoft.com/office/drawing/2014/main" id="{11943623-FBF8-6CC2-857B-073C0CF33AAD}"/>
              </a:ext>
            </a:extLst>
          </p:cNvPr>
          <p:cNvSpPr txBox="1"/>
          <p:nvPr/>
        </p:nvSpPr>
        <p:spPr>
          <a:xfrm>
            <a:off x="914400" y="1447800"/>
            <a:ext cx="1524000" cy="381000"/>
          </a:xfrm>
          <a:prstGeom prst="rect">
            <a:avLst/>
          </a:prstGeom>
          <a:noFill/>
        </p:spPr>
        <p:txBody>
          <a:bodyPr wrap="square" rtlCol="0">
            <a:spAutoFit/>
          </a:bodyPr>
          <a:lstStyle/>
          <a:p>
            <a:r>
              <a:rPr lang="en-US" b="1" dirty="0"/>
              <a:t>Hadley Cell</a:t>
            </a:r>
          </a:p>
        </p:txBody>
      </p:sp>
      <p:sp>
        <p:nvSpPr>
          <p:cNvPr id="8" name="TextBox 7">
            <a:extLst>
              <a:ext uri="{FF2B5EF4-FFF2-40B4-BE49-F238E27FC236}">
                <a16:creationId xmlns:a16="http://schemas.microsoft.com/office/drawing/2014/main" id="{09144251-FE94-64B8-EBEC-BD1E2DB661DC}"/>
              </a:ext>
            </a:extLst>
          </p:cNvPr>
          <p:cNvSpPr txBox="1"/>
          <p:nvPr/>
        </p:nvSpPr>
        <p:spPr>
          <a:xfrm>
            <a:off x="2819400" y="1447800"/>
            <a:ext cx="1524000" cy="381000"/>
          </a:xfrm>
          <a:prstGeom prst="rect">
            <a:avLst/>
          </a:prstGeom>
          <a:noFill/>
        </p:spPr>
        <p:txBody>
          <a:bodyPr wrap="square" rtlCol="0">
            <a:spAutoFit/>
          </a:bodyPr>
          <a:lstStyle/>
          <a:p>
            <a:r>
              <a:rPr lang="en-US" b="1" dirty="0" err="1"/>
              <a:t>Ferrel</a:t>
            </a:r>
            <a:r>
              <a:rPr lang="en-US" b="1" dirty="0"/>
              <a:t> Cell</a:t>
            </a:r>
          </a:p>
        </p:txBody>
      </p:sp>
      <p:sp>
        <p:nvSpPr>
          <p:cNvPr id="9" name="TextBox 8">
            <a:extLst>
              <a:ext uri="{FF2B5EF4-FFF2-40B4-BE49-F238E27FC236}">
                <a16:creationId xmlns:a16="http://schemas.microsoft.com/office/drawing/2014/main" id="{FEF026E6-DCD2-4FF1-13AC-696253241ADB}"/>
              </a:ext>
            </a:extLst>
          </p:cNvPr>
          <p:cNvSpPr txBox="1"/>
          <p:nvPr/>
        </p:nvSpPr>
        <p:spPr>
          <a:xfrm>
            <a:off x="5257800" y="1447800"/>
            <a:ext cx="3657600" cy="4801314"/>
          </a:xfrm>
          <a:prstGeom prst="rect">
            <a:avLst/>
          </a:prstGeom>
          <a:noFill/>
        </p:spPr>
        <p:txBody>
          <a:bodyPr wrap="square" rtlCol="0">
            <a:spAutoFit/>
          </a:bodyPr>
          <a:lstStyle/>
          <a:p>
            <a:r>
              <a:rPr lang="en-US" dirty="0">
                <a:solidFill>
                  <a:schemeClr val="bg1"/>
                </a:solidFill>
              </a:rPr>
              <a:t>On the equator flank of the </a:t>
            </a:r>
            <a:r>
              <a:rPr lang="en-US" dirty="0" err="1">
                <a:solidFill>
                  <a:schemeClr val="bg1"/>
                </a:solidFill>
              </a:rPr>
              <a:t>Ferrel</a:t>
            </a:r>
            <a:r>
              <a:rPr lang="en-US" dirty="0">
                <a:solidFill>
                  <a:schemeClr val="bg1"/>
                </a:solidFill>
              </a:rPr>
              <a:t> cell (point D):</a:t>
            </a:r>
          </a:p>
          <a:p>
            <a:endParaRPr lang="en-US" dirty="0">
              <a:solidFill>
                <a:schemeClr val="bg1"/>
              </a:solidFill>
            </a:endParaRPr>
          </a:p>
          <a:p>
            <a:r>
              <a:rPr lang="en-US" dirty="0">
                <a:solidFill>
                  <a:schemeClr val="bg1"/>
                </a:solidFill>
                <a:sym typeface="Wingdings" panose="05000000000000000000" pitchFamily="2" charset="2"/>
              </a:rPr>
              <a:t> </a:t>
            </a:r>
            <a:r>
              <a:rPr lang="en-US" dirty="0">
                <a:solidFill>
                  <a:schemeClr val="bg1"/>
                </a:solidFill>
              </a:rPr>
              <a:t>Eddy heat flux convergence forces vertical motion (unless it can be radiatively damped)</a:t>
            </a:r>
          </a:p>
          <a:p>
            <a:endParaRPr lang="en-US" dirty="0">
              <a:solidFill>
                <a:schemeClr val="bg1"/>
              </a:solidFill>
            </a:endParaRPr>
          </a:p>
          <a:p>
            <a:pPr marL="285750" indent="-285750">
              <a:buFont typeface="Wingdings" panose="05000000000000000000" pitchFamily="2" charset="2"/>
              <a:buChar char="à"/>
            </a:pPr>
            <a:r>
              <a:rPr lang="en-US" dirty="0">
                <a:solidFill>
                  <a:schemeClr val="bg1"/>
                </a:solidFill>
                <a:sym typeface="Wingdings" panose="05000000000000000000" pitchFamily="2" charset="2"/>
              </a:rPr>
              <a:t>Vertical mass flux is balanced by thermally indirect </a:t>
            </a:r>
            <a:r>
              <a:rPr lang="en-US" dirty="0" err="1">
                <a:solidFill>
                  <a:schemeClr val="bg1"/>
                </a:solidFill>
                <a:sym typeface="Wingdings" panose="05000000000000000000" pitchFamily="2" charset="2"/>
              </a:rPr>
              <a:t>Ferrel</a:t>
            </a:r>
            <a:r>
              <a:rPr lang="en-US" dirty="0">
                <a:solidFill>
                  <a:schemeClr val="bg1"/>
                </a:solidFill>
                <a:sym typeface="Wingdings" panose="05000000000000000000" pitchFamily="2" charset="2"/>
              </a:rPr>
              <a:t> cell mass transport with and AHT equal to mass flux times static </a:t>
            </a:r>
            <a:r>
              <a:rPr lang="en-US" dirty="0" err="1">
                <a:solidFill>
                  <a:schemeClr val="bg1"/>
                </a:solidFill>
                <a:sym typeface="Wingdings" panose="05000000000000000000" pitchFamily="2" charset="2"/>
              </a:rPr>
              <a:t>stabiltiy</a:t>
            </a:r>
            <a:endParaRPr lang="en-US" dirty="0">
              <a:solidFill>
                <a:schemeClr val="bg1"/>
              </a:solidFill>
              <a:sym typeface="Wingdings" panose="05000000000000000000" pitchFamily="2" charset="2"/>
            </a:endParaRPr>
          </a:p>
          <a:p>
            <a:endParaRPr lang="en-US" dirty="0">
              <a:solidFill>
                <a:schemeClr val="bg1"/>
              </a:solidFill>
              <a:sym typeface="Wingdings" panose="05000000000000000000" pitchFamily="2" charset="2"/>
            </a:endParaRPr>
          </a:p>
          <a:p>
            <a:pPr marL="285750" indent="-285750">
              <a:buFont typeface="Wingdings" panose="05000000000000000000" pitchFamily="2" charset="2"/>
              <a:buChar char="à"/>
            </a:pPr>
            <a:r>
              <a:rPr lang="en-US" dirty="0">
                <a:solidFill>
                  <a:schemeClr val="bg1"/>
                </a:solidFill>
                <a:sym typeface="Wingdings" panose="05000000000000000000" pitchFamily="2" charset="2"/>
              </a:rPr>
              <a:t> AHT of the </a:t>
            </a:r>
            <a:r>
              <a:rPr lang="en-US" dirty="0" err="1">
                <a:solidFill>
                  <a:schemeClr val="bg1"/>
                </a:solidFill>
                <a:sym typeface="Wingdings" panose="05000000000000000000" pitchFamily="2" charset="2"/>
              </a:rPr>
              <a:t>Ferrel</a:t>
            </a:r>
            <a:r>
              <a:rPr lang="en-US" dirty="0">
                <a:solidFill>
                  <a:schemeClr val="bg1"/>
                </a:solidFill>
                <a:sym typeface="Wingdings" panose="05000000000000000000" pitchFamily="2" charset="2"/>
              </a:rPr>
              <a:t> cell compensates for eddy heat flux perfectly if there is no radiative damping</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69864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65A9-4720-B213-AA81-378F47BBC027}"/>
              </a:ext>
            </a:extLst>
          </p:cNvPr>
          <p:cNvSpPr>
            <a:spLocks noGrp="1"/>
          </p:cNvSpPr>
          <p:nvPr>
            <p:ph type="title"/>
          </p:nvPr>
        </p:nvSpPr>
        <p:spPr>
          <a:xfrm>
            <a:off x="0" y="152400"/>
            <a:ext cx="9067800" cy="1143000"/>
          </a:xfrm>
        </p:spPr>
        <p:txBody>
          <a:bodyPr>
            <a:normAutofit fontScale="90000"/>
          </a:bodyPr>
          <a:lstStyle/>
          <a:p>
            <a:r>
              <a:rPr lang="en-US" dirty="0">
                <a:solidFill>
                  <a:schemeClr val="bg1"/>
                </a:solidFill>
              </a:rPr>
              <a:t>Eddy and </a:t>
            </a:r>
            <a:r>
              <a:rPr lang="en-US" dirty="0" err="1">
                <a:solidFill>
                  <a:schemeClr val="bg1"/>
                </a:solidFill>
              </a:rPr>
              <a:t>Ferrel</a:t>
            </a:r>
            <a:r>
              <a:rPr lang="en-US" dirty="0">
                <a:solidFill>
                  <a:schemeClr val="bg1"/>
                </a:solidFill>
              </a:rPr>
              <a:t> AHT compensation</a:t>
            </a:r>
            <a:br>
              <a:rPr lang="en-US" dirty="0">
                <a:solidFill>
                  <a:schemeClr val="bg1"/>
                </a:solidFill>
              </a:rPr>
            </a:br>
            <a:r>
              <a:rPr lang="en-US" dirty="0">
                <a:solidFill>
                  <a:schemeClr val="bg1"/>
                </a:solidFill>
              </a:rPr>
              <a:t>under 4XCO</a:t>
            </a:r>
            <a:r>
              <a:rPr lang="en-US" baseline="-25000" dirty="0">
                <a:solidFill>
                  <a:schemeClr val="bg1"/>
                </a:solidFill>
              </a:rPr>
              <a:t>2</a:t>
            </a:r>
            <a:endParaRPr lang="en-US" dirty="0">
              <a:solidFill>
                <a:schemeClr val="bg1"/>
              </a:solidFill>
            </a:endParaRPr>
          </a:p>
        </p:txBody>
      </p:sp>
      <p:pic>
        <p:nvPicPr>
          <p:cNvPr id="5" name="Content Placeholder 4">
            <a:extLst>
              <a:ext uri="{FF2B5EF4-FFF2-40B4-BE49-F238E27FC236}">
                <a16:creationId xmlns:a16="http://schemas.microsoft.com/office/drawing/2014/main" id="{0B1CA297-B474-C87B-0B33-A674AC4AEC2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990600" y="1371600"/>
            <a:ext cx="7112000" cy="4267200"/>
          </a:xfrm>
        </p:spPr>
      </p:pic>
      <p:sp>
        <p:nvSpPr>
          <p:cNvPr id="6" name="TextBox 5">
            <a:extLst>
              <a:ext uri="{FF2B5EF4-FFF2-40B4-BE49-F238E27FC236}">
                <a16:creationId xmlns:a16="http://schemas.microsoft.com/office/drawing/2014/main" id="{947E12E7-B5E2-7817-0ED2-8683F68D976D}"/>
              </a:ext>
            </a:extLst>
          </p:cNvPr>
          <p:cNvSpPr txBox="1"/>
          <p:nvPr/>
        </p:nvSpPr>
        <p:spPr>
          <a:xfrm>
            <a:off x="685800" y="5770170"/>
            <a:ext cx="7467600" cy="1200329"/>
          </a:xfrm>
          <a:prstGeom prst="rect">
            <a:avLst/>
          </a:prstGeom>
          <a:noFill/>
        </p:spPr>
        <p:txBody>
          <a:bodyPr wrap="square" rtlCol="0">
            <a:spAutoFit/>
          </a:bodyPr>
          <a:lstStyle/>
          <a:p>
            <a:r>
              <a:rPr lang="en-US" dirty="0">
                <a:solidFill>
                  <a:schemeClr val="bg1"/>
                </a:solidFill>
              </a:rPr>
              <a:t>Models with larger poleward eddy AHT changes have larger compensating </a:t>
            </a:r>
            <a:r>
              <a:rPr lang="en-US" dirty="0" err="1">
                <a:solidFill>
                  <a:schemeClr val="bg1"/>
                </a:solidFill>
              </a:rPr>
              <a:t>Ferrel</a:t>
            </a:r>
            <a:r>
              <a:rPr lang="en-US" dirty="0">
                <a:solidFill>
                  <a:schemeClr val="bg1"/>
                </a:solidFill>
              </a:rPr>
              <a:t> cell changes</a:t>
            </a:r>
          </a:p>
          <a:p>
            <a:r>
              <a:rPr lang="en-US" dirty="0">
                <a:solidFill>
                  <a:schemeClr val="bg1"/>
                </a:solidFill>
                <a:sym typeface="Wingdings" panose="05000000000000000000" pitchFamily="2" charset="2"/>
              </a:rPr>
              <a:t> Compensation of about 50%</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7864424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1E8E-8A24-07E1-37AD-FB1455B605B9}"/>
              </a:ext>
            </a:extLst>
          </p:cNvPr>
          <p:cNvSpPr>
            <a:spLocks noGrp="1"/>
          </p:cNvSpPr>
          <p:nvPr>
            <p:ph type="title"/>
          </p:nvPr>
        </p:nvSpPr>
        <p:spPr/>
        <p:txBody>
          <a:bodyPr>
            <a:normAutofit fontScale="90000"/>
          </a:bodyPr>
          <a:lstStyle/>
          <a:p>
            <a:r>
              <a:rPr lang="en-US" dirty="0">
                <a:solidFill>
                  <a:schemeClr val="bg1"/>
                </a:solidFill>
              </a:rPr>
              <a:t>Observed trends in AHT (1980-2018)</a:t>
            </a:r>
            <a:br>
              <a:rPr lang="en-US" dirty="0">
                <a:solidFill>
                  <a:schemeClr val="bg1"/>
                </a:solidFill>
              </a:rPr>
            </a:br>
            <a:r>
              <a:rPr lang="en-US" dirty="0">
                <a:solidFill>
                  <a:schemeClr val="bg1"/>
                </a:solidFill>
              </a:rPr>
              <a:t>ERA5 reanalysis</a:t>
            </a:r>
          </a:p>
        </p:txBody>
      </p:sp>
      <p:pic>
        <p:nvPicPr>
          <p:cNvPr id="5" name="Content Placeholder 4" descr="Chart&#10;&#10;Description automatically generated">
            <a:extLst>
              <a:ext uri="{FF2B5EF4-FFF2-40B4-BE49-F238E27FC236}">
                <a16:creationId xmlns:a16="http://schemas.microsoft.com/office/drawing/2014/main" id="{A7CC99EC-CC5E-A5F0-C6E0-3B585642A9A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9577" y="1752600"/>
            <a:ext cx="8229600" cy="3771900"/>
          </a:xfrm>
        </p:spPr>
      </p:pic>
      <p:sp>
        <p:nvSpPr>
          <p:cNvPr id="6" name="TextBox 5">
            <a:extLst>
              <a:ext uri="{FF2B5EF4-FFF2-40B4-BE49-F238E27FC236}">
                <a16:creationId xmlns:a16="http://schemas.microsoft.com/office/drawing/2014/main" id="{3D6D9588-F878-662E-08D5-C3DDE91EE5BD}"/>
              </a:ext>
            </a:extLst>
          </p:cNvPr>
          <p:cNvSpPr txBox="1"/>
          <p:nvPr/>
        </p:nvSpPr>
        <p:spPr>
          <a:xfrm>
            <a:off x="1295400" y="5791200"/>
            <a:ext cx="6248400" cy="646331"/>
          </a:xfrm>
          <a:prstGeom prst="rect">
            <a:avLst/>
          </a:prstGeom>
          <a:noFill/>
        </p:spPr>
        <p:txBody>
          <a:bodyPr wrap="square" rtlCol="0">
            <a:spAutoFit/>
          </a:bodyPr>
          <a:lstStyle/>
          <a:p>
            <a:r>
              <a:rPr lang="en-US" dirty="0">
                <a:solidFill>
                  <a:schemeClr val="bg1"/>
                </a:solidFill>
              </a:rPr>
              <a:t>Eddy and </a:t>
            </a:r>
            <a:r>
              <a:rPr lang="en-US" dirty="0" err="1">
                <a:solidFill>
                  <a:schemeClr val="bg1"/>
                </a:solidFill>
              </a:rPr>
              <a:t>Ferrel</a:t>
            </a:r>
            <a:r>
              <a:rPr lang="en-US" dirty="0">
                <a:solidFill>
                  <a:schemeClr val="bg1"/>
                </a:solidFill>
              </a:rPr>
              <a:t> cell AHT changes trends are seasonally and spatially co-located with a compensation of 60%</a:t>
            </a:r>
          </a:p>
        </p:txBody>
      </p:sp>
    </p:spTree>
    <p:extLst>
      <p:ext uri="{BB962C8B-B14F-4D97-AF65-F5344CB8AC3E}">
        <p14:creationId xmlns:p14="http://schemas.microsoft.com/office/powerpoint/2010/main" val="287901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28800" y="274638"/>
            <a:ext cx="8229600" cy="1143000"/>
          </a:xfrm>
        </p:spPr>
        <p:txBody>
          <a:bodyPr>
            <a:normAutofit fontScale="90000"/>
          </a:bodyPr>
          <a:lstStyle/>
          <a:p>
            <a:r>
              <a:rPr lang="en-US" altLang="en-US" sz="4000" dirty="0">
                <a:solidFill>
                  <a:schemeClr val="bg1"/>
                </a:solidFill>
              </a:rPr>
              <a:t>ASR*, OLR*, MHT</a:t>
            </a:r>
            <a:br>
              <a:rPr lang="en-US" altLang="en-US" sz="4000" dirty="0">
                <a:solidFill>
                  <a:schemeClr val="bg1"/>
                </a:solidFill>
              </a:rPr>
            </a:br>
            <a:r>
              <a:rPr lang="en-US" altLang="en-US" sz="4000" dirty="0">
                <a:solidFill>
                  <a:schemeClr val="bg1"/>
                </a:solidFill>
              </a:rPr>
              <a:t>Dynamic Limit</a:t>
            </a:r>
          </a:p>
        </p:txBody>
      </p:sp>
      <p:sp>
        <p:nvSpPr>
          <p:cNvPr id="60420" name="Text Box 4"/>
          <p:cNvSpPr txBox="1">
            <a:spLocks noChangeArrowheads="1"/>
          </p:cNvSpPr>
          <p:nvPr/>
        </p:nvSpPr>
        <p:spPr bwMode="auto">
          <a:xfrm>
            <a:off x="228600" y="6127750"/>
            <a:ext cx="944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All arrows are relative to the global average </a:t>
            </a:r>
          </a:p>
        </p:txBody>
      </p:sp>
      <p:sp>
        <p:nvSpPr>
          <p:cNvPr id="60421" name="Rectangle 5"/>
          <p:cNvSpPr>
            <a:spLocks noChangeArrowheads="1"/>
          </p:cNvSpPr>
          <p:nvPr/>
        </p:nvSpPr>
        <p:spPr bwMode="auto">
          <a:xfrm>
            <a:off x="457200" y="3352800"/>
            <a:ext cx="2590800" cy="25146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60422" name="Line 6"/>
          <p:cNvSpPr>
            <a:spLocks noChangeShapeType="1"/>
          </p:cNvSpPr>
          <p:nvPr/>
        </p:nvSpPr>
        <p:spPr bwMode="auto">
          <a:xfrm flipH="1" flipV="1">
            <a:off x="0" y="1524000"/>
            <a:ext cx="1295400" cy="1828800"/>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4" name="Text Box 8"/>
          <p:cNvSpPr txBox="1">
            <a:spLocks noChangeArrowheads="1"/>
          </p:cNvSpPr>
          <p:nvPr/>
        </p:nvSpPr>
        <p:spPr bwMode="auto">
          <a:xfrm>
            <a:off x="685800" y="4814888"/>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Tropics</a:t>
            </a:r>
          </a:p>
        </p:txBody>
      </p:sp>
      <p:sp>
        <p:nvSpPr>
          <p:cNvPr id="60425" name="Text Box 9"/>
          <p:cNvSpPr txBox="1">
            <a:spLocks noChangeArrowheads="1"/>
          </p:cNvSpPr>
          <p:nvPr/>
        </p:nvSpPr>
        <p:spPr bwMode="auto">
          <a:xfrm>
            <a:off x="1066800" y="1828800"/>
            <a:ext cx="213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0000"/>
                </a:solidFill>
              </a:rPr>
              <a:t>ASR*</a:t>
            </a:r>
          </a:p>
        </p:txBody>
      </p:sp>
      <p:sp>
        <p:nvSpPr>
          <p:cNvPr id="60427" name="Line 11"/>
          <p:cNvSpPr>
            <a:spLocks noChangeShapeType="1"/>
          </p:cNvSpPr>
          <p:nvPr/>
        </p:nvSpPr>
        <p:spPr bwMode="auto">
          <a:xfrm>
            <a:off x="2057400" y="4648200"/>
            <a:ext cx="14478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8" name="Text Box 12"/>
          <p:cNvSpPr txBox="1">
            <a:spLocks noChangeArrowheads="1"/>
          </p:cNvSpPr>
          <p:nvPr/>
        </p:nvSpPr>
        <p:spPr bwMode="auto">
          <a:xfrm>
            <a:off x="2971800" y="40068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p>
        </p:txBody>
      </p:sp>
      <p:sp>
        <p:nvSpPr>
          <p:cNvPr id="60429" name="Text Box 13"/>
          <p:cNvSpPr txBox="1">
            <a:spLocks noChangeArrowheads="1"/>
          </p:cNvSpPr>
          <p:nvPr/>
        </p:nvSpPr>
        <p:spPr bwMode="auto">
          <a:xfrm>
            <a:off x="2514600" y="54102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FFFFFF"/>
                </a:solidFill>
              </a:rPr>
              <a:t>To </a:t>
            </a:r>
            <a:r>
              <a:rPr lang="en-US" altLang="en-US" sz="2800" dirty="0" err="1">
                <a:solidFill>
                  <a:srgbClr val="FFFFFF"/>
                </a:solidFill>
              </a:rPr>
              <a:t>extratropics</a:t>
            </a:r>
            <a:endParaRPr lang="en-US" altLang="en-US" sz="2800" dirty="0">
              <a:solidFill>
                <a:srgbClr val="FFFFFF"/>
              </a:solidFill>
            </a:endParaRPr>
          </a:p>
        </p:txBody>
      </p:sp>
      <p:sp>
        <p:nvSpPr>
          <p:cNvPr id="60431" name="Text Box 15"/>
          <p:cNvSpPr txBox="1">
            <a:spLocks noChangeArrowheads="1"/>
          </p:cNvSpPr>
          <p:nvPr/>
        </p:nvSpPr>
        <p:spPr bwMode="auto">
          <a:xfrm>
            <a:off x="5010150" y="228600"/>
            <a:ext cx="3124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r>
              <a:rPr lang="en-US" altLang="en-US" sz="3600" dirty="0">
                <a:solidFill>
                  <a:srgbClr val="FFFFFF"/>
                </a:solidFill>
              </a:rPr>
              <a:t> = </a:t>
            </a:r>
            <a:r>
              <a:rPr lang="en-US" altLang="en-US" sz="3600" dirty="0">
                <a:solidFill>
                  <a:srgbClr val="FF0000"/>
                </a:solidFill>
              </a:rPr>
              <a:t>ASR*</a:t>
            </a:r>
          </a:p>
          <a:p>
            <a:pPr fontAlgn="base">
              <a:spcBef>
                <a:spcPct val="50000"/>
              </a:spcBef>
              <a:spcAft>
                <a:spcPct val="0"/>
              </a:spcAft>
            </a:pPr>
            <a:endParaRPr lang="en-US" altLang="en-US" sz="3600" dirty="0">
              <a:solidFill>
                <a:srgbClr val="00FF00"/>
              </a:solidFill>
            </a:endParaRPr>
          </a:p>
        </p:txBody>
      </p:sp>
      <p:sp>
        <p:nvSpPr>
          <p:cNvPr id="2" name="TextBox 1"/>
          <p:cNvSpPr txBox="1"/>
          <p:nvPr/>
        </p:nvSpPr>
        <p:spPr>
          <a:xfrm>
            <a:off x="1295400" y="2398931"/>
            <a:ext cx="1905000" cy="523220"/>
          </a:xfrm>
          <a:prstGeom prst="rect">
            <a:avLst/>
          </a:prstGeom>
          <a:noFill/>
        </p:spPr>
        <p:txBody>
          <a:bodyPr wrap="square" rtlCol="0">
            <a:spAutoFit/>
          </a:bodyPr>
          <a:lstStyle/>
          <a:p>
            <a:r>
              <a:rPr lang="en-US" sz="2800" dirty="0">
                <a:solidFill>
                  <a:srgbClr val="FF0000"/>
                </a:solidFill>
              </a:rPr>
              <a:t>8.2 PW</a:t>
            </a:r>
          </a:p>
        </p:txBody>
      </p:sp>
      <p:sp>
        <p:nvSpPr>
          <p:cNvPr id="16" name="Text Box 12"/>
          <p:cNvSpPr txBox="1">
            <a:spLocks noChangeArrowheads="1"/>
          </p:cNvSpPr>
          <p:nvPr/>
        </p:nvSpPr>
        <p:spPr bwMode="auto">
          <a:xfrm>
            <a:off x="2971800" y="46926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8.2 PW</a:t>
            </a:r>
          </a:p>
        </p:txBody>
      </p:sp>
      <p:sp>
        <p:nvSpPr>
          <p:cNvPr id="17" name="Text Box 10"/>
          <p:cNvSpPr txBox="1">
            <a:spLocks noChangeArrowheads="1"/>
          </p:cNvSpPr>
          <p:nvPr/>
        </p:nvSpPr>
        <p:spPr bwMode="auto">
          <a:xfrm>
            <a:off x="5105400" y="914400"/>
            <a:ext cx="289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00FF00"/>
                </a:solidFill>
              </a:rPr>
              <a:t>OLR* = 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066" y="1752600"/>
            <a:ext cx="4841934" cy="27336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2066" y="1752600"/>
            <a:ext cx="4841934" cy="2733675"/>
          </a:xfrm>
          <a:prstGeom prst="rect">
            <a:avLst/>
          </a:prstGeom>
        </p:spPr>
      </p:pic>
      <p:sp>
        <p:nvSpPr>
          <p:cNvPr id="23" name="Line 11"/>
          <p:cNvSpPr>
            <a:spLocks noChangeShapeType="1"/>
          </p:cNvSpPr>
          <p:nvPr/>
        </p:nvSpPr>
        <p:spPr bwMode="auto">
          <a:xfrm flipV="1">
            <a:off x="7467600" y="2438400"/>
            <a:ext cx="7239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4" name="Line 11"/>
          <p:cNvSpPr>
            <a:spLocks noChangeShapeType="1"/>
          </p:cNvSpPr>
          <p:nvPr/>
        </p:nvSpPr>
        <p:spPr bwMode="auto">
          <a:xfrm flipH="1" flipV="1">
            <a:off x="5257800" y="2438400"/>
            <a:ext cx="9906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7" name="TextBox 6"/>
          <p:cNvSpPr txBox="1"/>
          <p:nvPr/>
        </p:nvSpPr>
        <p:spPr>
          <a:xfrm>
            <a:off x="5181600" y="2057400"/>
            <a:ext cx="1295400" cy="369332"/>
          </a:xfrm>
          <a:prstGeom prst="rect">
            <a:avLst/>
          </a:prstGeom>
          <a:noFill/>
        </p:spPr>
        <p:txBody>
          <a:bodyPr wrap="square" rtlCol="0">
            <a:spAutoFit/>
          </a:bodyPr>
          <a:lstStyle/>
          <a:p>
            <a:r>
              <a:rPr lang="en-US" dirty="0">
                <a:solidFill>
                  <a:srgbClr val="E82ADF"/>
                </a:solidFill>
              </a:rPr>
              <a:t>9.0 PW</a:t>
            </a:r>
          </a:p>
        </p:txBody>
      </p:sp>
      <p:sp>
        <p:nvSpPr>
          <p:cNvPr id="26" name="TextBox 25"/>
          <p:cNvSpPr txBox="1"/>
          <p:nvPr/>
        </p:nvSpPr>
        <p:spPr>
          <a:xfrm>
            <a:off x="7467600" y="2069068"/>
            <a:ext cx="1295400" cy="369332"/>
          </a:xfrm>
          <a:prstGeom prst="rect">
            <a:avLst/>
          </a:prstGeom>
          <a:noFill/>
        </p:spPr>
        <p:txBody>
          <a:bodyPr wrap="square" rtlCol="0">
            <a:spAutoFit/>
          </a:bodyPr>
          <a:lstStyle/>
          <a:p>
            <a:r>
              <a:rPr lang="en-US" dirty="0">
                <a:solidFill>
                  <a:srgbClr val="E82ADF"/>
                </a:solidFill>
              </a:rPr>
              <a:t>8.2 PW</a:t>
            </a:r>
          </a:p>
        </p:txBody>
      </p:sp>
    </p:spTree>
    <p:extLst>
      <p:ext uri="{BB962C8B-B14F-4D97-AF65-F5344CB8AC3E}">
        <p14:creationId xmlns:p14="http://schemas.microsoft.com/office/powerpoint/2010/main" val="17062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9ECB-81CD-7811-027A-1C1161277EED}"/>
              </a:ext>
            </a:extLst>
          </p:cNvPr>
          <p:cNvSpPr>
            <a:spLocks noGrp="1"/>
          </p:cNvSpPr>
          <p:nvPr>
            <p:ph type="title"/>
          </p:nvPr>
        </p:nvSpPr>
        <p:spPr>
          <a:xfrm>
            <a:off x="794617" y="228600"/>
            <a:ext cx="8229600" cy="1143000"/>
          </a:xfrm>
        </p:spPr>
        <p:txBody>
          <a:bodyPr>
            <a:normAutofit/>
          </a:bodyPr>
          <a:lstStyle/>
          <a:p>
            <a:r>
              <a:rPr lang="en-US" sz="3200" dirty="0">
                <a:solidFill>
                  <a:schemeClr val="bg1"/>
                </a:solidFill>
              </a:rPr>
              <a:t>AHT trends and eddy-</a:t>
            </a:r>
            <a:r>
              <a:rPr lang="en-US" sz="3200" dirty="0" err="1">
                <a:solidFill>
                  <a:schemeClr val="bg1"/>
                </a:solidFill>
              </a:rPr>
              <a:t>Ferrel</a:t>
            </a:r>
            <a:r>
              <a:rPr lang="en-US" sz="3200" dirty="0">
                <a:solidFill>
                  <a:schemeClr val="bg1"/>
                </a:solidFill>
              </a:rPr>
              <a:t> cell compensation is consistent between different reanalyses</a:t>
            </a:r>
          </a:p>
        </p:txBody>
      </p:sp>
      <p:pic>
        <p:nvPicPr>
          <p:cNvPr id="5" name="Content Placeholder 4" descr="Calendar&#10;&#10;Description automatically generated">
            <a:extLst>
              <a:ext uri="{FF2B5EF4-FFF2-40B4-BE49-F238E27FC236}">
                <a16:creationId xmlns:a16="http://schemas.microsoft.com/office/drawing/2014/main" id="{B4DD4337-E918-07A3-34C3-E799EEBFCE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447800"/>
            <a:ext cx="5551634" cy="5320918"/>
          </a:xfrm>
        </p:spPr>
      </p:pic>
    </p:spTree>
    <p:extLst>
      <p:ext uri="{BB962C8B-B14F-4D97-AF65-F5344CB8AC3E}">
        <p14:creationId xmlns:p14="http://schemas.microsoft.com/office/powerpoint/2010/main" val="3478392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A6E3-E537-4206-A52B-B1082F9D9422}"/>
              </a:ext>
            </a:extLst>
          </p:cNvPr>
          <p:cNvSpPr>
            <a:spLocks noGrp="1"/>
          </p:cNvSpPr>
          <p:nvPr>
            <p:ph type="title"/>
          </p:nvPr>
        </p:nvSpPr>
        <p:spPr>
          <a:xfrm>
            <a:off x="429953" y="-249041"/>
            <a:ext cx="8229600" cy="1143000"/>
          </a:xfrm>
        </p:spPr>
        <p:txBody>
          <a:bodyPr/>
          <a:lstStyle/>
          <a:p>
            <a:r>
              <a:rPr lang="en-US" dirty="0">
                <a:solidFill>
                  <a:schemeClr val="bg1"/>
                </a:solidFill>
              </a:rPr>
              <a:t>Conclusions</a:t>
            </a:r>
          </a:p>
        </p:txBody>
      </p:sp>
      <p:sp>
        <p:nvSpPr>
          <p:cNvPr id="3" name="TextBox 2">
            <a:extLst>
              <a:ext uri="{FF2B5EF4-FFF2-40B4-BE49-F238E27FC236}">
                <a16:creationId xmlns:a16="http://schemas.microsoft.com/office/drawing/2014/main" id="{23E3FCE4-2057-46A9-91B4-4230A9C6BE35}"/>
              </a:ext>
            </a:extLst>
          </p:cNvPr>
          <p:cNvSpPr txBox="1"/>
          <p:nvPr/>
        </p:nvSpPr>
        <p:spPr>
          <a:xfrm>
            <a:off x="76200" y="518619"/>
            <a:ext cx="6019800" cy="1446550"/>
          </a:xfrm>
          <a:prstGeom prst="rect">
            <a:avLst/>
          </a:prstGeom>
          <a:noFill/>
        </p:spPr>
        <p:txBody>
          <a:bodyPr wrap="square" rtlCol="0">
            <a:spAutoFit/>
          </a:bodyPr>
          <a:lstStyle/>
          <a:p>
            <a:r>
              <a:rPr lang="en-US" sz="2200" b="1" dirty="0">
                <a:solidFill>
                  <a:schemeClr val="bg1"/>
                </a:solidFill>
              </a:rPr>
              <a:t>Total (atmosphere plus ocean) poleward heat transport (MHT):</a:t>
            </a:r>
          </a:p>
          <a:p>
            <a:pPr marL="342900" indent="-342900">
              <a:buFont typeface="Wingdings" panose="05000000000000000000" pitchFamily="2" charset="2"/>
              <a:buChar char="à"/>
            </a:pPr>
            <a:r>
              <a:rPr lang="en-US" sz="2200" b="1" dirty="0">
                <a:solidFill>
                  <a:schemeClr val="bg1"/>
                </a:solidFill>
                <a:sym typeface="Wingdings" panose="05000000000000000000" pitchFamily="2" charset="2"/>
              </a:rPr>
              <a:t>Varies by 20 between models due to clouds</a:t>
            </a:r>
          </a:p>
          <a:p>
            <a:pPr marL="342900" indent="-342900">
              <a:buFont typeface="Wingdings" panose="05000000000000000000" pitchFamily="2" charset="2"/>
              <a:buChar char="à"/>
            </a:pPr>
            <a:r>
              <a:rPr lang="en-US" sz="2200" b="1" dirty="0">
                <a:solidFill>
                  <a:schemeClr val="bg1"/>
                </a:solidFill>
                <a:sym typeface="Wingdings" panose="05000000000000000000" pitchFamily="2" charset="2"/>
              </a:rPr>
              <a:t>Is nearly invariant with climate forcing </a:t>
            </a:r>
            <a:endParaRPr lang="en-US" sz="2200" b="1" dirty="0">
              <a:solidFill>
                <a:schemeClr val="bg1"/>
              </a:solidFill>
            </a:endParaRPr>
          </a:p>
        </p:txBody>
      </p:sp>
      <p:sp>
        <p:nvSpPr>
          <p:cNvPr id="8" name="TextBox 7">
            <a:extLst>
              <a:ext uri="{FF2B5EF4-FFF2-40B4-BE49-F238E27FC236}">
                <a16:creationId xmlns:a16="http://schemas.microsoft.com/office/drawing/2014/main" id="{9581D9E2-C3C5-4FA0-AFF2-0C0601BF8222}"/>
              </a:ext>
            </a:extLst>
          </p:cNvPr>
          <p:cNvSpPr txBox="1"/>
          <p:nvPr/>
        </p:nvSpPr>
        <p:spPr>
          <a:xfrm>
            <a:off x="3086100" y="2478525"/>
            <a:ext cx="6080649" cy="2123658"/>
          </a:xfrm>
          <a:prstGeom prst="rect">
            <a:avLst/>
          </a:prstGeom>
          <a:noFill/>
        </p:spPr>
        <p:txBody>
          <a:bodyPr wrap="square" rtlCol="0">
            <a:spAutoFit/>
          </a:bodyPr>
          <a:lstStyle/>
          <a:p>
            <a:r>
              <a:rPr lang="en-US" sz="2200" b="1" dirty="0">
                <a:solidFill>
                  <a:schemeClr val="bg1"/>
                </a:solidFill>
              </a:rPr>
              <a:t>The partitioning of MHT between the </a:t>
            </a:r>
          </a:p>
          <a:p>
            <a:r>
              <a:rPr lang="en-US" sz="2200" b="1" dirty="0">
                <a:solidFill>
                  <a:schemeClr val="bg1"/>
                </a:solidFill>
              </a:rPr>
              <a:t>atmosphere (AHT) and ocean (OHT)</a:t>
            </a:r>
          </a:p>
          <a:p>
            <a:r>
              <a:rPr lang="en-US" sz="2200" b="1" dirty="0">
                <a:solidFill>
                  <a:schemeClr val="bg1"/>
                </a:solidFill>
              </a:rPr>
              <a:t>is biased toward too much AHT and too little OHT</a:t>
            </a:r>
          </a:p>
          <a:p>
            <a:r>
              <a:rPr lang="en-US" sz="2200" b="1" dirty="0">
                <a:solidFill>
                  <a:schemeClr val="bg1"/>
                </a:solidFill>
                <a:sym typeface="Wingdings" panose="05000000000000000000" pitchFamily="2" charset="2"/>
              </a:rPr>
              <a:t>Evaporation sets AHT</a:t>
            </a:r>
          </a:p>
          <a:p>
            <a:r>
              <a:rPr lang="en-US" sz="2200" b="1" dirty="0">
                <a:solidFill>
                  <a:schemeClr val="bg1"/>
                </a:solidFill>
                <a:sym typeface="Wingdings" panose="05000000000000000000" pitchFamily="2" charset="2"/>
              </a:rPr>
              <a:t> Models have too much evaporation which increases AHT at the expense of OHT (speculation)</a:t>
            </a:r>
            <a:r>
              <a:rPr lang="en-US" sz="2200" b="1" dirty="0">
                <a:solidFill>
                  <a:schemeClr val="bg1"/>
                </a:solidFill>
              </a:rPr>
              <a:t>  </a:t>
            </a:r>
          </a:p>
        </p:txBody>
      </p:sp>
      <p:sp>
        <p:nvSpPr>
          <p:cNvPr id="15" name="TextBox 14">
            <a:extLst>
              <a:ext uri="{FF2B5EF4-FFF2-40B4-BE49-F238E27FC236}">
                <a16:creationId xmlns:a16="http://schemas.microsoft.com/office/drawing/2014/main" id="{599AE4A1-90E8-40C2-8DA6-CA2D7A01E9A3}"/>
              </a:ext>
            </a:extLst>
          </p:cNvPr>
          <p:cNvSpPr txBox="1"/>
          <p:nvPr/>
        </p:nvSpPr>
        <p:spPr>
          <a:xfrm>
            <a:off x="609600" y="5039142"/>
            <a:ext cx="5337448" cy="1897955"/>
          </a:xfrm>
          <a:prstGeom prst="rect">
            <a:avLst/>
          </a:prstGeom>
          <a:noFill/>
        </p:spPr>
        <p:txBody>
          <a:bodyPr wrap="square" rtlCol="0">
            <a:spAutoFit/>
          </a:bodyPr>
          <a:lstStyle/>
          <a:p>
            <a:r>
              <a:rPr lang="en-US" sz="2200" b="1" dirty="0">
                <a:solidFill>
                  <a:schemeClr val="bg1"/>
                </a:solidFill>
              </a:rPr>
              <a:t>AHT changes are muted due to compensation between:</a:t>
            </a:r>
          </a:p>
          <a:p>
            <a:pPr marL="342900" indent="-342900">
              <a:buFont typeface="Wingdings" panose="05000000000000000000" pitchFamily="2" charset="2"/>
              <a:buChar char="à"/>
            </a:pPr>
            <a:r>
              <a:rPr lang="en-US" sz="2200" b="1" dirty="0">
                <a:solidFill>
                  <a:schemeClr val="bg1"/>
                </a:solidFill>
                <a:sym typeface="Wingdings" panose="05000000000000000000" pitchFamily="2" charset="2"/>
              </a:rPr>
              <a:t>Stationary and transient eddied</a:t>
            </a:r>
          </a:p>
          <a:p>
            <a:pPr marL="342900" indent="-342900">
              <a:buFont typeface="Wingdings" panose="05000000000000000000" pitchFamily="2" charset="2"/>
              <a:buChar char="à"/>
            </a:pPr>
            <a:r>
              <a:rPr lang="en-US" sz="2200" b="1" dirty="0">
                <a:solidFill>
                  <a:schemeClr val="bg1"/>
                </a:solidFill>
                <a:sym typeface="Wingdings" panose="05000000000000000000" pitchFamily="2" charset="2"/>
              </a:rPr>
              <a:t>Eddy AHT and </a:t>
            </a:r>
            <a:r>
              <a:rPr lang="en-US" sz="2200" b="1" dirty="0" err="1">
                <a:solidFill>
                  <a:schemeClr val="bg1"/>
                </a:solidFill>
                <a:sym typeface="Wingdings" panose="05000000000000000000" pitchFamily="2" charset="2"/>
              </a:rPr>
              <a:t>Ferrel</a:t>
            </a:r>
            <a:r>
              <a:rPr lang="en-US" sz="2200" b="1" dirty="0">
                <a:solidFill>
                  <a:schemeClr val="bg1"/>
                </a:solidFill>
                <a:sym typeface="Wingdings" panose="05000000000000000000" pitchFamily="2" charset="2"/>
              </a:rPr>
              <a:t> cell AHT</a:t>
            </a:r>
            <a:endParaRPr lang="en-US" sz="2200" b="1" dirty="0">
              <a:solidFill>
                <a:schemeClr val="bg1"/>
              </a:solidFill>
            </a:endParaRPr>
          </a:p>
          <a:p>
            <a:endParaRPr lang="en-US" sz="2200" b="1" baseline="-25000" dirty="0">
              <a:solidFill>
                <a:schemeClr val="bg1"/>
              </a:solidFill>
            </a:endParaRPr>
          </a:p>
          <a:p>
            <a:endParaRPr lang="en-US" sz="2200" b="1" baseline="-25000" dirty="0">
              <a:solidFill>
                <a:schemeClr val="bg1"/>
              </a:solidFill>
            </a:endParaRPr>
          </a:p>
        </p:txBody>
      </p:sp>
      <p:pic>
        <p:nvPicPr>
          <p:cNvPr id="4" name="Content Placeholder 8">
            <a:extLst>
              <a:ext uri="{FF2B5EF4-FFF2-40B4-BE49-F238E27FC236}">
                <a16:creationId xmlns:a16="http://schemas.microsoft.com/office/drawing/2014/main" id="{BEBA8C0E-9B9F-4C9F-1F16-BBE8D51C34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16683" y="107608"/>
            <a:ext cx="1627789" cy="1046436"/>
          </a:xfrm>
        </p:spPr>
      </p:pic>
      <p:pic>
        <p:nvPicPr>
          <p:cNvPr id="5" name="Picture 4">
            <a:extLst>
              <a:ext uri="{FF2B5EF4-FFF2-40B4-BE49-F238E27FC236}">
                <a16:creationId xmlns:a16="http://schemas.microsoft.com/office/drawing/2014/main" id="{F82483CD-B0BD-CA43-CCC1-9F2066388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1212862"/>
            <a:ext cx="1311219" cy="1136389"/>
          </a:xfrm>
          <a:prstGeom prst="rect">
            <a:avLst/>
          </a:prstGeom>
        </p:spPr>
      </p:pic>
      <p:pic>
        <p:nvPicPr>
          <p:cNvPr id="10" name="Content Placeholder 4">
            <a:extLst>
              <a:ext uri="{FF2B5EF4-FFF2-40B4-BE49-F238E27FC236}">
                <a16:creationId xmlns:a16="http://schemas.microsoft.com/office/drawing/2014/main" id="{32E8EE82-508D-C8D7-7E0D-44729F65A3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28600" y="2590800"/>
            <a:ext cx="3292639" cy="1822711"/>
          </a:xfrm>
          <a:prstGeom prst="rect">
            <a:avLst/>
          </a:prstGeom>
        </p:spPr>
      </p:pic>
      <p:sp>
        <p:nvSpPr>
          <p:cNvPr id="11" name="TextBox 10">
            <a:extLst>
              <a:ext uri="{FF2B5EF4-FFF2-40B4-BE49-F238E27FC236}">
                <a16:creationId xmlns:a16="http://schemas.microsoft.com/office/drawing/2014/main" id="{A0CB4E47-003E-78C1-FA7E-57CA7D4485EB}"/>
              </a:ext>
            </a:extLst>
          </p:cNvPr>
          <p:cNvSpPr txBox="1"/>
          <p:nvPr/>
        </p:nvSpPr>
        <p:spPr>
          <a:xfrm>
            <a:off x="1383380" y="3601171"/>
            <a:ext cx="1242592" cy="307777"/>
          </a:xfrm>
          <a:prstGeom prst="rect">
            <a:avLst/>
          </a:prstGeom>
          <a:noFill/>
        </p:spPr>
        <p:txBody>
          <a:bodyPr wrap="square" rtlCol="0">
            <a:spAutoFit/>
          </a:bodyPr>
          <a:lstStyle/>
          <a:p>
            <a:r>
              <a:rPr lang="en-US" sz="1400" b="1" dirty="0">
                <a:solidFill>
                  <a:srgbClr val="FF0000"/>
                </a:solidFill>
              </a:rPr>
              <a:t>ATMOSPHERE</a:t>
            </a:r>
          </a:p>
        </p:txBody>
      </p:sp>
      <p:sp>
        <p:nvSpPr>
          <p:cNvPr id="12" name="TextBox 11">
            <a:extLst>
              <a:ext uri="{FF2B5EF4-FFF2-40B4-BE49-F238E27FC236}">
                <a16:creationId xmlns:a16="http://schemas.microsoft.com/office/drawing/2014/main" id="{C2DF5C0D-8EB6-685C-24EA-63853D1A7775}"/>
              </a:ext>
            </a:extLst>
          </p:cNvPr>
          <p:cNvSpPr txBox="1"/>
          <p:nvPr/>
        </p:nvSpPr>
        <p:spPr>
          <a:xfrm>
            <a:off x="1600200" y="3787567"/>
            <a:ext cx="1294216" cy="307777"/>
          </a:xfrm>
          <a:prstGeom prst="rect">
            <a:avLst/>
          </a:prstGeom>
          <a:noFill/>
        </p:spPr>
        <p:txBody>
          <a:bodyPr wrap="square" rtlCol="0">
            <a:spAutoFit/>
          </a:bodyPr>
          <a:lstStyle/>
          <a:p>
            <a:r>
              <a:rPr lang="en-US" sz="1400" b="1" dirty="0">
                <a:solidFill>
                  <a:srgbClr val="003DB8"/>
                </a:solidFill>
              </a:rPr>
              <a:t>OCEAN</a:t>
            </a:r>
          </a:p>
        </p:txBody>
      </p:sp>
      <p:sp>
        <p:nvSpPr>
          <p:cNvPr id="13" name="TextBox 12">
            <a:extLst>
              <a:ext uri="{FF2B5EF4-FFF2-40B4-BE49-F238E27FC236}">
                <a16:creationId xmlns:a16="http://schemas.microsoft.com/office/drawing/2014/main" id="{1902D7E1-AABF-A68E-A7F7-D8D786720C85}"/>
              </a:ext>
            </a:extLst>
          </p:cNvPr>
          <p:cNvSpPr txBox="1"/>
          <p:nvPr/>
        </p:nvSpPr>
        <p:spPr>
          <a:xfrm>
            <a:off x="609600" y="2762400"/>
            <a:ext cx="1447800" cy="307777"/>
          </a:xfrm>
          <a:prstGeom prst="rect">
            <a:avLst/>
          </a:prstGeom>
          <a:noFill/>
        </p:spPr>
        <p:txBody>
          <a:bodyPr wrap="square" rtlCol="0">
            <a:spAutoFit/>
          </a:bodyPr>
          <a:lstStyle/>
          <a:p>
            <a:r>
              <a:rPr lang="en-US" sz="1400" dirty="0"/>
              <a:t>Observations</a:t>
            </a:r>
          </a:p>
        </p:txBody>
      </p:sp>
      <p:cxnSp>
        <p:nvCxnSpPr>
          <p:cNvPr id="16" name="Straight Connector 15">
            <a:extLst>
              <a:ext uri="{FF2B5EF4-FFF2-40B4-BE49-F238E27FC236}">
                <a16:creationId xmlns:a16="http://schemas.microsoft.com/office/drawing/2014/main" id="{EEC3D9AC-BC59-22CF-CF21-DCCA51C58C93}"/>
              </a:ext>
            </a:extLst>
          </p:cNvPr>
          <p:cNvCxnSpPr>
            <a:cxnSpLocks/>
          </p:cNvCxnSpPr>
          <p:nvPr/>
        </p:nvCxnSpPr>
        <p:spPr>
          <a:xfrm flipV="1">
            <a:off x="457200" y="2895600"/>
            <a:ext cx="152400" cy="1524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726511B-B8BF-2747-8D23-D7053DBE6CFC}"/>
              </a:ext>
            </a:extLst>
          </p:cNvPr>
          <p:cNvSpPr txBox="1"/>
          <p:nvPr/>
        </p:nvSpPr>
        <p:spPr>
          <a:xfrm>
            <a:off x="685800" y="3045023"/>
            <a:ext cx="1294216" cy="307777"/>
          </a:xfrm>
          <a:prstGeom prst="rect">
            <a:avLst/>
          </a:prstGeom>
          <a:noFill/>
        </p:spPr>
        <p:txBody>
          <a:bodyPr wrap="square" rtlCol="0">
            <a:spAutoFit/>
          </a:bodyPr>
          <a:lstStyle/>
          <a:p>
            <a:r>
              <a:rPr lang="en-US" sz="1400" dirty="0"/>
              <a:t>Model Mean</a:t>
            </a:r>
          </a:p>
        </p:txBody>
      </p:sp>
      <p:cxnSp>
        <p:nvCxnSpPr>
          <p:cNvPr id="18" name="Straight Connector 17">
            <a:extLst>
              <a:ext uri="{FF2B5EF4-FFF2-40B4-BE49-F238E27FC236}">
                <a16:creationId xmlns:a16="http://schemas.microsoft.com/office/drawing/2014/main" id="{29FD573B-0AC6-42F8-B004-FD49FE26C00B}"/>
              </a:ext>
            </a:extLst>
          </p:cNvPr>
          <p:cNvCxnSpPr>
            <a:cxnSpLocks/>
          </p:cNvCxnSpPr>
          <p:nvPr/>
        </p:nvCxnSpPr>
        <p:spPr>
          <a:xfrm flipV="1">
            <a:off x="457200" y="3124200"/>
            <a:ext cx="152400" cy="15240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1" name="Content Placeholder 4" descr="Chart&#10;&#10;Description automatically generated">
            <a:extLst>
              <a:ext uri="{FF2B5EF4-FFF2-40B4-BE49-F238E27FC236}">
                <a16:creationId xmlns:a16="http://schemas.microsoft.com/office/drawing/2014/main" id="{BD03E6F8-DF4A-354D-9717-985BE37F4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039142"/>
            <a:ext cx="3385464" cy="1551671"/>
          </a:xfrm>
          <a:prstGeom prst="rect">
            <a:avLst/>
          </a:prstGeom>
        </p:spPr>
      </p:pic>
    </p:spTree>
    <p:extLst>
      <p:ext uri="{BB962C8B-B14F-4D97-AF65-F5344CB8AC3E}">
        <p14:creationId xmlns:p14="http://schemas.microsoft.com/office/powerpoint/2010/main" val="290577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0FA3-946F-1CCF-DC0A-4D57BDDA19A8}"/>
              </a:ext>
            </a:extLst>
          </p:cNvPr>
          <p:cNvSpPr>
            <a:spLocks noGrp="1"/>
          </p:cNvSpPr>
          <p:nvPr>
            <p:ph type="title"/>
          </p:nvPr>
        </p:nvSpPr>
        <p:spPr/>
        <p:txBody>
          <a:bodyPr/>
          <a:lstStyle/>
          <a:p>
            <a:r>
              <a:rPr lang="en-US" dirty="0">
                <a:solidFill>
                  <a:schemeClr val="bg1"/>
                </a:solidFill>
              </a:rPr>
              <a:t>EXTRAS</a:t>
            </a:r>
          </a:p>
        </p:txBody>
      </p:sp>
      <p:sp>
        <p:nvSpPr>
          <p:cNvPr id="3" name="Content Placeholder 2">
            <a:extLst>
              <a:ext uri="{FF2B5EF4-FFF2-40B4-BE49-F238E27FC236}">
                <a16:creationId xmlns:a16="http://schemas.microsoft.com/office/drawing/2014/main" id="{D3624311-3B4E-22BB-0C7A-CD4C45652BD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41685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3C5773-0AA3-4AD9-BB48-B3DBB57DC6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3581400"/>
            <a:ext cx="4953000" cy="3184072"/>
          </a:xfrm>
        </p:spPr>
      </p:pic>
      <p:pic>
        <p:nvPicPr>
          <p:cNvPr id="7" name="Picture 6">
            <a:extLst>
              <a:ext uri="{FF2B5EF4-FFF2-40B4-BE49-F238E27FC236}">
                <a16:creationId xmlns:a16="http://schemas.microsoft.com/office/drawing/2014/main" id="{A1B78CBB-88D3-4F14-A714-EBD4E0188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31" y="205383"/>
            <a:ext cx="5714788" cy="3223617"/>
          </a:xfrm>
          <a:prstGeom prst="rect">
            <a:avLst/>
          </a:prstGeom>
        </p:spPr>
      </p:pic>
      <p:pic>
        <p:nvPicPr>
          <p:cNvPr id="13" name="Picture 12">
            <a:extLst>
              <a:ext uri="{FF2B5EF4-FFF2-40B4-BE49-F238E27FC236}">
                <a16:creationId xmlns:a16="http://schemas.microsoft.com/office/drawing/2014/main" id="{29D59BB1-60A0-4065-A1EF-C617ABE1E7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62350" y="2163572"/>
            <a:ext cx="1212342" cy="808228"/>
          </a:xfrm>
          <a:prstGeom prst="rect">
            <a:avLst/>
          </a:prstGeom>
        </p:spPr>
      </p:pic>
      <p:sp>
        <p:nvSpPr>
          <p:cNvPr id="14" name="TextBox 13">
            <a:extLst>
              <a:ext uri="{FF2B5EF4-FFF2-40B4-BE49-F238E27FC236}">
                <a16:creationId xmlns:a16="http://schemas.microsoft.com/office/drawing/2014/main" id="{9119760D-F0E5-456A-8933-B76AC4E769F8}"/>
              </a:ext>
            </a:extLst>
          </p:cNvPr>
          <p:cNvSpPr txBox="1"/>
          <p:nvPr/>
        </p:nvSpPr>
        <p:spPr>
          <a:xfrm>
            <a:off x="5523454" y="1595021"/>
            <a:ext cx="3554213" cy="5262979"/>
          </a:xfrm>
          <a:prstGeom prst="rect">
            <a:avLst/>
          </a:prstGeom>
          <a:noFill/>
        </p:spPr>
        <p:txBody>
          <a:bodyPr wrap="square" rtlCol="0">
            <a:spAutoFit/>
          </a:bodyPr>
          <a:lstStyle/>
          <a:p>
            <a:pPr algn="ctr"/>
            <a:r>
              <a:rPr lang="en-US" sz="2400" b="1" dirty="0">
                <a:solidFill>
                  <a:schemeClr val="bg1"/>
                </a:solidFill>
              </a:rPr>
              <a:t>Southern Hemisphere</a:t>
            </a:r>
          </a:p>
          <a:p>
            <a:pPr algn="ctr"/>
            <a:endParaRPr lang="en-US" sz="2400" b="1" dirty="0">
              <a:solidFill>
                <a:schemeClr val="bg1"/>
              </a:solidFill>
            </a:endParaRPr>
          </a:p>
          <a:p>
            <a:pPr algn="ctr"/>
            <a:r>
              <a:rPr lang="en-US" sz="2400" b="1" dirty="0">
                <a:solidFill>
                  <a:schemeClr val="bg1"/>
                </a:solidFill>
              </a:rPr>
              <a:t>Mean state inter-model spread in MHT:</a:t>
            </a:r>
          </a:p>
          <a:p>
            <a:pPr algn="ctr"/>
            <a:endParaRPr lang="en-US" sz="2400" b="1" dirty="0">
              <a:solidFill>
                <a:schemeClr val="bg1"/>
              </a:solidFill>
            </a:endParaRPr>
          </a:p>
          <a:p>
            <a:pPr marL="342900" indent="-342900" algn="ctr">
              <a:buFont typeface="Arial" panose="020B0604020202020204" pitchFamily="34" charset="0"/>
              <a:buChar char="•"/>
            </a:pPr>
            <a:r>
              <a:rPr lang="en-US" sz="2400" dirty="0">
                <a:solidFill>
                  <a:schemeClr val="bg1"/>
                </a:solidFill>
              </a:rPr>
              <a:t>Spread in ASR* exceeds that in OLR</a:t>
            </a:r>
          </a:p>
          <a:p>
            <a:pPr algn="ctr"/>
            <a:endParaRPr lang="en-US" sz="2400" dirty="0">
              <a:solidFill>
                <a:schemeClr val="bg1"/>
              </a:solidFill>
            </a:endParaRPr>
          </a:p>
          <a:p>
            <a:pPr algn="ctr"/>
            <a:r>
              <a:rPr lang="en-US" sz="2400" dirty="0">
                <a:solidFill>
                  <a:schemeClr val="bg1"/>
                </a:solidFill>
                <a:sym typeface="Wingdings" panose="05000000000000000000" pitchFamily="2" charset="2"/>
              </a:rPr>
              <a:t>No compensation between ASR* and OLR*</a:t>
            </a:r>
          </a:p>
          <a:p>
            <a:pPr algn="ctr"/>
            <a:endParaRPr lang="en-US" sz="2400" dirty="0">
              <a:solidFill>
                <a:schemeClr val="bg1"/>
              </a:solidFill>
              <a:sym typeface="Wingdings" panose="05000000000000000000" pitchFamily="2" charset="2"/>
            </a:endParaRPr>
          </a:p>
          <a:p>
            <a:pPr algn="ctr"/>
            <a:r>
              <a:rPr lang="en-US" sz="2400" dirty="0">
                <a:solidFill>
                  <a:schemeClr val="bg1"/>
                </a:solidFill>
                <a:sym typeface="Wingdings" panose="05000000000000000000" pitchFamily="2" charset="2"/>
              </a:rPr>
              <a:t> Model mean bias due ASR* -- low planetary albedo of Southern Ocean </a:t>
            </a:r>
            <a:endParaRPr lang="en-US" sz="2400" dirty="0">
              <a:solidFill>
                <a:schemeClr val="bg1"/>
              </a:solidFill>
            </a:endParaRPr>
          </a:p>
        </p:txBody>
      </p:sp>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sp>
        <p:nvSpPr>
          <p:cNvPr id="2" name="TextBox 1">
            <a:extLst>
              <a:ext uri="{FF2B5EF4-FFF2-40B4-BE49-F238E27FC236}">
                <a16:creationId xmlns:a16="http://schemas.microsoft.com/office/drawing/2014/main" id="{2CB1D25B-A099-4C42-9E97-077EBE9A01F2}"/>
              </a:ext>
            </a:extLst>
          </p:cNvPr>
          <p:cNvSpPr txBox="1"/>
          <p:nvPr/>
        </p:nvSpPr>
        <p:spPr>
          <a:xfrm>
            <a:off x="5899148" y="1126151"/>
            <a:ext cx="2971800" cy="492443"/>
          </a:xfrm>
          <a:prstGeom prst="rect">
            <a:avLst/>
          </a:prstGeom>
          <a:noFill/>
        </p:spPr>
        <p:txBody>
          <a:bodyPr wrap="square" rtlCol="0">
            <a:spAutoFit/>
          </a:bodyPr>
          <a:lstStyle/>
          <a:p>
            <a:r>
              <a:rPr lang="en-US" sz="2600" b="1" dirty="0">
                <a:solidFill>
                  <a:schemeClr val="bg1"/>
                </a:solidFill>
              </a:rPr>
              <a:t>MHT = ASR* - OLR*</a:t>
            </a:r>
          </a:p>
        </p:txBody>
      </p:sp>
      <p:pic>
        <p:nvPicPr>
          <p:cNvPr id="9" name="Picture 5" descr="4_rad_shaded">
            <a:extLst>
              <a:ext uri="{FF2B5EF4-FFF2-40B4-BE49-F238E27FC236}">
                <a16:creationId xmlns:a16="http://schemas.microsoft.com/office/drawing/2014/main" id="{14C9AD62-1776-42E8-9DF3-8E9DA45E4E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088" y="136015"/>
            <a:ext cx="1366944" cy="99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634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3C5773-0AA3-4AD9-BB48-B3DBB57DC6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3581400"/>
            <a:ext cx="4953000" cy="3184072"/>
          </a:xfrm>
        </p:spPr>
      </p:pic>
      <p:pic>
        <p:nvPicPr>
          <p:cNvPr id="7" name="Picture 6">
            <a:extLst>
              <a:ext uri="{FF2B5EF4-FFF2-40B4-BE49-F238E27FC236}">
                <a16:creationId xmlns:a16="http://schemas.microsoft.com/office/drawing/2014/main" id="{A1B78CBB-88D3-4F14-A714-EBD4E0188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31" y="205383"/>
            <a:ext cx="5714788" cy="3223617"/>
          </a:xfrm>
          <a:prstGeom prst="rect">
            <a:avLst/>
          </a:prstGeom>
        </p:spPr>
      </p:pic>
      <p:pic>
        <p:nvPicPr>
          <p:cNvPr id="13" name="Picture 12">
            <a:extLst>
              <a:ext uri="{FF2B5EF4-FFF2-40B4-BE49-F238E27FC236}">
                <a16:creationId xmlns:a16="http://schemas.microsoft.com/office/drawing/2014/main" id="{29D59BB1-60A0-4065-A1EF-C617ABE1E7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400" y="558800"/>
            <a:ext cx="1447800" cy="965200"/>
          </a:xfrm>
          <a:prstGeom prst="rect">
            <a:avLst/>
          </a:prstGeom>
        </p:spPr>
      </p:pic>
      <p:sp>
        <p:nvSpPr>
          <p:cNvPr id="14" name="TextBox 13">
            <a:extLst>
              <a:ext uri="{FF2B5EF4-FFF2-40B4-BE49-F238E27FC236}">
                <a16:creationId xmlns:a16="http://schemas.microsoft.com/office/drawing/2014/main" id="{9119760D-F0E5-456A-8933-B76AC4E769F8}"/>
              </a:ext>
            </a:extLst>
          </p:cNvPr>
          <p:cNvSpPr txBox="1"/>
          <p:nvPr/>
        </p:nvSpPr>
        <p:spPr>
          <a:xfrm>
            <a:off x="5722925" y="1220212"/>
            <a:ext cx="3268675" cy="4893647"/>
          </a:xfrm>
          <a:prstGeom prst="rect">
            <a:avLst/>
          </a:prstGeom>
          <a:noFill/>
        </p:spPr>
        <p:txBody>
          <a:bodyPr wrap="square" rtlCol="0">
            <a:spAutoFit/>
          </a:bodyPr>
          <a:lstStyle/>
          <a:p>
            <a:pPr algn="ctr"/>
            <a:r>
              <a:rPr lang="en-US" sz="2400" b="1" dirty="0">
                <a:solidFill>
                  <a:schemeClr val="bg1"/>
                </a:solidFill>
              </a:rPr>
              <a:t>Northern Hemisphere</a:t>
            </a:r>
          </a:p>
          <a:p>
            <a:pPr algn="ctr"/>
            <a:endParaRPr lang="en-US" sz="2400" b="1" dirty="0">
              <a:solidFill>
                <a:schemeClr val="bg1"/>
              </a:solidFill>
            </a:endParaRPr>
          </a:p>
          <a:p>
            <a:pPr algn="ctr"/>
            <a:r>
              <a:rPr lang="en-US" sz="2400" b="1" dirty="0">
                <a:solidFill>
                  <a:schemeClr val="bg1"/>
                </a:solidFill>
              </a:rPr>
              <a:t>Mean state inter-model spread in MHT:</a:t>
            </a:r>
          </a:p>
          <a:p>
            <a:pPr algn="ctr"/>
            <a:endParaRPr lang="en-US" sz="2400" b="1" dirty="0">
              <a:solidFill>
                <a:schemeClr val="bg1"/>
              </a:solidFill>
            </a:endParaRPr>
          </a:p>
          <a:p>
            <a:pPr marL="342900" indent="-342900" algn="ctr">
              <a:buFont typeface="Arial" panose="020B0604020202020204" pitchFamily="34" charset="0"/>
              <a:buChar char="•"/>
            </a:pPr>
            <a:r>
              <a:rPr lang="en-US" sz="2400" dirty="0">
                <a:solidFill>
                  <a:schemeClr val="bg1"/>
                </a:solidFill>
              </a:rPr>
              <a:t>Spread in ASR* exceeds that in OLR</a:t>
            </a:r>
          </a:p>
          <a:p>
            <a:pPr algn="ctr"/>
            <a:endParaRPr lang="en-US" sz="2400" dirty="0">
              <a:solidFill>
                <a:schemeClr val="bg1"/>
              </a:solidFill>
            </a:endParaRPr>
          </a:p>
          <a:p>
            <a:pPr algn="ctr"/>
            <a:r>
              <a:rPr lang="en-US" sz="2400" dirty="0">
                <a:solidFill>
                  <a:schemeClr val="bg1"/>
                </a:solidFill>
                <a:sym typeface="Wingdings" panose="05000000000000000000" pitchFamily="2" charset="2"/>
              </a:rPr>
              <a:t>No compensation between ASR* and OLR*</a:t>
            </a:r>
          </a:p>
          <a:p>
            <a:pPr algn="ctr"/>
            <a:endParaRPr lang="en-US" sz="2400" dirty="0">
              <a:solidFill>
                <a:schemeClr val="bg1"/>
              </a:solidFill>
              <a:sym typeface="Wingdings" panose="05000000000000000000" pitchFamily="2" charset="2"/>
            </a:endParaRPr>
          </a:p>
          <a:p>
            <a:pPr algn="ctr"/>
            <a:r>
              <a:rPr lang="en-US" sz="2400" dirty="0">
                <a:solidFill>
                  <a:schemeClr val="bg1"/>
                </a:solidFill>
                <a:sym typeface="Wingdings" panose="05000000000000000000" pitchFamily="2" charset="2"/>
              </a:rPr>
              <a:t> Model mean bias do to too much tropical OLR</a:t>
            </a:r>
            <a:endParaRPr lang="en-US" sz="2400" dirty="0">
              <a:solidFill>
                <a:schemeClr val="bg1"/>
              </a:solidFill>
            </a:endParaRPr>
          </a:p>
        </p:txBody>
      </p:sp>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sp>
        <p:nvSpPr>
          <p:cNvPr id="2" name="TextBox 1">
            <a:extLst>
              <a:ext uri="{FF2B5EF4-FFF2-40B4-BE49-F238E27FC236}">
                <a16:creationId xmlns:a16="http://schemas.microsoft.com/office/drawing/2014/main" id="{2CB1D25B-A099-4C42-9E97-077EBE9A01F2}"/>
              </a:ext>
            </a:extLst>
          </p:cNvPr>
          <p:cNvSpPr txBox="1"/>
          <p:nvPr/>
        </p:nvSpPr>
        <p:spPr>
          <a:xfrm>
            <a:off x="5867400" y="205383"/>
            <a:ext cx="2971800" cy="492443"/>
          </a:xfrm>
          <a:prstGeom prst="rect">
            <a:avLst/>
          </a:prstGeom>
          <a:noFill/>
        </p:spPr>
        <p:txBody>
          <a:bodyPr wrap="square" rtlCol="0">
            <a:spAutoFit/>
          </a:bodyPr>
          <a:lstStyle/>
          <a:p>
            <a:r>
              <a:rPr lang="en-US" sz="2600" b="1" dirty="0">
                <a:solidFill>
                  <a:schemeClr val="bg1"/>
                </a:solidFill>
              </a:rPr>
              <a:t>MHT = ASR* - OLR*</a:t>
            </a:r>
          </a:p>
        </p:txBody>
      </p:sp>
    </p:spTree>
    <p:extLst>
      <p:ext uri="{BB962C8B-B14F-4D97-AF65-F5344CB8AC3E}">
        <p14:creationId xmlns:p14="http://schemas.microsoft.com/office/powerpoint/2010/main" val="4211264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3C5773-0AA3-4AD9-BB48-B3DBB57DC6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304800" y="3581400"/>
            <a:ext cx="4953000" cy="3184072"/>
          </a:xfrm>
        </p:spPr>
      </p:pic>
      <p:pic>
        <p:nvPicPr>
          <p:cNvPr id="7" name="Picture 6">
            <a:extLst>
              <a:ext uri="{FF2B5EF4-FFF2-40B4-BE49-F238E27FC236}">
                <a16:creationId xmlns:a16="http://schemas.microsoft.com/office/drawing/2014/main" id="{A1B78CBB-88D3-4F14-A714-EBD4E0188F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31" y="205383"/>
            <a:ext cx="5714788" cy="3223616"/>
          </a:xfrm>
          <a:prstGeom prst="rect">
            <a:avLst/>
          </a:prstGeom>
        </p:spPr>
      </p:pic>
      <p:pic>
        <p:nvPicPr>
          <p:cNvPr id="13" name="Picture 12">
            <a:extLst>
              <a:ext uri="{FF2B5EF4-FFF2-40B4-BE49-F238E27FC236}">
                <a16:creationId xmlns:a16="http://schemas.microsoft.com/office/drawing/2014/main" id="{29D59BB1-60A0-4065-A1EF-C617ABE1E7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4400" y="558800"/>
            <a:ext cx="1447800" cy="965200"/>
          </a:xfrm>
          <a:prstGeom prst="rect">
            <a:avLst/>
          </a:prstGeom>
        </p:spPr>
      </p:pic>
      <p:sp>
        <p:nvSpPr>
          <p:cNvPr id="14" name="TextBox 13">
            <a:extLst>
              <a:ext uri="{FF2B5EF4-FFF2-40B4-BE49-F238E27FC236}">
                <a16:creationId xmlns:a16="http://schemas.microsoft.com/office/drawing/2014/main" id="{9119760D-F0E5-456A-8933-B76AC4E769F8}"/>
              </a:ext>
            </a:extLst>
          </p:cNvPr>
          <p:cNvSpPr txBox="1"/>
          <p:nvPr/>
        </p:nvSpPr>
        <p:spPr>
          <a:xfrm>
            <a:off x="5722925" y="1220212"/>
            <a:ext cx="3268675" cy="4893647"/>
          </a:xfrm>
          <a:prstGeom prst="rect">
            <a:avLst/>
          </a:prstGeom>
          <a:noFill/>
        </p:spPr>
        <p:txBody>
          <a:bodyPr wrap="square" rtlCol="0">
            <a:spAutoFit/>
          </a:bodyPr>
          <a:lstStyle/>
          <a:p>
            <a:pPr algn="ctr"/>
            <a:r>
              <a:rPr lang="en-US" sz="2400" b="1" dirty="0">
                <a:solidFill>
                  <a:schemeClr val="bg1"/>
                </a:solidFill>
              </a:rPr>
              <a:t>Northern Hemisphere</a:t>
            </a:r>
          </a:p>
          <a:p>
            <a:pPr algn="ctr"/>
            <a:endParaRPr lang="en-US" sz="2400" b="1" dirty="0">
              <a:solidFill>
                <a:schemeClr val="bg1"/>
              </a:solidFill>
            </a:endParaRPr>
          </a:p>
          <a:p>
            <a:pPr algn="ctr"/>
            <a:r>
              <a:rPr lang="en-US" sz="2400" b="1" dirty="0">
                <a:solidFill>
                  <a:schemeClr val="bg1"/>
                </a:solidFill>
              </a:rPr>
              <a:t>Mean state inter-model spread in MHT:</a:t>
            </a:r>
          </a:p>
          <a:p>
            <a:pPr algn="ctr"/>
            <a:endParaRPr lang="en-US" sz="2400" b="1" dirty="0">
              <a:solidFill>
                <a:schemeClr val="bg1"/>
              </a:solidFill>
            </a:endParaRPr>
          </a:p>
          <a:p>
            <a:pPr marL="342900" indent="-342900" algn="ctr">
              <a:buFont typeface="Arial" panose="020B0604020202020204" pitchFamily="34" charset="0"/>
              <a:buChar char="•"/>
            </a:pPr>
            <a:r>
              <a:rPr lang="en-US" sz="2400" dirty="0">
                <a:solidFill>
                  <a:schemeClr val="bg1"/>
                </a:solidFill>
              </a:rPr>
              <a:t>Spread in ASR* exceeds that in OLR</a:t>
            </a:r>
          </a:p>
          <a:p>
            <a:pPr algn="ctr"/>
            <a:endParaRPr lang="en-US" sz="2400" dirty="0">
              <a:solidFill>
                <a:schemeClr val="bg1"/>
              </a:solidFill>
            </a:endParaRPr>
          </a:p>
          <a:p>
            <a:pPr algn="ctr"/>
            <a:r>
              <a:rPr lang="en-US" sz="2400" dirty="0">
                <a:solidFill>
                  <a:schemeClr val="bg1"/>
                </a:solidFill>
                <a:sym typeface="Wingdings" panose="05000000000000000000" pitchFamily="2" charset="2"/>
              </a:rPr>
              <a:t>No compensation between ASR* and OLR*</a:t>
            </a:r>
          </a:p>
          <a:p>
            <a:pPr algn="ctr"/>
            <a:endParaRPr lang="en-US" sz="2400" dirty="0">
              <a:solidFill>
                <a:schemeClr val="bg1"/>
              </a:solidFill>
              <a:sym typeface="Wingdings" panose="05000000000000000000" pitchFamily="2" charset="2"/>
            </a:endParaRPr>
          </a:p>
          <a:p>
            <a:pPr algn="ctr"/>
            <a:r>
              <a:rPr lang="en-US" sz="2400" dirty="0">
                <a:solidFill>
                  <a:schemeClr val="bg1"/>
                </a:solidFill>
                <a:sym typeface="Wingdings" panose="05000000000000000000" pitchFamily="2" charset="2"/>
              </a:rPr>
              <a:t> Model mean bias do to too much tropical OLR</a:t>
            </a:r>
            <a:endParaRPr lang="en-US" sz="2400" dirty="0">
              <a:solidFill>
                <a:schemeClr val="bg1"/>
              </a:solidFill>
            </a:endParaRPr>
          </a:p>
        </p:txBody>
      </p:sp>
      <p:sp>
        <p:nvSpPr>
          <p:cNvPr id="15" name="TextBox 14">
            <a:extLst>
              <a:ext uri="{FF2B5EF4-FFF2-40B4-BE49-F238E27FC236}">
                <a16:creationId xmlns:a16="http://schemas.microsoft.com/office/drawing/2014/main" id="{6ABE2EC1-6351-4C5D-87A5-D7B0A147AD9A}"/>
              </a:ext>
            </a:extLst>
          </p:cNvPr>
          <p:cNvSpPr txBox="1"/>
          <p:nvPr/>
        </p:nvSpPr>
        <p:spPr>
          <a:xfrm rot="16200000">
            <a:off x="3999960" y="1028160"/>
            <a:ext cx="3046988" cy="383092"/>
          </a:xfrm>
          <a:prstGeom prst="rect">
            <a:avLst/>
          </a:prstGeom>
          <a:noFill/>
        </p:spPr>
        <p:txBody>
          <a:bodyPr wrap="square" rtlCol="0">
            <a:spAutoFit/>
          </a:bodyPr>
          <a:lstStyle/>
          <a:p>
            <a:r>
              <a:rPr lang="en-US" dirty="0"/>
              <a:t>MHT maximum (PW)</a:t>
            </a:r>
          </a:p>
        </p:txBody>
      </p:sp>
      <p:sp>
        <p:nvSpPr>
          <p:cNvPr id="2" name="TextBox 1">
            <a:extLst>
              <a:ext uri="{FF2B5EF4-FFF2-40B4-BE49-F238E27FC236}">
                <a16:creationId xmlns:a16="http://schemas.microsoft.com/office/drawing/2014/main" id="{2CB1D25B-A099-4C42-9E97-077EBE9A01F2}"/>
              </a:ext>
            </a:extLst>
          </p:cNvPr>
          <p:cNvSpPr txBox="1"/>
          <p:nvPr/>
        </p:nvSpPr>
        <p:spPr>
          <a:xfrm>
            <a:off x="5867400" y="205383"/>
            <a:ext cx="2971800" cy="492443"/>
          </a:xfrm>
          <a:prstGeom prst="rect">
            <a:avLst/>
          </a:prstGeom>
          <a:noFill/>
        </p:spPr>
        <p:txBody>
          <a:bodyPr wrap="square" rtlCol="0">
            <a:spAutoFit/>
          </a:bodyPr>
          <a:lstStyle/>
          <a:p>
            <a:r>
              <a:rPr lang="en-US" sz="2600" b="1" dirty="0">
                <a:solidFill>
                  <a:schemeClr val="bg1"/>
                </a:solidFill>
              </a:rPr>
              <a:t>MHT = ASR* - OLR*</a:t>
            </a:r>
          </a:p>
        </p:txBody>
      </p:sp>
    </p:spTree>
    <p:extLst>
      <p:ext uri="{BB962C8B-B14F-4D97-AF65-F5344CB8AC3E}">
        <p14:creationId xmlns:p14="http://schemas.microsoft.com/office/powerpoint/2010/main" val="3154577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405F3-0133-4245-851D-F1CDEA70A503}"/>
              </a:ext>
            </a:extLst>
          </p:cNvPr>
          <p:cNvPicPr>
            <a:picLocks noChangeAspect="1"/>
          </p:cNvPicPr>
          <p:nvPr/>
        </p:nvPicPr>
        <p:blipFill>
          <a:blip r:embed="rId2"/>
          <a:stretch>
            <a:fillRect/>
          </a:stretch>
        </p:blipFill>
        <p:spPr>
          <a:xfrm>
            <a:off x="533400" y="1333500"/>
            <a:ext cx="7717175" cy="4191000"/>
          </a:xfrm>
          <a:prstGeom prst="rect">
            <a:avLst/>
          </a:prstGeom>
        </p:spPr>
      </p:pic>
      <p:sp>
        <p:nvSpPr>
          <p:cNvPr id="2" name="Title 1">
            <a:extLst>
              <a:ext uri="{FF2B5EF4-FFF2-40B4-BE49-F238E27FC236}">
                <a16:creationId xmlns:a16="http://schemas.microsoft.com/office/drawing/2014/main" id="{82A324CF-FD25-4F4D-9164-44F3965A83E8}"/>
              </a:ext>
            </a:extLst>
          </p:cNvPr>
          <p:cNvSpPr>
            <a:spLocks noGrp="1"/>
          </p:cNvSpPr>
          <p:nvPr>
            <p:ph type="title"/>
          </p:nvPr>
        </p:nvSpPr>
        <p:spPr>
          <a:xfrm>
            <a:off x="457200" y="0"/>
            <a:ext cx="8229600" cy="1143000"/>
          </a:xfrm>
        </p:spPr>
        <p:txBody>
          <a:bodyPr>
            <a:normAutofit fontScale="90000"/>
          </a:bodyPr>
          <a:lstStyle/>
          <a:p>
            <a:r>
              <a:rPr lang="en-US" dirty="0" err="1">
                <a:solidFill>
                  <a:schemeClr val="bg1"/>
                </a:solidFill>
              </a:rPr>
              <a:t>Aquaplanet</a:t>
            </a:r>
            <a:r>
              <a:rPr lang="en-US" dirty="0">
                <a:solidFill>
                  <a:schemeClr val="bg1"/>
                </a:solidFill>
              </a:rPr>
              <a:t> rotation rate experiments</a:t>
            </a:r>
            <a:br>
              <a:rPr lang="en-US" dirty="0">
                <a:solidFill>
                  <a:schemeClr val="bg1"/>
                </a:solidFill>
              </a:rPr>
            </a:br>
            <a:r>
              <a:rPr lang="en-US" dirty="0">
                <a:solidFill>
                  <a:schemeClr val="bg1"/>
                </a:solidFill>
              </a:rPr>
              <a:t>Gray radiation model</a:t>
            </a:r>
          </a:p>
        </p:txBody>
      </p:sp>
      <p:sp>
        <p:nvSpPr>
          <p:cNvPr id="5" name="Title 1">
            <a:extLst>
              <a:ext uri="{FF2B5EF4-FFF2-40B4-BE49-F238E27FC236}">
                <a16:creationId xmlns:a16="http://schemas.microsoft.com/office/drawing/2014/main" id="{81A856A6-EC6B-49D7-BE48-BC6662158AB0}"/>
              </a:ext>
            </a:extLst>
          </p:cNvPr>
          <p:cNvSpPr txBox="1">
            <a:spLocks/>
          </p:cNvSpPr>
          <p:nvPr/>
        </p:nvSpPr>
        <p:spPr>
          <a:xfrm>
            <a:off x="152400" y="5334000"/>
            <a:ext cx="88392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MHT increases as rotation rate decreases</a:t>
            </a:r>
          </a:p>
        </p:txBody>
      </p:sp>
      <p:sp>
        <p:nvSpPr>
          <p:cNvPr id="6" name="TextBox 5">
            <a:extLst>
              <a:ext uri="{FF2B5EF4-FFF2-40B4-BE49-F238E27FC236}">
                <a16:creationId xmlns:a16="http://schemas.microsoft.com/office/drawing/2014/main" id="{E874DED4-C91A-4075-8671-4083022FABE5}"/>
              </a:ext>
            </a:extLst>
          </p:cNvPr>
          <p:cNvSpPr txBox="1"/>
          <p:nvPr/>
        </p:nvSpPr>
        <p:spPr>
          <a:xfrm>
            <a:off x="4038600" y="6366143"/>
            <a:ext cx="5486400" cy="461665"/>
          </a:xfrm>
          <a:prstGeom prst="rect">
            <a:avLst/>
          </a:prstGeom>
          <a:noFill/>
        </p:spPr>
        <p:txBody>
          <a:bodyPr wrap="square" rtlCol="0">
            <a:spAutoFit/>
          </a:bodyPr>
          <a:lstStyle/>
          <a:p>
            <a:r>
              <a:rPr lang="en-US" sz="1200" dirty="0">
                <a:solidFill>
                  <a:schemeClr val="bg1">
                    <a:lumMod val="85000"/>
                  </a:schemeClr>
                </a:solidFill>
              </a:rPr>
              <a:t>Cox, </a:t>
            </a:r>
            <a:r>
              <a:rPr lang="en-US" sz="1200" dirty="0" err="1">
                <a:solidFill>
                  <a:schemeClr val="bg1">
                    <a:lumMod val="85000"/>
                  </a:schemeClr>
                </a:solidFill>
              </a:rPr>
              <a:t>Armour</a:t>
            </a:r>
            <a:r>
              <a:rPr lang="en-US" sz="1200" dirty="0">
                <a:solidFill>
                  <a:schemeClr val="bg1">
                    <a:lumMod val="85000"/>
                  </a:schemeClr>
                </a:solidFill>
              </a:rPr>
              <a:t>, Roe, Donohoe, Frierson (2021)</a:t>
            </a:r>
          </a:p>
          <a:p>
            <a:r>
              <a:rPr lang="en-US" sz="1200" dirty="0">
                <a:solidFill>
                  <a:schemeClr val="bg1">
                    <a:lumMod val="85000"/>
                  </a:schemeClr>
                </a:solidFill>
              </a:rPr>
              <a:t>Radiative and dynamic controls of AHT over different planetary rotation rates</a:t>
            </a:r>
          </a:p>
        </p:txBody>
      </p:sp>
    </p:spTree>
    <p:extLst>
      <p:ext uri="{BB962C8B-B14F-4D97-AF65-F5344CB8AC3E}">
        <p14:creationId xmlns:p14="http://schemas.microsoft.com/office/powerpoint/2010/main" val="1859387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405F3-0133-4245-851D-F1CDEA70A503}"/>
              </a:ext>
            </a:extLst>
          </p:cNvPr>
          <p:cNvPicPr>
            <a:picLocks noChangeAspect="1"/>
          </p:cNvPicPr>
          <p:nvPr/>
        </p:nvPicPr>
        <p:blipFill>
          <a:blip r:embed="rId2"/>
          <a:stretch>
            <a:fillRect/>
          </a:stretch>
        </p:blipFill>
        <p:spPr>
          <a:xfrm>
            <a:off x="533400" y="1333500"/>
            <a:ext cx="7717175" cy="4191000"/>
          </a:xfrm>
          <a:prstGeom prst="rect">
            <a:avLst/>
          </a:prstGeom>
        </p:spPr>
      </p:pic>
      <p:sp>
        <p:nvSpPr>
          <p:cNvPr id="2" name="Title 1">
            <a:extLst>
              <a:ext uri="{FF2B5EF4-FFF2-40B4-BE49-F238E27FC236}">
                <a16:creationId xmlns:a16="http://schemas.microsoft.com/office/drawing/2014/main" id="{82A324CF-FD25-4F4D-9164-44F3965A83E8}"/>
              </a:ext>
            </a:extLst>
          </p:cNvPr>
          <p:cNvSpPr>
            <a:spLocks noGrp="1"/>
          </p:cNvSpPr>
          <p:nvPr>
            <p:ph type="title"/>
          </p:nvPr>
        </p:nvSpPr>
        <p:spPr>
          <a:xfrm>
            <a:off x="457200" y="0"/>
            <a:ext cx="8229600" cy="1143000"/>
          </a:xfrm>
        </p:spPr>
        <p:txBody>
          <a:bodyPr>
            <a:normAutofit fontScale="90000"/>
          </a:bodyPr>
          <a:lstStyle/>
          <a:p>
            <a:r>
              <a:rPr lang="en-US" dirty="0" err="1">
                <a:solidFill>
                  <a:schemeClr val="bg1"/>
                </a:solidFill>
              </a:rPr>
              <a:t>Aquaplanet</a:t>
            </a:r>
            <a:r>
              <a:rPr lang="en-US" dirty="0">
                <a:solidFill>
                  <a:schemeClr val="bg1"/>
                </a:solidFill>
              </a:rPr>
              <a:t> rotation rate experiments</a:t>
            </a:r>
            <a:br>
              <a:rPr lang="en-US" dirty="0">
                <a:solidFill>
                  <a:schemeClr val="bg1"/>
                </a:solidFill>
              </a:rPr>
            </a:br>
            <a:r>
              <a:rPr lang="en-US" dirty="0">
                <a:solidFill>
                  <a:schemeClr val="bg1"/>
                </a:solidFill>
              </a:rPr>
              <a:t>Gray radiation model</a:t>
            </a:r>
          </a:p>
        </p:txBody>
      </p:sp>
      <p:sp>
        <p:nvSpPr>
          <p:cNvPr id="5" name="Title 1">
            <a:extLst>
              <a:ext uri="{FF2B5EF4-FFF2-40B4-BE49-F238E27FC236}">
                <a16:creationId xmlns:a16="http://schemas.microsoft.com/office/drawing/2014/main" id="{81A856A6-EC6B-49D7-BE48-BC6662158AB0}"/>
              </a:ext>
            </a:extLst>
          </p:cNvPr>
          <p:cNvSpPr txBox="1">
            <a:spLocks/>
          </p:cNvSpPr>
          <p:nvPr/>
        </p:nvSpPr>
        <p:spPr>
          <a:xfrm>
            <a:off x="152400" y="5334000"/>
            <a:ext cx="88392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MHT increases as rotation rate decreases</a:t>
            </a:r>
          </a:p>
        </p:txBody>
      </p:sp>
      <p:sp>
        <p:nvSpPr>
          <p:cNvPr id="6" name="TextBox 5">
            <a:extLst>
              <a:ext uri="{FF2B5EF4-FFF2-40B4-BE49-F238E27FC236}">
                <a16:creationId xmlns:a16="http://schemas.microsoft.com/office/drawing/2014/main" id="{E874DED4-C91A-4075-8671-4083022FABE5}"/>
              </a:ext>
            </a:extLst>
          </p:cNvPr>
          <p:cNvSpPr txBox="1"/>
          <p:nvPr/>
        </p:nvSpPr>
        <p:spPr>
          <a:xfrm>
            <a:off x="4038600" y="6366143"/>
            <a:ext cx="5486400" cy="461665"/>
          </a:xfrm>
          <a:prstGeom prst="rect">
            <a:avLst/>
          </a:prstGeom>
          <a:noFill/>
        </p:spPr>
        <p:txBody>
          <a:bodyPr wrap="square" rtlCol="0">
            <a:spAutoFit/>
          </a:bodyPr>
          <a:lstStyle/>
          <a:p>
            <a:r>
              <a:rPr lang="en-US" sz="1200" dirty="0">
                <a:solidFill>
                  <a:schemeClr val="bg1">
                    <a:lumMod val="85000"/>
                  </a:schemeClr>
                </a:solidFill>
              </a:rPr>
              <a:t>Cox, </a:t>
            </a:r>
            <a:r>
              <a:rPr lang="en-US" sz="1200" dirty="0" err="1">
                <a:solidFill>
                  <a:schemeClr val="bg1">
                    <a:lumMod val="85000"/>
                  </a:schemeClr>
                </a:solidFill>
              </a:rPr>
              <a:t>Armour</a:t>
            </a:r>
            <a:r>
              <a:rPr lang="en-US" sz="1200" dirty="0">
                <a:solidFill>
                  <a:schemeClr val="bg1">
                    <a:lumMod val="85000"/>
                  </a:schemeClr>
                </a:solidFill>
              </a:rPr>
              <a:t>, Roe, Donohoe, Frierson (2021)</a:t>
            </a:r>
          </a:p>
          <a:p>
            <a:r>
              <a:rPr lang="en-US" sz="1200" dirty="0">
                <a:solidFill>
                  <a:schemeClr val="bg1">
                    <a:lumMod val="85000"/>
                  </a:schemeClr>
                </a:solidFill>
              </a:rPr>
              <a:t>Radiative and dynamic controls of AHT over different planetary rotation rates</a:t>
            </a:r>
          </a:p>
        </p:txBody>
      </p:sp>
    </p:spTree>
    <p:extLst>
      <p:ext uri="{BB962C8B-B14F-4D97-AF65-F5344CB8AC3E}">
        <p14:creationId xmlns:p14="http://schemas.microsoft.com/office/powerpoint/2010/main" val="659517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AA99-32A1-462D-B1D5-840875180043}"/>
              </a:ext>
            </a:extLst>
          </p:cNvPr>
          <p:cNvSpPr>
            <a:spLocks noGrp="1"/>
          </p:cNvSpPr>
          <p:nvPr>
            <p:ph type="title"/>
          </p:nvPr>
        </p:nvSpPr>
        <p:spPr>
          <a:xfrm>
            <a:off x="2362200" y="0"/>
            <a:ext cx="8229600" cy="1143000"/>
          </a:xfrm>
        </p:spPr>
        <p:txBody>
          <a:bodyPr>
            <a:noAutofit/>
          </a:bodyPr>
          <a:lstStyle/>
          <a:p>
            <a:r>
              <a:rPr lang="en-US" sz="3600" dirty="0">
                <a:solidFill>
                  <a:schemeClr val="bg1"/>
                </a:solidFill>
              </a:rPr>
              <a:t>AHT partitioning </a:t>
            </a:r>
            <a:br>
              <a:rPr lang="en-US" sz="3600" dirty="0">
                <a:solidFill>
                  <a:schemeClr val="bg1"/>
                </a:solidFill>
              </a:rPr>
            </a:br>
            <a:r>
              <a:rPr lang="en-US" sz="3600" dirty="0">
                <a:solidFill>
                  <a:schemeClr val="bg1"/>
                </a:solidFill>
              </a:rPr>
              <a:t>with rotation rate</a:t>
            </a:r>
          </a:p>
        </p:txBody>
      </p:sp>
      <p:pic>
        <p:nvPicPr>
          <p:cNvPr id="4" name="Picture 3">
            <a:extLst>
              <a:ext uri="{FF2B5EF4-FFF2-40B4-BE49-F238E27FC236}">
                <a16:creationId xmlns:a16="http://schemas.microsoft.com/office/drawing/2014/main" id="{04D3F10B-7444-4561-842A-0E85BDBD22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5600" y="5148531"/>
            <a:ext cx="2286000" cy="1571625"/>
          </a:xfrm>
          <a:prstGeom prst="rect">
            <a:avLst/>
          </a:prstGeom>
        </p:spPr>
      </p:pic>
      <p:pic>
        <p:nvPicPr>
          <p:cNvPr id="14" name="Content Placeholder 13">
            <a:extLst>
              <a:ext uri="{FF2B5EF4-FFF2-40B4-BE49-F238E27FC236}">
                <a16:creationId xmlns:a16="http://schemas.microsoft.com/office/drawing/2014/main" id="{5F59D794-7F52-4A7A-851D-0BCF9EB468A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951" y="0"/>
            <a:ext cx="3866849" cy="2181225"/>
          </a:xfrm>
        </p:spPr>
      </p:pic>
      <p:pic>
        <p:nvPicPr>
          <p:cNvPr id="15" name="Content Placeholder 13">
            <a:extLst>
              <a:ext uri="{FF2B5EF4-FFF2-40B4-BE49-F238E27FC236}">
                <a16:creationId xmlns:a16="http://schemas.microsoft.com/office/drawing/2014/main" id="{8A5FA94B-E8A4-496B-BD6D-28F1955AB8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7951" y="2312949"/>
            <a:ext cx="3866848" cy="2181225"/>
          </a:xfrm>
          <a:prstGeom prst="rect">
            <a:avLst/>
          </a:prstGeom>
        </p:spPr>
      </p:pic>
      <p:pic>
        <p:nvPicPr>
          <p:cNvPr id="16" name="Content Placeholder 13">
            <a:extLst>
              <a:ext uri="{FF2B5EF4-FFF2-40B4-BE49-F238E27FC236}">
                <a16:creationId xmlns:a16="http://schemas.microsoft.com/office/drawing/2014/main" id="{7A2DD294-9B52-4C62-AD2A-912AF87425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7951" y="4571999"/>
            <a:ext cx="3866848" cy="2181225"/>
          </a:xfrm>
          <a:prstGeom prst="rect">
            <a:avLst/>
          </a:prstGeom>
        </p:spPr>
      </p:pic>
      <p:sp>
        <p:nvSpPr>
          <p:cNvPr id="17" name="TextBox 16">
            <a:extLst>
              <a:ext uri="{FF2B5EF4-FFF2-40B4-BE49-F238E27FC236}">
                <a16:creationId xmlns:a16="http://schemas.microsoft.com/office/drawing/2014/main" id="{EC70D305-4081-4AF2-A3D7-0EE6A8DEC78E}"/>
              </a:ext>
            </a:extLst>
          </p:cNvPr>
          <p:cNvSpPr txBox="1"/>
          <p:nvPr/>
        </p:nvSpPr>
        <p:spPr>
          <a:xfrm>
            <a:off x="4343400" y="1143000"/>
            <a:ext cx="1447800" cy="646331"/>
          </a:xfrm>
          <a:prstGeom prst="rect">
            <a:avLst/>
          </a:prstGeom>
          <a:noFill/>
        </p:spPr>
        <p:txBody>
          <a:bodyPr wrap="square" rtlCol="0">
            <a:spAutoFit/>
          </a:bodyPr>
          <a:lstStyle/>
          <a:p>
            <a:r>
              <a:rPr lang="en-US" dirty="0">
                <a:solidFill>
                  <a:srgbClr val="003DB8"/>
                </a:solidFill>
              </a:rPr>
              <a:t>Overturning dominated</a:t>
            </a:r>
          </a:p>
        </p:txBody>
      </p:sp>
      <p:sp>
        <p:nvSpPr>
          <p:cNvPr id="18" name="TextBox 17">
            <a:extLst>
              <a:ext uri="{FF2B5EF4-FFF2-40B4-BE49-F238E27FC236}">
                <a16:creationId xmlns:a16="http://schemas.microsoft.com/office/drawing/2014/main" id="{55A00F4F-BF81-4760-9764-86643F5286B2}"/>
              </a:ext>
            </a:extLst>
          </p:cNvPr>
          <p:cNvSpPr txBox="1"/>
          <p:nvPr/>
        </p:nvSpPr>
        <p:spPr>
          <a:xfrm>
            <a:off x="4419600" y="5754469"/>
            <a:ext cx="1447800" cy="707886"/>
          </a:xfrm>
          <a:prstGeom prst="rect">
            <a:avLst/>
          </a:prstGeom>
          <a:noFill/>
        </p:spPr>
        <p:txBody>
          <a:bodyPr wrap="square" rtlCol="0">
            <a:spAutoFit/>
          </a:bodyPr>
          <a:lstStyle/>
          <a:p>
            <a:r>
              <a:rPr lang="en-US" sz="2000" dirty="0">
                <a:solidFill>
                  <a:srgbClr val="FF0000"/>
                </a:solidFill>
              </a:rPr>
              <a:t>       Eddy Dominated</a:t>
            </a:r>
          </a:p>
        </p:txBody>
      </p:sp>
      <p:pic>
        <p:nvPicPr>
          <p:cNvPr id="20" name="Picture 19">
            <a:extLst>
              <a:ext uri="{FF2B5EF4-FFF2-40B4-BE49-F238E27FC236}">
                <a16:creationId xmlns:a16="http://schemas.microsoft.com/office/drawing/2014/main" id="{18A63C4D-EB4B-4DAD-A700-0785089E1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573" y="226959"/>
            <a:ext cx="623455" cy="415636"/>
          </a:xfrm>
          <a:prstGeom prst="rect">
            <a:avLst/>
          </a:prstGeom>
        </p:spPr>
      </p:pic>
      <p:pic>
        <p:nvPicPr>
          <p:cNvPr id="21" name="Picture 20">
            <a:extLst>
              <a:ext uri="{FF2B5EF4-FFF2-40B4-BE49-F238E27FC236}">
                <a16:creationId xmlns:a16="http://schemas.microsoft.com/office/drawing/2014/main" id="{428EFA4D-BBDF-4092-9AF5-869C9D3AF9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667000"/>
            <a:ext cx="623455" cy="415636"/>
          </a:xfrm>
          <a:prstGeom prst="rect">
            <a:avLst/>
          </a:prstGeom>
        </p:spPr>
      </p:pic>
      <p:pic>
        <p:nvPicPr>
          <p:cNvPr id="22" name="Picture 21">
            <a:extLst>
              <a:ext uri="{FF2B5EF4-FFF2-40B4-BE49-F238E27FC236}">
                <a16:creationId xmlns:a16="http://schemas.microsoft.com/office/drawing/2014/main" id="{4E4200E5-67E3-46E3-8CB0-A37ABFBBF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4876800"/>
            <a:ext cx="623455" cy="415636"/>
          </a:xfrm>
          <a:prstGeom prst="rect">
            <a:avLst/>
          </a:prstGeom>
        </p:spPr>
      </p:pic>
      <p:cxnSp>
        <p:nvCxnSpPr>
          <p:cNvPr id="24" name="Straight Arrow Connector 23">
            <a:extLst>
              <a:ext uri="{FF2B5EF4-FFF2-40B4-BE49-F238E27FC236}">
                <a16:creationId xmlns:a16="http://schemas.microsoft.com/office/drawing/2014/main" id="{F3B9377D-19A3-4C2F-A3AE-12172E3E87DF}"/>
              </a:ext>
            </a:extLst>
          </p:cNvPr>
          <p:cNvCxnSpPr>
            <a:cxnSpLocks/>
          </p:cNvCxnSpPr>
          <p:nvPr/>
        </p:nvCxnSpPr>
        <p:spPr>
          <a:xfrm>
            <a:off x="5029200" y="1905000"/>
            <a:ext cx="38100" cy="3505200"/>
          </a:xfrm>
          <a:prstGeom prst="straightConnector1">
            <a:avLst/>
          </a:prstGeom>
          <a:ln>
            <a:solidFill>
              <a:schemeClr val="bg1"/>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16422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C405F3-0133-4245-851D-F1CDEA70A503}"/>
              </a:ext>
            </a:extLst>
          </p:cNvPr>
          <p:cNvPicPr>
            <a:picLocks noChangeAspect="1"/>
          </p:cNvPicPr>
          <p:nvPr/>
        </p:nvPicPr>
        <p:blipFill>
          <a:blip r:embed="rId2"/>
          <a:stretch>
            <a:fillRect/>
          </a:stretch>
        </p:blipFill>
        <p:spPr>
          <a:xfrm>
            <a:off x="304800" y="1295400"/>
            <a:ext cx="5331867" cy="2895600"/>
          </a:xfrm>
          <a:prstGeom prst="rect">
            <a:avLst/>
          </a:prstGeom>
        </p:spPr>
      </p:pic>
      <p:sp>
        <p:nvSpPr>
          <p:cNvPr id="2" name="Title 1">
            <a:extLst>
              <a:ext uri="{FF2B5EF4-FFF2-40B4-BE49-F238E27FC236}">
                <a16:creationId xmlns:a16="http://schemas.microsoft.com/office/drawing/2014/main" id="{82A324CF-FD25-4F4D-9164-44F3965A83E8}"/>
              </a:ext>
            </a:extLst>
          </p:cNvPr>
          <p:cNvSpPr>
            <a:spLocks noGrp="1"/>
          </p:cNvSpPr>
          <p:nvPr>
            <p:ph type="title"/>
          </p:nvPr>
        </p:nvSpPr>
        <p:spPr>
          <a:xfrm>
            <a:off x="457200" y="0"/>
            <a:ext cx="8229600" cy="1143000"/>
          </a:xfrm>
        </p:spPr>
        <p:txBody>
          <a:bodyPr>
            <a:normAutofit fontScale="90000"/>
          </a:bodyPr>
          <a:lstStyle/>
          <a:p>
            <a:r>
              <a:rPr lang="en-US" dirty="0" err="1">
                <a:solidFill>
                  <a:schemeClr val="bg1"/>
                </a:solidFill>
              </a:rPr>
              <a:t>Aquaplanet</a:t>
            </a:r>
            <a:r>
              <a:rPr lang="en-US" dirty="0">
                <a:solidFill>
                  <a:schemeClr val="bg1"/>
                </a:solidFill>
              </a:rPr>
              <a:t> rotation rate experiments</a:t>
            </a:r>
            <a:br>
              <a:rPr lang="en-US" dirty="0">
                <a:solidFill>
                  <a:schemeClr val="bg1"/>
                </a:solidFill>
              </a:rPr>
            </a:br>
            <a:r>
              <a:rPr lang="en-US" dirty="0">
                <a:solidFill>
                  <a:schemeClr val="bg1"/>
                </a:solidFill>
              </a:rPr>
              <a:t>With fixed radiation</a:t>
            </a:r>
          </a:p>
        </p:txBody>
      </p:sp>
      <p:sp>
        <p:nvSpPr>
          <p:cNvPr id="5" name="Title 1">
            <a:extLst>
              <a:ext uri="{FF2B5EF4-FFF2-40B4-BE49-F238E27FC236}">
                <a16:creationId xmlns:a16="http://schemas.microsoft.com/office/drawing/2014/main" id="{81A856A6-EC6B-49D7-BE48-BC6662158AB0}"/>
              </a:ext>
            </a:extLst>
          </p:cNvPr>
          <p:cNvSpPr txBox="1">
            <a:spLocks/>
          </p:cNvSpPr>
          <p:nvPr/>
        </p:nvSpPr>
        <p:spPr>
          <a:xfrm>
            <a:off x="152400" y="5334000"/>
            <a:ext cx="8839200" cy="1371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dirty="0">
                <a:solidFill>
                  <a:schemeClr val="bg1"/>
                </a:solidFill>
              </a:rPr>
              <a:t>How does circulation adjust in radiative feedback enabled versus disabled runs to maintain MHT invariance?</a:t>
            </a:r>
          </a:p>
        </p:txBody>
      </p:sp>
      <p:sp>
        <p:nvSpPr>
          <p:cNvPr id="3" name="TextBox 2">
            <a:extLst>
              <a:ext uri="{FF2B5EF4-FFF2-40B4-BE49-F238E27FC236}">
                <a16:creationId xmlns:a16="http://schemas.microsoft.com/office/drawing/2014/main" id="{79E2D906-6F19-4C6B-ACCD-E6A559228B25}"/>
              </a:ext>
            </a:extLst>
          </p:cNvPr>
          <p:cNvSpPr txBox="1"/>
          <p:nvPr/>
        </p:nvSpPr>
        <p:spPr>
          <a:xfrm>
            <a:off x="5943600" y="1143000"/>
            <a:ext cx="2895600" cy="4093428"/>
          </a:xfrm>
          <a:prstGeom prst="rect">
            <a:avLst/>
          </a:prstGeom>
          <a:noFill/>
        </p:spPr>
        <p:txBody>
          <a:bodyPr wrap="square" rtlCol="0">
            <a:spAutoFit/>
          </a:bodyPr>
          <a:lstStyle/>
          <a:p>
            <a:r>
              <a:rPr lang="en-US" sz="2000" dirty="0">
                <a:solidFill>
                  <a:srgbClr val="003DB8"/>
                </a:solidFill>
              </a:rPr>
              <a:t>Run an additional suite of simulation with radiation (vertical profile in atmosphere and at surface) fixed to regular rotation rate  control  experiment</a:t>
            </a:r>
          </a:p>
          <a:p>
            <a:r>
              <a:rPr lang="en-US" sz="2000" dirty="0">
                <a:solidFill>
                  <a:srgbClr val="003DB8"/>
                </a:solidFill>
                <a:sym typeface="Wingdings" panose="05000000000000000000" pitchFamily="2" charset="2"/>
              </a:rPr>
              <a:t>Temperature and circulation can change </a:t>
            </a:r>
          </a:p>
          <a:p>
            <a:r>
              <a:rPr lang="en-US" sz="2000" dirty="0">
                <a:solidFill>
                  <a:srgbClr val="003DB8"/>
                </a:solidFill>
                <a:sym typeface="Wingdings" panose="05000000000000000000" pitchFamily="2" charset="2"/>
              </a:rPr>
              <a:t>(but radiation  doesn’t know about it)</a:t>
            </a:r>
            <a:r>
              <a:rPr lang="en-US" sz="2000" dirty="0">
                <a:solidFill>
                  <a:srgbClr val="003DB8"/>
                </a:solidFill>
              </a:rPr>
              <a:t> </a:t>
            </a:r>
          </a:p>
          <a:p>
            <a:pPr marL="342900" indent="-342900">
              <a:buFont typeface="Wingdings" panose="05000000000000000000" pitchFamily="2" charset="2"/>
              <a:buChar char="à"/>
            </a:pPr>
            <a:r>
              <a:rPr lang="en-US" sz="2000" dirty="0">
                <a:solidFill>
                  <a:srgbClr val="003DB8"/>
                </a:solidFill>
                <a:sym typeface="Wingdings" panose="05000000000000000000" pitchFamily="2" charset="2"/>
              </a:rPr>
              <a:t>MHT can’t change</a:t>
            </a:r>
          </a:p>
          <a:p>
            <a:endParaRPr lang="en-US" sz="2000" dirty="0">
              <a:solidFill>
                <a:srgbClr val="003DB8"/>
              </a:solidFill>
            </a:endParaRPr>
          </a:p>
        </p:txBody>
      </p:sp>
    </p:spTree>
    <p:extLst>
      <p:ext uri="{BB962C8B-B14F-4D97-AF65-F5344CB8AC3E}">
        <p14:creationId xmlns:p14="http://schemas.microsoft.com/office/powerpoint/2010/main" val="2971187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05000" y="76200"/>
            <a:ext cx="8229600" cy="1143000"/>
          </a:xfrm>
        </p:spPr>
        <p:txBody>
          <a:bodyPr>
            <a:normAutofit fontScale="90000"/>
          </a:bodyPr>
          <a:lstStyle/>
          <a:p>
            <a:r>
              <a:rPr lang="en-US" altLang="en-US" sz="4000" dirty="0">
                <a:solidFill>
                  <a:schemeClr val="bg1"/>
                </a:solidFill>
              </a:rPr>
              <a:t>ASR*, OLR*, MHT</a:t>
            </a:r>
            <a:br>
              <a:rPr lang="en-US" altLang="en-US" sz="4000" dirty="0">
                <a:solidFill>
                  <a:schemeClr val="bg1"/>
                </a:solidFill>
              </a:rPr>
            </a:br>
            <a:r>
              <a:rPr lang="en-US" altLang="en-US" sz="4000" dirty="0">
                <a:solidFill>
                  <a:schemeClr val="bg1"/>
                </a:solidFill>
              </a:rPr>
              <a:t>Radiative Limit</a:t>
            </a:r>
          </a:p>
        </p:txBody>
      </p:sp>
      <p:sp>
        <p:nvSpPr>
          <p:cNvPr id="60420" name="Text Box 4"/>
          <p:cNvSpPr txBox="1">
            <a:spLocks noChangeArrowheads="1"/>
          </p:cNvSpPr>
          <p:nvPr/>
        </p:nvSpPr>
        <p:spPr bwMode="auto">
          <a:xfrm>
            <a:off x="152400" y="6140450"/>
            <a:ext cx="944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FFFFFF"/>
                </a:solidFill>
              </a:rPr>
              <a:t>All arrows are relative to the global average </a:t>
            </a:r>
          </a:p>
        </p:txBody>
      </p:sp>
      <p:sp>
        <p:nvSpPr>
          <p:cNvPr id="60421" name="Rectangle 5"/>
          <p:cNvSpPr>
            <a:spLocks noChangeArrowheads="1"/>
          </p:cNvSpPr>
          <p:nvPr/>
        </p:nvSpPr>
        <p:spPr bwMode="auto">
          <a:xfrm>
            <a:off x="152400" y="3352800"/>
            <a:ext cx="2770909" cy="25146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60422" name="Line 6"/>
          <p:cNvSpPr>
            <a:spLocks noChangeShapeType="1"/>
          </p:cNvSpPr>
          <p:nvPr/>
        </p:nvSpPr>
        <p:spPr bwMode="auto">
          <a:xfrm flipH="1" flipV="1">
            <a:off x="76200" y="1371600"/>
            <a:ext cx="838200" cy="1981200"/>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4" name="Text Box 8"/>
          <p:cNvSpPr txBox="1">
            <a:spLocks noChangeArrowheads="1"/>
          </p:cNvSpPr>
          <p:nvPr/>
        </p:nvSpPr>
        <p:spPr bwMode="auto">
          <a:xfrm>
            <a:off x="805138" y="4814888"/>
            <a:ext cx="245603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Tropics</a:t>
            </a:r>
          </a:p>
        </p:txBody>
      </p:sp>
      <p:sp>
        <p:nvSpPr>
          <p:cNvPr id="60425" name="Text Box 9"/>
          <p:cNvSpPr txBox="1">
            <a:spLocks noChangeArrowheads="1"/>
          </p:cNvSpPr>
          <p:nvPr/>
        </p:nvSpPr>
        <p:spPr bwMode="auto">
          <a:xfrm>
            <a:off x="304800" y="1345049"/>
            <a:ext cx="2133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0000"/>
                </a:solidFill>
              </a:rPr>
              <a:t>ASR*</a:t>
            </a:r>
          </a:p>
        </p:txBody>
      </p:sp>
      <p:sp>
        <p:nvSpPr>
          <p:cNvPr id="60427" name="Line 11"/>
          <p:cNvSpPr>
            <a:spLocks noChangeShapeType="1"/>
          </p:cNvSpPr>
          <p:nvPr/>
        </p:nvSpPr>
        <p:spPr bwMode="auto">
          <a:xfrm>
            <a:off x="2895600" y="4648200"/>
            <a:ext cx="12595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8" name="Text Box 12"/>
          <p:cNvSpPr txBox="1">
            <a:spLocks noChangeArrowheads="1"/>
          </p:cNvSpPr>
          <p:nvPr/>
        </p:nvSpPr>
        <p:spPr bwMode="auto">
          <a:xfrm>
            <a:off x="2895600" y="40068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p>
        </p:txBody>
      </p:sp>
      <p:sp>
        <p:nvSpPr>
          <p:cNvPr id="60429" name="Text Box 13"/>
          <p:cNvSpPr txBox="1">
            <a:spLocks noChangeArrowheads="1"/>
          </p:cNvSpPr>
          <p:nvPr/>
        </p:nvSpPr>
        <p:spPr bwMode="auto">
          <a:xfrm>
            <a:off x="2362200" y="54102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FFFFFF"/>
                </a:solidFill>
              </a:rPr>
              <a:t>To </a:t>
            </a:r>
            <a:r>
              <a:rPr lang="en-US" altLang="en-US" sz="2800" dirty="0" err="1">
                <a:solidFill>
                  <a:srgbClr val="FFFFFF"/>
                </a:solidFill>
              </a:rPr>
              <a:t>extratropics</a:t>
            </a:r>
            <a:endParaRPr lang="en-US" altLang="en-US" sz="2800" dirty="0">
              <a:solidFill>
                <a:srgbClr val="FFFFFF"/>
              </a:solidFill>
            </a:endParaRPr>
          </a:p>
        </p:txBody>
      </p:sp>
      <p:sp>
        <p:nvSpPr>
          <p:cNvPr id="60431" name="Text Box 15"/>
          <p:cNvSpPr txBox="1">
            <a:spLocks noChangeArrowheads="1"/>
          </p:cNvSpPr>
          <p:nvPr/>
        </p:nvSpPr>
        <p:spPr bwMode="auto">
          <a:xfrm>
            <a:off x="5105400" y="-98524"/>
            <a:ext cx="3352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D60093"/>
                </a:solidFill>
              </a:rPr>
              <a:t>MHT</a:t>
            </a:r>
            <a:r>
              <a:rPr lang="en-US" altLang="en-US" sz="3600" dirty="0">
                <a:solidFill>
                  <a:srgbClr val="FFFFFF"/>
                </a:solidFill>
              </a:rPr>
              <a:t> = 0 ,</a:t>
            </a:r>
          </a:p>
          <a:p>
            <a:pPr fontAlgn="base">
              <a:spcBef>
                <a:spcPct val="50000"/>
              </a:spcBef>
              <a:spcAft>
                <a:spcPct val="0"/>
              </a:spcAft>
            </a:pPr>
            <a:r>
              <a:rPr lang="en-US" altLang="en-US" sz="3600" dirty="0">
                <a:solidFill>
                  <a:srgbClr val="FFFFFF"/>
                </a:solidFill>
              </a:rPr>
              <a:t>  </a:t>
            </a:r>
            <a:r>
              <a:rPr lang="en-US" altLang="en-US" sz="3600" dirty="0">
                <a:solidFill>
                  <a:srgbClr val="FF0000"/>
                </a:solidFill>
              </a:rPr>
              <a:t>ASR* </a:t>
            </a:r>
            <a:r>
              <a:rPr lang="en-US" altLang="en-US" sz="3600" dirty="0">
                <a:solidFill>
                  <a:srgbClr val="FFFFFF"/>
                </a:solidFill>
              </a:rPr>
              <a:t>= </a:t>
            </a:r>
            <a:r>
              <a:rPr lang="en-US" altLang="en-US" sz="3600" dirty="0">
                <a:solidFill>
                  <a:srgbClr val="00FF00"/>
                </a:solidFill>
              </a:rPr>
              <a:t>OLR*</a:t>
            </a:r>
          </a:p>
          <a:p>
            <a:pPr fontAlgn="base">
              <a:spcBef>
                <a:spcPct val="50000"/>
              </a:spcBef>
              <a:spcAft>
                <a:spcPct val="0"/>
              </a:spcAft>
            </a:pPr>
            <a:r>
              <a:rPr lang="en-US" altLang="en-US" sz="3600" dirty="0">
                <a:solidFill>
                  <a:srgbClr val="FF0000"/>
                </a:solidFill>
              </a:rPr>
              <a:t> </a:t>
            </a:r>
            <a:endParaRPr lang="en-US" altLang="en-US" sz="3600" dirty="0">
              <a:solidFill>
                <a:srgbClr val="00FF00"/>
              </a:solidFill>
            </a:endParaRPr>
          </a:p>
        </p:txBody>
      </p:sp>
      <p:sp>
        <p:nvSpPr>
          <p:cNvPr id="2" name="TextBox 1"/>
          <p:cNvSpPr txBox="1"/>
          <p:nvPr/>
        </p:nvSpPr>
        <p:spPr>
          <a:xfrm>
            <a:off x="533400" y="1915180"/>
            <a:ext cx="1905000" cy="523220"/>
          </a:xfrm>
          <a:prstGeom prst="rect">
            <a:avLst/>
          </a:prstGeom>
          <a:noFill/>
        </p:spPr>
        <p:txBody>
          <a:bodyPr wrap="square" rtlCol="0">
            <a:spAutoFit/>
          </a:bodyPr>
          <a:lstStyle/>
          <a:p>
            <a:r>
              <a:rPr lang="en-US" sz="2800" dirty="0">
                <a:solidFill>
                  <a:srgbClr val="FF0000"/>
                </a:solidFill>
              </a:rPr>
              <a:t>8.2 PW</a:t>
            </a:r>
          </a:p>
        </p:txBody>
      </p:sp>
      <p:sp>
        <p:nvSpPr>
          <p:cNvPr id="16" name="Text Box 12"/>
          <p:cNvSpPr txBox="1">
            <a:spLocks noChangeArrowheads="1"/>
          </p:cNvSpPr>
          <p:nvPr/>
        </p:nvSpPr>
        <p:spPr bwMode="auto">
          <a:xfrm>
            <a:off x="2895600" y="46926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0 PW</a:t>
            </a:r>
          </a:p>
        </p:txBody>
      </p:sp>
      <p:sp>
        <p:nvSpPr>
          <p:cNvPr id="14" name="Text Box 10"/>
          <p:cNvSpPr txBox="1">
            <a:spLocks noChangeArrowheads="1"/>
          </p:cNvSpPr>
          <p:nvPr/>
        </p:nvSpPr>
        <p:spPr bwMode="auto">
          <a:xfrm>
            <a:off x="1828800" y="2133600"/>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00FF00"/>
                </a:solidFill>
              </a:rPr>
              <a:t>OLR*</a:t>
            </a:r>
          </a:p>
        </p:txBody>
      </p:sp>
      <p:sp>
        <p:nvSpPr>
          <p:cNvPr id="15" name="TextBox 14"/>
          <p:cNvSpPr txBox="1"/>
          <p:nvPr/>
        </p:nvSpPr>
        <p:spPr>
          <a:xfrm>
            <a:off x="1981200" y="2753380"/>
            <a:ext cx="1447800" cy="523220"/>
          </a:xfrm>
          <a:prstGeom prst="rect">
            <a:avLst/>
          </a:prstGeom>
          <a:noFill/>
        </p:spPr>
        <p:txBody>
          <a:bodyPr wrap="square" rtlCol="0">
            <a:spAutoFit/>
          </a:bodyPr>
          <a:lstStyle/>
          <a:p>
            <a:r>
              <a:rPr lang="en-US" sz="2800" dirty="0">
                <a:solidFill>
                  <a:srgbClr val="00FF00"/>
                </a:solidFill>
              </a:rPr>
              <a:t>8.2 PW</a:t>
            </a:r>
          </a:p>
        </p:txBody>
      </p:sp>
      <p:sp>
        <p:nvSpPr>
          <p:cNvPr id="17" name="Line 7"/>
          <p:cNvSpPr>
            <a:spLocks noChangeShapeType="1"/>
          </p:cNvSpPr>
          <p:nvPr/>
        </p:nvSpPr>
        <p:spPr bwMode="auto">
          <a:xfrm flipH="1">
            <a:off x="1447800" y="1600200"/>
            <a:ext cx="838200" cy="1676400"/>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066" y="1524000"/>
            <a:ext cx="4841934" cy="2733675"/>
          </a:xfrm>
          <a:prstGeom prst="rect">
            <a:avLst/>
          </a:prstGeom>
        </p:spPr>
      </p:pic>
    </p:spTree>
    <p:extLst>
      <p:ext uri="{BB962C8B-B14F-4D97-AF65-F5344CB8AC3E}">
        <p14:creationId xmlns:p14="http://schemas.microsoft.com/office/powerpoint/2010/main" val="4285149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3BB0-BCA7-45A9-8895-2CF2E7C54B57}"/>
              </a:ext>
            </a:extLst>
          </p:cNvPr>
          <p:cNvSpPr>
            <a:spLocks noGrp="1"/>
          </p:cNvSpPr>
          <p:nvPr>
            <p:ph type="title"/>
          </p:nvPr>
        </p:nvSpPr>
        <p:spPr>
          <a:xfrm>
            <a:off x="457200" y="-76200"/>
            <a:ext cx="8229600" cy="1143000"/>
          </a:xfrm>
        </p:spPr>
        <p:txBody>
          <a:bodyPr>
            <a:normAutofit fontScale="90000"/>
          </a:bodyPr>
          <a:lstStyle/>
          <a:p>
            <a:r>
              <a:rPr lang="en-US" dirty="0">
                <a:solidFill>
                  <a:schemeClr val="bg1"/>
                </a:solidFill>
              </a:rPr>
              <a:t>Atmospheric overturning circulation</a:t>
            </a:r>
          </a:p>
        </p:txBody>
      </p:sp>
      <p:sp>
        <p:nvSpPr>
          <p:cNvPr id="3" name="Content Placeholder 2">
            <a:extLst>
              <a:ext uri="{FF2B5EF4-FFF2-40B4-BE49-F238E27FC236}">
                <a16:creationId xmlns:a16="http://schemas.microsoft.com/office/drawing/2014/main" id="{CA2E3506-18DA-478C-9E7B-83F75B2E94D3}"/>
              </a:ext>
            </a:extLst>
          </p:cNvPr>
          <p:cNvSpPr>
            <a:spLocks noGrp="1"/>
          </p:cNvSpPr>
          <p:nvPr>
            <p:ph idx="1"/>
          </p:nvPr>
        </p:nvSpPr>
        <p:spPr>
          <a:xfrm>
            <a:off x="16933" y="1295400"/>
            <a:ext cx="3488267" cy="4525963"/>
          </a:xfrm>
        </p:spPr>
        <p:txBody>
          <a:bodyPr>
            <a:normAutofit fontScale="85000" lnSpcReduction="20000"/>
          </a:bodyPr>
          <a:lstStyle/>
          <a:p>
            <a:pPr marL="0" indent="0">
              <a:buNone/>
            </a:pPr>
            <a:r>
              <a:rPr lang="en-US" dirty="0">
                <a:solidFill>
                  <a:schemeClr val="bg1"/>
                </a:solidFill>
                <a:sym typeface="Wingdings" panose="05000000000000000000" pitchFamily="2" charset="2"/>
              </a:rPr>
              <a:t></a:t>
            </a:r>
            <a:r>
              <a:rPr lang="en-US" dirty="0">
                <a:solidFill>
                  <a:schemeClr val="bg1"/>
                </a:solidFill>
              </a:rPr>
              <a:t>Meridional extent of Hadley cell controlled by rotation rate</a:t>
            </a:r>
          </a:p>
          <a:p>
            <a:pPr marL="0" indent="0">
              <a:buNone/>
            </a:pPr>
            <a:endParaRPr lang="en-US" dirty="0">
              <a:solidFill>
                <a:schemeClr val="bg1"/>
              </a:solidFill>
            </a:endParaRPr>
          </a:p>
          <a:p>
            <a:pPr marL="0" indent="0">
              <a:buNone/>
            </a:pPr>
            <a:r>
              <a:rPr lang="en-US" dirty="0">
                <a:solidFill>
                  <a:schemeClr val="bg1"/>
                </a:solidFill>
                <a:sym typeface="Wingdings" panose="05000000000000000000" pitchFamily="2" charset="2"/>
              </a:rPr>
              <a:t>Strength of circulation differs by two with and without radiative feedbacks</a:t>
            </a:r>
          </a:p>
          <a:p>
            <a:pPr marL="0" indent="0">
              <a:buNone/>
            </a:pPr>
            <a:endParaRPr lang="en-US" dirty="0">
              <a:solidFill>
                <a:schemeClr val="bg1"/>
              </a:solidFill>
              <a:sym typeface="Wingdings" panose="05000000000000000000" pitchFamily="2" charset="2"/>
            </a:endParaRPr>
          </a:p>
          <a:p>
            <a:pPr marL="0" indent="0">
              <a:buNone/>
            </a:pPr>
            <a:r>
              <a:rPr lang="en-US" dirty="0">
                <a:solidFill>
                  <a:schemeClr val="bg1"/>
                </a:solidFill>
                <a:sym typeface="Wingdings" panose="05000000000000000000" pitchFamily="2" charset="2"/>
              </a:rPr>
              <a:t> AHT scales as mass circulation (fixed gross moist stability)</a:t>
            </a:r>
            <a:endParaRPr lang="en-US" dirty="0">
              <a:solidFill>
                <a:schemeClr val="bg1"/>
              </a:solidFill>
            </a:endParaRPr>
          </a:p>
        </p:txBody>
      </p:sp>
      <p:pic>
        <p:nvPicPr>
          <p:cNvPr id="4" name="Picture 3">
            <a:extLst>
              <a:ext uri="{FF2B5EF4-FFF2-40B4-BE49-F238E27FC236}">
                <a16:creationId xmlns:a16="http://schemas.microsoft.com/office/drawing/2014/main" id="{035D4FE5-7E27-4BA1-BE5C-881F2A3771A3}"/>
              </a:ext>
            </a:extLst>
          </p:cNvPr>
          <p:cNvPicPr>
            <a:picLocks noChangeAspect="1"/>
          </p:cNvPicPr>
          <p:nvPr/>
        </p:nvPicPr>
        <p:blipFill>
          <a:blip r:embed="rId2"/>
          <a:stretch>
            <a:fillRect/>
          </a:stretch>
        </p:blipFill>
        <p:spPr>
          <a:xfrm>
            <a:off x="3352800" y="914400"/>
            <a:ext cx="6068641" cy="5943600"/>
          </a:xfrm>
          <a:prstGeom prst="rect">
            <a:avLst/>
          </a:prstGeom>
        </p:spPr>
      </p:pic>
    </p:spTree>
    <p:extLst>
      <p:ext uri="{BB962C8B-B14F-4D97-AF65-F5344CB8AC3E}">
        <p14:creationId xmlns:p14="http://schemas.microsoft.com/office/powerpoint/2010/main" val="92840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D4FE5-7E27-4BA1-BE5C-881F2A3771A3}"/>
              </a:ext>
            </a:extLst>
          </p:cNvPr>
          <p:cNvPicPr>
            <a:picLocks noChangeAspect="1"/>
          </p:cNvPicPr>
          <p:nvPr/>
        </p:nvPicPr>
        <p:blipFill>
          <a:blip r:embed="rId2"/>
          <a:stretch>
            <a:fillRect/>
          </a:stretch>
        </p:blipFill>
        <p:spPr>
          <a:xfrm>
            <a:off x="2667000" y="228600"/>
            <a:ext cx="6302050" cy="6172200"/>
          </a:xfrm>
          <a:prstGeom prst="rect">
            <a:avLst/>
          </a:prstGeom>
        </p:spPr>
      </p:pic>
      <p:pic>
        <p:nvPicPr>
          <p:cNvPr id="5" name="Picture 4">
            <a:extLst>
              <a:ext uri="{FF2B5EF4-FFF2-40B4-BE49-F238E27FC236}">
                <a16:creationId xmlns:a16="http://schemas.microsoft.com/office/drawing/2014/main" id="{23858E56-4601-4149-A4DC-BCD3C2E93A85}"/>
              </a:ext>
            </a:extLst>
          </p:cNvPr>
          <p:cNvPicPr>
            <a:picLocks noChangeAspect="1"/>
          </p:cNvPicPr>
          <p:nvPr/>
        </p:nvPicPr>
        <p:blipFill>
          <a:blip r:embed="rId3"/>
          <a:stretch>
            <a:fillRect/>
          </a:stretch>
        </p:blipFill>
        <p:spPr>
          <a:xfrm>
            <a:off x="2667000" y="2438400"/>
            <a:ext cx="6754291" cy="3886200"/>
          </a:xfrm>
          <a:prstGeom prst="rect">
            <a:avLst/>
          </a:prstGeom>
        </p:spPr>
      </p:pic>
      <p:sp>
        <p:nvSpPr>
          <p:cNvPr id="6" name="Content Placeholder 2">
            <a:extLst>
              <a:ext uri="{FF2B5EF4-FFF2-40B4-BE49-F238E27FC236}">
                <a16:creationId xmlns:a16="http://schemas.microsoft.com/office/drawing/2014/main" id="{BF66C74E-89A8-4AF6-8AE0-390BD43DBFA0}"/>
              </a:ext>
            </a:extLst>
          </p:cNvPr>
          <p:cNvSpPr>
            <a:spLocks noGrp="1"/>
          </p:cNvSpPr>
          <p:nvPr>
            <p:ph idx="1"/>
          </p:nvPr>
        </p:nvSpPr>
        <p:spPr>
          <a:xfrm>
            <a:off x="-8467" y="406400"/>
            <a:ext cx="2757284" cy="6375400"/>
          </a:xfrm>
        </p:spPr>
        <p:txBody>
          <a:bodyPr>
            <a:normAutofit fontScale="70000" lnSpcReduction="20000"/>
          </a:bodyPr>
          <a:lstStyle/>
          <a:p>
            <a:pPr marL="0" indent="0">
              <a:buNone/>
            </a:pPr>
            <a:r>
              <a:rPr lang="en-US" dirty="0">
                <a:solidFill>
                  <a:schemeClr val="bg1"/>
                </a:solidFill>
                <a:sym typeface="Wingdings" panose="05000000000000000000" pitchFamily="2" charset="2"/>
              </a:rPr>
              <a:t>Strength of circulation differs by two with and without radiative feedbacks</a:t>
            </a:r>
          </a:p>
          <a:p>
            <a:pPr marL="0" indent="0">
              <a:buNone/>
            </a:pPr>
            <a:endParaRPr lang="en-US" dirty="0">
              <a:solidFill>
                <a:schemeClr val="bg1"/>
              </a:solidFill>
              <a:sym typeface="Wingdings" panose="05000000000000000000" pitchFamily="2" charset="2"/>
            </a:endParaRPr>
          </a:p>
          <a:p>
            <a:pPr>
              <a:buFont typeface="Wingdings" panose="05000000000000000000" pitchFamily="2" charset="2"/>
              <a:buChar char="à"/>
            </a:pPr>
            <a:r>
              <a:rPr lang="en-US" dirty="0">
                <a:solidFill>
                  <a:schemeClr val="bg1"/>
                </a:solidFill>
                <a:sym typeface="Wingdings" panose="05000000000000000000" pitchFamily="2" charset="2"/>
              </a:rPr>
              <a:t>Radiative cooling associated with poleward transport in the upper branch results in enhanced subsidence</a:t>
            </a:r>
          </a:p>
          <a:p>
            <a:pPr>
              <a:buFont typeface="Wingdings" panose="05000000000000000000" pitchFamily="2" charset="2"/>
              <a:buChar char="à"/>
            </a:pPr>
            <a:endParaRPr lang="en-US" dirty="0">
              <a:solidFill>
                <a:schemeClr val="bg1"/>
              </a:solidFill>
              <a:sym typeface="Wingdings" panose="05000000000000000000" pitchFamily="2" charset="2"/>
            </a:endParaRPr>
          </a:p>
          <a:p>
            <a:pPr>
              <a:buFont typeface="Wingdings" panose="05000000000000000000" pitchFamily="2" charset="2"/>
              <a:buChar char="à"/>
            </a:pPr>
            <a:r>
              <a:rPr lang="en-US" dirty="0">
                <a:solidFill>
                  <a:schemeClr val="bg1"/>
                </a:solidFill>
                <a:sym typeface="Wingdings" panose="05000000000000000000" pitchFamily="2" charset="2"/>
              </a:rPr>
              <a:t>Suggests Hadley cell strength is radiatively driven and provides a possible connection between radiation and circulation</a:t>
            </a:r>
            <a:endParaRPr lang="en-US" dirty="0">
              <a:solidFill>
                <a:schemeClr val="bg1"/>
              </a:solidFill>
            </a:endParaRPr>
          </a:p>
        </p:txBody>
      </p:sp>
      <p:sp>
        <p:nvSpPr>
          <p:cNvPr id="7" name="TextBox 6">
            <a:extLst>
              <a:ext uri="{FF2B5EF4-FFF2-40B4-BE49-F238E27FC236}">
                <a16:creationId xmlns:a16="http://schemas.microsoft.com/office/drawing/2014/main" id="{429F5D4B-6AB4-415B-A055-CA24FC8BFEAD}"/>
              </a:ext>
            </a:extLst>
          </p:cNvPr>
          <p:cNvSpPr txBox="1"/>
          <p:nvPr/>
        </p:nvSpPr>
        <p:spPr>
          <a:xfrm>
            <a:off x="4572000" y="2362200"/>
            <a:ext cx="5334000" cy="369332"/>
          </a:xfrm>
          <a:prstGeom prst="rect">
            <a:avLst/>
          </a:prstGeom>
          <a:noFill/>
        </p:spPr>
        <p:txBody>
          <a:bodyPr wrap="square" rtlCol="0">
            <a:spAutoFit/>
          </a:bodyPr>
          <a:lstStyle/>
          <a:p>
            <a:r>
              <a:rPr lang="en-US" b="1" dirty="0"/>
              <a:t>Radiative heating anomaly</a:t>
            </a:r>
          </a:p>
        </p:txBody>
      </p:sp>
    </p:spTree>
    <p:extLst>
      <p:ext uri="{BB962C8B-B14F-4D97-AF65-F5344CB8AC3E}">
        <p14:creationId xmlns:p14="http://schemas.microsoft.com/office/powerpoint/2010/main" val="404920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22B2-86FB-4875-A781-3F6B85FCA6D6}"/>
              </a:ext>
            </a:extLst>
          </p:cNvPr>
          <p:cNvSpPr>
            <a:spLocks noGrp="1"/>
          </p:cNvSpPr>
          <p:nvPr>
            <p:ph type="title"/>
          </p:nvPr>
        </p:nvSpPr>
        <p:spPr>
          <a:xfrm>
            <a:off x="-405466" y="-174123"/>
            <a:ext cx="4800600" cy="694664"/>
          </a:xfrm>
        </p:spPr>
        <p:txBody>
          <a:bodyPr>
            <a:normAutofit/>
          </a:bodyPr>
          <a:lstStyle/>
          <a:p>
            <a:r>
              <a:rPr lang="en-US" sz="2800" b="1" dirty="0">
                <a:solidFill>
                  <a:schemeClr val="bg1"/>
                </a:solidFill>
              </a:rPr>
              <a:t>2x rotation eddy regime</a:t>
            </a:r>
            <a:endParaRPr lang="en-US" sz="2800" b="1" dirty="0"/>
          </a:p>
        </p:txBody>
      </p:sp>
      <p:pic>
        <p:nvPicPr>
          <p:cNvPr id="4" name="Picture 3">
            <a:extLst>
              <a:ext uri="{FF2B5EF4-FFF2-40B4-BE49-F238E27FC236}">
                <a16:creationId xmlns:a16="http://schemas.microsoft.com/office/drawing/2014/main" id="{6DC08D48-6F0D-4595-A4F3-E3C17E5F536F}"/>
              </a:ext>
            </a:extLst>
          </p:cNvPr>
          <p:cNvPicPr>
            <a:picLocks noChangeAspect="1"/>
          </p:cNvPicPr>
          <p:nvPr/>
        </p:nvPicPr>
        <p:blipFill>
          <a:blip r:embed="rId2"/>
          <a:stretch>
            <a:fillRect/>
          </a:stretch>
        </p:blipFill>
        <p:spPr>
          <a:xfrm>
            <a:off x="3720753" y="384505"/>
            <a:ext cx="5638800" cy="2962760"/>
          </a:xfrm>
          <a:prstGeom prst="rect">
            <a:avLst/>
          </a:prstGeom>
        </p:spPr>
      </p:pic>
      <p:pic>
        <p:nvPicPr>
          <p:cNvPr id="5" name="Content Placeholder 13">
            <a:extLst>
              <a:ext uri="{FF2B5EF4-FFF2-40B4-BE49-F238E27FC236}">
                <a16:creationId xmlns:a16="http://schemas.microsoft.com/office/drawing/2014/main" id="{4A213E79-9E72-47D3-AA06-8A6C082D8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000" y="3716051"/>
            <a:ext cx="3866848" cy="2181224"/>
          </a:xfrm>
          <a:prstGeom prst="rect">
            <a:avLst/>
          </a:prstGeom>
        </p:spPr>
      </p:pic>
      <p:pic>
        <p:nvPicPr>
          <p:cNvPr id="6" name="Picture 5">
            <a:extLst>
              <a:ext uri="{FF2B5EF4-FFF2-40B4-BE49-F238E27FC236}">
                <a16:creationId xmlns:a16="http://schemas.microsoft.com/office/drawing/2014/main" id="{0FA2DD36-DD4A-4E13-96F8-9A38FFAF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4038600"/>
            <a:ext cx="623455" cy="415636"/>
          </a:xfrm>
          <a:prstGeom prst="rect">
            <a:avLst/>
          </a:prstGeom>
        </p:spPr>
      </p:pic>
      <p:sp>
        <p:nvSpPr>
          <p:cNvPr id="7" name="TextBox 6">
            <a:extLst>
              <a:ext uri="{FF2B5EF4-FFF2-40B4-BE49-F238E27FC236}">
                <a16:creationId xmlns:a16="http://schemas.microsoft.com/office/drawing/2014/main" id="{929AFFB9-54DA-41CD-ADEE-209C57E17A08}"/>
              </a:ext>
            </a:extLst>
          </p:cNvPr>
          <p:cNvSpPr txBox="1"/>
          <p:nvPr/>
        </p:nvSpPr>
        <p:spPr>
          <a:xfrm>
            <a:off x="304800" y="731837"/>
            <a:ext cx="2971800" cy="400110"/>
          </a:xfrm>
          <a:prstGeom prst="rect">
            <a:avLst/>
          </a:prstGeom>
          <a:noFill/>
        </p:spPr>
        <p:txBody>
          <a:bodyPr wrap="square" rtlCol="0">
            <a:spAutoFit/>
          </a:bodyPr>
          <a:lstStyle/>
          <a:p>
            <a:r>
              <a:rPr lang="en-US" sz="2000" b="1" dirty="0">
                <a:solidFill>
                  <a:schemeClr val="bg1"/>
                </a:solidFill>
                <a:sym typeface="Wingdings" panose="05000000000000000000" pitchFamily="2" charset="2"/>
              </a:rPr>
              <a:t> Increased rotation rate</a:t>
            </a:r>
            <a:endParaRPr lang="en-US" sz="2000" b="1" dirty="0">
              <a:solidFill>
                <a:schemeClr val="bg1"/>
              </a:solidFill>
            </a:endParaRPr>
          </a:p>
        </p:txBody>
      </p:sp>
      <p:cxnSp>
        <p:nvCxnSpPr>
          <p:cNvPr id="9" name="Straight Arrow Connector 8">
            <a:extLst>
              <a:ext uri="{FF2B5EF4-FFF2-40B4-BE49-F238E27FC236}">
                <a16:creationId xmlns:a16="http://schemas.microsoft.com/office/drawing/2014/main" id="{F0FBAADB-4A75-4D17-BD3E-0EDE1BC0BF32}"/>
              </a:ext>
            </a:extLst>
          </p:cNvPr>
          <p:cNvCxnSpPr>
            <a:cxnSpLocks/>
          </p:cNvCxnSpPr>
          <p:nvPr/>
        </p:nvCxnSpPr>
        <p:spPr>
          <a:xfrm>
            <a:off x="1600200" y="1066800"/>
            <a:ext cx="0" cy="34663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387B76-59BC-4FFF-941B-DC39FF1D23C4}"/>
              </a:ext>
            </a:extLst>
          </p:cNvPr>
          <p:cNvSpPr txBox="1"/>
          <p:nvPr/>
        </p:nvSpPr>
        <p:spPr>
          <a:xfrm>
            <a:off x="228600" y="1371600"/>
            <a:ext cx="3581400" cy="400110"/>
          </a:xfrm>
          <a:prstGeom prst="rect">
            <a:avLst/>
          </a:prstGeom>
          <a:noFill/>
        </p:spPr>
        <p:txBody>
          <a:bodyPr wrap="square" rtlCol="0">
            <a:spAutoFit/>
          </a:bodyPr>
          <a:lstStyle/>
          <a:p>
            <a:r>
              <a:rPr lang="en-US" sz="2000" b="1" dirty="0">
                <a:solidFill>
                  <a:schemeClr val="bg1"/>
                </a:solidFill>
                <a:sym typeface="Wingdings" panose="05000000000000000000" pitchFamily="2" charset="2"/>
              </a:rPr>
              <a:t>Decreased eddy length scale</a:t>
            </a:r>
            <a:endParaRPr lang="en-US" sz="2000" b="1" dirty="0">
              <a:solidFill>
                <a:schemeClr val="bg1"/>
              </a:solidFill>
            </a:endParaRPr>
          </a:p>
        </p:txBody>
      </p:sp>
      <p:cxnSp>
        <p:nvCxnSpPr>
          <p:cNvPr id="12" name="Straight Arrow Connector 11">
            <a:extLst>
              <a:ext uri="{FF2B5EF4-FFF2-40B4-BE49-F238E27FC236}">
                <a16:creationId xmlns:a16="http://schemas.microsoft.com/office/drawing/2014/main" id="{082A14ED-00CF-4815-AE79-32F759B166C7}"/>
              </a:ext>
            </a:extLst>
          </p:cNvPr>
          <p:cNvCxnSpPr>
            <a:cxnSpLocks/>
          </p:cNvCxnSpPr>
          <p:nvPr/>
        </p:nvCxnSpPr>
        <p:spPr>
          <a:xfrm>
            <a:off x="1600200" y="1752600"/>
            <a:ext cx="0" cy="34663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5A5F58-83FC-4435-AFAE-B2A04F294511}"/>
              </a:ext>
            </a:extLst>
          </p:cNvPr>
          <p:cNvSpPr txBox="1"/>
          <p:nvPr/>
        </p:nvSpPr>
        <p:spPr>
          <a:xfrm>
            <a:off x="228600" y="2057400"/>
            <a:ext cx="3581400" cy="400110"/>
          </a:xfrm>
          <a:prstGeom prst="rect">
            <a:avLst/>
          </a:prstGeom>
          <a:noFill/>
        </p:spPr>
        <p:txBody>
          <a:bodyPr wrap="square" rtlCol="0">
            <a:spAutoFit/>
          </a:bodyPr>
          <a:lstStyle/>
          <a:p>
            <a:r>
              <a:rPr lang="en-US" sz="2000" b="1" dirty="0">
                <a:solidFill>
                  <a:schemeClr val="bg1"/>
                </a:solidFill>
                <a:sym typeface="Wingdings" panose="05000000000000000000" pitchFamily="2" charset="2"/>
              </a:rPr>
              <a:t>Reduced eddy diffusivity</a:t>
            </a:r>
            <a:endParaRPr lang="en-US" sz="2000" b="1" dirty="0">
              <a:solidFill>
                <a:schemeClr val="bg1"/>
              </a:solidFill>
            </a:endParaRPr>
          </a:p>
        </p:txBody>
      </p:sp>
      <p:cxnSp>
        <p:nvCxnSpPr>
          <p:cNvPr id="14" name="Straight Arrow Connector 13">
            <a:extLst>
              <a:ext uri="{FF2B5EF4-FFF2-40B4-BE49-F238E27FC236}">
                <a16:creationId xmlns:a16="http://schemas.microsoft.com/office/drawing/2014/main" id="{9F1DCEE2-6B05-4FE2-9EEB-47D20EF6962F}"/>
              </a:ext>
            </a:extLst>
          </p:cNvPr>
          <p:cNvCxnSpPr>
            <a:cxnSpLocks/>
          </p:cNvCxnSpPr>
          <p:nvPr/>
        </p:nvCxnSpPr>
        <p:spPr>
          <a:xfrm>
            <a:off x="1600200" y="2438400"/>
            <a:ext cx="0" cy="34663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7F2597F-6A6F-4566-A081-C7DDD60B0CEB}"/>
              </a:ext>
            </a:extLst>
          </p:cNvPr>
          <p:cNvSpPr txBox="1"/>
          <p:nvPr/>
        </p:nvSpPr>
        <p:spPr>
          <a:xfrm>
            <a:off x="501352" y="2763559"/>
            <a:ext cx="3581400" cy="400110"/>
          </a:xfrm>
          <a:prstGeom prst="rect">
            <a:avLst/>
          </a:prstGeom>
          <a:noFill/>
        </p:spPr>
        <p:txBody>
          <a:bodyPr wrap="square" rtlCol="0">
            <a:spAutoFit/>
          </a:bodyPr>
          <a:lstStyle/>
          <a:p>
            <a:r>
              <a:rPr lang="en-US" sz="2000" b="1" dirty="0">
                <a:solidFill>
                  <a:schemeClr val="bg1"/>
                </a:solidFill>
                <a:sym typeface="Wingdings" panose="05000000000000000000" pitchFamily="2" charset="2"/>
              </a:rPr>
              <a:t>Poles initially cool</a:t>
            </a:r>
            <a:endParaRPr lang="en-US" sz="2000" b="1" dirty="0">
              <a:solidFill>
                <a:schemeClr val="bg1"/>
              </a:solidFill>
            </a:endParaRPr>
          </a:p>
        </p:txBody>
      </p:sp>
      <p:cxnSp>
        <p:nvCxnSpPr>
          <p:cNvPr id="16" name="Straight Arrow Connector 15">
            <a:extLst>
              <a:ext uri="{FF2B5EF4-FFF2-40B4-BE49-F238E27FC236}">
                <a16:creationId xmlns:a16="http://schemas.microsoft.com/office/drawing/2014/main" id="{12DF32BB-B342-450B-910B-23144B21F7AC}"/>
              </a:ext>
            </a:extLst>
          </p:cNvPr>
          <p:cNvCxnSpPr>
            <a:cxnSpLocks/>
          </p:cNvCxnSpPr>
          <p:nvPr/>
        </p:nvCxnSpPr>
        <p:spPr>
          <a:xfrm flipH="1">
            <a:off x="228600" y="3143310"/>
            <a:ext cx="1219200" cy="125718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53D036A-F41B-4E6C-94BF-834B6E409AD0}"/>
              </a:ext>
            </a:extLst>
          </p:cNvPr>
          <p:cNvSpPr txBox="1"/>
          <p:nvPr/>
        </p:nvSpPr>
        <p:spPr>
          <a:xfrm>
            <a:off x="114901" y="3284255"/>
            <a:ext cx="1809448" cy="646331"/>
          </a:xfrm>
          <a:prstGeom prst="rect">
            <a:avLst/>
          </a:prstGeom>
          <a:noFill/>
        </p:spPr>
        <p:txBody>
          <a:bodyPr wrap="square" rtlCol="0">
            <a:spAutoFit/>
          </a:bodyPr>
          <a:lstStyle/>
          <a:p>
            <a:pPr algn="ctr"/>
            <a:r>
              <a:rPr lang="en-US" b="1" dirty="0">
                <a:solidFill>
                  <a:srgbClr val="FF0000"/>
                </a:solidFill>
              </a:rPr>
              <a:t>No radiative </a:t>
            </a:r>
          </a:p>
          <a:p>
            <a:pPr algn="ctr"/>
            <a:r>
              <a:rPr lang="en-US" b="1" dirty="0">
                <a:solidFill>
                  <a:srgbClr val="FF0000"/>
                </a:solidFill>
              </a:rPr>
              <a:t>Feedback</a:t>
            </a:r>
          </a:p>
        </p:txBody>
      </p:sp>
      <p:cxnSp>
        <p:nvCxnSpPr>
          <p:cNvPr id="22" name="Straight Arrow Connector 21">
            <a:extLst>
              <a:ext uri="{FF2B5EF4-FFF2-40B4-BE49-F238E27FC236}">
                <a16:creationId xmlns:a16="http://schemas.microsoft.com/office/drawing/2014/main" id="{5F47A0FC-0305-4EBD-B913-FE6C9C3A357F}"/>
              </a:ext>
            </a:extLst>
          </p:cNvPr>
          <p:cNvCxnSpPr>
            <a:cxnSpLocks/>
          </p:cNvCxnSpPr>
          <p:nvPr/>
        </p:nvCxnSpPr>
        <p:spPr>
          <a:xfrm>
            <a:off x="2292052" y="3188100"/>
            <a:ext cx="1441277" cy="1104781"/>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8EEAA5-53E4-418B-B270-E9C1B5BE7D9B}"/>
              </a:ext>
            </a:extLst>
          </p:cNvPr>
          <p:cNvSpPr txBox="1"/>
          <p:nvPr/>
        </p:nvSpPr>
        <p:spPr>
          <a:xfrm>
            <a:off x="1994834" y="3233257"/>
            <a:ext cx="1809448" cy="646331"/>
          </a:xfrm>
          <a:prstGeom prst="rect">
            <a:avLst/>
          </a:prstGeom>
          <a:noFill/>
        </p:spPr>
        <p:txBody>
          <a:bodyPr wrap="square" rtlCol="0">
            <a:spAutoFit/>
          </a:bodyPr>
          <a:lstStyle/>
          <a:p>
            <a:pPr algn="ctr"/>
            <a:r>
              <a:rPr lang="en-US" b="1" dirty="0">
                <a:solidFill>
                  <a:srgbClr val="009900"/>
                </a:solidFill>
              </a:rPr>
              <a:t>With radiative </a:t>
            </a:r>
          </a:p>
          <a:p>
            <a:pPr algn="ctr"/>
            <a:r>
              <a:rPr lang="en-US" b="1" dirty="0">
                <a:solidFill>
                  <a:srgbClr val="009900"/>
                </a:solidFill>
              </a:rPr>
              <a:t>Feedback</a:t>
            </a:r>
          </a:p>
        </p:txBody>
      </p:sp>
      <p:sp>
        <p:nvSpPr>
          <p:cNvPr id="24" name="TextBox 23">
            <a:extLst>
              <a:ext uri="{FF2B5EF4-FFF2-40B4-BE49-F238E27FC236}">
                <a16:creationId xmlns:a16="http://schemas.microsoft.com/office/drawing/2014/main" id="{E13969A7-0C2D-4AEA-BF0D-4B710AA3B53D}"/>
              </a:ext>
            </a:extLst>
          </p:cNvPr>
          <p:cNvSpPr txBox="1"/>
          <p:nvPr/>
        </p:nvSpPr>
        <p:spPr>
          <a:xfrm>
            <a:off x="-91936" y="4541436"/>
            <a:ext cx="2286000" cy="2246769"/>
          </a:xfrm>
          <a:prstGeom prst="rect">
            <a:avLst/>
          </a:prstGeom>
          <a:noFill/>
        </p:spPr>
        <p:txBody>
          <a:bodyPr wrap="square" rtlCol="0">
            <a:spAutoFit/>
          </a:bodyPr>
          <a:lstStyle/>
          <a:p>
            <a:pPr algn="ctr"/>
            <a:r>
              <a:rPr lang="en-US" sz="2000" b="1" dirty="0">
                <a:solidFill>
                  <a:srgbClr val="FF0000"/>
                </a:solidFill>
                <a:sym typeface="Wingdings" panose="05000000000000000000" pitchFamily="2" charset="2"/>
              </a:rPr>
              <a:t>Poles cool</a:t>
            </a:r>
          </a:p>
          <a:p>
            <a:pPr algn="ctr"/>
            <a:r>
              <a:rPr lang="en-US" sz="2000" b="1" dirty="0">
                <a:solidFill>
                  <a:srgbClr val="FF0000"/>
                </a:solidFill>
                <a:sym typeface="Wingdings" panose="05000000000000000000" pitchFamily="2" charset="2"/>
              </a:rPr>
              <a:t>until MHT is restored with enhanced equator-to-pole temperature contrast</a:t>
            </a:r>
            <a:endParaRPr lang="en-US" sz="2000" b="1" dirty="0">
              <a:solidFill>
                <a:srgbClr val="FF0000"/>
              </a:solidFill>
            </a:endParaRPr>
          </a:p>
        </p:txBody>
      </p:sp>
      <p:sp>
        <p:nvSpPr>
          <p:cNvPr id="25" name="TextBox 24">
            <a:extLst>
              <a:ext uri="{FF2B5EF4-FFF2-40B4-BE49-F238E27FC236}">
                <a16:creationId xmlns:a16="http://schemas.microsoft.com/office/drawing/2014/main" id="{561B96EB-9C71-44A7-9E5E-CEDD38FE964B}"/>
              </a:ext>
            </a:extLst>
          </p:cNvPr>
          <p:cNvSpPr txBox="1"/>
          <p:nvPr/>
        </p:nvSpPr>
        <p:spPr>
          <a:xfrm>
            <a:off x="2389101" y="4415377"/>
            <a:ext cx="2591273" cy="2246769"/>
          </a:xfrm>
          <a:prstGeom prst="rect">
            <a:avLst/>
          </a:prstGeom>
          <a:noFill/>
        </p:spPr>
        <p:txBody>
          <a:bodyPr wrap="square" rtlCol="0">
            <a:spAutoFit/>
          </a:bodyPr>
          <a:lstStyle/>
          <a:p>
            <a:pPr algn="ctr"/>
            <a:r>
              <a:rPr lang="en-US" sz="2000" b="1" dirty="0">
                <a:solidFill>
                  <a:srgbClr val="009900"/>
                </a:solidFill>
                <a:sym typeface="Wingdings" panose="05000000000000000000" pitchFamily="2" charset="2"/>
              </a:rPr>
              <a:t>Reduced OLR (radiative gain) allows MHT to decrease</a:t>
            </a:r>
          </a:p>
          <a:p>
            <a:pPr algn="ctr"/>
            <a:endParaRPr lang="en-US" sz="2000" b="1" dirty="0">
              <a:solidFill>
                <a:srgbClr val="009900"/>
              </a:solidFill>
              <a:sym typeface="Wingdings" panose="05000000000000000000" pitchFamily="2" charset="2"/>
            </a:endParaRPr>
          </a:p>
          <a:p>
            <a:pPr algn="ctr"/>
            <a:r>
              <a:rPr lang="en-US" sz="2000" b="1" dirty="0">
                <a:solidFill>
                  <a:srgbClr val="009900"/>
                </a:solidFill>
                <a:sym typeface="Wingdings" panose="05000000000000000000" pitchFamily="2" charset="2"/>
              </a:rPr>
              <a:t>Less severe change in equator-to-pole temperature contrast</a:t>
            </a:r>
            <a:endParaRPr lang="en-US" sz="2000" b="1" dirty="0">
              <a:solidFill>
                <a:srgbClr val="009900"/>
              </a:solidFill>
            </a:endParaRPr>
          </a:p>
        </p:txBody>
      </p:sp>
    </p:spTree>
    <p:extLst>
      <p:ext uri="{BB962C8B-B14F-4D97-AF65-F5344CB8AC3E}">
        <p14:creationId xmlns:p14="http://schemas.microsoft.com/office/powerpoint/2010/main" val="719349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0" y="2069068"/>
            <a:ext cx="2895600" cy="523220"/>
          </a:xfrm>
          <a:prstGeom prst="rect">
            <a:avLst/>
          </a:prstGeom>
          <a:noFill/>
        </p:spPr>
        <p:txBody>
          <a:bodyPr wrap="square" rtlCol="0">
            <a:spAutoFit/>
          </a:bodyPr>
          <a:lstStyle/>
          <a:p>
            <a:r>
              <a:rPr lang="en-US" sz="2800" dirty="0">
                <a:solidFill>
                  <a:schemeClr val="bg1"/>
                </a:solidFill>
              </a:rPr>
              <a:t>Cloud Reflection</a:t>
            </a:r>
          </a:p>
        </p:txBody>
      </p:sp>
      <p:cxnSp>
        <p:nvCxnSpPr>
          <p:cNvPr id="5" name="Straight Arrow Connector 4"/>
          <p:cNvCxnSpPr/>
          <p:nvPr/>
        </p:nvCxnSpPr>
        <p:spPr bwMode="auto">
          <a:xfrm>
            <a:off x="7239000" y="2678668"/>
            <a:ext cx="0" cy="685800"/>
          </a:xfrm>
          <a:prstGeom prst="straightConnector1">
            <a:avLst/>
          </a:prstGeom>
          <a:solidFill>
            <a:schemeClr val="accent1"/>
          </a:solidFill>
          <a:ln w="88900" cap="flat" cmpd="tri"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01" y="2678668"/>
            <a:ext cx="4790999" cy="347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6200000">
            <a:off x="-1186933" y="4094202"/>
            <a:ext cx="3048000" cy="369332"/>
          </a:xfrm>
          <a:prstGeom prst="rect">
            <a:avLst/>
          </a:prstGeom>
          <a:noFill/>
        </p:spPr>
        <p:txBody>
          <a:bodyPr wrap="square" rtlCol="0">
            <a:spAutoFit/>
          </a:bodyPr>
          <a:lstStyle/>
          <a:p>
            <a:r>
              <a:rPr lang="en-US" dirty="0" err="1">
                <a:solidFill>
                  <a:schemeClr val="bg1"/>
                </a:solidFill>
              </a:rPr>
              <a:t>Poleward</a:t>
            </a:r>
            <a:r>
              <a:rPr lang="en-US" dirty="0">
                <a:solidFill>
                  <a:schemeClr val="bg1"/>
                </a:solidFill>
              </a:rPr>
              <a:t> Energy Transport</a:t>
            </a:r>
          </a:p>
        </p:txBody>
      </p:sp>
      <p:sp>
        <p:nvSpPr>
          <p:cNvPr id="11" name="TextBox 10"/>
          <p:cNvSpPr txBox="1"/>
          <p:nvPr/>
        </p:nvSpPr>
        <p:spPr>
          <a:xfrm>
            <a:off x="990600" y="6260068"/>
            <a:ext cx="4267200" cy="369332"/>
          </a:xfrm>
          <a:prstGeom prst="rect">
            <a:avLst/>
          </a:prstGeom>
          <a:noFill/>
        </p:spPr>
        <p:txBody>
          <a:bodyPr wrap="square" rtlCol="0">
            <a:spAutoFit/>
          </a:bodyPr>
          <a:lstStyle/>
          <a:p>
            <a:r>
              <a:rPr lang="en-US" dirty="0">
                <a:solidFill>
                  <a:schemeClr val="bg1"/>
                </a:solidFill>
              </a:rPr>
              <a:t>Equator to pole contrast in clouds</a:t>
            </a:r>
          </a:p>
        </p:txBody>
      </p:sp>
      <p:sp>
        <p:nvSpPr>
          <p:cNvPr id="13" name="TextBox 12"/>
          <p:cNvSpPr txBox="1"/>
          <p:nvPr/>
        </p:nvSpPr>
        <p:spPr>
          <a:xfrm>
            <a:off x="5562600" y="3276600"/>
            <a:ext cx="3505200" cy="1384995"/>
          </a:xfrm>
          <a:prstGeom prst="rect">
            <a:avLst/>
          </a:prstGeom>
          <a:noFill/>
        </p:spPr>
        <p:txBody>
          <a:bodyPr wrap="square" rtlCol="0">
            <a:spAutoFit/>
          </a:bodyPr>
          <a:lstStyle/>
          <a:p>
            <a:pPr algn="ctr"/>
            <a:r>
              <a:rPr lang="en-US" sz="2800" dirty="0">
                <a:solidFill>
                  <a:schemeClr val="bg1"/>
                </a:solidFill>
              </a:rPr>
              <a:t>Equator to pole contrast of absorbed shortwave</a:t>
            </a:r>
          </a:p>
        </p:txBody>
      </p:sp>
      <p:cxnSp>
        <p:nvCxnSpPr>
          <p:cNvPr id="14" name="Straight Arrow Connector 13"/>
          <p:cNvCxnSpPr/>
          <p:nvPr/>
        </p:nvCxnSpPr>
        <p:spPr bwMode="auto">
          <a:xfrm>
            <a:off x="7239000" y="4736068"/>
            <a:ext cx="0" cy="685800"/>
          </a:xfrm>
          <a:prstGeom prst="straightConnector1">
            <a:avLst/>
          </a:prstGeom>
          <a:solidFill>
            <a:schemeClr val="accent1"/>
          </a:solidFill>
          <a:ln w="88900" cap="flat" cmpd="tri"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5562600" y="5334000"/>
            <a:ext cx="3505200" cy="954107"/>
          </a:xfrm>
          <a:prstGeom prst="rect">
            <a:avLst/>
          </a:prstGeom>
          <a:noFill/>
        </p:spPr>
        <p:txBody>
          <a:bodyPr wrap="square" rtlCol="0">
            <a:spAutoFit/>
          </a:bodyPr>
          <a:lstStyle/>
          <a:p>
            <a:pPr algn="ctr"/>
            <a:r>
              <a:rPr lang="en-US" sz="2800" dirty="0" err="1">
                <a:solidFill>
                  <a:schemeClr val="bg1"/>
                </a:solidFill>
              </a:rPr>
              <a:t>Poleward</a:t>
            </a:r>
            <a:r>
              <a:rPr lang="en-US" sz="2800" dirty="0">
                <a:solidFill>
                  <a:schemeClr val="bg1"/>
                </a:solidFill>
              </a:rPr>
              <a:t> Energy Transport</a:t>
            </a:r>
          </a:p>
        </p:txBody>
      </p:sp>
      <p:sp>
        <p:nvSpPr>
          <p:cNvPr id="7" name="Title 6">
            <a:extLst>
              <a:ext uri="{FF2B5EF4-FFF2-40B4-BE49-F238E27FC236}">
                <a16:creationId xmlns:a16="http://schemas.microsoft.com/office/drawing/2014/main" id="{F8831192-0030-48D1-A418-654DED555B36}"/>
              </a:ext>
            </a:extLst>
          </p:cNvPr>
          <p:cNvSpPr>
            <a:spLocks noGrp="1"/>
          </p:cNvSpPr>
          <p:nvPr>
            <p:ph type="title"/>
          </p:nvPr>
        </p:nvSpPr>
        <p:spPr>
          <a:xfrm>
            <a:off x="457200" y="274638"/>
            <a:ext cx="4419600" cy="1143000"/>
          </a:xfrm>
        </p:spPr>
        <p:txBody>
          <a:bodyPr>
            <a:normAutofit fontScale="90000"/>
          </a:bodyPr>
          <a:lstStyle/>
          <a:p>
            <a:r>
              <a:rPr lang="en-US" dirty="0">
                <a:solidFill>
                  <a:schemeClr val="bg1"/>
                </a:solidFill>
              </a:rPr>
              <a:t>What determines the inter-model spread in MHT?</a:t>
            </a:r>
          </a:p>
        </p:txBody>
      </p:sp>
      <p:pic>
        <p:nvPicPr>
          <p:cNvPr id="16" name="Picture 15">
            <a:extLst>
              <a:ext uri="{FF2B5EF4-FFF2-40B4-BE49-F238E27FC236}">
                <a16:creationId xmlns:a16="http://schemas.microsoft.com/office/drawing/2014/main" id="{7F6C5B13-D85F-49C0-9157-110D589E8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36785"/>
            <a:ext cx="2819334" cy="1812429"/>
          </a:xfrm>
          <a:prstGeom prst="rect">
            <a:avLst/>
          </a:prstGeom>
        </p:spPr>
      </p:pic>
    </p:spTree>
    <p:extLst>
      <p:ext uri="{BB962C8B-B14F-4D97-AF65-F5344CB8AC3E}">
        <p14:creationId xmlns:p14="http://schemas.microsoft.com/office/powerpoint/2010/main" val="2358020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F2AF79-2410-4175-A54E-4B79CB504B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11769" y="1"/>
            <a:ext cx="4582664" cy="6841723"/>
          </a:xfrm>
        </p:spPr>
      </p:pic>
      <p:sp>
        <p:nvSpPr>
          <p:cNvPr id="6" name="TextBox 5">
            <a:extLst>
              <a:ext uri="{FF2B5EF4-FFF2-40B4-BE49-F238E27FC236}">
                <a16:creationId xmlns:a16="http://schemas.microsoft.com/office/drawing/2014/main" id="{2B79C9F4-16B6-4080-997A-BC349FAB8750}"/>
              </a:ext>
            </a:extLst>
          </p:cNvPr>
          <p:cNvSpPr txBox="1"/>
          <p:nvPr/>
        </p:nvSpPr>
        <p:spPr>
          <a:xfrm>
            <a:off x="152400" y="0"/>
            <a:ext cx="3886200" cy="1200329"/>
          </a:xfrm>
          <a:prstGeom prst="rect">
            <a:avLst/>
          </a:prstGeom>
          <a:noFill/>
        </p:spPr>
        <p:txBody>
          <a:bodyPr wrap="square" rtlCol="0">
            <a:spAutoFit/>
          </a:bodyPr>
          <a:lstStyle/>
          <a:p>
            <a:pPr algn="ctr"/>
            <a:r>
              <a:rPr lang="en-US" sz="2400" dirty="0">
                <a:solidFill>
                  <a:srgbClr val="FF0000"/>
                </a:solidFill>
              </a:rPr>
              <a:t>Changes in the partitioning of poleward energy transport under 4XCO2</a:t>
            </a:r>
          </a:p>
        </p:txBody>
      </p:sp>
      <p:sp>
        <p:nvSpPr>
          <p:cNvPr id="7" name="TextBox 6">
            <a:extLst>
              <a:ext uri="{FF2B5EF4-FFF2-40B4-BE49-F238E27FC236}">
                <a16:creationId xmlns:a16="http://schemas.microsoft.com/office/drawing/2014/main" id="{E342B2D5-0798-403A-87CF-AD3A62569407}"/>
              </a:ext>
            </a:extLst>
          </p:cNvPr>
          <p:cNvSpPr txBox="1"/>
          <p:nvPr/>
        </p:nvSpPr>
        <p:spPr>
          <a:xfrm>
            <a:off x="152400" y="1218824"/>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3DB8"/>
                </a:solidFill>
              </a:rPr>
              <a:t>Moisture transport intensifies in the sense of their climatological direction</a:t>
            </a:r>
          </a:p>
          <a:p>
            <a:r>
              <a:rPr lang="en-US" dirty="0">
                <a:solidFill>
                  <a:srgbClr val="003DB8"/>
                </a:solidFill>
                <a:sym typeface="Wingdings" panose="05000000000000000000" pitchFamily="2" charset="2"/>
              </a:rPr>
              <a:t>  Compensating decreases in sensible energy transport</a:t>
            </a:r>
            <a:endParaRPr lang="en-US" dirty="0">
              <a:solidFill>
                <a:srgbClr val="003DB8"/>
              </a:solidFill>
            </a:endParaRPr>
          </a:p>
        </p:txBody>
      </p:sp>
      <p:sp>
        <p:nvSpPr>
          <p:cNvPr id="8" name="Rectangle 7">
            <a:extLst>
              <a:ext uri="{FF2B5EF4-FFF2-40B4-BE49-F238E27FC236}">
                <a16:creationId xmlns:a16="http://schemas.microsoft.com/office/drawing/2014/main" id="{C4C5CB97-A1DE-4541-80CE-5E23B866F45A}"/>
              </a:ext>
            </a:extLst>
          </p:cNvPr>
          <p:cNvSpPr/>
          <p:nvPr/>
        </p:nvSpPr>
        <p:spPr>
          <a:xfrm>
            <a:off x="4267200" y="1371600"/>
            <a:ext cx="4827233"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EFD1AD-F620-479E-B811-A9C6BA41C327}"/>
              </a:ext>
            </a:extLst>
          </p:cNvPr>
          <p:cNvSpPr txBox="1"/>
          <p:nvPr/>
        </p:nvSpPr>
        <p:spPr>
          <a:xfrm>
            <a:off x="15536" y="2671945"/>
            <a:ext cx="40386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D050"/>
                </a:solidFill>
              </a:rPr>
              <a:t>Robust increase in stationary eddy moisture transport by monsoons in the subtropics</a:t>
            </a:r>
          </a:p>
          <a:p>
            <a:pPr marL="285750" indent="-285750">
              <a:buFont typeface="Arial" panose="020B0604020202020204" pitchFamily="34" charset="0"/>
              <a:buChar char="•"/>
            </a:pPr>
            <a:r>
              <a:rPr lang="en-US" dirty="0">
                <a:solidFill>
                  <a:srgbClr val="00D050"/>
                </a:solidFill>
              </a:rPr>
              <a:t>NH mid-latitude stationary sensible energy transport changes are variable </a:t>
            </a:r>
          </a:p>
        </p:txBody>
      </p:sp>
      <p:sp>
        <p:nvSpPr>
          <p:cNvPr id="10" name="Rectangle 9">
            <a:extLst>
              <a:ext uri="{FF2B5EF4-FFF2-40B4-BE49-F238E27FC236}">
                <a16:creationId xmlns:a16="http://schemas.microsoft.com/office/drawing/2014/main" id="{3209CB5B-B79B-498C-AFD5-37C16C8E2CB1}"/>
              </a:ext>
            </a:extLst>
          </p:cNvPr>
          <p:cNvSpPr/>
          <p:nvPr/>
        </p:nvSpPr>
        <p:spPr>
          <a:xfrm>
            <a:off x="4240567" y="2743200"/>
            <a:ext cx="4827233" cy="137159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0C6C361-338B-4A0B-AC06-96A0112CFEEE}"/>
              </a:ext>
            </a:extLst>
          </p:cNvPr>
          <p:cNvSpPr txBox="1"/>
          <p:nvPr/>
        </p:nvSpPr>
        <p:spPr>
          <a:xfrm>
            <a:off x="0" y="4334470"/>
            <a:ext cx="4038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Transient eddy moisture transport increase, sensible decreases, total increases slightly</a:t>
            </a:r>
          </a:p>
        </p:txBody>
      </p:sp>
      <p:sp>
        <p:nvSpPr>
          <p:cNvPr id="12" name="Rectangle 11">
            <a:extLst>
              <a:ext uri="{FF2B5EF4-FFF2-40B4-BE49-F238E27FC236}">
                <a16:creationId xmlns:a16="http://schemas.microsoft.com/office/drawing/2014/main" id="{CABA7A0B-1074-4466-88EF-DA28F23A5EF6}"/>
              </a:ext>
            </a:extLst>
          </p:cNvPr>
          <p:cNvSpPr/>
          <p:nvPr/>
        </p:nvSpPr>
        <p:spPr>
          <a:xfrm>
            <a:off x="4175464" y="4109855"/>
            <a:ext cx="4827233" cy="13715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9C6B4-B6FB-4C2D-AC36-12CF4BFF0A4A}"/>
              </a:ext>
            </a:extLst>
          </p:cNvPr>
          <p:cNvSpPr/>
          <p:nvPr/>
        </p:nvSpPr>
        <p:spPr>
          <a:xfrm>
            <a:off x="4343400" y="5486400"/>
            <a:ext cx="4827233"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42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1" grpId="0"/>
      <p:bldP spid="12"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F2AF79-2410-4175-A54E-4B79CB504B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4511769" y="1"/>
            <a:ext cx="4582663" cy="6841723"/>
          </a:xfrm>
        </p:spPr>
      </p:pic>
      <p:sp>
        <p:nvSpPr>
          <p:cNvPr id="6" name="TextBox 5">
            <a:extLst>
              <a:ext uri="{FF2B5EF4-FFF2-40B4-BE49-F238E27FC236}">
                <a16:creationId xmlns:a16="http://schemas.microsoft.com/office/drawing/2014/main" id="{2B79C9F4-16B6-4080-997A-BC349FAB8750}"/>
              </a:ext>
            </a:extLst>
          </p:cNvPr>
          <p:cNvSpPr txBox="1"/>
          <p:nvPr/>
        </p:nvSpPr>
        <p:spPr>
          <a:xfrm>
            <a:off x="152400" y="228600"/>
            <a:ext cx="4267200" cy="1200329"/>
          </a:xfrm>
          <a:prstGeom prst="rect">
            <a:avLst/>
          </a:prstGeom>
          <a:noFill/>
        </p:spPr>
        <p:txBody>
          <a:bodyPr wrap="square" rtlCol="0">
            <a:spAutoFit/>
          </a:bodyPr>
          <a:lstStyle/>
          <a:p>
            <a:pPr algn="ctr"/>
            <a:r>
              <a:rPr lang="en-US" sz="2400" dirty="0">
                <a:solidFill>
                  <a:srgbClr val="003DB8"/>
                </a:solidFill>
              </a:rPr>
              <a:t>Changes in the partitioning of poleward energy transport during the Last Glacial Maximum</a:t>
            </a:r>
          </a:p>
        </p:txBody>
      </p:sp>
      <p:sp>
        <p:nvSpPr>
          <p:cNvPr id="7" name="Rectangle 6">
            <a:extLst>
              <a:ext uri="{FF2B5EF4-FFF2-40B4-BE49-F238E27FC236}">
                <a16:creationId xmlns:a16="http://schemas.microsoft.com/office/drawing/2014/main" id="{99CED5B4-7055-468C-AC38-AAF7FEF8E157}"/>
              </a:ext>
            </a:extLst>
          </p:cNvPr>
          <p:cNvSpPr/>
          <p:nvPr/>
        </p:nvSpPr>
        <p:spPr>
          <a:xfrm>
            <a:off x="4267200" y="2743200"/>
            <a:ext cx="4827233" cy="1371600"/>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F3A98C-24F6-49EF-A536-24D01CE9CE68}"/>
              </a:ext>
            </a:extLst>
          </p:cNvPr>
          <p:cNvSpPr txBox="1"/>
          <p:nvPr/>
        </p:nvSpPr>
        <p:spPr>
          <a:xfrm>
            <a:off x="106316" y="2360474"/>
            <a:ext cx="4038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D050"/>
                </a:solidFill>
              </a:rPr>
              <a:t>Large increase in NH mid-latitude stationary eddy energy transport associated with Laurentide ice sheet</a:t>
            </a:r>
          </a:p>
          <a:p>
            <a:pPr marL="285750" indent="-285750">
              <a:buFont typeface="Arial" panose="020B0604020202020204" pitchFamily="34" charset="0"/>
              <a:buChar char="•"/>
            </a:pPr>
            <a:r>
              <a:rPr lang="en-US" dirty="0">
                <a:solidFill>
                  <a:srgbClr val="00D050"/>
                </a:solidFill>
              </a:rPr>
              <a:t>In some models (PMIP2) there is a compensating decrease in transient eddy energy transport</a:t>
            </a:r>
          </a:p>
        </p:txBody>
      </p:sp>
      <p:pic>
        <p:nvPicPr>
          <p:cNvPr id="4" name="Picture 3">
            <a:extLst>
              <a:ext uri="{FF2B5EF4-FFF2-40B4-BE49-F238E27FC236}">
                <a16:creationId xmlns:a16="http://schemas.microsoft.com/office/drawing/2014/main" id="{485FC668-DC0C-433B-81A5-19047C898E2A}"/>
              </a:ext>
            </a:extLst>
          </p:cNvPr>
          <p:cNvPicPr>
            <a:picLocks noChangeAspect="1"/>
          </p:cNvPicPr>
          <p:nvPr/>
        </p:nvPicPr>
        <p:blipFill>
          <a:blip r:embed="rId3"/>
          <a:stretch>
            <a:fillRect/>
          </a:stretch>
        </p:blipFill>
        <p:spPr>
          <a:xfrm>
            <a:off x="533400" y="4267200"/>
            <a:ext cx="2971800" cy="2209252"/>
          </a:xfrm>
          <a:prstGeom prst="rect">
            <a:avLst/>
          </a:prstGeom>
        </p:spPr>
      </p:pic>
      <p:sp>
        <p:nvSpPr>
          <p:cNvPr id="9" name="TextBox 8">
            <a:extLst>
              <a:ext uri="{FF2B5EF4-FFF2-40B4-BE49-F238E27FC236}">
                <a16:creationId xmlns:a16="http://schemas.microsoft.com/office/drawing/2014/main" id="{F5B20CAF-7D3A-45A6-9DF4-4BB55C22A49B}"/>
              </a:ext>
            </a:extLst>
          </p:cNvPr>
          <p:cNvSpPr txBox="1"/>
          <p:nvPr/>
        </p:nvSpPr>
        <p:spPr>
          <a:xfrm>
            <a:off x="457200" y="5181600"/>
            <a:ext cx="1066800" cy="461665"/>
          </a:xfrm>
          <a:prstGeom prst="rect">
            <a:avLst/>
          </a:prstGeom>
          <a:noFill/>
        </p:spPr>
        <p:txBody>
          <a:bodyPr wrap="square" rtlCol="0">
            <a:spAutoFit/>
          </a:bodyPr>
          <a:lstStyle/>
          <a:p>
            <a:r>
              <a:rPr lang="en-US" sz="1200" dirty="0"/>
              <a:t>Transient eddy heat flux</a:t>
            </a:r>
          </a:p>
        </p:txBody>
      </p:sp>
      <p:sp>
        <p:nvSpPr>
          <p:cNvPr id="10" name="TextBox 9">
            <a:extLst>
              <a:ext uri="{FF2B5EF4-FFF2-40B4-BE49-F238E27FC236}">
                <a16:creationId xmlns:a16="http://schemas.microsoft.com/office/drawing/2014/main" id="{E898F8B4-39F6-48BE-8086-27FF501DC2AA}"/>
              </a:ext>
            </a:extLst>
          </p:cNvPr>
          <p:cNvSpPr txBox="1"/>
          <p:nvPr/>
        </p:nvSpPr>
        <p:spPr>
          <a:xfrm>
            <a:off x="1905000" y="4447401"/>
            <a:ext cx="1066800" cy="276999"/>
          </a:xfrm>
          <a:prstGeom prst="rect">
            <a:avLst/>
          </a:prstGeom>
          <a:noFill/>
        </p:spPr>
        <p:txBody>
          <a:bodyPr wrap="square" rtlCol="0">
            <a:spAutoFit/>
          </a:bodyPr>
          <a:lstStyle/>
          <a:p>
            <a:r>
              <a:rPr lang="en-US" sz="1200" dirty="0">
                <a:solidFill>
                  <a:srgbClr val="003DB8"/>
                </a:solidFill>
              </a:rPr>
              <a:t>Zonal Velocity</a:t>
            </a:r>
          </a:p>
        </p:txBody>
      </p:sp>
      <p:sp>
        <p:nvSpPr>
          <p:cNvPr id="11" name="TextBox 10">
            <a:extLst>
              <a:ext uri="{FF2B5EF4-FFF2-40B4-BE49-F238E27FC236}">
                <a16:creationId xmlns:a16="http://schemas.microsoft.com/office/drawing/2014/main" id="{9311D91A-F209-4CDB-A0C8-5CA069B52421}"/>
              </a:ext>
            </a:extLst>
          </p:cNvPr>
          <p:cNvSpPr txBox="1"/>
          <p:nvPr/>
        </p:nvSpPr>
        <p:spPr>
          <a:xfrm>
            <a:off x="106316" y="6476452"/>
            <a:ext cx="4038600" cy="381548"/>
          </a:xfrm>
          <a:prstGeom prst="rect">
            <a:avLst/>
          </a:prstGeom>
          <a:noFill/>
        </p:spPr>
        <p:txBody>
          <a:bodyPr wrap="square" rtlCol="0">
            <a:spAutoFit/>
          </a:bodyPr>
          <a:lstStyle/>
          <a:p>
            <a:r>
              <a:rPr lang="en-US" dirty="0">
                <a:solidFill>
                  <a:schemeClr val="bg1"/>
                </a:solidFill>
              </a:rPr>
              <a:t>Donohoe et al. 2009</a:t>
            </a:r>
          </a:p>
        </p:txBody>
      </p:sp>
    </p:spTree>
    <p:extLst>
      <p:ext uri="{BB962C8B-B14F-4D97-AF65-F5344CB8AC3E}">
        <p14:creationId xmlns:p14="http://schemas.microsoft.com/office/powerpoint/2010/main" val="372480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76200" y="76200"/>
            <a:ext cx="9144000" cy="12954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5" name="Oval 3"/>
          <p:cNvSpPr>
            <a:spLocks noChangeArrowheads="1"/>
          </p:cNvSpPr>
          <p:nvPr/>
        </p:nvSpPr>
        <p:spPr bwMode="auto">
          <a:xfrm>
            <a:off x="1066800" y="3505200"/>
            <a:ext cx="7086600" cy="6019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6" name="Rectangle 4"/>
          <p:cNvSpPr>
            <a:spLocks noGrp="1" noChangeArrowheads="1"/>
          </p:cNvSpPr>
          <p:nvPr>
            <p:ph type="title"/>
          </p:nvPr>
        </p:nvSpPr>
        <p:spPr>
          <a:xfrm>
            <a:off x="-76200" y="0"/>
            <a:ext cx="9372600" cy="1143000"/>
          </a:xfrm>
        </p:spPr>
        <p:txBody>
          <a:bodyPr/>
          <a:lstStyle/>
          <a:p>
            <a:r>
              <a:rPr lang="en-US" altLang="en-US" sz="3200" dirty="0">
                <a:solidFill>
                  <a:schemeClr val="bg1"/>
                </a:solidFill>
              </a:rPr>
              <a:t>1 : What determines the Earth’s planetary albedo? (solar radiation reflected at top of atmosphere)</a:t>
            </a:r>
          </a:p>
        </p:txBody>
      </p:sp>
      <p:sp>
        <p:nvSpPr>
          <p:cNvPr id="13317" name="Oval 5"/>
          <p:cNvSpPr>
            <a:spLocks noChangeArrowheads="1"/>
          </p:cNvSpPr>
          <p:nvPr/>
        </p:nvSpPr>
        <p:spPr bwMode="auto">
          <a:xfrm>
            <a:off x="2667000" y="4876800"/>
            <a:ext cx="3962400" cy="3429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Text Box 6"/>
          <p:cNvSpPr txBox="1">
            <a:spLocks noChangeArrowheads="1"/>
          </p:cNvSpPr>
          <p:nvPr/>
        </p:nvSpPr>
        <p:spPr bwMode="auto">
          <a:xfrm>
            <a:off x="4038600" y="5867400"/>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Earth’s Surface</a:t>
            </a:r>
          </a:p>
        </p:txBody>
      </p:sp>
      <p:sp>
        <p:nvSpPr>
          <p:cNvPr id="13319" name="Text Box 7"/>
          <p:cNvSpPr txBox="1">
            <a:spLocks noChangeArrowheads="1"/>
          </p:cNvSpPr>
          <p:nvPr/>
        </p:nvSpPr>
        <p:spPr bwMode="auto">
          <a:xfrm>
            <a:off x="1143000" y="5486400"/>
            <a:ext cx="2057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chemeClr val="tx1"/>
                </a:solidFill>
              </a:rPr>
              <a:t>Atmosphere</a:t>
            </a:r>
          </a:p>
        </p:txBody>
      </p:sp>
      <p:sp>
        <p:nvSpPr>
          <p:cNvPr id="13320" name="Line 8"/>
          <p:cNvSpPr>
            <a:spLocks noChangeShapeType="1"/>
          </p:cNvSpPr>
          <p:nvPr/>
        </p:nvSpPr>
        <p:spPr bwMode="auto">
          <a:xfrm>
            <a:off x="2133600" y="1600200"/>
            <a:ext cx="1219200" cy="2133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Text Box 9"/>
          <p:cNvSpPr txBox="1">
            <a:spLocks noChangeArrowheads="1"/>
          </p:cNvSpPr>
          <p:nvPr/>
        </p:nvSpPr>
        <p:spPr bwMode="auto">
          <a:xfrm>
            <a:off x="914400" y="2697163"/>
            <a:ext cx="19812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rgbClr val="FF0000"/>
                </a:solidFill>
              </a:rPr>
              <a:t>Solar Incident</a:t>
            </a:r>
          </a:p>
        </p:txBody>
      </p:sp>
      <p:sp>
        <p:nvSpPr>
          <p:cNvPr id="13322" name="Line 10"/>
          <p:cNvSpPr>
            <a:spLocks noChangeShapeType="1"/>
          </p:cNvSpPr>
          <p:nvPr/>
        </p:nvSpPr>
        <p:spPr bwMode="auto">
          <a:xfrm flipV="1">
            <a:off x="3429000" y="2438400"/>
            <a:ext cx="457200" cy="1219200"/>
          </a:xfrm>
          <a:prstGeom prst="line">
            <a:avLst/>
          </a:prstGeom>
          <a:noFill/>
          <a:ln w="38100">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3" name="Text Box 11"/>
          <p:cNvSpPr txBox="1">
            <a:spLocks noChangeArrowheads="1"/>
          </p:cNvSpPr>
          <p:nvPr/>
        </p:nvSpPr>
        <p:spPr bwMode="auto">
          <a:xfrm>
            <a:off x="3048000" y="1752600"/>
            <a:ext cx="228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chemeClr val="accent2"/>
                </a:solidFill>
              </a:rPr>
              <a:t>Reflected by Atmosphere</a:t>
            </a:r>
          </a:p>
        </p:txBody>
      </p:sp>
      <p:sp>
        <p:nvSpPr>
          <p:cNvPr id="13324" name="Line 12"/>
          <p:cNvSpPr>
            <a:spLocks noChangeShapeType="1"/>
          </p:cNvSpPr>
          <p:nvPr/>
        </p:nvSpPr>
        <p:spPr bwMode="auto">
          <a:xfrm>
            <a:off x="3352800" y="3733800"/>
            <a:ext cx="685800" cy="1143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13"/>
          <p:cNvSpPr>
            <a:spLocks noChangeShapeType="1"/>
          </p:cNvSpPr>
          <p:nvPr/>
        </p:nvSpPr>
        <p:spPr bwMode="auto">
          <a:xfrm flipV="1">
            <a:off x="4267200" y="4114800"/>
            <a:ext cx="228600" cy="6858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14"/>
          <p:cNvSpPr>
            <a:spLocks noChangeShapeType="1"/>
          </p:cNvSpPr>
          <p:nvPr/>
        </p:nvSpPr>
        <p:spPr bwMode="auto">
          <a:xfrm flipV="1">
            <a:off x="4724400" y="3124200"/>
            <a:ext cx="152400" cy="381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Text Box 15"/>
          <p:cNvSpPr txBox="1">
            <a:spLocks noChangeArrowheads="1"/>
          </p:cNvSpPr>
          <p:nvPr/>
        </p:nvSpPr>
        <p:spPr bwMode="auto">
          <a:xfrm>
            <a:off x="5181600" y="2819400"/>
            <a:ext cx="175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rgbClr val="FF33CC"/>
                </a:solidFill>
              </a:rPr>
              <a:t>Reflected by Surface</a:t>
            </a:r>
          </a:p>
        </p:txBody>
      </p:sp>
      <p:sp>
        <p:nvSpPr>
          <p:cNvPr id="13328" name="Line 16"/>
          <p:cNvSpPr>
            <a:spLocks noChangeShapeType="1"/>
          </p:cNvSpPr>
          <p:nvPr/>
        </p:nvSpPr>
        <p:spPr bwMode="auto">
          <a:xfrm>
            <a:off x="0" y="1066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307475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2209800" y="1066800"/>
            <a:ext cx="9144000" cy="12954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1" name="Rectangle 3"/>
          <p:cNvSpPr>
            <a:spLocks noGrp="1" noChangeArrowheads="1"/>
          </p:cNvSpPr>
          <p:nvPr>
            <p:ph type="title"/>
          </p:nvPr>
        </p:nvSpPr>
        <p:spPr>
          <a:xfrm>
            <a:off x="228600" y="0"/>
            <a:ext cx="9067800" cy="685800"/>
          </a:xfrm>
        </p:spPr>
        <p:txBody>
          <a:bodyPr/>
          <a:lstStyle/>
          <a:p>
            <a:r>
              <a:rPr lang="en-US" altLang="en-US" sz="3200">
                <a:solidFill>
                  <a:schemeClr val="bg1"/>
                </a:solidFill>
              </a:rPr>
              <a:t>Simplified (isotropic) shortwave radiation model</a:t>
            </a:r>
          </a:p>
        </p:txBody>
      </p:sp>
      <p:pic>
        <p:nvPicPr>
          <p:cNvPr id="17412" name="Picture 4" descr="cartoon_e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1600200"/>
            <a:ext cx="7315200" cy="5045075"/>
          </a:xfrm>
          <a:prstGeom prst="rect">
            <a:avLst/>
          </a:prstGeom>
          <a:noFill/>
          <a:extLst>
            <a:ext uri="{909E8E84-426E-40DD-AFC4-6F175D3DCCD1}">
              <a14:hiddenFill xmlns:a14="http://schemas.microsoft.com/office/drawing/2010/main">
                <a:solidFill>
                  <a:srgbClr val="FFFFFF"/>
                </a:solidFill>
              </a14:hiddenFill>
            </a:ext>
          </a:extLst>
        </p:spPr>
      </p:pic>
      <p:sp>
        <p:nvSpPr>
          <p:cNvPr id="17413" name="Rectangle 5"/>
          <p:cNvSpPr>
            <a:spLocks noChangeArrowheads="1"/>
          </p:cNvSpPr>
          <p:nvPr/>
        </p:nvSpPr>
        <p:spPr bwMode="auto">
          <a:xfrm>
            <a:off x="6934200" y="4800600"/>
            <a:ext cx="2438400" cy="1371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4" name="Rectangle 6"/>
          <p:cNvSpPr>
            <a:spLocks noChangeArrowheads="1"/>
          </p:cNvSpPr>
          <p:nvPr/>
        </p:nvSpPr>
        <p:spPr bwMode="auto">
          <a:xfrm>
            <a:off x="6629400" y="5715000"/>
            <a:ext cx="762000" cy="838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5" name="Rectangle 7"/>
          <p:cNvSpPr>
            <a:spLocks noChangeArrowheads="1"/>
          </p:cNvSpPr>
          <p:nvPr/>
        </p:nvSpPr>
        <p:spPr bwMode="auto">
          <a:xfrm>
            <a:off x="7391400" y="3048000"/>
            <a:ext cx="2057400" cy="167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6" name="Rectangle 8"/>
          <p:cNvSpPr>
            <a:spLocks noChangeArrowheads="1"/>
          </p:cNvSpPr>
          <p:nvPr/>
        </p:nvSpPr>
        <p:spPr bwMode="auto">
          <a:xfrm>
            <a:off x="4724400" y="3048000"/>
            <a:ext cx="533400" cy="167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7" name="Rectangle 9"/>
          <p:cNvSpPr>
            <a:spLocks noChangeArrowheads="1"/>
          </p:cNvSpPr>
          <p:nvPr/>
        </p:nvSpPr>
        <p:spPr bwMode="auto">
          <a:xfrm>
            <a:off x="4876800" y="3048000"/>
            <a:ext cx="1295400" cy="1447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8" name="Rectangle 10"/>
          <p:cNvSpPr>
            <a:spLocks noChangeArrowheads="1"/>
          </p:cNvSpPr>
          <p:nvPr/>
        </p:nvSpPr>
        <p:spPr bwMode="auto">
          <a:xfrm>
            <a:off x="3810000" y="4800600"/>
            <a:ext cx="1524000" cy="1752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19" name="Rectangle 11"/>
          <p:cNvSpPr>
            <a:spLocks noChangeArrowheads="1"/>
          </p:cNvSpPr>
          <p:nvPr/>
        </p:nvSpPr>
        <p:spPr bwMode="auto">
          <a:xfrm>
            <a:off x="2438400" y="4800600"/>
            <a:ext cx="1524000" cy="1752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0" name="Rectangle 12"/>
          <p:cNvSpPr>
            <a:spLocks noChangeArrowheads="1"/>
          </p:cNvSpPr>
          <p:nvPr/>
        </p:nvSpPr>
        <p:spPr bwMode="auto">
          <a:xfrm>
            <a:off x="2438400" y="3048000"/>
            <a:ext cx="1828800" cy="167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1" name="Rectangle 13"/>
          <p:cNvSpPr>
            <a:spLocks noChangeArrowheads="1"/>
          </p:cNvSpPr>
          <p:nvPr/>
        </p:nvSpPr>
        <p:spPr bwMode="auto">
          <a:xfrm>
            <a:off x="6324600" y="4800600"/>
            <a:ext cx="9906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2" name="Rectangle 14"/>
          <p:cNvSpPr>
            <a:spLocks noChangeArrowheads="1"/>
          </p:cNvSpPr>
          <p:nvPr/>
        </p:nvSpPr>
        <p:spPr bwMode="auto">
          <a:xfrm>
            <a:off x="5334000" y="4800600"/>
            <a:ext cx="15240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3" name="Rectangle 15"/>
          <p:cNvSpPr>
            <a:spLocks noChangeArrowheads="1"/>
          </p:cNvSpPr>
          <p:nvPr/>
        </p:nvSpPr>
        <p:spPr bwMode="auto">
          <a:xfrm>
            <a:off x="3733800" y="4800600"/>
            <a:ext cx="1066800" cy="685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4" name="Rectangle 16"/>
          <p:cNvSpPr>
            <a:spLocks noChangeArrowheads="1"/>
          </p:cNvSpPr>
          <p:nvPr/>
        </p:nvSpPr>
        <p:spPr bwMode="auto">
          <a:xfrm>
            <a:off x="3962400" y="5334000"/>
            <a:ext cx="5334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5" name="Line 17"/>
          <p:cNvSpPr>
            <a:spLocks noChangeShapeType="1"/>
          </p:cNvSpPr>
          <p:nvPr/>
        </p:nvSpPr>
        <p:spPr bwMode="auto">
          <a:xfrm>
            <a:off x="0" y="685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17426" name="Rectangle 18"/>
          <p:cNvSpPr>
            <a:spLocks noChangeArrowheads="1"/>
          </p:cNvSpPr>
          <p:nvPr/>
        </p:nvSpPr>
        <p:spPr bwMode="auto">
          <a:xfrm>
            <a:off x="6324600" y="6019800"/>
            <a:ext cx="457200" cy="533400"/>
          </a:xfrm>
          <a:prstGeom prst="rect">
            <a:avLst/>
          </a:prstGeom>
          <a:solidFill>
            <a:schemeClr val="bg1"/>
          </a:solidFill>
          <a:ln w="317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17427" name="Text Box 19"/>
          <p:cNvSpPr txBox="1">
            <a:spLocks noChangeArrowheads="1"/>
          </p:cNvSpPr>
          <p:nvPr/>
        </p:nvSpPr>
        <p:spPr bwMode="auto">
          <a:xfrm>
            <a:off x="0" y="1920875"/>
            <a:ext cx="2200275"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a:solidFill>
                  <a:srgbClr val="FFFFFF"/>
                </a:solidFill>
              </a:rPr>
              <a:t>S = incident</a:t>
            </a:r>
          </a:p>
          <a:p>
            <a:pPr fontAlgn="base">
              <a:spcBef>
                <a:spcPct val="0"/>
              </a:spcBef>
              <a:spcAft>
                <a:spcPct val="0"/>
              </a:spcAft>
            </a:pPr>
            <a:endParaRPr lang="en-US" altLang="en-US" sz="2400">
              <a:solidFill>
                <a:srgbClr val="FFFFFF"/>
              </a:solidFill>
            </a:endParaRPr>
          </a:p>
          <a:p>
            <a:pPr fontAlgn="base">
              <a:spcBef>
                <a:spcPct val="0"/>
              </a:spcBef>
              <a:spcAft>
                <a:spcPct val="0"/>
              </a:spcAft>
            </a:pPr>
            <a:r>
              <a:rPr lang="en-US" altLang="en-US" sz="2400">
                <a:solidFill>
                  <a:srgbClr val="FF0000"/>
                </a:solidFill>
              </a:rPr>
              <a:t>R =     cloud</a:t>
            </a:r>
          </a:p>
          <a:p>
            <a:pPr fontAlgn="base">
              <a:spcBef>
                <a:spcPct val="0"/>
              </a:spcBef>
              <a:spcAft>
                <a:spcPct val="0"/>
              </a:spcAft>
            </a:pPr>
            <a:r>
              <a:rPr lang="en-US" altLang="en-US" sz="2400">
                <a:solidFill>
                  <a:srgbClr val="FF0000"/>
                </a:solidFill>
              </a:rPr>
              <a:t>        reflection</a:t>
            </a:r>
          </a:p>
          <a:p>
            <a:pPr fontAlgn="base">
              <a:spcBef>
                <a:spcPct val="0"/>
              </a:spcBef>
              <a:spcAft>
                <a:spcPct val="0"/>
              </a:spcAft>
            </a:pPr>
            <a:endParaRPr lang="en-US" altLang="en-US" sz="2400">
              <a:solidFill>
                <a:srgbClr val="FF0000"/>
              </a:solidFill>
            </a:endParaRPr>
          </a:p>
          <a:p>
            <a:pPr fontAlgn="base">
              <a:spcBef>
                <a:spcPct val="0"/>
              </a:spcBef>
              <a:spcAft>
                <a:spcPct val="0"/>
              </a:spcAft>
            </a:pPr>
            <a:r>
              <a:rPr lang="en-US" altLang="en-US" sz="2400">
                <a:solidFill>
                  <a:srgbClr val="FF0000"/>
                </a:solidFill>
              </a:rPr>
              <a:t>A = absorption</a:t>
            </a:r>
          </a:p>
          <a:p>
            <a:pPr fontAlgn="base">
              <a:spcBef>
                <a:spcPct val="0"/>
              </a:spcBef>
              <a:spcAft>
                <a:spcPct val="0"/>
              </a:spcAft>
            </a:pPr>
            <a:endParaRPr lang="en-US" altLang="en-US" sz="2400">
              <a:solidFill>
                <a:srgbClr val="FFFFFF"/>
              </a:solidFill>
            </a:endParaRPr>
          </a:p>
          <a:p>
            <a:pPr fontAlgn="base">
              <a:spcBef>
                <a:spcPct val="0"/>
              </a:spcBef>
              <a:spcAft>
                <a:spcPct val="0"/>
              </a:spcAft>
            </a:pPr>
            <a:r>
              <a:rPr lang="el-GR" altLang="en-US" sz="2400">
                <a:solidFill>
                  <a:srgbClr val="FFFFFF"/>
                </a:solidFill>
              </a:rPr>
              <a:t>α</a:t>
            </a:r>
            <a:r>
              <a:rPr lang="en-US" altLang="en-US" sz="2400">
                <a:solidFill>
                  <a:srgbClr val="FFFFFF"/>
                </a:solidFill>
              </a:rPr>
              <a:t> = surface</a:t>
            </a:r>
          </a:p>
          <a:p>
            <a:pPr fontAlgn="base">
              <a:spcBef>
                <a:spcPct val="0"/>
              </a:spcBef>
              <a:spcAft>
                <a:spcPct val="0"/>
              </a:spcAft>
            </a:pPr>
            <a:r>
              <a:rPr lang="en-US" altLang="en-US" sz="2400">
                <a:solidFill>
                  <a:srgbClr val="FFFFFF"/>
                </a:solidFill>
              </a:rPr>
              <a:t>      albedo</a:t>
            </a:r>
          </a:p>
          <a:p>
            <a:pPr fontAlgn="base">
              <a:spcBef>
                <a:spcPct val="0"/>
              </a:spcBef>
              <a:spcAft>
                <a:spcPct val="0"/>
              </a:spcAft>
            </a:pPr>
            <a:endParaRPr lang="en-US" altLang="en-US" sz="2400">
              <a:solidFill>
                <a:srgbClr val="FFFFFF"/>
              </a:solidFill>
            </a:endParaRPr>
          </a:p>
          <a:p>
            <a:pPr fontAlgn="base">
              <a:spcBef>
                <a:spcPct val="0"/>
              </a:spcBef>
              <a:spcAft>
                <a:spcPct val="0"/>
              </a:spcAft>
            </a:pPr>
            <a:r>
              <a:rPr lang="en-US" altLang="en-US" sz="2400">
                <a:solidFill>
                  <a:srgbClr val="FF0000"/>
                </a:solidFill>
              </a:rPr>
              <a:t>(UNKNOWNS)</a:t>
            </a:r>
            <a:endParaRPr lang="el-GR" altLang="en-US" sz="2400">
              <a:solidFill>
                <a:srgbClr val="FF0000"/>
              </a:solidFill>
            </a:endParaRPr>
          </a:p>
          <a:p>
            <a:pPr fontAlgn="base">
              <a:spcBef>
                <a:spcPct val="0"/>
              </a:spcBef>
              <a:spcAft>
                <a:spcPct val="0"/>
              </a:spcAft>
            </a:pPr>
            <a:endParaRPr lang="en-US" altLang="en-US" sz="2400">
              <a:solidFill>
                <a:srgbClr val="FFFFFF"/>
              </a:solidFill>
            </a:endParaRPr>
          </a:p>
        </p:txBody>
      </p:sp>
      <p:sp>
        <p:nvSpPr>
          <p:cNvPr id="2" name="Oval 1"/>
          <p:cNvSpPr/>
          <p:nvPr/>
        </p:nvSpPr>
        <p:spPr bwMode="auto">
          <a:xfrm rot="1114605">
            <a:off x="3205680" y="2769117"/>
            <a:ext cx="1143000" cy="2133600"/>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3" name="TextBox 2"/>
          <p:cNvSpPr txBox="1"/>
          <p:nvPr/>
        </p:nvSpPr>
        <p:spPr>
          <a:xfrm>
            <a:off x="2969559" y="1524000"/>
            <a:ext cx="1526241" cy="1200329"/>
          </a:xfrm>
          <a:prstGeom prst="rect">
            <a:avLst/>
          </a:prstGeom>
          <a:noFill/>
        </p:spPr>
        <p:txBody>
          <a:bodyPr wrap="square" rtlCol="0">
            <a:spAutoFit/>
          </a:bodyPr>
          <a:lstStyle/>
          <a:p>
            <a:pPr algn="ctr"/>
            <a:r>
              <a:rPr lang="en-US" dirty="0">
                <a:solidFill>
                  <a:srgbClr val="003DB8"/>
                </a:solidFill>
              </a:rPr>
              <a:t>Atmospheric</a:t>
            </a:r>
          </a:p>
          <a:p>
            <a:pPr algn="ctr"/>
            <a:r>
              <a:rPr lang="en-US" dirty="0">
                <a:solidFill>
                  <a:srgbClr val="003DB8"/>
                </a:solidFill>
              </a:rPr>
              <a:t>Contribution</a:t>
            </a:r>
          </a:p>
          <a:p>
            <a:pPr algn="ctr"/>
            <a:r>
              <a:rPr lang="en-US" dirty="0">
                <a:solidFill>
                  <a:srgbClr val="003DB8"/>
                </a:solidFill>
              </a:rPr>
              <a:t>To planetary </a:t>
            </a:r>
          </a:p>
          <a:p>
            <a:pPr algn="ctr"/>
            <a:r>
              <a:rPr lang="en-US" dirty="0">
                <a:solidFill>
                  <a:srgbClr val="003DB8"/>
                </a:solidFill>
              </a:rPr>
              <a:t>Albedo</a:t>
            </a:r>
          </a:p>
        </p:txBody>
      </p:sp>
      <p:sp>
        <p:nvSpPr>
          <p:cNvPr id="22" name="Oval 21"/>
          <p:cNvSpPr/>
          <p:nvPr/>
        </p:nvSpPr>
        <p:spPr bwMode="auto">
          <a:xfrm rot="1114605">
            <a:off x="4691580" y="2727226"/>
            <a:ext cx="1405991" cy="2133600"/>
          </a:xfrm>
          <a:prstGeom prst="ellipse">
            <a:avLst/>
          </a:prstGeom>
          <a:solidFill>
            <a:schemeClr val="accent1">
              <a:alpha val="0"/>
            </a:schemeClr>
          </a:solidFill>
          <a:ln w="31750" cap="flat" cmpd="sng" algn="ctr">
            <a:solidFill>
              <a:srgbClr val="E82ADF"/>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1"/>
              </a:solidFill>
              <a:effectLst/>
              <a:latin typeface="Arial" charset="0"/>
              <a:cs typeface="Arial" charset="0"/>
            </a:endParaRPr>
          </a:p>
        </p:txBody>
      </p:sp>
      <p:sp>
        <p:nvSpPr>
          <p:cNvPr id="23" name="TextBox 22"/>
          <p:cNvSpPr txBox="1"/>
          <p:nvPr/>
        </p:nvSpPr>
        <p:spPr>
          <a:xfrm>
            <a:off x="5715000" y="1524000"/>
            <a:ext cx="1526241" cy="1200329"/>
          </a:xfrm>
          <a:prstGeom prst="rect">
            <a:avLst/>
          </a:prstGeom>
          <a:noFill/>
        </p:spPr>
        <p:txBody>
          <a:bodyPr wrap="square" rtlCol="0">
            <a:spAutoFit/>
          </a:bodyPr>
          <a:lstStyle/>
          <a:p>
            <a:pPr algn="ctr"/>
            <a:r>
              <a:rPr lang="en-US" dirty="0">
                <a:solidFill>
                  <a:srgbClr val="E82ADF"/>
                </a:solidFill>
              </a:rPr>
              <a:t>Surface</a:t>
            </a:r>
          </a:p>
          <a:p>
            <a:pPr algn="ctr"/>
            <a:r>
              <a:rPr lang="en-US" dirty="0">
                <a:solidFill>
                  <a:srgbClr val="E82ADF"/>
                </a:solidFill>
              </a:rPr>
              <a:t>Contribution</a:t>
            </a:r>
          </a:p>
          <a:p>
            <a:pPr algn="ctr"/>
            <a:r>
              <a:rPr lang="en-US" dirty="0">
                <a:solidFill>
                  <a:srgbClr val="E82ADF"/>
                </a:solidFill>
              </a:rPr>
              <a:t>To planetary </a:t>
            </a:r>
          </a:p>
          <a:p>
            <a:pPr algn="ctr"/>
            <a:r>
              <a:rPr lang="en-US" dirty="0">
                <a:solidFill>
                  <a:srgbClr val="E82ADF"/>
                </a:solidFill>
              </a:rPr>
              <a:t>Albedo</a:t>
            </a:r>
          </a:p>
        </p:txBody>
      </p:sp>
    </p:spTree>
    <p:extLst>
      <p:ext uri="{BB962C8B-B14F-4D97-AF65-F5344CB8AC3E}">
        <p14:creationId xmlns:p14="http://schemas.microsoft.com/office/powerpoint/2010/main" val="18330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7420"/>
                                        </p:tgtEl>
                                      </p:cBhvr>
                                    </p:animEffect>
                                    <p:set>
                                      <p:cBhvr>
                                        <p:cTn id="7" dur="1" fill="hold">
                                          <p:stCondLst>
                                            <p:cond delay="499"/>
                                          </p:stCondLst>
                                        </p:cTn>
                                        <p:tgtEl>
                                          <p:spTgt spid="174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7419"/>
                                        </p:tgtEl>
                                      </p:cBhvr>
                                    </p:animEffect>
                                    <p:set>
                                      <p:cBhvr>
                                        <p:cTn id="12" dur="1" fill="hold">
                                          <p:stCondLst>
                                            <p:cond delay="499"/>
                                          </p:stCondLst>
                                        </p:cTn>
                                        <p:tgtEl>
                                          <p:spTgt spid="1741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7418"/>
                                        </p:tgtEl>
                                      </p:cBhvr>
                                    </p:animEffect>
                                    <p:set>
                                      <p:cBhvr>
                                        <p:cTn id="17" dur="1" fill="hold">
                                          <p:stCondLst>
                                            <p:cond delay="499"/>
                                          </p:stCondLst>
                                        </p:cTn>
                                        <p:tgtEl>
                                          <p:spTgt spid="1741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7422"/>
                                        </p:tgtEl>
                                      </p:cBhvr>
                                    </p:animEffect>
                                    <p:set>
                                      <p:cBhvr>
                                        <p:cTn id="22" dur="1" fill="hold">
                                          <p:stCondLst>
                                            <p:cond delay="499"/>
                                          </p:stCondLst>
                                        </p:cTn>
                                        <p:tgtEl>
                                          <p:spTgt spid="17422"/>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17423"/>
                                        </p:tgtEl>
                                      </p:cBhvr>
                                    </p:animEffect>
                                    <p:set>
                                      <p:cBhvr>
                                        <p:cTn id="25" dur="1" fill="hold">
                                          <p:stCondLst>
                                            <p:cond delay="499"/>
                                          </p:stCondLst>
                                        </p:cTn>
                                        <p:tgtEl>
                                          <p:spTgt spid="17423"/>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17424"/>
                                        </p:tgtEl>
                                      </p:cBhvr>
                                    </p:animEffect>
                                    <p:set>
                                      <p:cBhvr>
                                        <p:cTn id="28" dur="1" fill="hold">
                                          <p:stCondLst>
                                            <p:cond delay="499"/>
                                          </p:stCondLst>
                                        </p:cTn>
                                        <p:tgtEl>
                                          <p:spTgt spid="17424"/>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17426"/>
                                        </p:tgtEl>
                                      </p:cBhvr>
                                    </p:animEffect>
                                    <p:set>
                                      <p:cBhvr>
                                        <p:cTn id="31" dur="1" fill="hold">
                                          <p:stCondLst>
                                            <p:cond delay="499"/>
                                          </p:stCondLst>
                                        </p:cTn>
                                        <p:tgtEl>
                                          <p:spTgt spid="1742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grpId="0" nodeType="clickEffect">
                                  <p:stCondLst>
                                    <p:cond delay="0"/>
                                  </p:stCondLst>
                                  <p:childTnLst>
                                    <p:animEffect transition="out" filter="blinds(horizontal)">
                                      <p:cBhvr>
                                        <p:cTn id="35" dur="500"/>
                                        <p:tgtEl>
                                          <p:spTgt spid="17416"/>
                                        </p:tgtEl>
                                      </p:cBhvr>
                                    </p:animEffect>
                                    <p:set>
                                      <p:cBhvr>
                                        <p:cTn id="36" dur="1" fill="hold">
                                          <p:stCondLst>
                                            <p:cond delay="499"/>
                                          </p:stCondLst>
                                        </p:cTn>
                                        <p:tgtEl>
                                          <p:spTgt spid="17416"/>
                                        </p:tgtEl>
                                        <p:attrNameLst>
                                          <p:attrName>style.visibility</p:attrName>
                                        </p:attrNameLst>
                                      </p:cBhvr>
                                      <p:to>
                                        <p:strVal val="hidden"/>
                                      </p:to>
                                    </p:set>
                                  </p:childTnLst>
                                </p:cTn>
                              </p:par>
                              <p:par>
                                <p:cTn id="37" presetID="3" presetClass="exit" presetSubtype="10" fill="hold" grpId="0" nodeType="withEffect">
                                  <p:stCondLst>
                                    <p:cond delay="0"/>
                                  </p:stCondLst>
                                  <p:childTnLst>
                                    <p:animEffect transition="out" filter="blinds(horizontal)">
                                      <p:cBhvr>
                                        <p:cTn id="38" dur="500"/>
                                        <p:tgtEl>
                                          <p:spTgt spid="17417"/>
                                        </p:tgtEl>
                                      </p:cBhvr>
                                    </p:animEffect>
                                    <p:set>
                                      <p:cBhvr>
                                        <p:cTn id="39" dur="1" fill="hold">
                                          <p:stCondLst>
                                            <p:cond delay="499"/>
                                          </p:stCondLst>
                                        </p:cTn>
                                        <p:tgtEl>
                                          <p:spTgt spid="174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17415"/>
                                        </p:tgtEl>
                                      </p:cBhvr>
                                    </p:animEffect>
                                    <p:set>
                                      <p:cBhvr>
                                        <p:cTn id="54" dur="1" fill="hold">
                                          <p:stCondLst>
                                            <p:cond delay="499"/>
                                          </p:stCondLst>
                                        </p:cTn>
                                        <p:tgtEl>
                                          <p:spTgt spid="17415"/>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17413"/>
                                        </p:tgtEl>
                                      </p:cBhvr>
                                    </p:animEffect>
                                    <p:set>
                                      <p:cBhvr>
                                        <p:cTn id="57" dur="1" fill="hold">
                                          <p:stCondLst>
                                            <p:cond delay="499"/>
                                          </p:stCondLst>
                                        </p:cTn>
                                        <p:tgtEl>
                                          <p:spTgt spid="1741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17414"/>
                                        </p:tgtEl>
                                      </p:cBhvr>
                                    </p:animEffect>
                                    <p:set>
                                      <p:cBhvr>
                                        <p:cTn id="60" dur="1" fill="hold">
                                          <p:stCondLst>
                                            <p:cond delay="499"/>
                                          </p:stCondLst>
                                        </p:cTn>
                                        <p:tgtEl>
                                          <p:spTgt spid="17414"/>
                                        </p:tgtEl>
                                        <p:attrNameLst>
                                          <p:attrName>style.visibility</p:attrName>
                                        </p:attrNameLst>
                                      </p:cBhvr>
                                      <p:to>
                                        <p:strVal val="hidden"/>
                                      </p:to>
                                    </p:set>
                                  </p:childTnLst>
                                </p:cTn>
                              </p:par>
                              <p:par>
                                <p:cTn id="61" presetID="3" presetClass="exit" presetSubtype="10" fill="hold" grpId="0" nodeType="withEffect">
                                  <p:stCondLst>
                                    <p:cond delay="0"/>
                                  </p:stCondLst>
                                  <p:childTnLst>
                                    <p:animEffect transition="out" filter="blinds(horizontal)">
                                      <p:cBhvr>
                                        <p:cTn id="62" dur="500"/>
                                        <p:tgtEl>
                                          <p:spTgt spid="17421"/>
                                        </p:tgtEl>
                                      </p:cBhvr>
                                    </p:animEffect>
                                    <p:set>
                                      <p:cBhvr>
                                        <p:cTn id="63" dur="1" fill="hold">
                                          <p:stCondLst>
                                            <p:cond delay="499"/>
                                          </p:stCondLst>
                                        </p:cTn>
                                        <p:tgtEl>
                                          <p:spTgt spid="17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P spid="17416" grpId="0" animBg="1"/>
      <p:bldP spid="17417" grpId="0" animBg="1"/>
      <p:bldP spid="17418" grpId="0" animBg="1"/>
      <p:bldP spid="17419" grpId="0" animBg="1"/>
      <p:bldP spid="17420" grpId="0" animBg="1"/>
      <p:bldP spid="17421" grpId="0" animBg="1"/>
      <p:bldP spid="17422" grpId="0" animBg="1"/>
      <p:bldP spid="17423" grpId="0" animBg="1"/>
      <p:bldP spid="17424" grpId="0" animBg="1"/>
      <p:bldP spid="17426" grpId="0" animBg="1"/>
      <p:bldP spid="2" grpId="0" animBg="1"/>
      <p:bldP spid="3" grpId="0"/>
      <p:bldP spid="22" grpId="0" animBg="1"/>
      <p:bldP spid="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129540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5603" name="Oval 3"/>
          <p:cNvSpPr>
            <a:spLocks noChangeArrowheads="1"/>
          </p:cNvSpPr>
          <p:nvPr/>
        </p:nvSpPr>
        <p:spPr bwMode="auto">
          <a:xfrm>
            <a:off x="5029200" y="3505200"/>
            <a:ext cx="7086600" cy="6019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5604" name="Rectangle 4"/>
          <p:cNvSpPr>
            <a:spLocks noGrp="1" noChangeArrowheads="1"/>
          </p:cNvSpPr>
          <p:nvPr>
            <p:ph type="title"/>
          </p:nvPr>
        </p:nvSpPr>
        <p:spPr>
          <a:xfrm>
            <a:off x="228600" y="0"/>
            <a:ext cx="9067800" cy="1143000"/>
          </a:xfrm>
        </p:spPr>
        <p:txBody>
          <a:bodyPr/>
          <a:lstStyle/>
          <a:p>
            <a:r>
              <a:rPr lang="en-US" altLang="en-US" sz="3200">
                <a:solidFill>
                  <a:schemeClr val="bg1"/>
                </a:solidFill>
              </a:rPr>
              <a:t> Partitioning of planetary albedo into atmospheric and surface components</a:t>
            </a:r>
          </a:p>
        </p:txBody>
      </p:sp>
      <p:sp>
        <p:nvSpPr>
          <p:cNvPr id="25605" name="Oval 5"/>
          <p:cNvSpPr>
            <a:spLocks noChangeArrowheads="1"/>
          </p:cNvSpPr>
          <p:nvPr/>
        </p:nvSpPr>
        <p:spPr bwMode="auto">
          <a:xfrm>
            <a:off x="6629400" y="4800600"/>
            <a:ext cx="3962400" cy="3429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25606" name="Text Box 6"/>
          <p:cNvSpPr txBox="1">
            <a:spLocks noChangeArrowheads="1"/>
          </p:cNvSpPr>
          <p:nvPr/>
        </p:nvSpPr>
        <p:spPr bwMode="auto">
          <a:xfrm>
            <a:off x="7543800" y="5638800"/>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FFFFFF"/>
                </a:solidFill>
              </a:rPr>
              <a:t>Earth’s Surface</a:t>
            </a:r>
          </a:p>
        </p:txBody>
      </p:sp>
      <p:sp>
        <p:nvSpPr>
          <p:cNvPr id="25607" name="Text Box 7"/>
          <p:cNvSpPr txBox="1">
            <a:spLocks noChangeArrowheads="1"/>
          </p:cNvSpPr>
          <p:nvPr/>
        </p:nvSpPr>
        <p:spPr bwMode="auto">
          <a:xfrm>
            <a:off x="5257800" y="5456238"/>
            <a:ext cx="2057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000000"/>
                </a:solidFill>
              </a:rPr>
              <a:t>Atmosphere</a:t>
            </a:r>
          </a:p>
        </p:txBody>
      </p:sp>
      <p:sp>
        <p:nvSpPr>
          <p:cNvPr id="25608" name="Line 8"/>
          <p:cNvSpPr>
            <a:spLocks noChangeShapeType="1"/>
          </p:cNvSpPr>
          <p:nvPr/>
        </p:nvSpPr>
        <p:spPr bwMode="auto">
          <a:xfrm>
            <a:off x="6019800" y="1570038"/>
            <a:ext cx="1219200" cy="2133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09" name="Text Box 9"/>
          <p:cNvSpPr txBox="1">
            <a:spLocks noChangeArrowheads="1"/>
          </p:cNvSpPr>
          <p:nvPr/>
        </p:nvSpPr>
        <p:spPr bwMode="auto">
          <a:xfrm>
            <a:off x="5257800" y="3352800"/>
            <a:ext cx="19812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FF0000"/>
                </a:solidFill>
              </a:rPr>
              <a:t>Solar Incident</a:t>
            </a:r>
          </a:p>
        </p:txBody>
      </p:sp>
      <p:sp>
        <p:nvSpPr>
          <p:cNvPr id="25610" name="Line 10"/>
          <p:cNvSpPr>
            <a:spLocks noChangeShapeType="1"/>
          </p:cNvSpPr>
          <p:nvPr/>
        </p:nvSpPr>
        <p:spPr bwMode="auto">
          <a:xfrm flipV="1">
            <a:off x="7315200" y="2408238"/>
            <a:ext cx="457200" cy="1219200"/>
          </a:xfrm>
          <a:prstGeom prst="line">
            <a:avLst/>
          </a:prstGeom>
          <a:noFill/>
          <a:ln w="38100">
            <a:solidFill>
              <a:schemeClr val="accent2"/>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11" name="Text Box 11"/>
          <p:cNvSpPr txBox="1">
            <a:spLocks noChangeArrowheads="1"/>
          </p:cNvSpPr>
          <p:nvPr/>
        </p:nvSpPr>
        <p:spPr bwMode="auto">
          <a:xfrm>
            <a:off x="6705600" y="1524000"/>
            <a:ext cx="228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333399"/>
                </a:solidFill>
              </a:rPr>
              <a:t>Reflected by Atmosphere</a:t>
            </a:r>
          </a:p>
        </p:txBody>
      </p:sp>
      <p:sp>
        <p:nvSpPr>
          <p:cNvPr id="25612" name="Line 12"/>
          <p:cNvSpPr>
            <a:spLocks noChangeShapeType="1"/>
          </p:cNvSpPr>
          <p:nvPr/>
        </p:nvSpPr>
        <p:spPr bwMode="auto">
          <a:xfrm>
            <a:off x="7239000" y="3733800"/>
            <a:ext cx="685800" cy="1143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13" name="Line 13"/>
          <p:cNvSpPr>
            <a:spLocks noChangeShapeType="1"/>
          </p:cNvSpPr>
          <p:nvPr/>
        </p:nvSpPr>
        <p:spPr bwMode="auto">
          <a:xfrm flipV="1">
            <a:off x="8153400" y="4114800"/>
            <a:ext cx="228600" cy="6858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14" name="Line 14"/>
          <p:cNvSpPr>
            <a:spLocks noChangeShapeType="1"/>
          </p:cNvSpPr>
          <p:nvPr/>
        </p:nvSpPr>
        <p:spPr bwMode="auto">
          <a:xfrm flipV="1">
            <a:off x="8610600" y="3124200"/>
            <a:ext cx="152400" cy="381000"/>
          </a:xfrm>
          <a:prstGeom prst="line">
            <a:avLst/>
          </a:prstGeom>
          <a:noFill/>
          <a:ln w="38100">
            <a:solidFill>
              <a:srgbClr val="FF33CC"/>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15" name="Text Box 15"/>
          <p:cNvSpPr txBox="1">
            <a:spLocks noChangeArrowheads="1"/>
          </p:cNvSpPr>
          <p:nvPr/>
        </p:nvSpPr>
        <p:spPr bwMode="auto">
          <a:xfrm>
            <a:off x="7772400" y="2209800"/>
            <a:ext cx="1752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FF33CC"/>
                </a:solidFill>
              </a:rPr>
              <a:t>Reflected  by Surface</a:t>
            </a:r>
          </a:p>
        </p:txBody>
      </p:sp>
      <p:sp>
        <p:nvSpPr>
          <p:cNvPr id="25616" name="Line 16"/>
          <p:cNvSpPr>
            <a:spLocks noChangeShapeType="1"/>
          </p:cNvSpPr>
          <p:nvPr/>
        </p:nvSpPr>
        <p:spPr bwMode="auto">
          <a:xfrm>
            <a:off x="0" y="1066800"/>
            <a:ext cx="9140825"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17" name="Text Box 17"/>
          <p:cNvSpPr txBox="1">
            <a:spLocks noChangeArrowheads="1"/>
          </p:cNvSpPr>
          <p:nvPr/>
        </p:nvSpPr>
        <p:spPr bwMode="auto">
          <a:xfrm>
            <a:off x="136525" y="14906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3600">
              <a:solidFill>
                <a:srgbClr val="FFFFFF"/>
              </a:solidFill>
            </a:endParaRPr>
          </a:p>
        </p:txBody>
      </p:sp>
      <p:sp>
        <p:nvSpPr>
          <p:cNvPr id="25618" name="Text Box 18"/>
          <p:cNvSpPr txBox="1">
            <a:spLocks noChangeArrowheads="1"/>
          </p:cNvSpPr>
          <p:nvPr/>
        </p:nvSpPr>
        <p:spPr bwMode="auto">
          <a:xfrm>
            <a:off x="0" y="1828800"/>
            <a:ext cx="480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l-GR" altLang="en-US" sz="3600">
                <a:solidFill>
                  <a:srgbClr val="FFFFFF"/>
                </a:solidFill>
              </a:rPr>
              <a:t>α</a:t>
            </a:r>
            <a:r>
              <a:rPr lang="en-US" altLang="en-US" sz="3600" baseline="-25000">
                <a:solidFill>
                  <a:srgbClr val="FFFFFF"/>
                </a:solidFill>
              </a:rPr>
              <a:t>P </a:t>
            </a:r>
            <a:r>
              <a:rPr lang="en-US" altLang="en-US" sz="3600">
                <a:solidFill>
                  <a:srgbClr val="FFFFFF"/>
                </a:solidFill>
              </a:rPr>
              <a:t>= </a:t>
            </a:r>
            <a:r>
              <a:rPr lang="el-GR" altLang="en-US" sz="3600">
                <a:solidFill>
                  <a:srgbClr val="333399"/>
                </a:solidFill>
              </a:rPr>
              <a:t>α</a:t>
            </a:r>
            <a:r>
              <a:rPr lang="en-US" altLang="en-US" sz="3600" baseline="-25000">
                <a:solidFill>
                  <a:srgbClr val="333399"/>
                </a:solidFill>
              </a:rPr>
              <a:t>P,ATMOS</a:t>
            </a:r>
            <a:r>
              <a:rPr lang="en-US" altLang="en-US" sz="3600" baseline="-25000">
                <a:solidFill>
                  <a:srgbClr val="FFFFFF"/>
                </a:solidFill>
              </a:rPr>
              <a:t> </a:t>
            </a:r>
            <a:r>
              <a:rPr lang="en-US" altLang="en-US" sz="3600">
                <a:solidFill>
                  <a:srgbClr val="FFFFFF"/>
                </a:solidFill>
              </a:rPr>
              <a:t>+ </a:t>
            </a:r>
            <a:r>
              <a:rPr lang="el-GR" altLang="en-US" sz="3600">
                <a:solidFill>
                  <a:srgbClr val="D60093"/>
                </a:solidFill>
              </a:rPr>
              <a:t>α</a:t>
            </a:r>
            <a:r>
              <a:rPr lang="en-US" altLang="en-US" sz="3600" baseline="-25000">
                <a:solidFill>
                  <a:srgbClr val="D60093"/>
                </a:solidFill>
              </a:rPr>
              <a:t>P,SURF</a:t>
            </a:r>
            <a:r>
              <a:rPr lang="en-US" altLang="en-US" sz="3600">
                <a:solidFill>
                  <a:srgbClr val="D60093"/>
                </a:solidFill>
              </a:rPr>
              <a:t> </a:t>
            </a:r>
            <a:endParaRPr lang="el-GR" altLang="en-US" sz="3600">
              <a:solidFill>
                <a:srgbClr val="D60093"/>
              </a:solidFill>
            </a:endParaRPr>
          </a:p>
        </p:txBody>
      </p:sp>
      <p:sp>
        <p:nvSpPr>
          <p:cNvPr id="25620" name="Text Box 20"/>
          <p:cNvSpPr txBox="1">
            <a:spLocks noChangeArrowheads="1"/>
          </p:cNvSpPr>
          <p:nvPr/>
        </p:nvSpPr>
        <p:spPr bwMode="auto">
          <a:xfrm>
            <a:off x="76200" y="3092450"/>
            <a:ext cx="480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l-GR" altLang="en-US" sz="3600">
                <a:solidFill>
                  <a:srgbClr val="333399"/>
                </a:solidFill>
              </a:rPr>
              <a:t>α</a:t>
            </a:r>
            <a:r>
              <a:rPr lang="en-US" altLang="en-US" sz="3600" baseline="-25000">
                <a:solidFill>
                  <a:srgbClr val="333399"/>
                </a:solidFill>
              </a:rPr>
              <a:t>P,ATMOS</a:t>
            </a:r>
            <a:r>
              <a:rPr lang="en-US" altLang="en-US" sz="3600" baseline="-25000">
                <a:solidFill>
                  <a:srgbClr val="FFFFFF"/>
                </a:solidFill>
              </a:rPr>
              <a:t> </a:t>
            </a:r>
            <a:r>
              <a:rPr lang="en-US" altLang="en-US" sz="3600">
                <a:solidFill>
                  <a:srgbClr val="FFFFFF"/>
                </a:solidFill>
              </a:rPr>
              <a:t> </a:t>
            </a:r>
            <a:r>
              <a:rPr lang="en-US" altLang="en-US" sz="3600">
                <a:solidFill>
                  <a:srgbClr val="333399"/>
                </a:solidFill>
              </a:rPr>
              <a:t>= R</a:t>
            </a:r>
            <a:r>
              <a:rPr lang="en-US" altLang="en-US" sz="3600">
                <a:solidFill>
                  <a:srgbClr val="D60093"/>
                </a:solidFill>
              </a:rPr>
              <a:t> </a:t>
            </a:r>
            <a:endParaRPr lang="el-GR" altLang="en-US" sz="3600">
              <a:solidFill>
                <a:srgbClr val="D60093"/>
              </a:solidFill>
            </a:endParaRPr>
          </a:p>
        </p:txBody>
      </p:sp>
      <p:sp>
        <p:nvSpPr>
          <p:cNvPr id="25621" name="Text Box 21"/>
          <p:cNvSpPr txBox="1">
            <a:spLocks noChangeArrowheads="1"/>
          </p:cNvSpPr>
          <p:nvPr/>
        </p:nvSpPr>
        <p:spPr bwMode="auto">
          <a:xfrm>
            <a:off x="0" y="4464050"/>
            <a:ext cx="480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l-GR" altLang="en-US" sz="3600">
                <a:solidFill>
                  <a:srgbClr val="D60093"/>
                </a:solidFill>
              </a:rPr>
              <a:t>α</a:t>
            </a:r>
            <a:r>
              <a:rPr lang="en-US" altLang="en-US" sz="3600" baseline="-25000">
                <a:solidFill>
                  <a:srgbClr val="D60093"/>
                </a:solidFill>
              </a:rPr>
              <a:t>P,SURF </a:t>
            </a:r>
            <a:r>
              <a:rPr lang="en-US" altLang="en-US" sz="3600">
                <a:solidFill>
                  <a:srgbClr val="D60093"/>
                </a:solidFill>
              </a:rPr>
              <a:t>= </a:t>
            </a:r>
            <a:r>
              <a:rPr lang="el-GR" altLang="en-US" sz="3600">
                <a:solidFill>
                  <a:srgbClr val="D60093"/>
                </a:solidFill>
              </a:rPr>
              <a:t>α</a:t>
            </a:r>
            <a:r>
              <a:rPr lang="en-US" altLang="en-US" sz="3600">
                <a:solidFill>
                  <a:srgbClr val="D60093"/>
                </a:solidFill>
              </a:rPr>
              <a:t>(1-R-A)</a:t>
            </a:r>
            <a:r>
              <a:rPr lang="en-US" altLang="en-US" sz="3600" baseline="30000">
                <a:solidFill>
                  <a:srgbClr val="D60093"/>
                </a:solidFill>
              </a:rPr>
              <a:t>2</a:t>
            </a:r>
            <a:r>
              <a:rPr lang="en-US" altLang="en-US" sz="3600">
                <a:solidFill>
                  <a:srgbClr val="D60093"/>
                </a:solidFill>
              </a:rPr>
              <a:t> </a:t>
            </a:r>
            <a:endParaRPr lang="el-GR" altLang="en-US" sz="3600">
              <a:solidFill>
                <a:srgbClr val="D60093"/>
              </a:solidFill>
            </a:endParaRPr>
          </a:p>
        </p:txBody>
      </p:sp>
      <p:sp>
        <p:nvSpPr>
          <p:cNvPr id="25622" name="Line 22"/>
          <p:cNvSpPr>
            <a:spLocks noChangeShapeType="1"/>
          </p:cNvSpPr>
          <p:nvPr/>
        </p:nvSpPr>
        <p:spPr bwMode="auto">
          <a:xfrm>
            <a:off x="2057400" y="5181600"/>
            <a:ext cx="1828800" cy="0"/>
          </a:xfrm>
          <a:prstGeom prst="line">
            <a:avLst/>
          </a:prstGeom>
          <a:noFill/>
          <a:ln w="3175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25623" name="Text Box 23"/>
          <p:cNvSpPr txBox="1">
            <a:spLocks noChangeArrowheads="1"/>
          </p:cNvSpPr>
          <p:nvPr/>
        </p:nvSpPr>
        <p:spPr bwMode="auto">
          <a:xfrm>
            <a:off x="2057400" y="5181600"/>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(1-</a:t>
            </a:r>
            <a:r>
              <a:rPr lang="el-GR" altLang="en-US" sz="3600" dirty="0">
                <a:solidFill>
                  <a:srgbClr val="D60093"/>
                </a:solidFill>
              </a:rPr>
              <a:t>α</a:t>
            </a:r>
            <a:r>
              <a:rPr lang="en-US" altLang="en-US" sz="3600" dirty="0">
                <a:solidFill>
                  <a:srgbClr val="D60093"/>
                </a:solidFill>
              </a:rPr>
              <a:t>R)</a:t>
            </a:r>
            <a:endParaRPr lang="el-GR" altLang="en-US" sz="3600" dirty="0">
              <a:solidFill>
                <a:srgbClr val="D60093"/>
              </a:solidFill>
            </a:endParaRPr>
          </a:p>
        </p:txBody>
      </p:sp>
    </p:spTree>
    <p:extLst>
      <p:ext uri="{BB962C8B-B14F-4D97-AF65-F5344CB8AC3E}">
        <p14:creationId xmlns:p14="http://schemas.microsoft.com/office/powerpoint/2010/main" val="221422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2" grpId="0" animBg="1"/>
      <p:bldP spid="256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764B-8C3B-4209-8363-66C0AD355DD3}"/>
              </a:ext>
            </a:extLst>
          </p:cNvPr>
          <p:cNvSpPr>
            <a:spLocks noGrp="1"/>
          </p:cNvSpPr>
          <p:nvPr>
            <p:ph type="title"/>
          </p:nvPr>
        </p:nvSpPr>
        <p:spPr/>
        <p:txBody>
          <a:bodyPr>
            <a:normAutofit fontScale="90000"/>
          </a:bodyPr>
          <a:lstStyle/>
          <a:p>
            <a:r>
              <a:rPr lang="en-US" dirty="0">
                <a:solidFill>
                  <a:schemeClr val="bg1"/>
                </a:solidFill>
              </a:rPr>
              <a:t>The equator-to-pole temperature gradient in the radiative limit</a:t>
            </a:r>
          </a:p>
        </p:txBody>
      </p:sp>
      <p:pic>
        <p:nvPicPr>
          <p:cNvPr id="4" name="Picture 3">
            <a:extLst>
              <a:ext uri="{FF2B5EF4-FFF2-40B4-BE49-F238E27FC236}">
                <a16:creationId xmlns:a16="http://schemas.microsoft.com/office/drawing/2014/main" id="{1A854BD6-838C-447A-82BE-6FD53B58C4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057400"/>
            <a:ext cx="4470400" cy="252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078FD8-B259-45AD-8A2C-3A4F3227D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0" y="2057400"/>
            <a:ext cx="4418298" cy="2494497"/>
          </a:xfrm>
          <a:prstGeom prst="rect">
            <a:avLst/>
          </a:prstGeom>
        </p:spPr>
      </p:pic>
      <p:sp>
        <p:nvSpPr>
          <p:cNvPr id="6" name="Title 1">
            <a:extLst>
              <a:ext uri="{FF2B5EF4-FFF2-40B4-BE49-F238E27FC236}">
                <a16:creationId xmlns:a16="http://schemas.microsoft.com/office/drawing/2014/main" id="{8B7DABD0-44A8-4977-893F-04CBB32B8545}"/>
              </a:ext>
            </a:extLst>
          </p:cNvPr>
          <p:cNvSpPr txBox="1">
            <a:spLocks/>
          </p:cNvSpPr>
          <p:nvPr/>
        </p:nvSpPr>
        <p:spPr>
          <a:xfrm>
            <a:off x="457200" y="5029200"/>
            <a:ext cx="8229600" cy="1143000"/>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 Equator-to-pole temperature gradient of 100K needed for OLR to balance ASR are each latitude</a:t>
            </a:r>
          </a:p>
          <a:p>
            <a:endParaRPr lang="en-US" dirty="0">
              <a:solidFill>
                <a:schemeClr val="bg1"/>
              </a:solidFill>
            </a:endParaRPr>
          </a:p>
          <a:p>
            <a:r>
              <a:rPr lang="en-US" dirty="0">
                <a:solidFill>
                  <a:schemeClr val="bg1"/>
                </a:solidFill>
                <a:sym typeface="Wingdings" panose="05000000000000000000" pitchFamily="2" charset="2"/>
              </a:rPr>
              <a:t>Poleward heat transport is responsible for Earth being habitable </a:t>
            </a:r>
            <a:endParaRPr lang="en-US" dirty="0">
              <a:solidFill>
                <a:schemeClr val="bg1"/>
              </a:solidFill>
            </a:endParaRPr>
          </a:p>
        </p:txBody>
      </p:sp>
    </p:spTree>
    <p:extLst>
      <p:ext uri="{BB962C8B-B14F-4D97-AF65-F5344CB8AC3E}">
        <p14:creationId xmlns:p14="http://schemas.microsoft.com/office/powerpoint/2010/main" val="195939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Autofit/>
          </a:bodyPr>
          <a:lstStyle/>
          <a:p>
            <a:r>
              <a:rPr lang="en-US" altLang="en-US" sz="2800" dirty="0">
                <a:solidFill>
                  <a:schemeClr val="bg1"/>
                </a:solidFill>
              </a:rPr>
              <a:t>In the observed climate system, dynamics are more efficient than radiation at moderating the equator-to-pole temperature gradient</a:t>
            </a:r>
          </a:p>
        </p:txBody>
      </p:sp>
      <p:sp>
        <p:nvSpPr>
          <p:cNvPr id="60421" name="Rectangle 5"/>
          <p:cNvSpPr>
            <a:spLocks noChangeArrowheads="1"/>
          </p:cNvSpPr>
          <p:nvPr/>
        </p:nvSpPr>
        <p:spPr bwMode="auto">
          <a:xfrm>
            <a:off x="3657600" y="4267200"/>
            <a:ext cx="3352800" cy="2286000"/>
          </a:xfrm>
          <a:prstGeom prst="rect">
            <a:avLst/>
          </a:prstGeom>
          <a:solidFill>
            <a:schemeClr val="tx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a:solidFill>
                <a:srgbClr val="FFFFFF"/>
              </a:solidFill>
            </a:endParaRPr>
          </a:p>
        </p:txBody>
      </p:sp>
      <p:sp>
        <p:nvSpPr>
          <p:cNvPr id="60422" name="Line 6"/>
          <p:cNvSpPr>
            <a:spLocks noChangeShapeType="1"/>
          </p:cNvSpPr>
          <p:nvPr/>
        </p:nvSpPr>
        <p:spPr bwMode="auto">
          <a:xfrm flipH="1" flipV="1">
            <a:off x="3200400" y="2434262"/>
            <a:ext cx="1295400" cy="1828800"/>
          </a:xfrm>
          <a:prstGeom prst="line">
            <a:avLst/>
          </a:prstGeom>
          <a:noFill/>
          <a:ln w="38100">
            <a:solidFill>
              <a:srgbClr val="FF0000"/>
            </a:solidFill>
            <a:round/>
            <a:headEnd type="arrow"/>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3" name="Line 7"/>
          <p:cNvSpPr>
            <a:spLocks noChangeShapeType="1"/>
          </p:cNvSpPr>
          <p:nvPr/>
        </p:nvSpPr>
        <p:spPr bwMode="auto">
          <a:xfrm flipH="1">
            <a:off x="5791200" y="3782291"/>
            <a:ext cx="304800" cy="484909"/>
          </a:xfrm>
          <a:prstGeom prst="line">
            <a:avLst/>
          </a:prstGeom>
          <a:noFill/>
          <a:ln w="47625">
            <a:solidFill>
              <a:srgbClr val="00FF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4" name="Text Box 8"/>
          <p:cNvSpPr txBox="1">
            <a:spLocks noChangeArrowheads="1"/>
          </p:cNvSpPr>
          <p:nvPr/>
        </p:nvSpPr>
        <p:spPr bwMode="auto">
          <a:xfrm>
            <a:off x="4343400" y="5644141"/>
            <a:ext cx="2971800" cy="58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FFFF"/>
                </a:solidFill>
              </a:rPr>
              <a:t>Tropics</a:t>
            </a:r>
          </a:p>
        </p:txBody>
      </p:sp>
      <p:sp>
        <p:nvSpPr>
          <p:cNvPr id="60425" name="Text Box 9"/>
          <p:cNvSpPr txBox="1">
            <a:spLocks noChangeArrowheads="1"/>
          </p:cNvSpPr>
          <p:nvPr/>
        </p:nvSpPr>
        <p:spPr bwMode="auto">
          <a:xfrm>
            <a:off x="2209800" y="3048000"/>
            <a:ext cx="2133600" cy="58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600" dirty="0">
                <a:solidFill>
                  <a:srgbClr val="FF0000"/>
                </a:solidFill>
              </a:rPr>
              <a:t>ASR*</a:t>
            </a:r>
          </a:p>
        </p:txBody>
      </p:sp>
      <p:sp>
        <p:nvSpPr>
          <p:cNvPr id="60426" name="Text Box 10"/>
          <p:cNvSpPr txBox="1">
            <a:spLocks noChangeArrowheads="1"/>
          </p:cNvSpPr>
          <p:nvPr/>
        </p:nvSpPr>
        <p:spPr bwMode="auto">
          <a:xfrm>
            <a:off x="5410200" y="2971800"/>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00FF00"/>
                </a:solidFill>
              </a:rPr>
              <a:t>OLR*</a:t>
            </a:r>
          </a:p>
        </p:txBody>
      </p:sp>
      <p:sp>
        <p:nvSpPr>
          <p:cNvPr id="60427" name="Line 11"/>
          <p:cNvSpPr>
            <a:spLocks noChangeShapeType="1"/>
          </p:cNvSpPr>
          <p:nvPr/>
        </p:nvSpPr>
        <p:spPr bwMode="auto">
          <a:xfrm>
            <a:off x="6096000" y="5448300"/>
            <a:ext cx="1447800" cy="0"/>
          </a:xfrm>
          <a:prstGeom prst="line">
            <a:avLst/>
          </a:prstGeom>
          <a:noFill/>
          <a:ln w="3492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endParaRPr>
          </a:p>
        </p:txBody>
      </p:sp>
      <p:sp>
        <p:nvSpPr>
          <p:cNvPr id="60428" name="Text Box 12"/>
          <p:cNvSpPr txBox="1">
            <a:spLocks noChangeArrowheads="1"/>
          </p:cNvSpPr>
          <p:nvPr/>
        </p:nvSpPr>
        <p:spPr bwMode="auto">
          <a:xfrm>
            <a:off x="7315200" y="43878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MHT</a:t>
            </a:r>
          </a:p>
        </p:txBody>
      </p:sp>
      <p:sp>
        <p:nvSpPr>
          <p:cNvPr id="60429" name="Text Box 13"/>
          <p:cNvSpPr txBox="1">
            <a:spLocks noChangeArrowheads="1"/>
          </p:cNvSpPr>
          <p:nvPr/>
        </p:nvSpPr>
        <p:spPr bwMode="auto">
          <a:xfrm>
            <a:off x="6477000" y="5410200"/>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dirty="0">
                <a:solidFill>
                  <a:srgbClr val="FFFFFF"/>
                </a:solidFill>
              </a:rPr>
              <a:t>To </a:t>
            </a:r>
            <a:r>
              <a:rPr lang="en-US" altLang="en-US" sz="2800" dirty="0" err="1">
                <a:solidFill>
                  <a:srgbClr val="FFFFFF"/>
                </a:solidFill>
              </a:rPr>
              <a:t>extratropics</a:t>
            </a:r>
            <a:endParaRPr lang="en-US" altLang="en-US" sz="2800" dirty="0">
              <a:solidFill>
                <a:srgbClr val="FFFFFF"/>
              </a:solidFill>
            </a:endParaRPr>
          </a:p>
        </p:txBody>
      </p:sp>
      <p:sp>
        <p:nvSpPr>
          <p:cNvPr id="2" name="TextBox 1"/>
          <p:cNvSpPr txBox="1"/>
          <p:nvPr/>
        </p:nvSpPr>
        <p:spPr>
          <a:xfrm>
            <a:off x="2438400" y="3612536"/>
            <a:ext cx="1905000" cy="475655"/>
          </a:xfrm>
          <a:prstGeom prst="rect">
            <a:avLst/>
          </a:prstGeom>
          <a:noFill/>
        </p:spPr>
        <p:txBody>
          <a:bodyPr wrap="square" rtlCol="0">
            <a:spAutoFit/>
          </a:bodyPr>
          <a:lstStyle/>
          <a:p>
            <a:r>
              <a:rPr lang="en-US" sz="2800" dirty="0">
                <a:solidFill>
                  <a:srgbClr val="FF0000"/>
                </a:solidFill>
              </a:rPr>
              <a:t>8.2 PW</a:t>
            </a:r>
          </a:p>
        </p:txBody>
      </p:sp>
      <p:sp>
        <p:nvSpPr>
          <p:cNvPr id="3" name="TextBox 2"/>
          <p:cNvSpPr txBox="1"/>
          <p:nvPr/>
        </p:nvSpPr>
        <p:spPr>
          <a:xfrm>
            <a:off x="6324600" y="3486745"/>
            <a:ext cx="1447800" cy="475655"/>
          </a:xfrm>
          <a:prstGeom prst="rect">
            <a:avLst/>
          </a:prstGeom>
          <a:noFill/>
        </p:spPr>
        <p:txBody>
          <a:bodyPr wrap="square" rtlCol="0">
            <a:spAutoFit/>
          </a:bodyPr>
          <a:lstStyle/>
          <a:p>
            <a:r>
              <a:rPr lang="en-US" sz="2800" dirty="0">
                <a:solidFill>
                  <a:srgbClr val="00FF00"/>
                </a:solidFill>
              </a:rPr>
              <a:t>2.4 PW</a:t>
            </a:r>
          </a:p>
        </p:txBody>
      </p:sp>
      <p:sp>
        <p:nvSpPr>
          <p:cNvPr id="16" name="Text Box 12"/>
          <p:cNvSpPr txBox="1">
            <a:spLocks noChangeArrowheads="1"/>
          </p:cNvSpPr>
          <p:nvPr/>
        </p:nvSpPr>
        <p:spPr bwMode="auto">
          <a:xfrm>
            <a:off x="7315200" y="484505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D60093"/>
                </a:solidFill>
              </a:rPr>
              <a:t>5.8 PW</a:t>
            </a:r>
          </a:p>
        </p:txBody>
      </p:sp>
    </p:spTree>
    <p:extLst>
      <p:ext uri="{BB962C8B-B14F-4D97-AF65-F5344CB8AC3E}">
        <p14:creationId xmlns:p14="http://schemas.microsoft.com/office/powerpoint/2010/main" val="1857642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32608</TotalTime>
  <Words>4216</Words>
  <Application>Microsoft Office PowerPoint</Application>
  <PresentationFormat>On-screen Show (4:3)</PresentationFormat>
  <Paragraphs>786</Paragraphs>
  <Slides>78</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Calibri</vt:lpstr>
      <vt:lpstr>NimbusSanL-Bold</vt:lpstr>
      <vt:lpstr>NimbusSanL-Regu</vt:lpstr>
      <vt:lpstr>NimbusSanL-ReguItal</vt:lpstr>
      <vt:lpstr>Wingdings</vt:lpstr>
      <vt:lpstr>Office Theme</vt:lpstr>
      <vt:lpstr>The partitioning of poleward energy transport in the climate system; model biases and the near invariance of total energy transport under climate forcing</vt:lpstr>
      <vt:lpstr>Radiative perspective of energy transport</vt:lpstr>
      <vt:lpstr>PowerPoint Presentation</vt:lpstr>
      <vt:lpstr>PowerPoint Presentation</vt:lpstr>
      <vt:lpstr>ASR*, OLR*, MHT, and the tropical/extratropical energy budget</vt:lpstr>
      <vt:lpstr>ASR*, OLR*, MHT Dynamic Limit</vt:lpstr>
      <vt:lpstr>ASR*, OLR*, MHT Radiative Limit</vt:lpstr>
      <vt:lpstr>The equator-to-pole temperature gradient in the radiative limit</vt:lpstr>
      <vt:lpstr>In the observed climate system, dynamics are more efficient than radiation at moderating the equator-to-pole temperature 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Partitioning of poleward heat transport between the atmosphere and ocean</vt:lpstr>
      <vt:lpstr>PowerPoint Presentation</vt:lpstr>
      <vt:lpstr>PowerPoint Presentation</vt:lpstr>
      <vt:lpstr>PowerPoint Presentation</vt:lpstr>
      <vt:lpstr>PowerPoint Presentation</vt:lpstr>
      <vt:lpstr>PowerPoint Presentation</vt:lpstr>
      <vt:lpstr>CMIP3  -- Partitioning of MHT 3</vt:lpstr>
      <vt:lpstr>CMIP53</vt:lpstr>
      <vt:lpstr>CMIP63</vt:lpstr>
      <vt:lpstr>CMIP3 to 6 against observations</vt:lpstr>
      <vt:lpstr>OBSERVATIONS FROM ERA5 and CERES</vt:lpstr>
      <vt:lpstr>Sensitivity to reanalysis ERA INTERIM and CERES</vt:lpstr>
      <vt:lpstr>Sensitivity to reanalysis NCEP reanalysis and CERES</vt:lpstr>
      <vt:lpstr>Sensitivity to observational radiation CERES EBAF (energy balanced and filled) </vt:lpstr>
      <vt:lpstr>Sensitivity to observational radiation unadjusted CERES  (single scanner) </vt:lpstr>
      <vt:lpstr>Sensitivity to observational radiation ERBE  (1984-1990) </vt:lpstr>
      <vt:lpstr>Accounting for ocean heat content changes</vt:lpstr>
      <vt:lpstr>PowerPoint Presentation</vt:lpstr>
      <vt:lpstr>PowerPoint Presentation</vt:lpstr>
      <vt:lpstr>PowerPoint Presentation</vt:lpstr>
      <vt:lpstr>PowerPoint Presentation</vt:lpstr>
      <vt:lpstr>PowerPoint Presentation</vt:lpstr>
      <vt:lpstr>PowerPoint Presentation</vt:lpstr>
      <vt:lpstr>Evaporation drives total atmospheric heat transport</vt:lpstr>
      <vt:lpstr>If AHT is governed by evaporation Prediction: Reduced evaporation  reduced AHT</vt:lpstr>
      <vt:lpstr>Why are models biased high in AHT</vt:lpstr>
      <vt:lpstr>Evaporation biases: Result in AHT/OHT tradeoff  Are right magnitude to explain AHT/OHT bias</vt:lpstr>
      <vt:lpstr>Evaporation biases: Result in AHT/OHT tradeoff  Are right magnitude to explain AHT/OHT bias</vt:lpstr>
      <vt:lpstr>PowerPoint Presentation</vt:lpstr>
      <vt:lpstr>PowerPoint Presentation</vt:lpstr>
      <vt:lpstr>PowerPoint Presentation</vt:lpstr>
      <vt:lpstr>Stationary and transient AHT compensation under idealized topography (Tyler Cox)</vt:lpstr>
      <vt:lpstr>MHT invariance under idealized topography</vt:lpstr>
      <vt:lpstr>Eddy and Ferrel Cell AHT compensation (Tyler Cox)</vt:lpstr>
      <vt:lpstr>Eddy and Ferrel AHT compensation under 4XCO2</vt:lpstr>
      <vt:lpstr>Observed trends in AHT (1980-2018) ERA5 reanalysis</vt:lpstr>
      <vt:lpstr>AHT trends and eddy-Ferrel cell compensation is consistent between different reanalyses</vt:lpstr>
      <vt:lpstr>Conclusions</vt:lpstr>
      <vt:lpstr>EXTRAS</vt:lpstr>
      <vt:lpstr>PowerPoint Presentation</vt:lpstr>
      <vt:lpstr>PowerPoint Presentation</vt:lpstr>
      <vt:lpstr>PowerPoint Presentation</vt:lpstr>
      <vt:lpstr>Aquaplanet rotation rate experiments Gray radiation model</vt:lpstr>
      <vt:lpstr>Aquaplanet rotation rate experiments Gray radiation model</vt:lpstr>
      <vt:lpstr>AHT partitioning  with rotation rate</vt:lpstr>
      <vt:lpstr>Aquaplanet rotation rate experiments With fixed radiation</vt:lpstr>
      <vt:lpstr>Atmospheric overturning circulation</vt:lpstr>
      <vt:lpstr>PowerPoint Presentation</vt:lpstr>
      <vt:lpstr>2x rotation eddy regime</vt:lpstr>
      <vt:lpstr>What determines the inter-model spread in MHT?</vt:lpstr>
      <vt:lpstr>PowerPoint Presentation</vt:lpstr>
      <vt:lpstr>PowerPoint Presentation</vt:lpstr>
      <vt:lpstr>1 : What determines the Earth’s planetary albedo? (solar radiation reflected at top of atmosphere)</vt:lpstr>
      <vt:lpstr>Simplified (isotropic) shortwave radiation model</vt:lpstr>
      <vt:lpstr> Partitioning of planetary albedo into atmospheric and surface components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Scale Energy Fluxes: Comparison of Observational Estimates and Model Simulations</dc:title>
  <dc:creator>thedhoe</dc:creator>
  <cp:lastModifiedBy>Aaron Donohoe</cp:lastModifiedBy>
  <cp:revision>325</cp:revision>
  <dcterms:created xsi:type="dcterms:W3CDTF">2014-04-07T14:52:22Z</dcterms:created>
  <dcterms:modified xsi:type="dcterms:W3CDTF">2022-10-19T00:13:12Z</dcterms:modified>
</cp:coreProperties>
</file>